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64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A0DB86-61B7-42AF-B0EC-A8FCAA150AFA}" v="8" dt="2023-02-19T16:30:12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71E86F-518E-2B51-ADFA-396558F32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80EAC5-D5FC-0ACE-CB0D-A54C6C748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6B646C-3A6D-D28C-53F0-5B562F83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E06BDE-58BF-D607-B081-8FBCA0B4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EF57B8-0B2F-A55A-F8F6-48B6A41A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9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3D0957-FFA5-341A-9C90-A4D2A9087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9A10D73-689B-82C6-6022-CDD6DB87B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821CEF-EF12-B937-1590-6A503F2C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E0095D-5832-FB3B-C1DA-4E859243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04F734-3B5A-6775-962E-3435EB44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11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9554151-17B7-34E9-8463-BF0D69A71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67982-E9E1-D116-8ED8-BD7D378E8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C6C871-C85A-E268-6683-927084D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F403F8-3895-DC5D-53C5-1ACC42DA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FEF0D6-C389-2AB1-C2DC-A5E64CBC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4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5D6E4-EA68-B9D9-E569-BEB0EADC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ED0F27-C5F4-9EB9-AB1B-183BF9C32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5B9D0F-AA47-50BE-5CB7-2006D0D4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14BFC-6B32-209B-F9E2-B3BC5AEC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76E74F-18A2-0C0C-2AA1-840EDE19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82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BF379C-23FA-1BD6-DE74-AE9759E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A701AC-A6DC-3F53-AD52-5609D87D4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456920-DA95-2B89-9D80-1E95ED68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62D478-CD72-D549-1184-BAD70EDD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5A9DA3-0592-7E20-7B02-7F64671F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5A02D-A428-6F52-8B51-5BB0914B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0CF3C7-07A0-6361-0F04-5A1F3EFDC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FACA22-DAE8-4CC0-5879-1106FF5DB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466B25-8B05-CEE9-FFA5-B86A5D5D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B16E67-6C2D-F84F-28D0-3ECACD14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12D11D-42FF-E79D-CFC9-CE6C6D26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1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EB8175-DF68-C0DF-D2DA-AFE0BDFC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23F43E-4CA0-9A9F-CAC5-3B96EA3B5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3F4E614-E617-00D5-DCDF-5F2268F8E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A997927-0119-A3BA-2D2B-8317D4986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F2C7408-AA2D-CFB5-8511-42121088F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3FF2C14-8AF6-EDE7-97D1-09043461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1B58509-D017-E9EF-12A8-02A94A03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1B9E2EE-4094-AAB0-5752-641BB92E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71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0C6F3-B11C-3BC5-CEE0-7326D747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B5FC89-68D6-B444-6226-E6D31722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CD2C5F-16F7-EC56-6E0F-A54F08A4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A24384F-824D-0BBF-DF23-72D01595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48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F620A8-0471-D923-77F9-A77B2A9D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BC86D2-966D-B35E-843E-9C8CF5DA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2D99D3-D55E-CD4D-7EA1-D1868D30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20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68332A-35EA-18FF-009F-4CD2ED0C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0F4741-7D06-7E91-6E10-DF7BFDC0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CFA480-D69C-3BC6-1A92-C93A979AA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6FE207-D680-CBA6-0B6D-AF151051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23B6631-4A3C-B8A1-C48E-CE624606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580689-C04E-FABC-2402-932A0D86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41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07F7C2-E99E-33B0-2F10-6C8D0370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0AB83E-7AB4-137B-2333-CB2C62773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59450BF-EEF1-0760-0D57-2256FBB54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149720-0856-96D6-BD7D-35071CDA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37DA9-5A2D-536A-0FFE-E76F66AB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9B4849-25E2-522B-CF30-116A4612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84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6975229-B9FF-5F16-B4F8-CC0AA377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7844A4-2D03-9221-F29B-2B81A84A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B7B22-D8A3-FE89-723C-E0621D699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C4F0-F811-4802-B7B6-A586BDA18653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908407-8433-F5C0-2670-A07EDD938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4BB805-1D4A-3FE2-56FA-76B6299C8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2718-AD8B-4AFB-97C0-DCD3F59A2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46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n.ces-alpha.org/authorization/login/?language=zh_Hans_CN" TargetMode="External"/><Relationship Id="rId2" Type="http://schemas.openxmlformats.org/officeDocument/2006/relationships/hyperlink" Target="http://staff.ustc.edu.cn/~lgliu/Courses/MathModeling_2023_spring-summer/default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cn.ces-alpha.org/course/register/GAMES30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n.ces-alpha.org/authorization/login/?language=zh_Hans_CN" TargetMode="External"/><Relationship Id="rId2" Type="http://schemas.openxmlformats.org/officeDocument/2006/relationships/hyperlink" Target="http://cn.ces-alpha.org/course/register/GAMES30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n.ces-alpha.org/course/register/MM2023/&#160;" TargetMode="External"/><Relationship Id="rId2" Type="http://schemas.openxmlformats.org/officeDocument/2006/relationships/hyperlink" Target="http://cn.ces-alpha.org/course/register/GAMES30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n.ces-alpha.org/authorization/login/?language=zh_Hans_CN" TargetMode="External"/><Relationship Id="rId2" Type="http://schemas.openxmlformats.org/officeDocument/2006/relationships/hyperlink" Target="http://cn.ces-alpha.org/course/register/GAMES30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F43743-E0FD-5976-E3B8-66913BFF6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316" y="327804"/>
            <a:ext cx="9144000" cy="55086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+mn-ea"/>
                <a:ea typeface="+mn-ea"/>
              </a:rPr>
              <a:t>《</a:t>
            </a:r>
            <a:r>
              <a:rPr lang="zh-CN" altLang="en-US" sz="2800" b="1" dirty="0">
                <a:latin typeface="+mn-ea"/>
                <a:ea typeface="+mn-ea"/>
              </a:rPr>
              <a:t>数学建模</a:t>
            </a:r>
            <a:r>
              <a:rPr lang="en-US" altLang="zh-CN" sz="2800" b="1" dirty="0">
                <a:latin typeface="+mn-ea"/>
                <a:ea typeface="+mn-ea"/>
              </a:rPr>
              <a:t>》(2023)</a:t>
            </a:r>
            <a:r>
              <a:rPr lang="zh-CN" altLang="en-US" sz="2800" b="1" dirty="0">
                <a:latin typeface="+mn-ea"/>
                <a:ea typeface="+mn-ea"/>
              </a:rPr>
              <a:t> 课程注册说明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790CD2-1460-F3DD-81A1-673872552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1511910"/>
            <a:ext cx="3251200" cy="369333"/>
          </a:xfrm>
        </p:spPr>
        <p:txBody>
          <a:bodyPr>
            <a:normAutofit/>
          </a:bodyPr>
          <a:lstStyle/>
          <a:p>
            <a:r>
              <a:rPr lang="zh-CN" altLang="en-US" sz="2000" b="1" dirty="0"/>
              <a:t>一、有关会议管理系统</a:t>
            </a:r>
            <a:endParaRPr lang="en-US" altLang="zh-CN" sz="2000" b="1" dirty="0"/>
          </a:p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766A5E0-CB8F-E257-1376-0B4B4FA0D74A}"/>
              </a:ext>
            </a:extLst>
          </p:cNvPr>
          <p:cNvSpPr txBox="1"/>
          <p:nvPr/>
        </p:nvSpPr>
        <p:spPr>
          <a:xfrm>
            <a:off x="4768553" y="1041400"/>
            <a:ext cx="2654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hlinkClick r:id="rId2"/>
              </a:rPr>
              <a:t>数学建模</a:t>
            </a:r>
            <a:r>
              <a:rPr lang="en-US" altLang="zh-CN" sz="1400" dirty="0">
                <a:hlinkClick r:id="rId2"/>
              </a:rPr>
              <a:t>-</a:t>
            </a:r>
            <a:r>
              <a:rPr lang="zh-CN" altLang="en-US" sz="1400" dirty="0">
                <a:hlinkClick r:id="rId2"/>
              </a:rPr>
              <a:t>刘利刚 </a:t>
            </a:r>
            <a:r>
              <a:rPr lang="en-US" altLang="zh-CN" sz="1400" dirty="0">
                <a:hlinkClick r:id="rId2"/>
              </a:rPr>
              <a:t>(ustc.edu.cn)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7C2E63-1AE3-7523-7272-9A4366DBD5F3}"/>
              </a:ext>
            </a:extLst>
          </p:cNvPr>
          <p:cNvSpPr txBox="1"/>
          <p:nvPr/>
        </p:nvSpPr>
        <p:spPr>
          <a:xfrm>
            <a:off x="886699" y="1928991"/>
            <a:ext cx="10433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1400" dirty="0"/>
              <a:t>我们采用</a:t>
            </a:r>
            <a:r>
              <a:rPr lang="en-US" altLang="zh-CN" sz="1400" dirty="0">
                <a:highlight>
                  <a:srgbClr val="FFFF00"/>
                </a:highlight>
              </a:rPr>
              <a:t>CES-Alpha</a:t>
            </a:r>
            <a:r>
              <a:rPr lang="zh-CN" altLang="en-US" sz="1400" dirty="0">
                <a:highlight>
                  <a:srgbClr val="FFFF00"/>
                </a:highlight>
              </a:rPr>
              <a:t>系统</a:t>
            </a:r>
            <a:r>
              <a:rPr lang="en-US" altLang="zh-CN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altLang="zh-CN" sz="14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http://cn.ces-alpha.org/cn/ </a:t>
            </a:r>
            <a:r>
              <a:rPr lang="en-US" altLang="zh-CN" sz="1400" dirty="0"/>
              <a:t>)</a:t>
            </a:r>
            <a:r>
              <a:rPr lang="zh-CN" altLang="en-US" sz="1400" dirty="0"/>
              <a:t>进行作业管理。系统是通过您的</a:t>
            </a:r>
            <a:r>
              <a:rPr lang="en-US" altLang="zh-CN" sz="1400" dirty="0">
                <a:highlight>
                  <a:srgbClr val="FFFF00"/>
                </a:highlight>
              </a:rPr>
              <a:t>Email</a:t>
            </a:r>
            <a:r>
              <a:rPr lang="zh-CN" altLang="en-US" sz="1400" dirty="0">
                <a:highlight>
                  <a:srgbClr val="FFFF00"/>
                </a:highlight>
              </a:rPr>
              <a:t>地址</a:t>
            </a:r>
            <a:r>
              <a:rPr lang="zh-CN" altLang="en-US" sz="1400" dirty="0"/>
              <a:t>作为唯一标识符来识别不同的用户的。</a:t>
            </a:r>
            <a:endParaRPr lang="en-US" altLang="zh-CN" sz="1400" dirty="0"/>
          </a:p>
          <a:p>
            <a:endParaRPr lang="en-US" altLang="zh-CN" sz="1400" dirty="0"/>
          </a:p>
          <a:p>
            <a:pPr marL="342900" indent="-342900">
              <a:buAutoNum type="arabicPeriod" startAt="2"/>
            </a:pPr>
            <a:r>
              <a:rPr lang="zh-CN" altLang="en-US" sz="1400" dirty="0"/>
              <a:t>系统注册与登录的链接为：</a:t>
            </a:r>
            <a:endParaRPr lang="en-US" altLang="zh-CN" sz="1400" dirty="0"/>
          </a:p>
          <a:p>
            <a:r>
              <a:rPr lang="zh-CN" altLang="en-US" sz="1400" dirty="0"/>
              <a:t>       </a:t>
            </a:r>
            <a:r>
              <a:rPr lang="en-US" altLang="zh-CN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altLang="zh-CN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 at Cloud Education System (</a:t>
            </a:r>
            <a:r>
              <a:rPr lang="en-US" altLang="zh-CN" sz="140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ces</a:t>
            </a:r>
            <a:r>
              <a:rPr lang="en-US" altLang="zh-CN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-alpha)</a:t>
            </a:r>
            <a:r>
              <a:rPr lang="en-US" altLang="zh-CN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altLang="zh-CN" sz="1400" dirty="0">
                <a:solidFill>
                  <a:srgbClr val="0070C0"/>
                </a:solidFill>
              </a:rPr>
              <a:t> </a:t>
            </a:r>
          </a:p>
          <a:p>
            <a:endParaRPr lang="en-US" altLang="zh-CN" sz="1400" dirty="0">
              <a:solidFill>
                <a:srgbClr val="0070C0"/>
              </a:solidFill>
            </a:endParaRPr>
          </a:p>
          <a:p>
            <a:r>
              <a:rPr lang="en-US" altLang="zh-CN" sz="1400" dirty="0"/>
              <a:t>3.    </a:t>
            </a:r>
            <a:r>
              <a:rPr lang="zh-CN" altLang="en-US" sz="1400" dirty="0"/>
              <a:t>访问上述链接后，您将看到如下界面：</a:t>
            </a:r>
            <a:r>
              <a:rPr lang="en-US" altLang="zh-CN" sz="1400" dirty="0"/>
              <a:t> </a:t>
            </a:r>
            <a:r>
              <a:rPr lang="zh-CN" altLang="en-US" sz="1400" dirty="0"/>
              <a:t>如果您已有</a:t>
            </a:r>
            <a:r>
              <a:rPr lang="en-US" altLang="zh-CN" sz="1400" dirty="0"/>
              <a:t>CES-Alpha</a:t>
            </a:r>
            <a:r>
              <a:rPr lang="zh-CN" altLang="en-US" sz="1400" dirty="0"/>
              <a:t>的</a:t>
            </a:r>
            <a:r>
              <a:rPr lang="en-US" altLang="zh-CN" sz="1400" dirty="0"/>
              <a:t>Email</a:t>
            </a:r>
            <a:r>
              <a:rPr lang="zh-CN" altLang="en-US" sz="1400" dirty="0"/>
              <a:t>账号，则转到“三、登录系统”；否则，转到“二、注册系统”。</a:t>
            </a:r>
          </a:p>
          <a:p>
            <a:pPr marL="342900" indent="-342900">
              <a:buFont typeface="+mj-lt"/>
              <a:buAutoNum type="arabicPeriod"/>
            </a:pPr>
            <a:endParaRPr lang="zh-CN" altLang="en-US" sz="14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14FA237-870C-0C73-EC16-F20BBEB6F4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7661" y="3577177"/>
            <a:ext cx="4976678" cy="28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CE52-EA55-89BB-A571-6BBE0E74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050619" cy="45731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+mn-ea"/>
                <a:ea typeface="+mn-ea"/>
              </a:rPr>
              <a:t>二、注册系统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7C429E-C050-B7F8-BCB2-9F5F3F43EABB}"/>
              </a:ext>
            </a:extLst>
          </p:cNvPr>
          <p:cNvSpPr txBox="1"/>
          <p:nvPr/>
        </p:nvSpPr>
        <p:spPr>
          <a:xfrm>
            <a:off x="838200" y="884984"/>
            <a:ext cx="105156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如果您在</a:t>
            </a:r>
            <a:r>
              <a:rPr lang="en-US" altLang="zh-CN" sz="1400" dirty="0"/>
              <a:t>CES</a:t>
            </a:r>
            <a:r>
              <a:rPr lang="zh-CN" altLang="en-US" sz="1400" dirty="0"/>
              <a:t>系统中还没有</a:t>
            </a:r>
            <a:r>
              <a:rPr lang="en-US" altLang="zh-CN" sz="1400" dirty="0"/>
              <a:t>Email</a:t>
            </a:r>
            <a:r>
              <a:rPr lang="zh-CN" altLang="en-US" sz="1400" dirty="0"/>
              <a:t>账号，可点击上述界面的</a:t>
            </a:r>
            <a:r>
              <a:rPr lang="zh-CN" altLang="en-US" sz="1400" dirty="0">
                <a:highlight>
                  <a:srgbClr val="FFFF00"/>
                </a:highlight>
              </a:rPr>
              <a:t>“注册</a:t>
            </a:r>
            <a:r>
              <a:rPr lang="en-US" altLang="zh-CN" sz="1400" dirty="0">
                <a:highlight>
                  <a:srgbClr val="FFFF00"/>
                </a:highlight>
              </a:rPr>
              <a:t>CES</a:t>
            </a:r>
            <a:r>
              <a:rPr lang="zh-CN" altLang="en-US" sz="1400" dirty="0">
                <a:highlight>
                  <a:srgbClr val="FFFF00"/>
                </a:highlight>
              </a:rPr>
              <a:t>账号”</a:t>
            </a:r>
            <a:r>
              <a:rPr lang="zh-CN" altLang="en-US" sz="1400" dirty="0"/>
              <a:t>，将看到如下左侧界面：</a:t>
            </a:r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       </a:t>
            </a:r>
            <a:r>
              <a:rPr lang="zh-CN" altLang="en-US" sz="1400" dirty="0"/>
              <a:t>填入您的</a:t>
            </a:r>
            <a:r>
              <a:rPr lang="en-US" altLang="zh-CN" sz="1400" dirty="0"/>
              <a:t>email</a:t>
            </a:r>
            <a:r>
              <a:rPr lang="zh-CN" altLang="en-US" sz="1400" dirty="0"/>
              <a:t>地址，点击“送信”后系统会自动向您的邮箱发送一封邮件（如右图所示）。</a:t>
            </a:r>
            <a:endParaRPr lang="en-US" altLang="zh-CN" sz="1400" dirty="0"/>
          </a:p>
          <a:p>
            <a:r>
              <a:rPr lang="en-US" altLang="zh-CN" sz="1400" dirty="0"/>
              <a:t>       </a:t>
            </a:r>
            <a:r>
              <a:rPr lang="zh-CN" altLang="en-US" sz="1400" dirty="0">
                <a:solidFill>
                  <a:srgbClr val="FF0000"/>
                </a:solidFill>
              </a:rPr>
              <a:t>注：若未收到邮件，请注意查找广告邮件文件夹。</a:t>
            </a:r>
          </a:p>
          <a:p>
            <a:endParaRPr lang="en-US" altLang="zh-CN" sz="1400" dirty="0"/>
          </a:p>
          <a:p>
            <a:pPr marL="342900" indent="-342900">
              <a:buFont typeface="+mj-lt"/>
              <a:buAutoNum type="arabicPeriod" startAt="2"/>
            </a:pPr>
            <a:r>
              <a:rPr lang="zh-CN" altLang="en-US" sz="1400" dirty="0"/>
              <a:t>您收到邮件后，点击其中链接即可看到如下界面，填入相关信息，然后设置密码，即可注册一个</a:t>
            </a:r>
            <a:r>
              <a:rPr lang="en-US" altLang="zh-CN" sz="1400" dirty="0"/>
              <a:t>CES</a:t>
            </a:r>
            <a:r>
              <a:rPr lang="zh-CN" altLang="en-US" sz="1400" dirty="0"/>
              <a:t>系统的账号：</a:t>
            </a:r>
            <a:endParaRPr lang="en-US" altLang="zh-CN" sz="1400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632552FA-CC17-9CF2-DF82-26C3BFF09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27" y="3954091"/>
            <a:ext cx="3504949" cy="227581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5B967882-25B4-5A13-CF46-CC8C9AF46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076" y="3954090"/>
            <a:ext cx="3504950" cy="2275817"/>
          </a:xfrm>
          <a:prstGeom prst="rect">
            <a:avLst/>
          </a:prstGeom>
        </p:spPr>
      </p:pic>
      <p:pic>
        <p:nvPicPr>
          <p:cNvPr id="4" name="图片 3" descr="图形用户界面, 应用程序, 网站&#10;&#10;描述已自动生成">
            <a:extLst>
              <a:ext uri="{FF2B5EF4-FFF2-40B4-BE49-F238E27FC236}">
                <a16:creationId xmlns:a16="http://schemas.microsoft.com/office/drawing/2014/main" id="{A7FEE411-8BC5-4606-82DA-0594FF9BC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865" y="1199251"/>
            <a:ext cx="2631347" cy="1846642"/>
          </a:xfrm>
          <a:prstGeom prst="rect">
            <a:avLst/>
          </a:prstGeom>
        </p:spPr>
      </p:pic>
      <p:pic>
        <p:nvPicPr>
          <p:cNvPr id="6" name="图片 5" descr="图形用户界面&#10;&#10;低可信度描述已自动生成">
            <a:extLst>
              <a:ext uri="{FF2B5EF4-FFF2-40B4-BE49-F238E27FC236}">
                <a16:creationId xmlns:a16="http://schemas.microsoft.com/office/drawing/2014/main" id="{F5C58688-AC1C-3B9E-1338-7E0C49CEA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98" y="1156565"/>
            <a:ext cx="2892549" cy="180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4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CE52-EA55-89BB-A571-6BBE0E74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050619" cy="45731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+mn-ea"/>
                <a:ea typeface="+mn-ea"/>
              </a:rPr>
              <a:t>三、登录系统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7C429E-C050-B7F8-BCB2-9F5F3F43EABB}"/>
              </a:ext>
            </a:extLst>
          </p:cNvPr>
          <p:cNvSpPr txBox="1"/>
          <p:nvPr/>
        </p:nvSpPr>
        <p:spPr>
          <a:xfrm>
            <a:off x="838200" y="884984"/>
            <a:ext cx="10515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您随时可以通过链接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altLang="zh-CN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 at Cloud Education System (</a:t>
            </a:r>
            <a:r>
              <a:rPr lang="en-US" altLang="zh-CN" sz="140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ces</a:t>
            </a:r>
            <a:r>
              <a:rPr lang="en-US" altLang="zh-CN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-alpha)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70C0"/>
                </a:solidFill>
              </a:rPr>
              <a:t> </a:t>
            </a:r>
            <a:r>
              <a:rPr lang="zh-CN" altLang="en-US" sz="1400" dirty="0"/>
              <a:t>来登录系统；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如果您忘记了密码，可点击</a:t>
            </a:r>
            <a:r>
              <a:rPr lang="zh-CN" altLang="en-US" sz="1400" dirty="0">
                <a:highlight>
                  <a:srgbClr val="FFFF00"/>
                </a:highlight>
              </a:rPr>
              <a:t>“重新设置密码”</a:t>
            </a:r>
            <a:r>
              <a:rPr lang="zh-CN" altLang="en-US" sz="1400" dirty="0"/>
              <a:t>，将看到如下界面：</a:t>
            </a:r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zh-CN" altLang="en-US" sz="1400" dirty="0"/>
              <a:t>输入</a:t>
            </a:r>
            <a:r>
              <a:rPr lang="en-US" altLang="zh-CN" sz="1400" dirty="0"/>
              <a:t>email</a:t>
            </a:r>
            <a:r>
              <a:rPr lang="zh-CN" altLang="en-US" sz="1400" dirty="0"/>
              <a:t>地址后点击“提交”，您将在邮箱中收到重新设置密码的链接。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 startAt="3"/>
            </a:pPr>
            <a:r>
              <a:rPr lang="zh-CN" altLang="en-US" sz="1400" dirty="0">
                <a:highlight>
                  <a:srgbClr val="FFFF00"/>
                </a:highlight>
              </a:rPr>
              <a:t>成功登录后</a:t>
            </a:r>
            <a:r>
              <a:rPr lang="zh-CN" altLang="en-US" sz="1400" dirty="0"/>
              <a:t>，您将看到如下页面（助教的界面直接显示了这个课程，同学们需要进入步骤四操作）：      </a:t>
            </a:r>
            <a:endParaRPr lang="en-US" altLang="zh-CN" sz="1400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FD1DA151-A12B-56A8-FAB7-FA05A0D77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387" y="1776214"/>
            <a:ext cx="3019226" cy="1816396"/>
          </a:xfrm>
          <a:prstGeom prst="rect">
            <a:avLst/>
          </a:prstGeom>
        </p:spPr>
      </p:pic>
      <p:pic>
        <p:nvPicPr>
          <p:cNvPr id="6" name="图片 5" descr="图形用户界面, 文本, 应用程序&#10;&#10;描述已自动生成">
            <a:extLst>
              <a:ext uri="{FF2B5EF4-FFF2-40B4-BE49-F238E27FC236}">
                <a16:creationId xmlns:a16="http://schemas.microsoft.com/office/drawing/2014/main" id="{FB7F2701-B848-410F-724F-09495000AE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43" y="4424415"/>
            <a:ext cx="5165389" cy="23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7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CE52-EA55-89BB-A571-6BBE0E74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050619" cy="45731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+mn-ea"/>
                <a:ea typeface="+mn-ea"/>
              </a:rPr>
              <a:t>四、课程注册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7C429E-C050-B7F8-BCB2-9F5F3F43EABB}"/>
              </a:ext>
            </a:extLst>
          </p:cNvPr>
          <p:cNvSpPr txBox="1"/>
          <p:nvPr/>
        </p:nvSpPr>
        <p:spPr>
          <a:xfrm>
            <a:off x="838200" y="884984"/>
            <a:ext cx="105156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登录系统成功后，您需要点击链接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altLang="zh-CN" sz="1400" b="0" i="0" u="none" strike="noStrike" dirty="0">
                <a:solidFill>
                  <a:srgbClr val="404E67"/>
                </a:solidFill>
                <a:effectLst/>
                <a:latin typeface="Open Sans" panose="020B0606030504020204" pitchFamily="34" charset="0"/>
                <a:hlinkClick r:id="rId3"/>
              </a:rPr>
              <a:t>http://cn.ces-alpha.org/course/register/MM2023/ 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altLang="zh-CN" sz="1400" dirty="0"/>
              <a:t> </a:t>
            </a:r>
            <a:r>
              <a:rPr lang="zh-CN" altLang="en-US" sz="1400" dirty="0"/>
              <a:t>，进入课程注册界面，将看到如下界面：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输入姓名与所属单位后，点击</a:t>
            </a:r>
            <a:r>
              <a:rPr lang="zh-CN" altLang="en-US" sz="1400" dirty="0">
                <a:highlight>
                  <a:srgbClr val="FFFF00"/>
                </a:highlight>
              </a:rPr>
              <a:t>“注册该课程”</a:t>
            </a:r>
            <a:r>
              <a:rPr lang="zh-CN" altLang="en-US" sz="1400" dirty="0"/>
              <a:t>，即注册课程成功。点击“返回”，将在首页看到如下课程界面，表明您已成功注册课程。（同学们的界面应该没有课程管理选项，直接进入课程即可）</a:t>
            </a:r>
            <a:endParaRPr lang="en-US" altLang="zh-CN" sz="1400" dirty="0"/>
          </a:p>
        </p:txBody>
      </p:sp>
      <p:pic>
        <p:nvPicPr>
          <p:cNvPr id="6" name="图片 5" descr="图形用户界面, 应用程序&#10;&#10;描述已自动生成">
            <a:extLst>
              <a:ext uri="{FF2B5EF4-FFF2-40B4-BE49-F238E27FC236}">
                <a16:creationId xmlns:a16="http://schemas.microsoft.com/office/drawing/2014/main" id="{F6924D38-3990-5366-3594-2ECC6167E7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980" y="1256250"/>
            <a:ext cx="5533891" cy="3045785"/>
          </a:xfrm>
          <a:prstGeom prst="rect">
            <a:avLst/>
          </a:prstGeom>
        </p:spPr>
      </p:pic>
      <p:pic>
        <p:nvPicPr>
          <p:cNvPr id="9" name="图片 8" descr="图形用户界面, 应用程序&#10;&#10;描述已自动生成">
            <a:extLst>
              <a:ext uri="{FF2B5EF4-FFF2-40B4-BE49-F238E27FC236}">
                <a16:creationId xmlns:a16="http://schemas.microsoft.com/office/drawing/2014/main" id="{144E2CDB-FC49-88AA-C136-49F921D2BC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78" y="4980713"/>
            <a:ext cx="4102264" cy="174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CE52-EA55-89BB-A571-6BBE0E74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050619" cy="45731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+mn-ea"/>
                <a:ea typeface="+mn-ea"/>
              </a:rPr>
              <a:t>五、作业提交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7C429E-C050-B7F8-BCB2-9F5F3F43EABB}"/>
              </a:ext>
            </a:extLst>
          </p:cNvPr>
          <p:cNvSpPr txBox="1"/>
          <p:nvPr/>
        </p:nvSpPr>
        <p:spPr>
          <a:xfrm>
            <a:off x="838200" y="879089"/>
            <a:ext cx="105156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课程注册完成后，您随时可以通过链接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altLang="zh-CN" sz="1400" dirty="0">
                <a:hlinkClick r:id="rId3"/>
              </a:rPr>
              <a:t>Login at Cloud Education System (</a:t>
            </a:r>
            <a:r>
              <a:rPr lang="en-US" altLang="zh-CN" sz="1400" dirty="0" err="1">
                <a:hlinkClick r:id="rId3"/>
              </a:rPr>
              <a:t>ces</a:t>
            </a:r>
            <a:r>
              <a:rPr lang="en-US" altLang="zh-CN" sz="1400" dirty="0">
                <a:hlinkClick r:id="rId3"/>
              </a:rPr>
              <a:t>-alpha)</a:t>
            </a:r>
            <a:r>
              <a:rPr lang="en-US" altLang="zh-CN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70C0"/>
                </a:solidFill>
              </a:rPr>
              <a:t> </a:t>
            </a:r>
            <a:r>
              <a:rPr lang="zh-CN" altLang="en-US" sz="1400" dirty="0"/>
              <a:t>来登录系统，登录成功后，点击上图中的</a:t>
            </a:r>
            <a:r>
              <a:rPr lang="zh-CN" altLang="en-US" sz="1400" dirty="0">
                <a:highlight>
                  <a:srgbClr val="FFFF00"/>
                </a:highlight>
              </a:rPr>
              <a:t>“进入课程”</a:t>
            </a:r>
            <a:r>
              <a:rPr lang="zh-CN" altLang="en-US" sz="1400" dirty="0"/>
              <a:t>按钮，您将看到如下课程首页，您可以在此界面向老师、助教提问，提交作业和查看作业。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/>
              <a:t>点击您的名字，进入“当前课程的注册信息”（上图中红色框处），亦可对您的课程注册信息进行修改。</a:t>
            </a:r>
          </a:p>
          <a:p>
            <a:endParaRPr lang="en-US" altLang="zh-CN" sz="1400" dirty="0"/>
          </a:p>
        </p:txBody>
      </p:sp>
      <p:pic>
        <p:nvPicPr>
          <p:cNvPr id="4" name="图片 3" descr="图形用户界面, 应用程序, Teams&#10;&#10;描述已自动生成">
            <a:extLst>
              <a:ext uri="{FF2B5EF4-FFF2-40B4-BE49-F238E27FC236}">
                <a16:creationId xmlns:a16="http://schemas.microsoft.com/office/drawing/2014/main" id="{D41C7316-002E-A2DE-26D4-18BD1445C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69" y="1480069"/>
            <a:ext cx="6558444" cy="389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9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2FCD8A-0B0B-45CB-A269-F159EEA8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课程作业规范要求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907386-8415-46BB-ACCD-FF3ECB12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学生的课堂</a:t>
            </a:r>
            <a:r>
              <a:rPr lang="en-US" altLang="zh-CN" dirty="0"/>
              <a:t>ID</a:t>
            </a:r>
            <a:r>
              <a:rPr lang="zh-CN" altLang="en-US" dirty="0"/>
              <a:t>号（</a:t>
            </a:r>
            <a:r>
              <a:rPr lang="en-US" altLang="zh-CN" dirty="0"/>
              <a:t>3</a:t>
            </a:r>
            <a:r>
              <a:rPr lang="zh-CN" altLang="en-US" dirty="0"/>
              <a:t>位数，比如</a:t>
            </a:r>
            <a:r>
              <a:rPr lang="en-US" altLang="zh-CN" dirty="0"/>
              <a:t>001,002,…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见：课程主页上“学生课程</a:t>
            </a:r>
            <a:r>
              <a:rPr lang="en-US" altLang="zh-CN" dirty="0"/>
              <a:t>ID</a:t>
            </a:r>
            <a:r>
              <a:rPr lang="zh-CN" altLang="en-US" dirty="0"/>
              <a:t>号”</a:t>
            </a:r>
            <a:endParaRPr lang="en-US" altLang="zh-CN" dirty="0"/>
          </a:p>
          <a:p>
            <a:r>
              <a:rPr lang="zh-CN" altLang="en-US" dirty="0"/>
              <a:t>进入到作业上载的页面后，你即可以按照作业号上载作业的压缩包文件（以</a:t>
            </a:r>
            <a:r>
              <a:rPr lang="en-US" altLang="zh-CN" dirty="0"/>
              <a:t>zip</a:t>
            </a:r>
            <a:r>
              <a:rPr lang="zh-CN" altLang="en-US" dirty="0"/>
              <a:t>或</a:t>
            </a:r>
            <a:r>
              <a:rPr lang="en-US" altLang="zh-CN" dirty="0" err="1"/>
              <a:t>rar</a:t>
            </a:r>
            <a:r>
              <a:rPr lang="zh-CN" altLang="en-US" dirty="0"/>
              <a:t>格式），文件大小不超过</a:t>
            </a:r>
            <a:r>
              <a:rPr lang="en-US" altLang="zh-CN" dirty="0"/>
              <a:t>30M</a:t>
            </a:r>
            <a:r>
              <a:rPr lang="zh-CN" altLang="en-US" dirty="0"/>
              <a:t>（务必去除一些不必要的文件，比如编译生成的临时文件等）</a:t>
            </a:r>
            <a:endParaRPr lang="en-US" altLang="zh-CN" dirty="0"/>
          </a:p>
          <a:p>
            <a:pPr lvl="1"/>
            <a:r>
              <a:rPr lang="zh-CN" altLang="en-US" dirty="0"/>
              <a:t>压缩包文件的命名方式：</a:t>
            </a:r>
            <a:r>
              <a:rPr lang="en-US" altLang="zh-CN" dirty="0"/>
              <a:t>ID</a:t>
            </a:r>
            <a:r>
              <a:rPr lang="zh-CN" altLang="en-US" dirty="0"/>
              <a:t>号</a:t>
            </a:r>
            <a:r>
              <a:rPr lang="en-US" altLang="zh-CN" dirty="0"/>
              <a:t>_</a:t>
            </a:r>
            <a:r>
              <a:rPr lang="zh-CN" altLang="en-US" dirty="0"/>
              <a:t>姓名</a:t>
            </a:r>
            <a:endParaRPr lang="en-US" altLang="zh-CN" dirty="0"/>
          </a:p>
          <a:p>
            <a:pPr lvl="1"/>
            <a:r>
              <a:rPr lang="zh-CN" altLang="en-US" dirty="0"/>
              <a:t>比如：</a:t>
            </a:r>
            <a:r>
              <a:rPr lang="en-US" altLang="zh-CN" dirty="0"/>
              <a:t>”001_</a:t>
            </a:r>
            <a:r>
              <a:rPr lang="zh-CN" altLang="en-US" dirty="0"/>
              <a:t>张三</a:t>
            </a:r>
            <a:r>
              <a:rPr lang="en-US" altLang="zh-CN" dirty="0"/>
              <a:t>_Homework1.zip”</a:t>
            </a:r>
            <a:endParaRPr lang="zh-CN" altLang="en-US" dirty="0"/>
          </a:p>
          <a:p>
            <a:r>
              <a:rPr lang="zh-CN" altLang="en-US" dirty="0"/>
              <a:t>如文件大于</a:t>
            </a:r>
            <a:r>
              <a:rPr lang="en-US" altLang="zh-CN" dirty="0"/>
              <a:t>30M</a:t>
            </a:r>
            <a:r>
              <a:rPr lang="zh-CN" altLang="en-US" dirty="0"/>
              <a:t>，可将文件上传到你的云存储空间（比如睿客网），然后作业系统中上传一个</a:t>
            </a:r>
            <a:r>
              <a:rPr lang="en-US" altLang="zh-CN" dirty="0"/>
              <a:t>txt</a:t>
            </a:r>
            <a:r>
              <a:rPr lang="zh-CN" altLang="en-US" dirty="0"/>
              <a:t>文件（包含下载链接）。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940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08543D4-BDF6-4B13-B63B-E8E68AE5C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若使用过程中有问题可联系</a:t>
            </a:r>
            <a:br>
              <a:rPr lang="zh-CN" altLang="en-US" dirty="0"/>
            </a:br>
            <a:r>
              <a:rPr lang="zh-CN" altLang="en-US" dirty="0"/>
              <a:t>任课老师或助教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095CBF7F-F1E7-498D-9DF1-C6E3E0E11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47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641</Words>
  <Application>Microsoft Office PowerPoint</Application>
  <PresentationFormat>宽屏</PresentationFormat>
  <Paragraphs>91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Open Sans</vt:lpstr>
      <vt:lpstr>等线</vt:lpstr>
      <vt:lpstr>等线 Light</vt:lpstr>
      <vt:lpstr>Arial</vt:lpstr>
      <vt:lpstr>Office 主题​​</vt:lpstr>
      <vt:lpstr>《数学建模》(2023) 课程注册说明</vt:lpstr>
      <vt:lpstr>二、注册系统</vt:lpstr>
      <vt:lpstr>三、登录系统</vt:lpstr>
      <vt:lpstr>四、课程注册</vt:lpstr>
      <vt:lpstr>五、作业提交</vt:lpstr>
      <vt:lpstr>课程作业规范要求</vt:lpstr>
      <vt:lpstr>若使用过程中有问题可联系 任课老师或助教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《GAMES301：曲面参数化》课程注册说明</dc:title>
  <dc:creator>柳 士博</dc:creator>
  <cp:lastModifiedBy>surface</cp:lastModifiedBy>
  <cp:revision>10</cp:revision>
  <dcterms:created xsi:type="dcterms:W3CDTF">2022-09-27T02:06:51Z</dcterms:created>
  <dcterms:modified xsi:type="dcterms:W3CDTF">2023-03-01T15:06:22Z</dcterms:modified>
</cp:coreProperties>
</file>