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59"/>
  </p:notesMasterIdLst>
  <p:handoutMasterIdLst>
    <p:handoutMasterId r:id="rId60"/>
  </p:handoutMasterIdLst>
  <p:sldIdLst>
    <p:sldId id="256" r:id="rId2"/>
    <p:sldId id="544" r:id="rId3"/>
    <p:sldId id="405" r:id="rId4"/>
    <p:sldId id="623" r:id="rId5"/>
    <p:sldId id="626" r:id="rId6"/>
    <p:sldId id="711" r:id="rId7"/>
    <p:sldId id="636" r:id="rId8"/>
    <p:sldId id="706" r:id="rId9"/>
    <p:sldId id="705" r:id="rId10"/>
    <p:sldId id="625" r:id="rId11"/>
    <p:sldId id="712" r:id="rId12"/>
    <p:sldId id="709" r:id="rId13"/>
    <p:sldId id="707" r:id="rId14"/>
    <p:sldId id="624" r:id="rId15"/>
    <p:sldId id="710" r:id="rId16"/>
    <p:sldId id="628" r:id="rId17"/>
    <p:sldId id="713" r:id="rId18"/>
    <p:sldId id="576" r:id="rId19"/>
    <p:sldId id="714" r:id="rId20"/>
    <p:sldId id="606" r:id="rId21"/>
    <p:sldId id="681" r:id="rId22"/>
    <p:sldId id="682" r:id="rId23"/>
    <p:sldId id="683" r:id="rId24"/>
    <p:sldId id="679" r:id="rId25"/>
    <p:sldId id="684" r:id="rId26"/>
    <p:sldId id="680" r:id="rId27"/>
    <p:sldId id="686" r:id="rId28"/>
    <p:sldId id="685" r:id="rId29"/>
    <p:sldId id="687" r:id="rId30"/>
    <p:sldId id="612" r:id="rId31"/>
    <p:sldId id="715" r:id="rId32"/>
    <p:sldId id="688" r:id="rId33"/>
    <p:sldId id="585" r:id="rId34"/>
    <p:sldId id="647" r:id="rId35"/>
    <p:sldId id="689" r:id="rId36"/>
    <p:sldId id="690" r:id="rId37"/>
    <p:sldId id="694" r:id="rId38"/>
    <p:sldId id="691" r:id="rId39"/>
    <p:sldId id="692" r:id="rId40"/>
    <p:sldId id="693" r:id="rId41"/>
    <p:sldId id="695" r:id="rId42"/>
    <p:sldId id="696" r:id="rId43"/>
    <p:sldId id="697" r:id="rId44"/>
    <p:sldId id="645" r:id="rId45"/>
    <p:sldId id="716" r:id="rId46"/>
    <p:sldId id="644" r:id="rId47"/>
    <p:sldId id="717" r:id="rId48"/>
    <p:sldId id="670" r:id="rId49"/>
    <p:sldId id="698" r:id="rId50"/>
    <p:sldId id="699" r:id="rId51"/>
    <p:sldId id="700" r:id="rId52"/>
    <p:sldId id="701" r:id="rId53"/>
    <p:sldId id="703" r:id="rId54"/>
    <p:sldId id="702" r:id="rId55"/>
    <p:sldId id="704" r:id="rId56"/>
    <p:sldId id="553" r:id="rId57"/>
    <p:sldId id="641" r:id="rId58"/>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6pPr>
    <a:lvl7pPr marL="27432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7pPr>
    <a:lvl8pPr marL="32004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8pPr>
    <a:lvl9pPr marL="36576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00"/>
    <a:srgbClr val="33CC33"/>
    <a:srgbClr val="99FFCC"/>
    <a:srgbClr val="66FF99"/>
    <a:srgbClr val="66FF33"/>
    <a:srgbClr val="66FF66"/>
    <a:srgbClr val="99FF33"/>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26" autoAdjust="0"/>
    <p:restoredTop sz="93145" autoAdjust="0"/>
  </p:normalViewPr>
  <p:slideViewPr>
    <p:cSldViewPr>
      <p:cViewPr varScale="1">
        <p:scale>
          <a:sx n="83" d="100"/>
          <a:sy n="83" d="100"/>
        </p:scale>
        <p:origin x="1699"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238"/>
    </p:cViewPr>
  </p:sorterViewPr>
  <p:notesViewPr>
    <p:cSldViewPr>
      <p:cViewPr varScale="1">
        <p:scale>
          <a:sx n="67" d="100"/>
          <a:sy n="67" d="100"/>
        </p:scale>
        <p:origin x="-331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8770" name="Rectangle 1026"/>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20000"/>
              </a:spcBef>
              <a:buFontTx/>
              <a:buChar char="•"/>
              <a:defRPr sz="1200" i="1">
                <a:latin typeface="Courier New" pitchFamily="49" charset="0"/>
                <a:ea typeface="宋体" charset="-122"/>
              </a:defRPr>
            </a:lvl1pPr>
          </a:lstStyle>
          <a:p>
            <a:pPr>
              <a:defRPr/>
            </a:pPr>
            <a:endParaRPr lang="zh-CN" altLang="en-US"/>
          </a:p>
        </p:txBody>
      </p:sp>
      <p:sp>
        <p:nvSpPr>
          <p:cNvPr id="288771" name="Rectangle 1027"/>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lnSpc>
                <a:spcPct val="100000"/>
              </a:lnSpc>
              <a:spcBef>
                <a:spcPct val="20000"/>
              </a:spcBef>
              <a:buFontTx/>
              <a:buChar char="•"/>
              <a:defRPr sz="1200" i="1">
                <a:latin typeface="Courier New" pitchFamily="49" charset="0"/>
                <a:ea typeface="宋体" charset="-122"/>
              </a:defRPr>
            </a:lvl1pPr>
          </a:lstStyle>
          <a:p>
            <a:pPr>
              <a:defRPr/>
            </a:pPr>
            <a:endParaRPr lang="en-US" altLang="zh-CN"/>
          </a:p>
        </p:txBody>
      </p:sp>
      <p:sp>
        <p:nvSpPr>
          <p:cNvPr id="288772" name="Rectangle 1028"/>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nSpc>
                <a:spcPct val="100000"/>
              </a:lnSpc>
              <a:spcBef>
                <a:spcPct val="20000"/>
              </a:spcBef>
              <a:buFontTx/>
              <a:buChar char="•"/>
              <a:defRPr sz="1200" i="1">
                <a:latin typeface="Courier New" pitchFamily="49" charset="0"/>
                <a:ea typeface="宋体" charset="-122"/>
              </a:defRPr>
            </a:lvl1pPr>
          </a:lstStyle>
          <a:p>
            <a:pPr>
              <a:defRPr/>
            </a:pPr>
            <a:endParaRPr lang="en-US" altLang="zh-CN"/>
          </a:p>
        </p:txBody>
      </p:sp>
      <p:sp>
        <p:nvSpPr>
          <p:cNvPr id="288773" name="Rectangle 1029"/>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20000"/>
              </a:spcBef>
              <a:buFontTx/>
              <a:buChar char="•"/>
              <a:defRPr sz="1200" i="1">
                <a:latin typeface="Courier New" panose="02070309020205020404" pitchFamily="49" charset="0"/>
              </a:defRPr>
            </a:lvl1pPr>
          </a:lstStyle>
          <a:p>
            <a:fld id="{DBDABE4C-3E28-4943-9E9C-3ECF103A62F9}" type="slidenum">
              <a:rPr lang="zh-CN" altLang="en-US"/>
              <a:pPr/>
              <a:t>‹#›</a:t>
            </a:fld>
            <a:endParaRPr lang="en-US" altLang="zh-CN"/>
          </a:p>
        </p:txBody>
      </p:sp>
    </p:spTree>
    <p:extLst>
      <p:ext uri="{BB962C8B-B14F-4D97-AF65-F5344CB8AC3E}">
        <p14:creationId xmlns:p14="http://schemas.microsoft.com/office/powerpoint/2010/main" val="776361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b="1" i="0">
                <a:latin typeface="Times New Roman" pitchFamily="18" charset="0"/>
                <a:ea typeface="宋体" charset="-122"/>
              </a:defRPr>
            </a:lvl1pPr>
          </a:lstStyle>
          <a:p>
            <a:pPr>
              <a:defRPr/>
            </a:pPr>
            <a:endParaRPr lang="zh-CN" altLang="en-US"/>
          </a:p>
        </p:txBody>
      </p:sp>
      <p:sp>
        <p:nvSpPr>
          <p:cNvPr id="52227"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b="1" i="0">
                <a:latin typeface="Times New Roman" pitchFamily="18" charset="0"/>
                <a:ea typeface="宋体" charset="-122"/>
              </a:defRPr>
            </a:lvl1pPr>
          </a:lstStyle>
          <a:p>
            <a:pPr>
              <a:defRPr/>
            </a:pPr>
            <a:endParaRPr lang="en-US" altLang="zh-CN"/>
          </a:p>
        </p:txBody>
      </p:sp>
      <p:sp>
        <p:nvSpPr>
          <p:cNvPr id="604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9"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52230"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b="1" i="0">
                <a:latin typeface="Times New Roman" pitchFamily="18" charset="0"/>
                <a:ea typeface="宋体" charset="-122"/>
              </a:defRPr>
            </a:lvl1pPr>
          </a:lstStyle>
          <a:p>
            <a:pPr>
              <a:defRPr/>
            </a:pPr>
            <a:endParaRPr lang="en-US" altLang="zh-CN"/>
          </a:p>
        </p:txBody>
      </p:sp>
      <p:sp>
        <p:nvSpPr>
          <p:cNvPr id="52231"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1"/>
            </a:lvl1pPr>
          </a:lstStyle>
          <a:p>
            <a:fld id="{C866738D-887B-412B-898D-6D50736BEBF5}" type="slidenum">
              <a:rPr lang="zh-CN" altLang="en-US"/>
              <a:pPr/>
              <a:t>‹#›</a:t>
            </a:fld>
            <a:endParaRPr lang="en-US" altLang="zh-CN"/>
          </a:p>
        </p:txBody>
      </p:sp>
    </p:spTree>
    <p:extLst>
      <p:ext uri="{BB962C8B-B14F-4D97-AF65-F5344CB8AC3E}">
        <p14:creationId xmlns:p14="http://schemas.microsoft.com/office/powerpoint/2010/main" val="2477173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61C31C90-07CC-4650-B390-2B2CF1A3F27A}" type="slidenum">
              <a:rPr lang="zh-CN" altLang="en-US" sz="1200"/>
              <a:pPr/>
              <a:t>1</a:t>
            </a:fld>
            <a:endParaRPr lang="en-US" altLang="zh-CN"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ea typeface="宋体" panose="02010600030101010101" pitchFamily="2" charset="-122"/>
            </a:endParaRPr>
          </a:p>
        </p:txBody>
      </p:sp>
    </p:spTree>
    <p:extLst>
      <p:ext uri="{BB962C8B-B14F-4D97-AF65-F5344CB8AC3E}">
        <p14:creationId xmlns:p14="http://schemas.microsoft.com/office/powerpoint/2010/main" val="801441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C364048-63C7-41B8-8576-F8CC692AEA63}" type="slidenum">
              <a:rPr lang="zh-CN" altLang="en-US" sz="1200"/>
              <a:pPr/>
              <a:t>10</a:t>
            </a:fld>
            <a:endParaRPr lang="en-US" altLang="zh-CN"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0361452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F6B1E7F-B4CA-448C-BF7F-89259CC5D382}" type="slidenum">
              <a:rPr lang="zh-CN" altLang="en-US" sz="1200"/>
              <a:pPr/>
              <a:t>11</a:t>
            </a:fld>
            <a:endParaRPr lang="en-US" altLang="zh-CN"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837137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0B2CCE4-44D7-4752-A909-10DC44BC0702}" type="slidenum">
              <a:rPr lang="zh-CN" altLang="en-US" sz="1200"/>
              <a:pPr/>
              <a:t>12</a:t>
            </a:fld>
            <a:endParaRPr lang="en-US" altLang="zh-CN" sz="12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4866601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990E310-0CA4-4B6B-813B-FED2510AF70B}" type="slidenum">
              <a:rPr lang="zh-CN" altLang="en-US" sz="1200"/>
              <a:pPr/>
              <a:t>13</a:t>
            </a:fld>
            <a:endParaRPr lang="en-US" altLang="zh-CN" sz="12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698032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3936A09-3B9C-4ABA-B9A4-1CD61771E55C}" type="slidenum">
              <a:rPr lang="zh-CN" altLang="en-US" sz="1200"/>
              <a:pPr/>
              <a:t>14</a:t>
            </a:fld>
            <a:endParaRPr lang="en-US" altLang="zh-CN" sz="120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783754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ABF4F7E-AF76-4E6A-8B14-6E630B5AAFBD}" type="slidenum">
              <a:rPr lang="zh-CN" altLang="en-US" sz="1200"/>
              <a:pPr/>
              <a:t>15</a:t>
            </a:fld>
            <a:endParaRPr lang="en-US" altLang="zh-CN" sz="12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1355663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27691F8-24A7-44B5-AF4C-C6E70D27551F}" type="slidenum">
              <a:rPr lang="zh-CN" altLang="en-US" sz="1200"/>
              <a:pPr/>
              <a:t>16</a:t>
            </a:fld>
            <a:endParaRPr lang="en-US" altLang="zh-CN" sz="12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3884966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4B82ACC-ADB2-483F-9DA9-8EF669080E6B}" type="slidenum">
              <a:rPr lang="zh-CN" altLang="en-US" sz="1200"/>
              <a:pPr/>
              <a:t>17</a:t>
            </a:fld>
            <a:endParaRPr lang="en-US" altLang="zh-CN" sz="120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324272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57DF1DF-CFCE-46B4-9A9C-80D514181315}" type="slidenum">
              <a:rPr lang="zh-CN" altLang="en-US" sz="1200"/>
              <a:pPr/>
              <a:t>18</a:t>
            </a:fld>
            <a:endParaRPr lang="en-US" altLang="zh-CN" sz="120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249125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FA3038F-7338-44CD-A72D-D65B71C1608D}" type="slidenum">
              <a:rPr lang="zh-CN" altLang="en-US" sz="1200"/>
              <a:pPr/>
              <a:t>19</a:t>
            </a:fld>
            <a:endParaRPr lang="en-US" altLang="zh-CN" sz="120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960262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5B79F41-6A8C-4A86-ACAA-66834C07A44B}" type="slidenum">
              <a:rPr lang="zh-CN" altLang="en-US" sz="1200" b="1"/>
              <a:pPr algn="r"/>
              <a:t>2</a:t>
            </a:fld>
            <a:endParaRPr lang="en-US" altLang="zh-CN" sz="1200" b="1"/>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757286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FFFF02B-515E-43B4-96A8-2F40E7A2DAC2}" type="slidenum">
              <a:rPr lang="zh-CN" altLang="en-US" sz="1200"/>
              <a:pPr/>
              <a:t>20</a:t>
            </a:fld>
            <a:endParaRPr lang="en-US" altLang="zh-CN" sz="120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5953782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8E7DB3A-AB2A-4549-992B-38FDB5DA6763}" type="slidenum">
              <a:rPr lang="zh-CN" altLang="en-US" sz="1200"/>
              <a:pPr/>
              <a:t>21</a:t>
            </a:fld>
            <a:endParaRPr lang="en-US" altLang="zh-CN" sz="120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6709212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62D2A0AD-5A26-424F-BD4B-BC2F11BCE623}" type="slidenum">
              <a:rPr lang="zh-CN" altLang="en-US" sz="1200"/>
              <a:pPr/>
              <a:t>22</a:t>
            </a:fld>
            <a:endParaRPr lang="en-US" altLang="zh-CN" sz="120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056665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1FB054BB-CE0E-4DBC-A1E2-19771BB700DC}" type="slidenum">
              <a:rPr lang="zh-CN" altLang="en-US" sz="1200"/>
              <a:pPr/>
              <a:t>23</a:t>
            </a:fld>
            <a:endParaRPr lang="en-US" altLang="zh-CN" sz="120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5285912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CB227FE-3271-4D97-82A3-F3B19036A8AE}" type="slidenum">
              <a:rPr lang="zh-CN" altLang="en-US" sz="1200"/>
              <a:pPr/>
              <a:t>24</a:t>
            </a:fld>
            <a:endParaRPr lang="en-US" altLang="zh-CN" sz="120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7291583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F77F2D2-4ED5-4CF5-88AA-7BE5F81566D9}" type="slidenum">
              <a:rPr lang="zh-CN" altLang="en-US" sz="1200"/>
              <a:pPr/>
              <a:t>25</a:t>
            </a:fld>
            <a:endParaRPr lang="en-US" altLang="zh-CN" sz="120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5497975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515159A-06B3-484D-8A70-B41941083CBA}" type="slidenum">
              <a:rPr lang="zh-CN" altLang="en-US" sz="1200"/>
              <a:pPr/>
              <a:t>26</a:t>
            </a:fld>
            <a:endParaRPr lang="en-US" altLang="zh-CN" sz="120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469068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918C1E2-CFB2-4F83-AB2B-972FF0A148A0}" type="slidenum">
              <a:rPr lang="zh-CN" altLang="en-US" sz="1200"/>
              <a:pPr/>
              <a:t>27</a:t>
            </a:fld>
            <a:endParaRPr lang="en-US" altLang="zh-CN" sz="120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3299172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E1E97E6-D4A6-4161-BF5B-1DF68A693203}" type="slidenum">
              <a:rPr lang="zh-CN" altLang="en-US" sz="1200"/>
              <a:pPr/>
              <a:t>28</a:t>
            </a:fld>
            <a:endParaRPr lang="en-US" altLang="zh-CN" sz="120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832078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5B35F48-D439-4295-8375-5D313281AED7}" type="slidenum">
              <a:rPr lang="zh-CN" altLang="en-US" sz="1200"/>
              <a:pPr/>
              <a:t>29</a:t>
            </a:fld>
            <a:endParaRPr lang="en-US" altLang="zh-CN" sz="120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239409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D2FF4649-0070-4A6B-9915-13066F5AF88D}" type="slidenum">
              <a:rPr lang="zh-CN" altLang="en-US" sz="1200" b="1"/>
              <a:pPr algn="r"/>
              <a:t>3</a:t>
            </a:fld>
            <a:endParaRPr lang="en-US" altLang="zh-CN" sz="1200" b="1"/>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8988165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52339CE-60C3-4189-B895-5508442C83B2}" type="slidenum">
              <a:rPr lang="zh-CN" altLang="en-US" sz="1200"/>
              <a:pPr/>
              <a:t>30</a:t>
            </a:fld>
            <a:endParaRPr lang="en-US" altLang="zh-CN" sz="120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b="1" smtClean="0">
                <a:ea typeface="宋体" panose="02010600030101010101" pitchFamily="2" charset="-122"/>
              </a:rPr>
              <a:t>数据模式</a:t>
            </a:r>
            <a:r>
              <a:rPr lang="zh-CN" altLang="en-US" smtClean="0">
                <a:ea typeface="宋体" panose="02010600030101010101" pitchFamily="2" charset="-122"/>
              </a:rPr>
              <a:t>指对某一类数据的结构、属性、联系和约束的描述。</a:t>
            </a:r>
          </a:p>
        </p:txBody>
      </p:sp>
    </p:spTree>
    <p:extLst>
      <p:ext uri="{BB962C8B-B14F-4D97-AF65-F5344CB8AC3E}">
        <p14:creationId xmlns:p14="http://schemas.microsoft.com/office/powerpoint/2010/main" val="4234396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A6902E9-14C2-4A60-A02B-21D272B47F6B}" type="slidenum">
              <a:rPr lang="zh-CN" altLang="en-US" sz="1200"/>
              <a:pPr/>
              <a:t>31</a:t>
            </a:fld>
            <a:endParaRPr lang="en-US" altLang="zh-CN" sz="120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b="1" smtClean="0">
                <a:ea typeface="宋体" panose="02010600030101010101" pitchFamily="2" charset="-122"/>
              </a:rPr>
              <a:t>数据模式</a:t>
            </a:r>
            <a:r>
              <a:rPr lang="zh-CN" altLang="en-US" smtClean="0">
                <a:ea typeface="宋体" panose="02010600030101010101" pitchFamily="2" charset="-122"/>
              </a:rPr>
              <a:t>指对某一类数据的结构、属性、联系和约束的描述。</a:t>
            </a:r>
          </a:p>
        </p:txBody>
      </p:sp>
    </p:spTree>
    <p:extLst>
      <p:ext uri="{BB962C8B-B14F-4D97-AF65-F5344CB8AC3E}">
        <p14:creationId xmlns:p14="http://schemas.microsoft.com/office/powerpoint/2010/main" val="29641498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BA4D088-6F23-46C0-9671-AF0E86E65A72}" type="slidenum">
              <a:rPr lang="zh-CN" altLang="en-US" sz="1200"/>
              <a:pPr/>
              <a:t>32</a:t>
            </a:fld>
            <a:endParaRPr lang="en-US" altLang="zh-CN" sz="120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9072629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B32824B-8FC2-4A68-96A4-1AC7B6F56D9B}" type="slidenum">
              <a:rPr lang="zh-CN" altLang="en-US" sz="1200"/>
              <a:pPr/>
              <a:t>33</a:t>
            </a:fld>
            <a:endParaRPr lang="en-US" altLang="zh-CN" sz="120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37920188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E353B95-80F4-4D2C-A45D-18FC2EB0F4A1}" type="slidenum">
              <a:rPr lang="zh-CN" altLang="en-US" sz="1200"/>
              <a:pPr/>
              <a:t>34</a:t>
            </a:fld>
            <a:endParaRPr lang="en-US" altLang="zh-CN" sz="120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0383817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DCEC4E0-F85C-4CAB-BB54-4ED7562ADA88}" type="slidenum">
              <a:rPr lang="zh-CN" altLang="en-US" sz="1200"/>
              <a:pPr/>
              <a:t>35</a:t>
            </a:fld>
            <a:endParaRPr lang="en-US" altLang="zh-CN" sz="120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9378321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B2A4227-6716-4900-BD28-5AEB0526C694}" type="slidenum">
              <a:rPr lang="zh-CN" altLang="en-US" sz="1200"/>
              <a:pPr/>
              <a:t>36</a:t>
            </a:fld>
            <a:endParaRPr lang="en-US" altLang="zh-CN" sz="120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2672018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4857F9A-9A4A-4AB3-99FC-F6A6231B6D79}" type="slidenum">
              <a:rPr lang="zh-CN" altLang="en-US" sz="1200"/>
              <a:pPr/>
              <a:t>37</a:t>
            </a:fld>
            <a:endParaRPr lang="en-US" altLang="zh-CN" sz="120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2951973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CD2A607-A4F4-4D42-B528-D80AEFD9F285}" type="slidenum">
              <a:rPr lang="zh-CN" altLang="en-US" sz="1200"/>
              <a:pPr/>
              <a:t>38</a:t>
            </a:fld>
            <a:endParaRPr lang="en-US" altLang="zh-CN" sz="120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02720465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BFF8850-F9E8-4A1D-A39A-5C7F8F1B65C4}" type="slidenum">
              <a:rPr lang="zh-CN" altLang="en-US" sz="1200"/>
              <a:pPr/>
              <a:t>39</a:t>
            </a:fld>
            <a:endParaRPr lang="en-US" altLang="zh-CN" sz="120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61198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7D151A6-EF0F-4284-8916-5969DEFA4431}" type="slidenum">
              <a:rPr lang="zh-CN" altLang="en-US" sz="1200"/>
              <a:pPr/>
              <a:t>4</a:t>
            </a:fld>
            <a:endParaRPr lang="en-US" altLang="zh-CN"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7754640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BF2D371-CABA-413D-A915-157358431B21}" type="slidenum">
              <a:rPr lang="zh-CN" altLang="en-US" sz="1200"/>
              <a:pPr/>
              <a:t>40</a:t>
            </a:fld>
            <a:endParaRPr lang="en-US" altLang="zh-CN" sz="120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6045739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003CB08-5C03-47D4-8412-18F705631C45}" type="slidenum">
              <a:rPr lang="zh-CN" altLang="en-US" sz="1200"/>
              <a:pPr/>
              <a:t>41</a:t>
            </a:fld>
            <a:endParaRPr lang="en-US" altLang="zh-CN" sz="120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7497101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B0ABD8A-8E4E-4C74-8EF2-373B7ECDEC7F}" type="slidenum">
              <a:rPr lang="zh-CN" altLang="en-US" sz="1200"/>
              <a:pPr/>
              <a:t>42</a:t>
            </a:fld>
            <a:endParaRPr lang="en-US" altLang="zh-CN" sz="120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6766235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67E058D-CCB7-42BD-909A-641E18A0B586}" type="slidenum">
              <a:rPr lang="zh-CN" altLang="en-US" sz="1200"/>
              <a:pPr/>
              <a:t>43</a:t>
            </a:fld>
            <a:endParaRPr lang="en-US" altLang="zh-CN" sz="120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4971346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7D1AE25-8D7A-40F3-9872-5165E49C087B}" type="slidenum">
              <a:rPr lang="zh-CN" altLang="en-US" sz="1200"/>
              <a:pPr/>
              <a:t>44</a:t>
            </a:fld>
            <a:endParaRPr lang="en-US" altLang="zh-CN" sz="120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62410596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78583B0-7D81-45AB-BB42-B1B91BF69F62}" type="slidenum">
              <a:rPr lang="zh-CN" altLang="en-US" sz="1200"/>
              <a:pPr/>
              <a:t>45</a:t>
            </a:fld>
            <a:endParaRPr lang="en-US" altLang="zh-CN" sz="120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8487821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459526E-9AF2-4E9F-84B3-571E7A08391E}" type="slidenum">
              <a:rPr lang="zh-CN" altLang="en-US" sz="1200"/>
              <a:pPr/>
              <a:t>46</a:t>
            </a:fld>
            <a:endParaRPr lang="en-US" altLang="zh-CN" sz="120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79546207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752E834-7744-4F3A-83B6-05379F953BC9}" type="slidenum">
              <a:rPr lang="zh-CN" altLang="en-US" sz="1200"/>
              <a:pPr/>
              <a:t>47</a:t>
            </a:fld>
            <a:endParaRPr lang="en-US" altLang="zh-CN" sz="120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2260048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1160A1F-59CA-4B3F-8A10-DCB25D79DCA0}" type="slidenum">
              <a:rPr lang="zh-CN" altLang="en-US" sz="1200"/>
              <a:pPr/>
              <a:t>48</a:t>
            </a:fld>
            <a:endParaRPr lang="en-US" altLang="zh-CN" sz="120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4935568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6F5395E4-B118-4613-9915-22C17DB013B0}" type="slidenum">
              <a:rPr lang="zh-CN" altLang="en-US" sz="1200"/>
              <a:pPr/>
              <a:t>49</a:t>
            </a:fld>
            <a:endParaRPr lang="en-US" altLang="zh-CN" sz="120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580133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BBAA7E8-C382-42D8-BA64-C25FB90ADDF9}" type="slidenum">
              <a:rPr lang="zh-CN" altLang="en-US" sz="1200"/>
              <a:pPr/>
              <a:t>5</a:t>
            </a:fld>
            <a:endParaRPr lang="en-US" altLang="zh-CN"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48489458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8D1B120-ED76-4E84-A6CE-999D02C184A8}" type="slidenum">
              <a:rPr lang="zh-CN" altLang="en-US" sz="1200"/>
              <a:pPr/>
              <a:t>50</a:t>
            </a:fld>
            <a:endParaRPr lang="en-US" altLang="zh-CN" sz="120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76849521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29A2548-5ACB-4750-9815-C038BFFFC385}" type="slidenum">
              <a:rPr lang="zh-CN" altLang="en-US" sz="1200"/>
              <a:pPr/>
              <a:t>51</a:t>
            </a:fld>
            <a:endParaRPr lang="en-US" altLang="zh-CN" sz="120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74544325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FAA1F4E-8DAA-4EEE-9C95-DBB47C0A6A24}" type="slidenum">
              <a:rPr lang="zh-CN" altLang="en-US" sz="1200"/>
              <a:pPr/>
              <a:t>52</a:t>
            </a:fld>
            <a:endParaRPr lang="en-US" altLang="zh-CN" sz="1200"/>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682871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91DFF31-8FFF-4DFC-AEE0-7BCB758FA6DE}" type="slidenum">
              <a:rPr lang="zh-CN" altLang="en-US" sz="1200"/>
              <a:pPr/>
              <a:t>53</a:t>
            </a:fld>
            <a:endParaRPr lang="en-US" altLang="zh-CN" sz="120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4146276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DA0C5F6-9556-4913-A2E4-E7A7120CEB20}" type="slidenum">
              <a:rPr lang="zh-CN" altLang="en-US" sz="1200"/>
              <a:pPr/>
              <a:t>54</a:t>
            </a:fld>
            <a:endParaRPr lang="en-US" altLang="zh-CN" sz="120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54547519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152F461-A7E5-41DC-AEC7-67D427BD0919}" type="slidenum">
              <a:rPr lang="zh-CN" altLang="en-US" sz="1200"/>
              <a:pPr/>
              <a:t>55</a:t>
            </a:fld>
            <a:endParaRPr lang="en-US" altLang="zh-CN" sz="120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17516801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4F282405-4FB6-4AF6-81D2-53D28DB91DAD}" type="slidenum">
              <a:rPr lang="zh-CN" altLang="en-US" sz="1200"/>
              <a:pPr algn="r"/>
              <a:t>56</a:t>
            </a:fld>
            <a:endParaRPr lang="en-US" altLang="zh-CN" sz="120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07136018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D58EE6D6-F7C5-45FE-95A7-311AFCC9D027}" type="slidenum">
              <a:rPr lang="zh-CN" altLang="en-US" sz="1200"/>
              <a:pPr algn="r"/>
              <a:t>57</a:t>
            </a:fld>
            <a:endParaRPr lang="en-US" altLang="zh-CN" sz="120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354349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C49B386-0B68-4F4D-8FDD-34F91655E713}" type="slidenum">
              <a:rPr lang="zh-CN" altLang="en-US" sz="1200"/>
              <a:pPr/>
              <a:t>6</a:t>
            </a:fld>
            <a:endParaRPr lang="en-US" altLang="zh-CN"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742372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89CC43A-5DE1-4639-A47C-C756059F39C9}" type="slidenum">
              <a:rPr lang="zh-CN" altLang="en-US" sz="1200"/>
              <a:pPr/>
              <a:t>7</a:t>
            </a:fld>
            <a:endParaRPr lang="en-US" altLang="zh-CN" sz="12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95943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1B09C49-5500-49BA-8E50-B2FD5B4E7753}" type="slidenum">
              <a:rPr lang="zh-CN" altLang="en-US" sz="1200"/>
              <a:pPr/>
              <a:t>8</a:t>
            </a:fld>
            <a:endParaRPr lang="en-US" altLang="zh-CN"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334692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D0DA933-1854-4FC7-BB86-F69E0F47F456}" type="slidenum">
              <a:rPr lang="zh-CN" altLang="en-US" sz="1200"/>
              <a:pPr/>
              <a:t>9</a:t>
            </a:fld>
            <a:endParaRPr lang="en-US" altLang="zh-CN" sz="12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163451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C6954DEC-05DC-49BC-966D-421859DCC38A}" type="datetime1">
              <a:rPr lang="zh-CN" altLang="en-US"/>
              <a:pPr>
                <a:defRPr/>
              </a:pPr>
              <a:t>2016/12/13</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172F986A-5B5F-4349-967D-6D733CF3BEE7}" type="slidenum">
              <a:rPr lang="zh-CN" altLang="en-US"/>
              <a:pPr/>
              <a:t>‹#›</a:t>
            </a:fld>
            <a:endParaRPr lang="en-US" altLang="zh-CN"/>
          </a:p>
        </p:txBody>
      </p:sp>
    </p:spTree>
    <p:extLst>
      <p:ext uri="{BB962C8B-B14F-4D97-AF65-F5344CB8AC3E}">
        <p14:creationId xmlns:p14="http://schemas.microsoft.com/office/powerpoint/2010/main" val="3840053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C0888F26-FE48-4006-A390-13B3931B7932}" type="datetime1">
              <a:rPr lang="zh-CN" altLang="en-US"/>
              <a:pPr>
                <a:defRPr/>
              </a:pPr>
              <a:t>2016/12/13</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CD2DEA71-6766-46C4-96A7-7C879F913B55}" type="slidenum">
              <a:rPr lang="zh-CN" altLang="en-US"/>
              <a:pPr/>
              <a:t>‹#›</a:t>
            </a:fld>
            <a:endParaRPr lang="en-US" altLang="zh-CN"/>
          </a:p>
        </p:txBody>
      </p:sp>
    </p:spTree>
    <p:extLst>
      <p:ext uri="{BB962C8B-B14F-4D97-AF65-F5344CB8AC3E}">
        <p14:creationId xmlns:p14="http://schemas.microsoft.com/office/powerpoint/2010/main" val="53927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15100" y="609600"/>
            <a:ext cx="1943100" cy="5486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85800" y="609600"/>
            <a:ext cx="5676900" cy="54864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CA5018B6-C1E8-48C8-B020-A1114D595E6B}" type="datetime1">
              <a:rPr lang="zh-CN" altLang="en-US"/>
              <a:pPr>
                <a:defRPr/>
              </a:pPr>
              <a:t>2016/12/13</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E1A85617-EEBE-4295-8708-43C157625893}" type="slidenum">
              <a:rPr lang="zh-CN" altLang="en-US"/>
              <a:pPr/>
              <a:t>‹#›</a:t>
            </a:fld>
            <a:endParaRPr lang="en-US" altLang="zh-CN"/>
          </a:p>
        </p:txBody>
      </p:sp>
    </p:spTree>
    <p:extLst>
      <p:ext uri="{BB962C8B-B14F-4D97-AF65-F5344CB8AC3E}">
        <p14:creationId xmlns:p14="http://schemas.microsoft.com/office/powerpoint/2010/main" val="765048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82A1CE3C-F6B2-40D5-9347-28F145598898}" type="datetime1">
              <a:rPr lang="zh-CN" altLang="en-US"/>
              <a:pPr>
                <a:defRPr/>
              </a:pPr>
              <a:t>2016/12/13</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79169815-27BF-440E-AD40-2128B74AD76D}" type="slidenum">
              <a:rPr lang="zh-CN" altLang="en-US"/>
              <a:pPr/>
              <a:t>‹#›</a:t>
            </a:fld>
            <a:endParaRPr lang="en-US" altLang="zh-CN"/>
          </a:p>
        </p:txBody>
      </p:sp>
    </p:spTree>
    <p:extLst>
      <p:ext uri="{BB962C8B-B14F-4D97-AF65-F5344CB8AC3E}">
        <p14:creationId xmlns:p14="http://schemas.microsoft.com/office/powerpoint/2010/main" val="111789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fld id="{CBF37228-EA94-450A-AE06-D3055F26030F}" type="datetime1">
              <a:rPr lang="zh-CN" altLang="en-US"/>
              <a:pPr>
                <a:defRPr/>
              </a:pPr>
              <a:t>2016/12/13</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0AE16F99-CC95-4969-9574-431ED4C9AC8E}" type="slidenum">
              <a:rPr lang="zh-CN" altLang="en-US"/>
              <a:pPr/>
              <a:t>‹#›</a:t>
            </a:fld>
            <a:endParaRPr lang="en-US" altLang="zh-CN"/>
          </a:p>
        </p:txBody>
      </p:sp>
    </p:spTree>
    <p:extLst>
      <p:ext uri="{BB962C8B-B14F-4D97-AF65-F5344CB8AC3E}">
        <p14:creationId xmlns:p14="http://schemas.microsoft.com/office/powerpoint/2010/main" val="2593318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pPr>
              <a:defRPr/>
            </a:pPr>
            <a:fld id="{D4EADA93-4C7D-4A16-B548-A31684E52B6F}" type="datetime1">
              <a:rPr lang="zh-CN" altLang="en-US"/>
              <a:pPr>
                <a:defRPr/>
              </a:pPr>
              <a:t>2016/12/13</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3A2DCE51-B919-4A72-8608-EBC6EEC82C59}" type="slidenum">
              <a:rPr lang="zh-CN" altLang="en-US"/>
              <a:pPr/>
              <a:t>‹#›</a:t>
            </a:fld>
            <a:endParaRPr lang="en-US" altLang="zh-CN"/>
          </a:p>
        </p:txBody>
      </p:sp>
    </p:spTree>
    <p:extLst>
      <p:ext uri="{BB962C8B-B14F-4D97-AF65-F5344CB8AC3E}">
        <p14:creationId xmlns:p14="http://schemas.microsoft.com/office/powerpoint/2010/main" val="1197927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a:ln/>
        </p:spPr>
        <p:txBody>
          <a:bodyPr/>
          <a:lstStyle>
            <a:lvl1pPr>
              <a:defRPr/>
            </a:lvl1pPr>
          </a:lstStyle>
          <a:p>
            <a:pPr>
              <a:defRPr/>
            </a:pPr>
            <a:fld id="{8BE10D6E-98A0-4D78-AF9A-0AA41E6A9EEB}" type="datetime1">
              <a:rPr lang="zh-CN" altLang="en-US"/>
              <a:pPr>
                <a:defRPr/>
              </a:pPr>
              <a:t>2016/12/13</a:t>
            </a:fld>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9" name="Rectangle 6"/>
          <p:cNvSpPr>
            <a:spLocks noGrp="1" noChangeArrowheads="1"/>
          </p:cNvSpPr>
          <p:nvPr>
            <p:ph type="sldNum" sz="quarter" idx="12"/>
          </p:nvPr>
        </p:nvSpPr>
        <p:spPr>
          <a:ln/>
        </p:spPr>
        <p:txBody>
          <a:bodyPr/>
          <a:lstStyle>
            <a:lvl1pPr>
              <a:defRPr/>
            </a:lvl1pPr>
          </a:lstStyle>
          <a:p>
            <a:fld id="{D500EB0B-89CD-4C16-9C9B-08D526A13474}" type="slidenum">
              <a:rPr lang="zh-CN" altLang="en-US"/>
              <a:pPr/>
              <a:t>‹#›</a:t>
            </a:fld>
            <a:endParaRPr lang="en-US" altLang="zh-CN"/>
          </a:p>
        </p:txBody>
      </p:sp>
    </p:spTree>
    <p:extLst>
      <p:ext uri="{BB962C8B-B14F-4D97-AF65-F5344CB8AC3E}">
        <p14:creationId xmlns:p14="http://schemas.microsoft.com/office/powerpoint/2010/main" val="1846252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a:ln/>
        </p:spPr>
        <p:txBody>
          <a:bodyPr/>
          <a:lstStyle>
            <a:lvl1pPr>
              <a:defRPr/>
            </a:lvl1pPr>
          </a:lstStyle>
          <a:p>
            <a:pPr>
              <a:defRPr/>
            </a:pPr>
            <a:fld id="{A75428B3-45C4-4590-98B5-0FB001329D98}" type="datetime1">
              <a:rPr lang="zh-CN" altLang="en-US"/>
              <a:pPr>
                <a:defRPr/>
              </a:pPr>
              <a:t>2016/12/13</a:t>
            </a:fld>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5" name="Rectangle 6"/>
          <p:cNvSpPr>
            <a:spLocks noGrp="1" noChangeArrowheads="1"/>
          </p:cNvSpPr>
          <p:nvPr>
            <p:ph type="sldNum" sz="quarter" idx="12"/>
          </p:nvPr>
        </p:nvSpPr>
        <p:spPr>
          <a:ln/>
        </p:spPr>
        <p:txBody>
          <a:bodyPr/>
          <a:lstStyle>
            <a:lvl1pPr>
              <a:defRPr/>
            </a:lvl1pPr>
          </a:lstStyle>
          <a:p>
            <a:fld id="{D6E4692B-1819-428E-8006-04DF8692B446}" type="slidenum">
              <a:rPr lang="zh-CN" altLang="en-US"/>
              <a:pPr/>
              <a:t>‹#›</a:t>
            </a:fld>
            <a:endParaRPr lang="en-US" altLang="zh-CN"/>
          </a:p>
        </p:txBody>
      </p:sp>
    </p:spTree>
    <p:extLst>
      <p:ext uri="{BB962C8B-B14F-4D97-AF65-F5344CB8AC3E}">
        <p14:creationId xmlns:p14="http://schemas.microsoft.com/office/powerpoint/2010/main" val="2518631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9E199EF-3EAC-43FB-96A7-96E59C9F6FA2}" type="datetime1">
              <a:rPr lang="zh-CN" altLang="en-US"/>
              <a:pPr>
                <a:defRPr/>
              </a:pPr>
              <a:t>2016/12/13</a:t>
            </a:fld>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4" name="Rectangle 6"/>
          <p:cNvSpPr>
            <a:spLocks noGrp="1" noChangeArrowheads="1"/>
          </p:cNvSpPr>
          <p:nvPr>
            <p:ph type="sldNum" sz="quarter" idx="12"/>
          </p:nvPr>
        </p:nvSpPr>
        <p:spPr>
          <a:ln/>
        </p:spPr>
        <p:txBody>
          <a:bodyPr/>
          <a:lstStyle>
            <a:lvl1pPr>
              <a:defRPr/>
            </a:lvl1pPr>
          </a:lstStyle>
          <a:p>
            <a:fld id="{FE63D707-FBEC-41D5-9587-323FAB2BF218}" type="slidenum">
              <a:rPr lang="zh-CN" altLang="en-US"/>
              <a:pPr/>
              <a:t>‹#›</a:t>
            </a:fld>
            <a:endParaRPr lang="en-US" altLang="zh-CN"/>
          </a:p>
        </p:txBody>
      </p:sp>
    </p:spTree>
    <p:extLst>
      <p:ext uri="{BB962C8B-B14F-4D97-AF65-F5344CB8AC3E}">
        <p14:creationId xmlns:p14="http://schemas.microsoft.com/office/powerpoint/2010/main" val="2776720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AC57AE80-9A87-4012-9EB3-023B30582E89}" type="datetime1">
              <a:rPr lang="zh-CN" altLang="en-US"/>
              <a:pPr>
                <a:defRPr/>
              </a:pPr>
              <a:t>2016/12/13</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176B8D99-31EB-49FE-948B-336325C3684A}" type="slidenum">
              <a:rPr lang="zh-CN" altLang="en-US"/>
              <a:pPr/>
              <a:t>‹#›</a:t>
            </a:fld>
            <a:endParaRPr lang="en-US" altLang="zh-CN"/>
          </a:p>
        </p:txBody>
      </p:sp>
    </p:spTree>
    <p:extLst>
      <p:ext uri="{BB962C8B-B14F-4D97-AF65-F5344CB8AC3E}">
        <p14:creationId xmlns:p14="http://schemas.microsoft.com/office/powerpoint/2010/main" val="2270135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655B5356-9317-4858-B7CD-DC1013623528}" type="datetime1">
              <a:rPr lang="zh-CN" altLang="en-US"/>
              <a:pPr>
                <a:defRPr/>
              </a:pPr>
              <a:t>2016/12/13</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5D3BA2EF-B33E-4FB4-8845-D3C5A1C56181}" type="slidenum">
              <a:rPr lang="zh-CN" altLang="en-US"/>
              <a:pPr/>
              <a:t>‹#›</a:t>
            </a:fld>
            <a:endParaRPr lang="en-US" altLang="zh-CN"/>
          </a:p>
        </p:txBody>
      </p:sp>
    </p:spTree>
    <p:extLst>
      <p:ext uri="{BB962C8B-B14F-4D97-AF65-F5344CB8AC3E}">
        <p14:creationId xmlns:p14="http://schemas.microsoft.com/office/powerpoint/2010/main" val="2867494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5974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400" i="0">
                <a:latin typeface="+mn-lt"/>
                <a:ea typeface="宋体" charset="-122"/>
              </a:defRPr>
            </a:lvl1pPr>
          </a:lstStyle>
          <a:p>
            <a:pPr>
              <a:defRPr/>
            </a:pPr>
            <a:fld id="{2E728BCF-9AE0-46B8-9979-063DA93605AB}" type="datetime1">
              <a:rPr lang="zh-CN" altLang="en-US"/>
              <a:pPr>
                <a:defRPr/>
              </a:pPr>
              <a:t>2016/12/13</a:t>
            </a:fld>
            <a:endParaRPr lang="en-US" altLang="zh-CN"/>
          </a:p>
        </p:txBody>
      </p:sp>
      <p:sp>
        <p:nvSpPr>
          <p:cNvPr id="15974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lnSpc>
                <a:spcPct val="100000"/>
              </a:lnSpc>
              <a:spcBef>
                <a:spcPct val="0"/>
              </a:spcBef>
              <a:buFontTx/>
              <a:buNone/>
              <a:defRPr sz="1400" i="0">
                <a:latin typeface="+mn-lt"/>
                <a:ea typeface="宋体" charset="-122"/>
              </a:defRPr>
            </a:lvl1pPr>
          </a:lstStyle>
          <a:p>
            <a:pPr>
              <a:defRPr/>
            </a:pPr>
            <a:r>
              <a:rPr lang="zh-CN" altLang="en-US"/>
              <a:t>中国科大</a:t>
            </a:r>
            <a:endParaRPr lang="en-US" altLang="zh-CN"/>
          </a:p>
        </p:txBody>
      </p:sp>
      <p:sp>
        <p:nvSpPr>
          <p:cNvPr id="15975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fld id="{AF8A731E-5DDD-4841-B28A-D666BCA8D3C7}" type="slidenum">
              <a:rPr lang="zh-CN" altLang="en-US"/>
              <a:pPr/>
              <a:t>‹#›</a:t>
            </a:fld>
            <a:endParaRPr lang="en-US" altLang="zh-CN"/>
          </a:p>
        </p:txBody>
      </p:sp>
    </p:spTree>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ea typeface="宋体" charset="-122"/>
        </a:defRPr>
      </a:lvl2pPr>
      <a:lvl3pPr algn="ctr" rtl="0" eaLnBrk="0" fontAlgn="base" hangingPunct="0">
        <a:spcBef>
          <a:spcPct val="0"/>
        </a:spcBef>
        <a:spcAft>
          <a:spcPct val="0"/>
        </a:spcAft>
        <a:defRPr sz="4400">
          <a:solidFill>
            <a:schemeClr val="tx2"/>
          </a:solidFill>
          <a:latin typeface="Times New Roman" pitchFamily="18" charset="0"/>
          <a:ea typeface="宋体" charset="-122"/>
        </a:defRPr>
      </a:lvl3pPr>
      <a:lvl4pPr algn="ctr" rtl="0" eaLnBrk="0" fontAlgn="base" hangingPunct="0">
        <a:spcBef>
          <a:spcPct val="0"/>
        </a:spcBef>
        <a:spcAft>
          <a:spcPct val="0"/>
        </a:spcAft>
        <a:defRPr sz="4400">
          <a:solidFill>
            <a:schemeClr val="tx2"/>
          </a:solidFill>
          <a:latin typeface="Times New Roman" pitchFamily="18" charset="0"/>
          <a:ea typeface="宋体" charset="-122"/>
        </a:defRPr>
      </a:lvl4pPr>
      <a:lvl5pPr algn="ctr" rtl="0" eaLnBrk="0" fontAlgn="base" hangingPunct="0">
        <a:spcBef>
          <a:spcPct val="0"/>
        </a:spcBef>
        <a:spcAft>
          <a:spcPct val="0"/>
        </a:spcAft>
        <a:defRPr sz="4400">
          <a:solidFill>
            <a:schemeClr val="tx2"/>
          </a:solidFill>
          <a:latin typeface="Times New Roman" pitchFamily="18" charset="0"/>
          <a:ea typeface="宋体" charset="-122"/>
        </a:defRPr>
      </a:lvl5pPr>
      <a:lvl6pPr marL="457200" algn="ctr" rtl="0" eaLnBrk="0" fontAlgn="base" hangingPunct="0">
        <a:spcBef>
          <a:spcPct val="0"/>
        </a:spcBef>
        <a:spcAft>
          <a:spcPct val="0"/>
        </a:spcAft>
        <a:defRPr sz="4400">
          <a:solidFill>
            <a:schemeClr val="tx2"/>
          </a:solidFill>
          <a:latin typeface="Times New Roman" pitchFamily="18" charset="0"/>
          <a:ea typeface="宋体" charset="-122"/>
        </a:defRPr>
      </a:lvl6pPr>
      <a:lvl7pPr marL="914400" algn="ctr" rtl="0" eaLnBrk="0" fontAlgn="base" hangingPunct="0">
        <a:spcBef>
          <a:spcPct val="0"/>
        </a:spcBef>
        <a:spcAft>
          <a:spcPct val="0"/>
        </a:spcAft>
        <a:defRPr sz="4400">
          <a:solidFill>
            <a:schemeClr val="tx2"/>
          </a:solidFill>
          <a:latin typeface="Times New Roman" pitchFamily="18" charset="0"/>
          <a:ea typeface="宋体" charset="-122"/>
        </a:defRPr>
      </a:lvl7pPr>
      <a:lvl8pPr marL="1371600" algn="ctr" rtl="0" eaLnBrk="0" fontAlgn="base" hangingPunct="0">
        <a:spcBef>
          <a:spcPct val="0"/>
        </a:spcBef>
        <a:spcAft>
          <a:spcPct val="0"/>
        </a:spcAft>
        <a:defRPr sz="4400">
          <a:solidFill>
            <a:schemeClr val="tx2"/>
          </a:solidFill>
          <a:latin typeface="Times New Roman" pitchFamily="18" charset="0"/>
          <a:ea typeface="宋体" charset="-122"/>
        </a:defRPr>
      </a:lvl8pPr>
      <a:lvl9pPr marL="1828800" algn="ctr" rtl="0" eaLnBrk="0" fontAlgn="base" hangingPunct="0">
        <a:spcBef>
          <a:spcPct val="0"/>
        </a:spcBef>
        <a:spcAft>
          <a:spcPct val="0"/>
        </a:spcAft>
        <a:defRPr sz="4400">
          <a:solidFill>
            <a:schemeClr val="tx2"/>
          </a:solidFill>
          <a:latin typeface="Times New Roman" pitchFamily="18" charset="0"/>
          <a:ea typeface="宋体"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4463" y="1438275"/>
            <a:ext cx="8855075" cy="1728788"/>
          </a:xfrm>
        </p:spPr>
        <p:txBody>
          <a:bodyPr/>
          <a:lstStyle/>
          <a:p>
            <a:pPr>
              <a:lnSpc>
                <a:spcPct val="130000"/>
              </a:lnSpc>
            </a:pPr>
            <a:r>
              <a:rPr lang="zh-CN" altLang="zh-CN" sz="4800" b="1" smtClean="0"/>
              <a:t>大数据的处理和分析</a:t>
            </a:r>
            <a:r>
              <a:rPr lang="zh-CN" altLang="en-US" sz="4000" b="1" smtClean="0"/>
              <a:t/>
            </a:r>
            <a:br>
              <a:rPr lang="zh-CN" altLang="en-US" sz="4000" b="1" smtClean="0"/>
            </a:br>
            <a:r>
              <a:rPr lang="zh-CN" altLang="en-US" sz="3600" b="1" smtClean="0">
                <a:solidFill>
                  <a:srgbClr val="00FF00"/>
                </a:solidFill>
              </a:rPr>
              <a:t>计算机科学导论第十讲</a:t>
            </a:r>
          </a:p>
        </p:txBody>
      </p:sp>
      <p:sp>
        <p:nvSpPr>
          <p:cNvPr id="2051" name="Rectangle 3"/>
          <p:cNvSpPr>
            <a:spLocks noGrp="1" noChangeArrowheads="1"/>
          </p:cNvSpPr>
          <p:nvPr>
            <p:ph type="subTitle" idx="1"/>
          </p:nvPr>
        </p:nvSpPr>
        <p:spPr>
          <a:xfrm>
            <a:off x="1295400" y="3886200"/>
            <a:ext cx="6629400" cy="2351088"/>
          </a:xfrm>
        </p:spPr>
        <p:txBody>
          <a:bodyPr/>
          <a:lstStyle/>
          <a:p>
            <a:r>
              <a:rPr lang="zh-CN" altLang="en-US" b="1" smtClean="0"/>
              <a:t>计算机科学技术学院</a:t>
            </a:r>
          </a:p>
          <a:p>
            <a:r>
              <a:rPr lang="zh-CN" altLang="en-US" b="1" smtClean="0"/>
              <a:t>陈意云</a:t>
            </a:r>
          </a:p>
          <a:p>
            <a:r>
              <a:rPr lang="zh-CN" altLang="en-US" b="1" smtClean="0"/>
              <a:t>0551-</a:t>
            </a:r>
            <a:r>
              <a:rPr lang="en-US" altLang="zh-CN" b="1" smtClean="0"/>
              <a:t>6</a:t>
            </a:r>
            <a:r>
              <a:rPr lang="zh-CN" altLang="en-US" b="1" smtClean="0"/>
              <a:t>3607043</a:t>
            </a:r>
            <a:r>
              <a:rPr lang="en-US" altLang="zh-CN" b="1" smtClean="0"/>
              <a:t>,</a:t>
            </a:r>
            <a:r>
              <a:rPr lang="zh-CN" altLang="en-US" b="1" smtClean="0"/>
              <a:t> </a:t>
            </a:r>
            <a:r>
              <a:rPr lang="en-US" altLang="zh-CN" b="1" smtClean="0"/>
              <a:t>yiyun@ustc.edu.cn</a:t>
            </a:r>
          </a:p>
          <a:p>
            <a:r>
              <a:rPr lang="en-US" altLang="zh-CN" b="1" smtClean="0"/>
              <a:t>http://staff.ustc.edu.cn/~yiyun/</a:t>
            </a:r>
            <a:endParaRPr lang="zh-CN" altLang="en-US" b="1" smtClean="0"/>
          </a:p>
          <a:p>
            <a:endParaRPr lang="zh-CN" altLang="en-US" b="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287338" y="1438275"/>
            <a:ext cx="8640762" cy="5038725"/>
          </a:xfrm>
          <a:noFill/>
        </p:spPr>
        <p:txBody>
          <a:bodyPr/>
          <a:lstStyle/>
          <a:p>
            <a:pPr algn="just"/>
            <a:r>
              <a:rPr lang="zh-CN" altLang="en-US" b="1" dirty="0" smtClean="0"/>
              <a:t>大数据案例</a:t>
            </a:r>
            <a:r>
              <a:rPr lang="en-US" altLang="zh-CN" b="1" dirty="0" smtClean="0"/>
              <a:t>—</a:t>
            </a:r>
            <a:r>
              <a:rPr lang="zh-CN" altLang="en-US" b="1" dirty="0" smtClean="0"/>
              <a:t>谷歌预测冬季流感的传播</a:t>
            </a:r>
            <a:endParaRPr lang="en-US" altLang="zh-CN" b="1" dirty="0" smtClean="0"/>
          </a:p>
          <a:p>
            <a:pPr lvl="1" algn="just">
              <a:spcBef>
                <a:spcPts val="338"/>
              </a:spcBef>
            </a:pPr>
            <a:r>
              <a:rPr lang="en-US" altLang="zh-CN" b="1" dirty="0" smtClean="0"/>
              <a:t>2008</a:t>
            </a:r>
            <a:r>
              <a:rPr lang="zh-CN" altLang="zh-CN" b="1" dirty="0" smtClean="0"/>
              <a:t>年</a:t>
            </a:r>
            <a:r>
              <a:rPr lang="en-US" altLang="zh-CN" b="1" dirty="0" smtClean="0"/>
              <a:t>11</a:t>
            </a:r>
            <a:r>
              <a:rPr lang="zh-CN" altLang="zh-CN" b="1" dirty="0" smtClean="0"/>
              <a:t>月谷歌启动</a:t>
            </a:r>
            <a:r>
              <a:rPr lang="zh-CN" altLang="en-US" b="1" dirty="0" smtClean="0"/>
              <a:t>“</a:t>
            </a:r>
            <a:r>
              <a:rPr lang="zh-CN" altLang="zh-CN" b="1" dirty="0" smtClean="0"/>
              <a:t>谷歌流感趋势</a:t>
            </a:r>
            <a:r>
              <a:rPr lang="en-US" altLang="zh-CN" b="1" dirty="0" smtClean="0"/>
              <a:t>”(Google Flu Trends, GFT) </a:t>
            </a:r>
            <a:r>
              <a:rPr lang="zh-CN" altLang="zh-CN" b="1" dirty="0" smtClean="0"/>
              <a:t>项目</a:t>
            </a:r>
            <a:endParaRPr lang="en-US" altLang="zh-CN" b="1" dirty="0" smtClean="0"/>
          </a:p>
          <a:p>
            <a:pPr lvl="1" algn="just"/>
            <a:r>
              <a:rPr lang="en-US" altLang="zh-CN" b="1" dirty="0" smtClean="0"/>
              <a:t>GFT</a:t>
            </a:r>
            <a:r>
              <a:rPr lang="zh-CN" altLang="en-US" b="1" dirty="0" smtClean="0"/>
              <a:t>项目把</a:t>
            </a:r>
            <a:r>
              <a:rPr lang="en-US" altLang="zh-CN" b="1" dirty="0" smtClean="0"/>
              <a:t>5000</a:t>
            </a:r>
            <a:r>
              <a:rPr lang="zh-CN" altLang="en-US" b="1" dirty="0" smtClean="0"/>
              <a:t>万个美国人最频繁检索的词项与美国疾病预防控制中心告知的</a:t>
            </a:r>
            <a:r>
              <a:rPr lang="en-US" altLang="zh-CN" b="1" dirty="0" smtClean="0"/>
              <a:t>2003</a:t>
            </a:r>
            <a:r>
              <a:rPr lang="zh-CN" altLang="en-US" b="1" dirty="0" smtClean="0"/>
              <a:t>年～</a:t>
            </a:r>
            <a:r>
              <a:rPr lang="en-US" altLang="zh-CN" b="1" dirty="0" smtClean="0"/>
              <a:t>2008</a:t>
            </a:r>
            <a:r>
              <a:rPr lang="zh-CN" altLang="en-US" b="1" dirty="0" smtClean="0"/>
              <a:t>年季节性流感传播期间的数据进行比较，以确定相关检索词项</a:t>
            </a:r>
            <a:endParaRPr lang="en-US" altLang="zh-CN" b="1" dirty="0" smtClean="0"/>
          </a:p>
          <a:p>
            <a:pPr lvl="1" algn="just"/>
            <a:r>
              <a:rPr lang="zh-CN" altLang="en-US" b="1" dirty="0" smtClean="0"/>
              <a:t>为测试这些检索词项的使用频率与流感在时间和空间上传播之间的联系，</a:t>
            </a:r>
            <a:r>
              <a:rPr lang="en-US" altLang="zh-CN" b="1" dirty="0" smtClean="0"/>
              <a:t>GFT</a:t>
            </a:r>
            <a:r>
              <a:rPr lang="zh-CN" altLang="en-US" b="1" dirty="0" smtClean="0"/>
              <a:t>共处理了</a:t>
            </a:r>
            <a:r>
              <a:rPr lang="en-US" altLang="zh-CN" b="1" dirty="0" smtClean="0"/>
              <a:t>4.5</a:t>
            </a:r>
            <a:r>
              <a:rPr lang="zh-CN" altLang="en-US" b="1" dirty="0" smtClean="0"/>
              <a:t>亿个不同的数学模型</a:t>
            </a:r>
            <a:endParaRPr lang="en-US" altLang="zh-CN" b="1" dirty="0" smtClean="0"/>
          </a:p>
        </p:txBody>
      </p:sp>
      <p:sp>
        <p:nvSpPr>
          <p:cNvPr id="11267"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1126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C539B68-85F3-46A9-A2A2-62492CF45653}" type="slidenum">
              <a:rPr lang="zh-CN" altLang="en-US" sz="1400"/>
              <a:pPr/>
              <a:t>10</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287338" y="1438275"/>
            <a:ext cx="8640762" cy="5038725"/>
          </a:xfrm>
          <a:noFill/>
        </p:spPr>
        <p:txBody>
          <a:bodyPr/>
          <a:lstStyle/>
          <a:p>
            <a:pPr algn="just"/>
            <a:r>
              <a:rPr lang="zh-CN" altLang="en-US" b="1" dirty="0" smtClean="0"/>
              <a:t>大数据案例</a:t>
            </a:r>
            <a:r>
              <a:rPr lang="en-US" altLang="zh-CN" b="1" dirty="0" smtClean="0"/>
              <a:t>—</a:t>
            </a:r>
            <a:r>
              <a:rPr lang="zh-CN" altLang="en-US" b="1" dirty="0" smtClean="0"/>
              <a:t>谷歌预测冬季流感的传播</a:t>
            </a:r>
            <a:endParaRPr lang="en-US" altLang="zh-CN" b="1" dirty="0" smtClean="0"/>
          </a:p>
          <a:p>
            <a:pPr lvl="1" algn="just">
              <a:spcBef>
                <a:spcPts val="338"/>
              </a:spcBef>
            </a:pPr>
            <a:r>
              <a:rPr lang="zh-CN" altLang="en-US" b="1" dirty="0" smtClean="0"/>
              <a:t>为测试这些检索词项的使用频率与流感在时间和空间上传播之间的联系，</a:t>
            </a:r>
            <a:r>
              <a:rPr lang="en-US" altLang="zh-CN" b="1" dirty="0" smtClean="0"/>
              <a:t>GFT</a:t>
            </a:r>
            <a:r>
              <a:rPr lang="zh-CN" altLang="en-US" b="1" dirty="0" smtClean="0"/>
              <a:t>共处理了</a:t>
            </a:r>
            <a:r>
              <a:rPr lang="en-US" altLang="zh-CN" b="1" dirty="0" smtClean="0"/>
              <a:t>4.5</a:t>
            </a:r>
            <a:r>
              <a:rPr lang="zh-CN" altLang="en-US" b="1" dirty="0" smtClean="0"/>
              <a:t>亿个不同的数学模型</a:t>
            </a:r>
            <a:endParaRPr lang="en-US" altLang="zh-CN" b="1" dirty="0" smtClean="0"/>
          </a:p>
          <a:p>
            <a:pPr lvl="1" algn="just">
              <a:spcBef>
                <a:spcPts val="338"/>
              </a:spcBef>
            </a:pPr>
            <a:r>
              <a:rPr lang="zh-CN" altLang="en-US" b="1" dirty="0" smtClean="0"/>
              <a:t>在把得出的预测与</a:t>
            </a:r>
            <a:r>
              <a:rPr lang="en-US" altLang="zh-CN" b="1" dirty="0" smtClean="0"/>
              <a:t>2007</a:t>
            </a:r>
            <a:r>
              <a:rPr lang="zh-CN" altLang="en-US" b="1" dirty="0" smtClean="0"/>
              <a:t>年和</a:t>
            </a:r>
            <a:r>
              <a:rPr lang="en-US" altLang="zh-CN" b="1" dirty="0" smtClean="0"/>
              <a:t>2008</a:t>
            </a:r>
            <a:r>
              <a:rPr lang="zh-CN" altLang="en-US" b="1" dirty="0" smtClean="0"/>
              <a:t>年疾病预防控制中心记录的实际流感病例进行对比后，</a:t>
            </a:r>
            <a:r>
              <a:rPr lang="en-US" altLang="zh-CN" b="1" dirty="0" smtClean="0"/>
              <a:t>GFT</a:t>
            </a:r>
            <a:r>
              <a:rPr lang="zh-CN" altLang="en-US" b="1" dirty="0" smtClean="0"/>
              <a:t>的软件发现了</a:t>
            </a:r>
            <a:r>
              <a:rPr lang="en-US" altLang="zh-CN" b="1" dirty="0" smtClean="0"/>
              <a:t>45</a:t>
            </a:r>
            <a:r>
              <a:rPr lang="zh-CN" altLang="en-US" b="1" dirty="0" smtClean="0"/>
              <a:t>个检索词项的组合</a:t>
            </a:r>
            <a:endParaRPr lang="en-US" altLang="zh-CN" b="1" dirty="0" smtClean="0"/>
          </a:p>
          <a:p>
            <a:pPr lvl="1" algn="just"/>
            <a:r>
              <a:rPr lang="zh-CN" altLang="en-US" b="1" dirty="0" smtClean="0"/>
              <a:t>把这些检索词项用于一个特定的数学模型后，其预测与官方数据相关性高达</a:t>
            </a:r>
            <a:r>
              <a:rPr lang="en-US" altLang="zh-CN" b="1" dirty="0" smtClean="0"/>
              <a:t>97%</a:t>
            </a:r>
          </a:p>
          <a:p>
            <a:pPr lvl="1" algn="just"/>
            <a:endParaRPr lang="en-US" altLang="zh-CN" b="1" dirty="0" smtClean="0"/>
          </a:p>
        </p:txBody>
      </p:sp>
      <p:sp>
        <p:nvSpPr>
          <p:cNvPr id="12291"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1229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DB8C8A6-38E7-4F0F-B982-050E68692EC3}" type="slidenum">
              <a:rPr lang="zh-CN" altLang="en-US" sz="1400"/>
              <a:pPr/>
              <a:t>11</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87338" y="1438275"/>
            <a:ext cx="8640762" cy="5038725"/>
          </a:xfrm>
          <a:noFill/>
        </p:spPr>
        <p:txBody>
          <a:bodyPr/>
          <a:lstStyle/>
          <a:p>
            <a:pPr algn="just"/>
            <a:r>
              <a:rPr lang="zh-CN" altLang="en-US" b="1" smtClean="0"/>
              <a:t>大数据案例</a:t>
            </a:r>
            <a:r>
              <a:rPr lang="en-US" altLang="zh-CN" b="1" smtClean="0"/>
              <a:t>—</a:t>
            </a:r>
            <a:r>
              <a:rPr lang="zh-CN" altLang="en-US" b="1" smtClean="0"/>
              <a:t>谷歌预测冬季流感的传播</a:t>
            </a:r>
            <a:endParaRPr lang="en-US" altLang="zh-CN" b="1" smtClean="0"/>
          </a:p>
          <a:p>
            <a:pPr lvl="1" algn="just"/>
            <a:r>
              <a:rPr lang="en-US" altLang="zh-CN" b="1" smtClean="0"/>
              <a:t>2009</a:t>
            </a:r>
            <a:r>
              <a:rPr lang="zh-CN" altLang="en-US" b="1" smtClean="0"/>
              <a:t>年谷歌把研究成果发表在</a:t>
            </a:r>
            <a:r>
              <a:rPr lang="en-US" altLang="zh-CN" b="1" smtClean="0"/>
              <a:t>《</a:t>
            </a:r>
            <a:r>
              <a:rPr lang="zh-CN" altLang="en-US" b="1" smtClean="0"/>
              <a:t>自然</a:t>
            </a:r>
            <a:r>
              <a:rPr lang="en-US" altLang="zh-CN" b="1" smtClean="0"/>
              <a:t>》</a:t>
            </a:r>
            <a:r>
              <a:rPr lang="zh-CN" altLang="en-US" b="1" smtClean="0"/>
              <a:t>杂志上，这篇引人注目的论文令公共卫生官员和计算机科学家感到震惊</a:t>
            </a:r>
            <a:endParaRPr lang="en-US" altLang="zh-CN" b="1" smtClean="0"/>
          </a:p>
          <a:p>
            <a:pPr lvl="1" algn="just"/>
            <a:r>
              <a:rPr lang="zh-CN" altLang="en-US" b="1" smtClean="0"/>
              <a:t>文章不仅预测了流感在全美的传播，而且具体到特定的地区和州</a:t>
            </a:r>
            <a:endParaRPr lang="en-US" altLang="zh-CN" b="1" smtClean="0"/>
          </a:p>
          <a:p>
            <a:pPr lvl="1" algn="just"/>
            <a:r>
              <a:rPr lang="zh-CN" altLang="en-US" b="1" smtClean="0"/>
              <a:t>并且预测非常及时，不像疾病预防控制中心的信息会有一两周的延迟（因为人们从患病到求医会滞后，信息从医院传到疾控中心也需要时间，疾控中心每周只进行一次数据汇总）</a:t>
            </a:r>
            <a:endParaRPr lang="en-US" altLang="zh-CN" b="1" smtClean="0"/>
          </a:p>
          <a:p>
            <a:pPr lvl="1" algn="just"/>
            <a:r>
              <a:rPr lang="zh-CN" altLang="en-US" b="1" smtClean="0"/>
              <a:t>信息滞后两周对一种飞速传播的疾病是致命的</a:t>
            </a:r>
            <a:endParaRPr lang="en-US" altLang="zh-CN" b="1" smtClean="0"/>
          </a:p>
        </p:txBody>
      </p:sp>
      <p:sp>
        <p:nvSpPr>
          <p:cNvPr id="13315"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1331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BDF24B4-23D1-4468-AC36-BBC4BA8A7DD5}" type="slidenum">
              <a:rPr lang="zh-CN" altLang="en-US" sz="1400"/>
              <a:pPr/>
              <a:t>12</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4">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4">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843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287338" y="1438275"/>
            <a:ext cx="8640762" cy="5038725"/>
          </a:xfrm>
          <a:noFill/>
        </p:spPr>
        <p:txBody>
          <a:bodyPr/>
          <a:lstStyle/>
          <a:p>
            <a:pPr algn="just"/>
            <a:r>
              <a:rPr lang="zh-CN" altLang="en-US" b="1" smtClean="0"/>
              <a:t>大数据案例</a:t>
            </a:r>
            <a:r>
              <a:rPr lang="en-US" altLang="zh-CN" b="1" smtClean="0"/>
              <a:t>—</a:t>
            </a:r>
            <a:r>
              <a:rPr lang="zh-CN" altLang="en-US" b="1" smtClean="0"/>
              <a:t>谷歌预测冬季流感的传播</a:t>
            </a:r>
            <a:endParaRPr lang="en-US" altLang="zh-CN" b="1" smtClean="0"/>
          </a:p>
          <a:p>
            <a:pPr lvl="1" algn="just">
              <a:spcBef>
                <a:spcPts val="338"/>
              </a:spcBef>
            </a:pPr>
            <a:r>
              <a:rPr lang="zh-CN" altLang="en-US" b="1" smtClean="0"/>
              <a:t>在论文发表后的几周内，出现了一种称为甲型</a:t>
            </a:r>
            <a:r>
              <a:rPr lang="en-US" altLang="zh-CN" b="1" smtClean="0"/>
              <a:t>H1N1</a:t>
            </a:r>
            <a:r>
              <a:rPr lang="zh-CN" altLang="en-US" b="1" smtClean="0"/>
              <a:t>的新流感病毒，它在短短几周内迅速传播开来，全球的公共卫生机构都担心一场致命的流行病即将来袭</a:t>
            </a:r>
            <a:endParaRPr lang="en-US" altLang="zh-CN" b="1" smtClean="0"/>
          </a:p>
          <a:p>
            <a:pPr lvl="1" algn="just">
              <a:spcBef>
                <a:spcPts val="338"/>
              </a:spcBef>
            </a:pPr>
            <a:r>
              <a:rPr lang="zh-CN" altLang="en-US" b="1" smtClean="0"/>
              <a:t>这时，与习惯性滞后的官方数据相比，谷歌的预测是一个更有效、更及时的指示标，公共卫生机构的官员因此获得了非常有价值的数据信息</a:t>
            </a:r>
            <a:endParaRPr lang="en-US" altLang="zh-CN" b="1" smtClean="0"/>
          </a:p>
          <a:p>
            <a:pPr lvl="1" algn="just">
              <a:spcBef>
                <a:spcPts val="338"/>
              </a:spcBef>
            </a:pPr>
            <a:r>
              <a:rPr lang="zh-CN" altLang="en-US" b="1" smtClean="0"/>
              <a:t>谷歌的方法不需要分发口腔试纸和联系医生，因为它是建立在大数据的基础之上</a:t>
            </a:r>
            <a:endParaRPr lang="en-US" altLang="zh-CN" b="1" smtClean="0"/>
          </a:p>
        </p:txBody>
      </p:sp>
      <p:sp>
        <p:nvSpPr>
          <p:cNvPr id="14339"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1434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1655C9A7-1DD6-4525-BAC0-D09C48DC4FF7}" type="slidenum">
              <a:rPr lang="zh-CN" altLang="en-US" sz="1400"/>
              <a:pPr/>
              <a:t>13</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3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230188" y="228600"/>
            <a:ext cx="8640762" cy="1152525"/>
          </a:xfrm>
        </p:spPr>
        <p:txBody>
          <a:bodyPr/>
          <a:lstStyle/>
          <a:p>
            <a:pPr>
              <a:defRPr/>
            </a:pPr>
            <a:r>
              <a:rPr lang="zh-CN" altLang="en-US" b="1" dirty="0">
                <a:solidFill>
                  <a:srgbClr val="FFFF00"/>
                </a:solidFill>
              </a:rPr>
              <a:t>大数据的魅力</a:t>
            </a:r>
            <a:endParaRPr lang="zh-CN" altLang="en-US" b="1" dirty="0" smtClean="0">
              <a:latin typeface="+mn-lt"/>
              <a:ea typeface="+mn-ea"/>
            </a:endParaRPr>
          </a:p>
        </p:txBody>
      </p:sp>
      <p:sp>
        <p:nvSpPr>
          <p:cNvPr id="24579" name="Rectangle 3"/>
          <p:cNvSpPr>
            <a:spLocks noGrp="1" noChangeArrowheads="1"/>
          </p:cNvSpPr>
          <p:nvPr>
            <p:ph type="body" idx="1"/>
          </p:nvPr>
        </p:nvSpPr>
        <p:spPr>
          <a:xfrm>
            <a:off x="287338" y="1438275"/>
            <a:ext cx="8640762" cy="5038725"/>
          </a:xfrm>
          <a:noFill/>
        </p:spPr>
        <p:txBody>
          <a:bodyPr/>
          <a:lstStyle/>
          <a:p>
            <a:pPr algn="just"/>
            <a:r>
              <a:rPr lang="zh-CN" altLang="en-US" b="1" smtClean="0"/>
              <a:t>大数据案例</a:t>
            </a:r>
            <a:r>
              <a:rPr lang="en-US" altLang="zh-CN" b="1" smtClean="0"/>
              <a:t>—</a:t>
            </a:r>
            <a:r>
              <a:rPr lang="zh-CN" altLang="en-US" b="1" smtClean="0"/>
              <a:t>谷歌预测冬季流感的传播</a:t>
            </a:r>
            <a:endParaRPr lang="en-US" altLang="zh-CN" b="1" smtClean="0"/>
          </a:p>
          <a:p>
            <a:pPr lvl="1" algn="just"/>
            <a:r>
              <a:rPr lang="zh-CN" altLang="en-US" b="1" smtClean="0"/>
              <a:t>这是当今社会所独有的一种新型能力：以一种前所未有的方式，通过对海量数据的分析，获得巨大价值的产品和服务，或深刻的洞见</a:t>
            </a:r>
            <a:endParaRPr lang="en-US" altLang="zh-CN" b="1" smtClean="0"/>
          </a:p>
          <a:p>
            <a:pPr lvl="1" algn="just"/>
            <a:r>
              <a:rPr lang="zh-CN" altLang="en-US" b="1" smtClean="0"/>
              <a:t>大数据不仅会变革公共卫生，也会变革商业、变革思维，改变政府与民众关系的方法，</a:t>
            </a:r>
            <a:r>
              <a:rPr lang="en-US" altLang="zh-CN" b="1" smtClean="0"/>
              <a:t>… </a:t>
            </a:r>
            <a:r>
              <a:rPr lang="zh-CN" altLang="en-US" b="1" smtClean="0"/>
              <a:t>，开启重大的时代转型</a:t>
            </a:r>
            <a:endParaRPr lang="en-US" altLang="zh-CN" b="1" smtClean="0"/>
          </a:p>
        </p:txBody>
      </p:sp>
      <p:sp>
        <p:nvSpPr>
          <p:cNvPr id="1536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15F621D1-4C14-4001-80C5-425869C5FCAC}" type="slidenum">
              <a:rPr lang="zh-CN" altLang="en-US" sz="1400"/>
              <a:pPr/>
              <a:t>14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230188" y="228600"/>
            <a:ext cx="8640762" cy="1152525"/>
          </a:xfrm>
        </p:spPr>
        <p:txBody>
          <a:bodyPr/>
          <a:lstStyle/>
          <a:p>
            <a:pPr>
              <a:defRPr/>
            </a:pPr>
            <a:r>
              <a:rPr lang="zh-CN" altLang="en-US" b="1" dirty="0">
                <a:solidFill>
                  <a:srgbClr val="FFFF00"/>
                </a:solidFill>
              </a:rPr>
              <a:t>大数据的魅力</a:t>
            </a:r>
            <a:endParaRPr lang="zh-CN" altLang="en-US" b="1" dirty="0" smtClean="0">
              <a:latin typeface="+mn-lt"/>
              <a:ea typeface="+mn-ea"/>
            </a:endParaRPr>
          </a:p>
        </p:txBody>
      </p:sp>
      <p:sp>
        <p:nvSpPr>
          <p:cNvPr id="24579" name="Rectangle 3"/>
          <p:cNvSpPr>
            <a:spLocks noGrp="1" noChangeArrowheads="1"/>
          </p:cNvSpPr>
          <p:nvPr>
            <p:ph type="body" idx="1"/>
          </p:nvPr>
        </p:nvSpPr>
        <p:spPr>
          <a:xfrm>
            <a:off x="287338" y="1438275"/>
            <a:ext cx="8640762" cy="5038725"/>
          </a:xfrm>
          <a:noFill/>
        </p:spPr>
        <p:txBody>
          <a:bodyPr/>
          <a:lstStyle/>
          <a:p>
            <a:pPr algn="just"/>
            <a:r>
              <a:rPr lang="zh-CN" altLang="en-US" b="1" dirty="0" smtClean="0"/>
              <a:t>大数据案例</a:t>
            </a:r>
            <a:r>
              <a:rPr lang="en-US" altLang="zh-CN" b="1" dirty="0" smtClean="0"/>
              <a:t>—</a:t>
            </a:r>
            <a:r>
              <a:rPr lang="zh-CN" altLang="en-US" b="1" dirty="0" smtClean="0"/>
              <a:t>谷歌预测冬季流感的传播</a:t>
            </a:r>
            <a:endParaRPr lang="en-US" altLang="zh-CN" b="1" dirty="0" smtClean="0"/>
          </a:p>
          <a:p>
            <a:pPr lvl="1" algn="just"/>
            <a:r>
              <a:rPr lang="en-US" altLang="zh-CN" b="1" dirty="0" smtClean="0"/>
              <a:t>2013</a:t>
            </a:r>
            <a:r>
              <a:rPr lang="zh-CN" altLang="en-US" b="1" dirty="0" smtClean="0"/>
              <a:t>年</a:t>
            </a:r>
            <a:r>
              <a:rPr lang="en-US" altLang="zh-CN" b="1" dirty="0" smtClean="0"/>
              <a:t>2</a:t>
            </a:r>
            <a:r>
              <a:rPr lang="zh-CN" altLang="en-US" b="1" dirty="0" smtClean="0"/>
              <a:t>月，</a:t>
            </a:r>
            <a:r>
              <a:rPr lang="en-US" altLang="zh-CN" b="1" dirty="0" smtClean="0"/>
              <a:t>GFT</a:t>
            </a:r>
            <a:r>
              <a:rPr lang="zh-CN" altLang="en-US" b="1" dirty="0" smtClean="0"/>
              <a:t>再次上头条，不是因为什么新的成就，而是因</a:t>
            </a:r>
            <a:r>
              <a:rPr lang="en-US" altLang="zh-CN" b="1" dirty="0" smtClean="0"/>
              <a:t>2013</a:t>
            </a:r>
            <a:r>
              <a:rPr lang="zh-CN" altLang="en-US" b="1" dirty="0" smtClean="0"/>
              <a:t>年</a:t>
            </a:r>
            <a:r>
              <a:rPr lang="en-US" altLang="zh-CN" b="1" dirty="0" smtClean="0"/>
              <a:t>1</a:t>
            </a:r>
            <a:r>
              <a:rPr lang="zh-CN" altLang="en-US" b="1" dirty="0" smtClean="0"/>
              <a:t>月，美国流感发生率达到峰值，</a:t>
            </a:r>
            <a:r>
              <a:rPr lang="en-US" altLang="zh-CN" b="1" dirty="0" smtClean="0"/>
              <a:t>GFT</a:t>
            </a:r>
            <a:r>
              <a:rPr lang="zh-CN" altLang="en-US" b="1" dirty="0" smtClean="0"/>
              <a:t>事先的估计比实际数据高两倍</a:t>
            </a:r>
            <a:endParaRPr lang="en-US" altLang="zh-CN" b="1" dirty="0" smtClean="0"/>
          </a:p>
          <a:p>
            <a:pPr lvl="1" algn="just"/>
            <a:r>
              <a:rPr lang="zh-CN" altLang="en-US" b="1" dirty="0" smtClean="0"/>
              <a:t>造成这种结果的原因：</a:t>
            </a:r>
            <a:endParaRPr lang="en-US" altLang="zh-CN" b="1" dirty="0" smtClean="0"/>
          </a:p>
          <a:p>
            <a:pPr lvl="1" algn="just">
              <a:buFontTx/>
              <a:buNone/>
            </a:pPr>
            <a:r>
              <a:rPr lang="en-US" altLang="zh-CN" b="1" dirty="0" smtClean="0">
                <a:sym typeface="Symbol" panose="05050102010706020507" pitchFamily="18" charset="2"/>
              </a:rPr>
              <a:t>	  </a:t>
            </a:r>
            <a:r>
              <a:rPr lang="zh-CN" altLang="zh-CN" b="1" dirty="0" smtClean="0"/>
              <a:t>大数据傲慢</a:t>
            </a:r>
            <a:r>
              <a:rPr lang="zh-CN" altLang="en-US" b="1" dirty="0" smtClean="0"/>
              <a:t>（</a:t>
            </a:r>
            <a:r>
              <a:rPr lang="en-US" altLang="zh-CN" b="1" dirty="0" smtClean="0"/>
              <a:t>Big Data Hubris</a:t>
            </a:r>
            <a:r>
              <a:rPr lang="zh-CN" altLang="en-US" b="1" dirty="0" smtClean="0"/>
              <a:t>）：</a:t>
            </a:r>
            <a:r>
              <a:rPr lang="zh-CN" altLang="zh-CN" b="1" dirty="0" smtClean="0"/>
              <a:t>认为自己拥有的数据是总体</a:t>
            </a:r>
            <a:r>
              <a:rPr lang="zh-CN" altLang="en-US" b="1" dirty="0" smtClean="0"/>
              <a:t>，</a:t>
            </a:r>
            <a:r>
              <a:rPr lang="zh-CN" altLang="zh-CN" b="1" dirty="0" smtClean="0"/>
              <a:t>可以完全取代科学抽样基础上形成的传统</a:t>
            </a:r>
            <a:r>
              <a:rPr lang="zh-CN" altLang="en-US" b="1" dirty="0" smtClean="0"/>
              <a:t>小</a:t>
            </a:r>
            <a:r>
              <a:rPr lang="zh-CN" altLang="zh-CN" b="1" dirty="0" smtClean="0"/>
              <a:t>数据</a:t>
            </a:r>
            <a:r>
              <a:rPr lang="zh-CN" altLang="en-US" b="1" dirty="0" smtClean="0"/>
              <a:t>，</a:t>
            </a:r>
            <a:r>
              <a:rPr lang="zh-CN" altLang="zh-CN" b="1" dirty="0" smtClean="0"/>
              <a:t>而非作为后者的补充</a:t>
            </a:r>
            <a:endParaRPr lang="en-US" altLang="zh-CN" b="1" dirty="0" smtClean="0"/>
          </a:p>
          <a:p>
            <a:pPr lvl="1" algn="just">
              <a:buFontTx/>
              <a:buNone/>
            </a:pPr>
            <a:r>
              <a:rPr lang="en-US" altLang="zh-CN" b="1" dirty="0" smtClean="0"/>
              <a:t>	 </a:t>
            </a:r>
            <a:r>
              <a:rPr lang="en-US" altLang="zh-CN" b="1" dirty="0" smtClean="0">
                <a:sym typeface="Symbol" panose="05050102010706020507" pitchFamily="18" charset="2"/>
              </a:rPr>
              <a:t> </a:t>
            </a:r>
            <a:r>
              <a:rPr lang="zh-CN" altLang="en-US" b="1" dirty="0" smtClean="0">
                <a:sym typeface="Symbol" panose="05050102010706020507" pitchFamily="18" charset="2"/>
              </a:rPr>
              <a:t>还有搜索算法变化等原因</a:t>
            </a:r>
            <a:endParaRPr lang="zh-CN" altLang="zh-CN" b="1" dirty="0" smtClean="0"/>
          </a:p>
          <a:p>
            <a:pPr lvl="1" algn="just"/>
            <a:r>
              <a:rPr lang="zh-CN" altLang="zh-CN" b="1" dirty="0" smtClean="0"/>
              <a:t>大数据运用的典范</a:t>
            </a:r>
            <a:r>
              <a:rPr lang="en-US" altLang="zh-CN" b="1" dirty="0" smtClean="0"/>
              <a:t>GFT</a:t>
            </a:r>
            <a:r>
              <a:rPr lang="zh-CN" altLang="zh-CN" b="1" dirty="0" smtClean="0"/>
              <a:t>的失败并不能够抹灭大数据本身的价值</a:t>
            </a:r>
          </a:p>
          <a:p>
            <a:pPr lvl="1" algn="just">
              <a:buFontTx/>
              <a:buNone/>
            </a:pPr>
            <a:endParaRPr lang="en-US" altLang="zh-CN" b="1" dirty="0" smtClean="0"/>
          </a:p>
        </p:txBody>
      </p:sp>
      <p:sp>
        <p:nvSpPr>
          <p:cNvPr id="1638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B340666-A376-4E4F-BFCF-1BD49D12D897}" type="slidenum">
              <a:rPr lang="zh-CN" altLang="en-US" sz="1400"/>
              <a:pPr/>
              <a:t>15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230188" y="228600"/>
            <a:ext cx="8640762" cy="1152525"/>
          </a:xfrm>
        </p:spPr>
        <p:txBody>
          <a:bodyPr/>
          <a:lstStyle/>
          <a:p>
            <a:pPr>
              <a:defRPr/>
            </a:pPr>
            <a:r>
              <a:rPr lang="zh-CN" altLang="en-US" b="1" dirty="0">
                <a:solidFill>
                  <a:srgbClr val="FFFF00"/>
                </a:solidFill>
              </a:rPr>
              <a:t>大数据</a:t>
            </a:r>
            <a:r>
              <a:rPr lang="zh-CN" altLang="en-US" b="1" dirty="0" smtClean="0">
                <a:solidFill>
                  <a:srgbClr val="FFFF00"/>
                </a:solidFill>
              </a:rPr>
              <a:t>的</a:t>
            </a:r>
            <a:r>
              <a:rPr lang="zh-CN" altLang="en-US" b="1" dirty="0">
                <a:solidFill>
                  <a:srgbClr val="FFFF00"/>
                </a:solidFill>
              </a:rPr>
              <a:t>魅力</a:t>
            </a:r>
            <a:endParaRPr lang="zh-CN" altLang="en-US" b="1" dirty="0" smtClean="0">
              <a:latin typeface="+mn-lt"/>
              <a:ea typeface="+mn-ea"/>
            </a:endParaRPr>
          </a:p>
        </p:txBody>
      </p:sp>
      <p:sp>
        <p:nvSpPr>
          <p:cNvPr id="26627" name="Rectangle 3"/>
          <p:cNvSpPr>
            <a:spLocks noGrp="1" noChangeArrowheads="1"/>
          </p:cNvSpPr>
          <p:nvPr>
            <p:ph type="body" idx="1"/>
          </p:nvPr>
        </p:nvSpPr>
        <p:spPr>
          <a:xfrm>
            <a:off x="287338" y="1438275"/>
            <a:ext cx="8640762" cy="5038725"/>
          </a:xfrm>
          <a:noFill/>
        </p:spPr>
        <p:txBody>
          <a:bodyPr/>
          <a:lstStyle/>
          <a:p>
            <a:pPr algn="just">
              <a:spcAft>
                <a:spcPts val="338"/>
              </a:spcAft>
            </a:pPr>
            <a:r>
              <a:rPr lang="zh-CN" altLang="en-US" b="1" smtClean="0"/>
              <a:t>大数据的特点</a:t>
            </a:r>
            <a:endParaRPr lang="en-US" altLang="zh-CN" b="1" smtClean="0"/>
          </a:p>
          <a:p>
            <a:pPr lvl="1" algn="just">
              <a:spcBef>
                <a:spcPts val="338"/>
              </a:spcBef>
            </a:pPr>
            <a:r>
              <a:rPr lang="zh-CN" altLang="zh-CN" b="1" smtClean="0"/>
              <a:t>体量巨大</a:t>
            </a:r>
            <a:r>
              <a:rPr lang="en-US" altLang="zh-CN" b="1" smtClean="0"/>
              <a:t>(Volume)</a:t>
            </a:r>
            <a:r>
              <a:rPr lang="zh-CN" altLang="en-US" b="1" smtClean="0"/>
              <a:t> </a:t>
            </a:r>
            <a:endParaRPr lang="en-US" altLang="zh-CN" b="1" smtClean="0"/>
          </a:p>
          <a:p>
            <a:pPr lvl="1" algn="just">
              <a:spcBef>
                <a:spcPts val="338"/>
              </a:spcBef>
              <a:buFontTx/>
              <a:buNone/>
            </a:pPr>
            <a:r>
              <a:rPr lang="en-US" altLang="zh-CN" b="1" smtClean="0"/>
              <a:t>	 </a:t>
            </a:r>
            <a:r>
              <a:rPr lang="en-US" altLang="zh-CN" b="1" smtClean="0">
                <a:sym typeface="Symbol" panose="05050102010706020507" pitchFamily="18" charset="2"/>
              </a:rPr>
              <a:t> </a:t>
            </a:r>
            <a:r>
              <a:rPr lang="zh-CN" altLang="en-US" b="1" smtClean="0"/>
              <a:t>数据集合的规模不断扩大，已从</a:t>
            </a:r>
            <a:r>
              <a:rPr lang="en-US" altLang="zh-CN" b="1" smtClean="0"/>
              <a:t>GB(1024MB)</a:t>
            </a:r>
            <a:r>
              <a:rPr lang="zh-CN" altLang="en-US" b="1" smtClean="0"/>
              <a:t>到</a:t>
            </a:r>
            <a:r>
              <a:rPr lang="en-US" altLang="zh-CN" b="1" smtClean="0"/>
              <a:t>TB(1024GB)</a:t>
            </a:r>
            <a:r>
              <a:rPr lang="zh-CN" altLang="en-US" b="1" smtClean="0"/>
              <a:t>再到</a:t>
            </a:r>
            <a:r>
              <a:rPr lang="en-US" altLang="zh-CN" b="1" smtClean="0"/>
              <a:t>PB</a:t>
            </a:r>
            <a:r>
              <a:rPr lang="zh-CN" altLang="en-US" b="1" smtClean="0"/>
              <a:t>级，甚至已经开始以</a:t>
            </a:r>
            <a:r>
              <a:rPr lang="en-US" altLang="zh-CN" b="1" smtClean="0"/>
              <a:t>EB</a:t>
            </a:r>
            <a:r>
              <a:rPr lang="zh-CN" altLang="en-US" b="1" smtClean="0"/>
              <a:t>和</a:t>
            </a:r>
            <a:r>
              <a:rPr lang="en-US" altLang="zh-CN" b="1" smtClean="0"/>
              <a:t>ZB</a:t>
            </a:r>
            <a:r>
              <a:rPr lang="zh-CN" altLang="en-US" b="1" smtClean="0"/>
              <a:t>来计数</a:t>
            </a:r>
            <a:endParaRPr lang="en-US" altLang="zh-CN" b="1" smtClean="0"/>
          </a:p>
          <a:p>
            <a:pPr lvl="1" algn="just">
              <a:spcBef>
                <a:spcPts val="338"/>
              </a:spcBef>
              <a:buFontTx/>
              <a:buNone/>
            </a:pPr>
            <a:r>
              <a:rPr lang="en-US" altLang="zh-CN" b="1" smtClean="0"/>
              <a:t>	 </a:t>
            </a:r>
            <a:r>
              <a:rPr lang="en-US" altLang="zh-CN" b="1" smtClean="0">
                <a:sym typeface="Symbol" panose="05050102010706020507" pitchFamily="18" charset="2"/>
              </a:rPr>
              <a:t> </a:t>
            </a:r>
            <a:r>
              <a:rPr lang="zh-CN" altLang="en-US" b="1" smtClean="0"/>
              <a:t>至今，</a:t>
            </a:r>
            <a:r>
              <a:rPr lang="zh-CN" altLang="zh-CN" b="1" smtClean="0"/>
              <a:t>人类生产的所有印刷材料的数据量是</a:t>
            </a:r>
            <a:r>
              <a:rPr lang="en-US" altLang="zh-CN" b="1" smtClean="0"/>
              <a:t>200PB</a:t>
            </a:r>
          </a:p>
          <a:p>
            <a:pPr lvl="1" algn="just">
              <a:spcBef>
                <a:spcPts val="338"/>
              </a:spcBef>
              <a:buFontTx/>
              <a:buNone/>
            </a:pPr>
            <a:r>
              <a:rPr lang="en-US" altLang="zh-CN" b="1" smtClean="0"/>
              <a:t>	 </a:t>
            </a:r>
            <a:r>
              <a:rPr lang="en-US" altLang="zh-CN" b="1" smtClean="0">
                <a:sym typeface="Symbol" panose="05050102010706020507" pitchFamily="18" charset="2"/>
              </a:rPr>
              <a:t> </a:t>
            </a:r>
            <a:r>
              <a:rPr lang="zh-CN" altLang="en-US" b="1" smtClean="0"/>
              <a:t>未来</a:t>
            </a:r>
            <a:r>
              <a:rPr lang="en-US" altLang="zh-CN" b="1" smtClean="0"/>
              <a:t>10</a:t>
            </a:r>
            <a:r>
              <a:rPr lang="zh-CN" altLang="en-US" b="1" smtClean="0"/>
              <a:t>年，全球大数据将增加</a:t>
            </a:r>
            <a:r>
              <a:rPr lang="en-US" altLang="zh-CN" b="1" smtClean="0"/>
              <a:t>50</a:t>
            </a:r>
            <a:r>
              <a:rPr lang="zh-CN" altLang="en-US" b="1" smtClean="0"/>
              <a:t>倍，管理数据仓库的服务器的数量将增加</a:t>
            </a:r>
            <a:r>
              <a:rPr lang="en-US" altLang="zh-CN" b="1" smtClean="0"/>
              <a:t>10</a:t>
            </a:r>
            <a:r>
              <a:rPr lang="zh-CN" altLang="en-US" b="1" smtClean="0"/>
              <a:t>倍</a:t>
            </a:r>
            <a:endParaRPr lang="en-US" altLang="zh-CN" b="1" smtClean="0"/>
          </a:p>
        </p:txBody>
      </p:sp>
      <p:sp>
        <p:nvSpPr>
          <p:cNvPr id="1741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EDED3D4-D93D-488F-BD1A-6E9D9892B1AE}" type="slidenum">
              <a:rPr lang="zh-CN" altLang="en-US" sz="1400"/>
              <a:pPr/>
              <a:t>16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230188" y="228600"/>
            <a:ext cx="8640762" cy="1152525"/>
          </a:xfrm>
        </p:spPr>
        <p:txBody>
          <a:bodyPr/>
          <a:lstStyle/>
          <a:p>
            <a:pPr>
              <a:defRPr/>
            </a:pPr>
            <a:r>
              <a:rPr lang="zh-CN" altLang="en-US" b="1" dirty="0">
                <a:solidFill>
                  <a:srgbClr val="FFFF00"/>
                </a:solidFill>
              </a:rPr>
              <a:t>大数据</a:t>
            </a:r>
            <a:r>
              <a:rPr lang="zh-CN" altLang="en-US" b="1" dirty="0" smtClean="0">
                <a:solidFill>
                  <a:srgbClr val="FFFF00"/>
                </a:solidFill>
              </a:rPr>
              <a:t>的</a:t>
            </a:r>
            <a:r>
              <a:rPr lang="zh-CN" altLang="en-US" b="1" dirty="0">
                <a:solidFill>
                  <a:srgbClr val="FFFF00"/>
                </a:solidFill>
              </a:rPr>
              <a:t>魅力</a:t>
            </a:r>
            <a:endParaRPr lang="zh-CN" altLang="en-US" b="1" dirty="0" smtClean="0">
              <a:latin typeface="+mn-lt"/>
              <a:ea typeface="+mn-ea"/>
            </a:endParaRPr>
          </a:p>
        </p:txBody>
      </p:sp>
      <p:sp>
        <p:nvSpPr>
          <p:cNvPr id="26627" name="Rectangle 3"/>
          <p:cNvSpPr>
            <a:spLocks noGrp="1" noChangeArrowheads="1"/>
          </p:cNvSpPr>
          <p:nvPr>
            <p:ph type="body" idx="1"/>
          </p:nvPr>
        </p:nvSpPr>
        <p:spPr>
          <a:xfrm>
            <a:off x="287338" y="1438275"/>
            <a:ext cx="8640762" cy="5038725"/>
          </a:xfrm>
          <a:noFill/>
        </p:spPr>
        <p:txBody>
          <a:bodyPr/>
          <a:lstStyle/>
          <a:p>
            <a:pPr algn="just">
              <a:spcAft>
                <a:spcPts val="338"/>
              </a:spcAft>
            </a:pPr>
            <a:r>
              <a:rPr lang="zh-CN" altLang="en-US" b="1" smtClean="0"/>
              <a:t>大数据的特点</a:t>
            </a:r>
            <a:endParaRPr lang="en-US" altLang="zh-CN" b="1" smtClean="0"/>
          </a:p>
          <a:p>
            <a:pPr lvl="1" algn="just">
              <a:spcBef>
                <a:spcPts val="338"/>
              </a:spcBef>
            </a:pPr>
            <a:r>
              <a:rPr lang="zh-CN" altLang="en-US" b="1" smtClean="0"/>
              <a:t>种类</a:t>
            </a:r>
            <a:r>
              <a:rPr lang="zh-CN" altLang="zh-CN" b="1" smtClean="0"/>
              <a:t>繁多</a:t>
            </a:r>
            <a:r>
              <a:rPr lang="en-US" altLang="zh-CN" b="1" smtClean="0"/>
              <a:t>(Variety) </a:t>
            </a:r>
          </a:p>
          <a:p>
            <a:pPr lvl="1" algn="just">
              <a:spcBef>
                <a:spcPts val="338"/>
              </a:spcBef>
              <a:buFontTx/>
              <a:buNone/>
            </a:pPr>
            <a:r>
              <a:rPr lang="en-US" altLang="zh-CN" b="1" smtClean="0"/>
              <a:t>	 </a:t>
            </a:r>
            <a:r>
              <a:rPr lang="en-US" altLang="zh-CN" b="1" smtClean="0">
                <a:sym typeface="Symbol" panose="05050102010706020507" pitchFamily="18" charset="2"/>
              </a:rPr>
              <a:t> </a:t>
            </a:r>
            <a:r>
              <a:rPr lang="zh-CN" altLang="zh-CN" b="1" smtClean="0"/>
              <a:t>数据</a:t>
            </a:r>
            <a:r>
              <a:rPr lang="zh-CN" altLang="en-US" b="1" smtClean="0"/>
              <a:t>种类繁多，并且</a:t>
            </a:r>
            <a:r>
              <a:rPr lang="zh-CN" altLang="zh-CN" b="1" smtClean="0"/>
              <a:t>被分为结构化</a:t>
            </a:r>
            <a:r>
              <a:rPr lang="zh-CN" altLang="en-US" b="1" smtClean="0"/>
              <a:t>、半结构化和</a:t>
            </a:r>
            <a:r>
              <a:rPr lang="zh-CN" altLang="zh-CN" b="1" smtClean="0"/>
              <a:t>非结构化</a:t>
            </a:r>
            <a:r>
              <a:rPr lang="zh-CN" altLang="en-US" b="1" smtClean="0"/>
              <a:t>的</a:t>
            </a:r>
            <a:r>
              <a:rPr lang="zh-CN" altLang="zh-CN" b="1" smtClean="0"/>
              <a:t>数据</a:t>
            </a:r>
            <a:endParaRPr lang="en-US" altLang="zh-CN" b="1" smtClean="0"/>
          </a:p>
          <a:p>
            <a:pPr lvl="1" algn="just">
              <a:spcBef>
                <a:spcPts val="338"/>
              </a:spcBef>
              <a:buFontTx/>
              <a:buNone/>
            </a:pPr>
            <a:r>
              <a:rPr lang="en-US" altLang="zh-CN" b="1" smtClean="0"/>
              <a:t>	 </a:t>
            </a:r>
            <a:r>
              <a:rPr lang="en-US" altLang="zh-CN" b="1" smtClean="0">
                <a:sym typeface="Symbol" panose="05050102010706020507" pitchFamily="18" charset="2"/>
              </a:rPr>
              <a:t> </a:t>
            </a:r>
            <a:r>
              <a:rPr lang="zh-CN" altLang="en-US" b="1" smtClean="0"/>
              <a:t>半结构化和</a:t>
            </a:r>
            <a:r>
              <a:rPr lang="zh-CN" altLang="zh-CN" b="1" smtClean="0"/>
              <a:t>非结构化</a:t>
            </a:r>
            <a:r>
              <a:rPr lang="zh-CN" altLang="en-US" b="1" smtClean="0"/>
              <a:t>的</a:t>
            </a:r>
            <a:r>
              <a:rPr lang="zh-CN" altLang="zh-CN" b="1" smtClean="0"/>
              <a:t>数据</a:t>
            </a:r>
            <a:r>
              <a:rPr lang="zh-CN" altLang="en-US" b="1" smtClean="0"/>
              <a:t>，</a:t>
            </a:r>
            <a:r>
              <a:rPr lang="zh-CN" altLang="zh-CN" b="1" smtClean="0"/>
              <a:t>包括网络日志、</a:t>
            </a:r>
            <a:r>
              <a:rPr lang="zh-CN" altLang="en-US" b="1" smtClean="0"/>
              <a:t>传感器数据、</a:t>
            </a:r>
            <a:r>
              <a:rPr lang="zh-CN" altLang="zh-CN" b="1" smtClean="0"/>
              <a:t>音频、视频、图片、地理位置信息等</a:t>
            </a:r>
            <a:r>
              <a:rPr lang="zh-CN" altLang="en-US" b="1" smtClean="0"/>
              <a:t>，占有量</a:t>
            </a:r>
            <a:r>
              <a:rPr lang="zh-CN" altLang="zh-CN" b="1" smtClean="0"/>
              <a:t>越来越</a:t>
            </a:r>
            <a:r>
              <a:rPr lang="zh-CN" altLang="en-US" b="1" smtClean="0"/>
              <a:t>大，已远远超过结构化数据</a:t>
            </a:r>
          </a:p>
        </p:txBody>
      </p:sp>
      <p:sp>
        <p:nvSpPr>
          <p:cNvPr id="1843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969B017-3EC9-4AFC-A5D0-666DBDD485A9}" type="slidenum">
              <a:rPr lang="zh-CN" altLang="en-US" sz="1400"/>
              <a:pPr/>
              <a:t>17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rPr>
              <a:t>大数据的魅力</a:t>
            </a:r>
            <a:endParaRPr lang="zh-CN" altLang="en-US" b="1" smtClean="0"/>
          </a:p>
        </p:txBody>
      </p:sp>
      <p:sp>
        <p:nvSpPr>
          <p:cNvPr id="28675" name="Rectangle 3"/>
          <p:cNvSpPr>
            <a:spLocks noGrp="1" noChangeArrowheads="1"/>
          </p:cNvSpPr>
          <p:nvPr>
            <p:ph type="body" idx="1"/>
          </p:nvPr>
        </p:nvSpPr>
        <p:spPr>
          <a:xfrm>
            <a:off x="287338" y="1438275"/>
            <a:ext cx="8640762" cy="5040313"/>
          </a:xfrm>
          <a:noFill/>
        </p:spPr>
        <p:txBody>
          <a:bodyPr/>
          <a:lstStyle/>
          <a:p>
            <a:pPr algn="just"/>
            <a:r>
              <a:rPr lang="zh-CN" altLang="en-US" b="1" smtClean="0"/>
              <a:t>大数据的特点</a:t>
            </a:r>
            <a:endParaRPr lang="en-US" altLang="zh-CN" b="1" smtClean="0"/>
          </a:p>
          <a:p>
            <a:pPr lvl="1" algn="just"/>
            <a:r>
              <a:rPr lang="zh-CN" altLang="zh-CN" b="1" smtClean="0"/>
              <a:t>价值密度低</a:t>
            </a:r>
            <a:r>
              <a:rPr lang="en-US" altLang="zh-CN" b="1" smtClean="0"/>
              <a:t>(Value)</a:t>
            </a:r>
          </a:p>
          <a:p>
            <a:pPr lvl="1" algn="just">
              <a:buFontTx/>
              <a:buNone/>
            </a:pPr>
            <a:r>
              <a:rPr lang="en-US" altLang="zh-CN" b="1" smtClean="0"/>
              <a:t>	 </a:t>
            </a:r>
            <a:r>
              <a:rPr lang="en-US" altLang="zh-CN" b="1" smtClean="0">
                <a:sym typeface="Symbol" panose="05050102010706020507" pitchFamily="18" charset="2"/>
              </a:rPr>
              <a:t>  </a:t>
            </a:r>
            <a:r>
              <a:rPr lang="zh-CN" altLang="en-US" b="1" smtClean="0"/>
              <a:t>数据总体的</a:t>
            </a:r>
            <a:r>
              <a:rPr lang="zh-CN" altLang="zh-CN" b="1" smtClean="0"/>
              <a:t>价值</a:t>
            </a:r>
            <a:r>
              <a:rPr lang="zh-CN" altLang="en-US" b="1" smtClean="0"/>
              <a:t>巨大，但价值</a:t>
            </a:r>
            <a:r>
              <a:rPr lang="zh-CN" altLang="zh-CN" b="1" smtClean="0"/>
              <a:t>密度</a:t>
            </a:r>
            <a:r>
              <a:rPr lang="zh-CN" altLang="en-US" b="1" smtClean="0"/>
              <a:t>很低</a:t>
            </a:r>
            <a:endParaRPr lang="en-US" altLang="zh-CN" b="1" smtClean="0"/>
          </a:p>
          <a:p>
            <a:pPr lvl="1" algn="just">
              <a:buFontTx/>
              <a:buNone/>
            </a:pPr>
            <a:r>
              <a:rPr lang="en-US" altLang="zh-CN" b="1" smtClean="0"/>
              <a:t>	 </a:t>
            </a:r>
            <a:r>
              <a:rPr lang="en-US" altLang="zh-CN" b="1" smtClean="0">
                <a:sym typeface="Symbol" panose="05050102010706020507" pitchFamily="18" charset="2"/>
              </a:rPr>
              <a:t> </a:t>
            </a:r>
            <a:r>
              <a:rPr lang="zh-CN" altLang="zh-CN" b="1" smtClean="0"/>
              <a:t>以视频为例，</a:t>
            </a:r>
            <a:r>
              <a:rPr lang="zh-CN" altLang="en-US" b="1" smtClean="0"/>
              <a:t>在长达数小时</a:t>
            </a:r>
            <a:r>
              <a:rPr lang="zh-CN" altLang="zh-CN" b="1" smtClean="0"/>
              <a:t>连续不断的视频监控中，有用数据可能仅一二秒</a:t>
            </a:r>
            <a:endParaRPr lang="en-US" altLang="zh-CN" b="1" smtClean="0"/>
          </a:p>
          <a:p>
            <a:pPr lvl="1" algn="just">
              <a:buFontTx/>
              <a:buNone/>
            </a:pPr>
            <a:r>
              <a:rPr lang="en-US" altLang="zh-CN" b="1" smtClean="0"/>
              <a:t>	 </a:t>
            </a:r>
            <a:r>
              <a:rPr lang="en-US" altLang="zh-CN" b="1" smtClean="0">
                <a:sym typeface="Symbol" panose="05050102010706020507" pitchFamily="18" charset="2"/>
              </a:rPr>
              <a:t> </a:t>
            </a:r>
            <a:r>
              <a:rPr lang="zh-CN" altLang="en-US" b="1" smtClean="0"/>
              <a:t>另一极端是各个数据都有贡献，但单个数据价值很低</a:t>
            </a:r>
            <a:endParaRPr lang="en-US" altLang="zh-CN" b="1" smtClean="0"/>
          </a:p>
        </p:txBody>
      </p:sp>
      <p:sp>
        <p:nvSpPr>
          <p:cNvPr id="1946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65ABEEF-7F4B-45A1-AD05-19CF86F3582A}" type="slidenum">
              <a:rPr lang="zh-CN" altLang="en-US" sz="1400"/>
              <a:pPr/>
              <a:t>18</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rPr>
              <a:t>大数据的魅力</a:t>
            </a:r>
            <a:endParaRPr lang="zh-CN" altLang="en-US" b="1" smtClean="0"/>
          </a:p>
        </p:txBody>
      </p:sp>
      <p:sp>
        <p:nvSpPr>
          <p:cNvPr id="20483" name="Rectangle 3"/>
          <p:cNvSpPr>
            <a:spLocks noGrp="1" noChangeArrowheads="1"/>
          </p:cNvSpPr>
          <p:nvPr>
            <p:ph type="body" idx="1"/>
          </p:nvPr>
        </p:nvSpPr>
        <p:spPr>
          <a:xfrm>
            <a:off x="287338" y="1438275"/>
            <a:ext cx="8640762" cy="5040313"/>
          </a:xfrm>
          <a:noFill/>
        </p:spPr>
        <p:txBody>
          <a:bodyPr/>
          <a:lstStyle/>
          <a:p>
            <a:pPr algn="just"/>
            <a:r>
              <a:rPr lang="zh-CN" altLang="en-US" b="1" dirty="0" smtClean="0"/>
              <a:t>大数据的特点</a:t>
            </a:r>
            <a:endParaRPr lang="en-US" altLang="zh-CN" b="1" dirty="0" smtClean="0"/>
          </a:p>
          <a:p>
            <a:pPr lvl="1"/>
            <a:r>
              <a:rPr lang="zh-CN" altLang="zh-CN" b="1" dirty="0" smtClean="0"/>
              <a:t>速度快</a:t>
            </a:r>
            <a:r>
              <a:rPr lang="en-US" altLang="zh-CN" b="1" dirty="0" smtClean="0"/>
              <a:t>(Velocity)</a:t>
            </a:r>
          </a:p>
          <a:p>
            <a:pPr lvl="1">
              <a:buFontTx/>
              <a:buNone/>
            </a:pPr>
            <a:r>
              <a:rPr lang="en-US" altLang="zh-CN" b="1" dirty="0" smtClean="0"/>
              <a:t>	 </a:t>
            </a:r>
            <a:r>
              <a:rPr lang="en-US" altLang="zh-CN" b="1" dirty="0" smtClean="0">
                <a:sym typeface="Symbol" panose="05050102010706020507" pitchFamily="18" charset="2"/>
              </a:rPr>
              <a:t> </a:t>
            </a:r>
            <a:r>
              <a:rPr lang="zh-CN" altLang="en-US" b="1" dirty="0" smtClean="0"/>
              <a:t>数据往往以数据流的形式动态快速地产生，具有很强的时效性</a:t>
            </a:r>
            <a:endParaRPr lang="en-US" altLang="zh-CN" b="1" dirty="0" smtClean="0"/>
          </a:p>
          <a:p>
            <a:pPr lvl="1">
              <a:buFontTx/>
              <a:buNone/>
            </a:pPr>
            <a:r>
              <a:rPr lang="en-US" altLang="zh-CN" b="1" dirty="0" smtClean="0"/>
              <a:t>	 </a:t>
            </a:r>
            <a:r>
              <a:rPr lang="en-US" altLang="zh-CN" b="1" dirty="0" smtClean="0">
                <a:sym typeface="Symbol" panose="05050102010706020507" pitchFamily="18" charset="2"/>
              </a:rPr>
              <a:t> </a:t>
            </a:r>
            <a:r>
              <a:rPr lang="zh-CN" altLang="en-US" b="1" dirty="0" smtClean="0"/>
              <a:t>用户只有把握好对数据流的掌控才能有效利用这些数据</a:t>
            </a:r>
            <a:endParaRPr lang="en-US" altLang="zh-CN" b="1" dirty="0" smtClean="0"/>
          </a:p>
          <a:p>
            <a:pPr lvl="1">
              <a:buFontTx/>
              <a:buNone/>
            </a:pPr>
            <a:r>
              <a:rPr lang="en-US" altLang="zh-CN" b="1" dirty="0" smtClean="0"/>
              <a:t>	 </a:t>
            </a:r>
            <a:r>
              <a:rPr lang="en-US" altLang="zh-CN" b="1" dirty="0" smtClean="0">
                <a:sym typeface="Symbol" panose="05050102010706020507" pitchFamily="18" charset="2"/>
              </a:rPr>
              <a:t> </a:t>
            </a:r>
            <a:r>
              <a:rPr lang="zh-CN" altLang="en-US" b="1" dirty="0" smtClean="0"/>
              <a:t>例如，一天之内需要审查</a:t>
            </a:r>
            <a:r>
              <a:rPr lang="en-US" altLang="zh-CN" b="1" dirty="0" smtClean="0"/>
              <a:t>500</a:t>
            </a:r>
            <a:r>
              <a:rPr lang="zh-CN" altLang="en-US" b="1" dirty="0" smtClean="0"/>
              <a:t>万起潜在的贸易欺诈案件；需要分析</a:t>
            </a:r>
            <a:r>
              <a:rPr lang="en-US" altLang="zh-CN" b="1" dirty="0" smtClean="0"/>
              <a:t>5</a:t>
            </a:r>
            <a:r>
              <a:rPr lang="zh-CN" altLang="en-US" b="1" dirty="0" smtClean="0"/>
              <a:t>亿条日实时呼叫的详细记录，以预测客户的流失率</a:t>
            </a:r>
          </a:p>
          <a:p>
            <a:pPr lvl="1"/>
            <a:endParaRPr lang="zh-CN" altLang="en-US" b="1" dirty="0" smtClean="0"/>
          </a:p>
        </p:txBody>
      </p:sp>
      <p:sp>
        <p:nvSpPr>
          <p:cNvPr id="204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10B949C-D705-42B4-BFB8-C58A72045067}" type="slidenum">
              <a:rPr lang="zh-CN" altLang="en-US" sz="1400"/>
              <a:pPr/>
              <a:t>19</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230188" y="230188"/>
            <a:ext cx="8640762" cy="1150937"/>
          </a:xfrm>
        </p:spPr>
        <p:txBody>
          <a:bodyPr/>
          <a:lstStyle/>
          <a:p>
            <a:r>
              <a:rPr lang="zh-CN" altLang="en-US" b="1" smtClean="0"/>
              <a:t>课 程 内 容</a:t>
            </a:r>
          </a:p>
        </p:txBody>
      </p:sp>
      <p:sp>
        <p:nvSpPr>
          <p:cNvPr id="3075" name="Rectangle 3"/>
          <p:cNvSpPr>
            <a:spLocks noGrp="1" noChangeArrowheads="1"/>
          </p:cNvSpPr>
          <p:nvPr>
            <p:ph type="body" idx="4294967295"/>
          </p:nvPr>
        </p:nvSpPr>
        <p:spPr>
          <a:xfrm>
            <a:off x="287338" y="1438275"/>
            <a:ext cx="8640762" cy="5038725"/>
          </a:xfrm>
        </p:spPr>
        <p:txBody>
          <a:bodyPr/>
          <a:lstStyle/>
          <a:p>
            <a:pPr>
              <a:defRPr/>
            </a:pPr>
            <a:r>
              <a:rPr lang="zh-CN" altLang="en-US" b="1" dirty="0" smtClean="0"/>
              <a:t>课程内容</a:t>
            </a:r>
            <a:endParaRPr lang="en-US" altLang="zh-CN" b="1" dirty="0" smtClean="0">
              <a:solidFill>
                <a:srgbClr val="00FF00"/>
              </a:solidFill>
            </a:endParaRPr>
          </a:p>
          <a:p>
            <a:pPr>
              <a:buFontTx/>
              <a:buNone/>
              <a:defRPr/>
            </a:pPr>
            <a:r>
              <a:rPr lang="zh-CN" altLang="en-US" sz="2800" b="1" dirty="0" smtClean="0"/>
              <a:t>围绕学科理论体系中的模型理论</a:t>
            </a:r>
            <a:r>
              <a:rPr lang="en-US" altLang="zh-CN" sz="2800" b="1" dirty="0" smtClean="0"/>
              <a:t>, </a:t>
            </a:r>
            <a:r>
              <a:rPr lang="zh-CN" altLang="en-US" sz="2800" b="1" dirty="0" smtClean="0"/>
              <a:t>程序理论和计算理论</a:t>
            </a:r>
            <a:endParaRPr lang="en-US" altLang="zh-CN" sz="2800" b="1" dirty="0" smtClean="0"/>
          </a:p>
          <a:p>
            <a:pPr lvl="1">
              <a:buFontTx/>
              <a:buNone/>
              <a:defRPr/>
            </a:pPr>
            <a:r>
              <a:rPr lang="en-US" altLang="zh-CN" b="1" dirty="0" smtClean="0"/>
              <a:t>1. </a:t>
            </a:r>
            <a:r>
              <a:rPr lang="zh-CN" altLang="en-US" b="1" dirty="0" smtClean="0"/>
              <a:t>模型理论关心的问题</a:t>
            </a:r>
          </a:p>
          <a:p>
            <a:pPr marL="457200" lvl="1" indent="0">
              <a:spcBef>
                <a:spcPts val="0"/>
              </a:spcBef>
              <a:buFontTx/>
              <a:buNone/>
              <a:defRPr/>
            </a:pPr>
            <a:r>
              <a:rPr lang="zh-CN" altLang="en-US" b="1" dirty="0" smtClean="0"/>
              <a:t> </a:t>
            </a:r>
            <a:r>
              <a:rPr lang="en-US" altLang="zh-CN" b="1" dirty="0" smtClean="0"/>
              <a:t>	</a:t>
            </a:r>
            <a:r>
              <a:rPr lang="zh-CN" altLang="en-US" b="1" dirty="0" smtClean="0"/>
              <a:t>给定模型</a:t>
            </a:r>
            <a:r>
              <a:rPr lang="en-US" altLang="zh-CN" b="1" i="1" dirty="0" smtClean="0"/>
              <a:t>M</a:t>
            </a:r>
            <a:r>
              <a:rPr lang="zh-CN" altLang="en-US" b="1" dirty="0" smtClean="0"/>
              <a:t>，哪些问题可以由模型</a:t>
            </a:r>
            <a:r>
              <a:rPr lang="en-US" altLang="zh-CN" b="1" i="1" dirty="0" smtClean="0"/>
              <a:t>M</a:t>
            </a:r>
            <a:r>
              <a:rPr lang="zh-CN" altLang="en-US" b="1" dirty="0" smtClean="0"/>
              <a:t>解决；如何比较模型的表达能力</a:t>
            </a:r>
          </a:p>
          <a:p>
            <a:pPr marL="457200" lvl="1" indent="0">
              <a:buFontTx/>
              <a:buNone/>
              <a:defRPr/>
            </a:pPr>
            <a:r>
              <a:rPr lang="en-US" altLang="zh-CN" b="1" dirty="0" smtClean="0"/>
              <a:t>2. </a:t>
            </a:r>
            <a:r>
              <a:rPr lang="zh-CN" altLang="en-US" b="1" dirty="0" smtClean="0"/>
              <a:t>程序理论关心的问题</a:t>
            </a:r>
          </a:p>
          <a:p>
            <a:pPr lvl="1">
              <a:spcBef>
                <a:spcPts val="0"/>
              </a:spcBef>
              <a:defRPr/>
            </a:pPr>
            <a:r>
              <a:rPr lang="zh-CN" altLang="en-US" b="1" dirty="0" smtClean="0"/>
              <a:t>给定模型</a:t>
            </a:r>
            <a:r>
              <a:rPr lang="en-US" altLang="zh-CN" b="1" i="1" dirty="0" smtClean="0"/>
              <a:t>M</a:t>
            </a:r>
            <a:r>
              <a:rPr lang="zh-CN" altLang="en-US" b="1" dirty="0" smtClean="0"/>
              <a:t>，如何用模型</a:t>
            </a:r>
            <a:r>
              <a:rPr lang="en-US" altLang="zh-CN" b="1" i="1" dirty="0" smtClean="0"/>
              <a:t>M</a:t>
            </a:r>
            <a:r>
              <a:rPr lang="zh-CN" altLang="en-US" b="1" dirty="0" smtClean="0"/>
              <a:t>解决问题</a:t>
            </a:r>
            <a:endParaRPr lang="en-US" altLang="zh-CN" b="1" dirty="0" smtClean="0"/>
          </a:p>
          <a:p>
            <a:pPr lvl="1">
              <a:spcBef>
                <a:spcPts val="0"/>
              </a:spcBef>
              <a:defRPr/>
            </a:pPr>
            <a:r>
              <a:rPr lang="zh-CN" altLang="en-US" b="1" dirty="0" smtClean="0"/>
              <a:t>包括程序设计范型、程序设计语言、程序设计、形式语义、类型论、程序验证、程序分析等</a:t>
            </a:r>
          </a:p>
          <a:p>
            <a:pPr lvl="1">
              <a:buFontTx/>
              <a:buNone/>
              <a:defRPr/>
            </a:pPr>
            <a:r>
              <a:rPr lang="en-US" altLang="zh-CN" b="1" dirty="0" smtClean="0"/>
              <a:t>3. </a:t>
            </a:r>
            <a:r>
              <a:rPr lang="zh-CN" altLang="en-US" b="1" dirty="0" smtClean="0"/>
              <a:t>计算理论关心的问题</a:t>
            </a:r>
          </a:p>
          <a:p>
            <a:pPr lvl="1">
              <a:spcBef>
                <a:spcPts val="0"/>
              </a:spcBef>
              <a:buFontTx/>
              <a:buNone/>
              <a:defRPr/>
            </a:pPr>
            <a:r>
              <a:rPr lang="en-US" altLang="zh-CN" b="1" dirty="0" smtClean="0"/>
              <a:t>	</a:t>
            </a:r>
            <a:r>
              <a:rPr lang="zh-CN" altLang="en-US" b="1" dirty="0" smtClean="0"/>
              <a:t>给定模型</a:t>
            </a:r>
            <a:r>
              <a:rPr lang="en-US" altLang="zh-CN" b="1" i="1" dirty="0" smtClean="0"/>
              <a:t>M</a:t>
            </a:r>
            <a:r>
              <a:rPr lang="zh-CN" altLang="en-US" b="1" dirty="0" smtClean="0"/>
              <a:t>和一类问题</a:t>
            </a:r>
            <a:r>
              <a:rPr lang="en-US" altLang="zh-CN" b="1" dirty="0" smtClean="0"/>
              <a:t>, </a:t>
            </a:r>
            <a:r>
              <a:rPr lang="zh-CN" altLang="en-US" b="1" dirty="0" smtClean="0"/>
              <a:t>解决该类问题需多少资源</a:t>
            </a:r>
          </a:p>
          <a:p>
            <a:pPr lvl="1">
              <a:buFontTx/>
              <a:buNone/>
              <a:defRPr/>
            </a:pPr>
            <a:endParaRPr lang="en-US" altLang="zh-CN" b="1" dirty="0" smtClean="0"/>
          </a:p>
        </p:txBody>
      </p:sp>
      <p:sp>
        <p:nvSpPr>
          <p:cNvPr id="307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5A714F1-8F7B-4439-A1F0-FB7007706E2F}" type="slidenum">
              <a:rPr lang="zh-CN" altLang="en-US" sz="1400"/>
              <a:pPr/>
              <a:t>2</a:t>
            </a:fld>
            <a:endParaRPr lang="en-US" altLang="zh-CN" sz="1400"/>
          </a:p>
        </p:txBody>
      </p:sp>
      <p:sp>
        <p:nvSpPr>
          <p:cNvPr id="5" name="矩形 4"/>
          <p:cNvSpPr/>
          <p:nvPr/>
        </p:nvSpPr>
        <p:spPr bwMode="auto">
          <a:xfrm>
            <a:off x="4500563" y="3429000"/>
            <a:ext cx="4500562" cy="857250"/>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zh-CN" altLang="en-US" sz="2800" b="1" dirty="0">
                <a:solidFill>
                  <a:srgbClr val="00FF00"/>
                </a:solidFill>
                <a:ea typeface="宋体" charset="-122"/>
              </a:rPr>
              <a:t>    本次讲座与这些内容关系不大</a:t>
            </a:r>
            <a:endParaRPr lang="zh-CN" altLang="en-US" sz="2800" b="1" dirty="0">
              <a:solidFill>
                <a:srgbClr val="00FF00"/>
              </a:solidFill>
              <a:latin typeface="+mn-lt"/>
              <a:ea typeface="宋体"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30723" name="Rectangle 3"/>
          <p:cNvSpPr>
            <a:spLocks noGrp="1" noChangeArrowheads="1"/>
          </p:cNvSpPr>
          <p:nvPr>
            <p:ph type="body" idx="1"/>
          </p:nvPr>
        </p:nvSpPr>
        <p:spPr>
          <a:xfrm>
            <a:off x="287338" y="1438275"/>
            <a:ext cx="8640762" cy="5040313"/>
          </a:xfrm>
          <a:noFill/>
        </p:spPr>
        <p:txBody>
          <a:bodyPr/>
          <a:lstStyle/>
          <a:p>
            <a:pPr algn="just">
              <a:buFontTx/>
              <a:buNone/>
            </a:pPr>
            <a:r>
              <a:rPr lang="en-US" altLang="zh-CN" b="1" smtClean="0"/>
              <a:t>		</a:t>
            </a:r>
            <a:r>
              <a:rPr lang="zh-CN" altLang="en-US" b="1" smtClean="0"/>
              <a:t>数据采集和数据处理技术已经发生了翻天覆地的变化，人们的思维和方法要跟得上这个变化</a:t>
            </a:r>
            <a:endParaRPr lang="en-US" altLang="zh-CN" b="1" smtClean="0"/>
          </a:p>
          <a:p>
            <a:pPr algn="just">
              <a:buFontTx/>
              <a:buNone/>
            </a:pPr>
            <a:r>
              <a:rPr lang="en-US" altLang="zh-CN" b="1" smtClean="0"/>
              <a:t>		</a:t>
            </a:r>
            <a:r>
              <a:rPr lang="zh-CN" altLang="en-US" b="1" smtClean="0"/>
              <a:t>大数据时代的精髓在于人们分析信息时的三个转变，这些转变将改变人们决策的制定和对表象的理解</a:t>
            </a:r>
            <a:endParaRPr lang="en-US" altLang="zh-CN" b="1" smtClean="0"/>
          </a:p>
        </p:txBody>
      </p:sp>
      <p:sp>
        <p:nvSpPr>
          <p:cNvPr id="2150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E4AEC30-022B-46E7-BD7A-FE261E7DC188}" type="slidenum">
              <a:rPr lang="zh-CN" altLang="en-US" sz="1400"/>
              <a:pPr/>
              <a:t>20</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32771" name="Rectangle 3"/>
          <p:cNvSpPr>
            <a:spLocks noGrp="1" noChangeArrowheads="1"/>
          </p:cNvSpPr>
          <p:nvPr>
            <p:ph type="body" idx="1"/>
          </p:nvPr>
        </p:nvSpPr>
        <p:spPr>
          <a:xfrm>
            <a:off x="287338" y="1438275"/>
            <a:ext cx="8640762" cy="5040313"/>
          </a:xfrm>
          <a:noFill/>
        </p:spPr>
        <p:txBody>
          <a:bodyPr/>
          <a:lstStyle/>
          <a:p>
            <a:pPr algn="just"/>
            <a:r>
              <a:rPr lang="zh-CN" altLang="en-US" b="1" dirty="0" smtClean="0"/>
              <a:t>变革一 </a:t>
            </a:r>
            <a:r>
              <a:rPr lang="en-US" altLang="zh-CN" b="1" dirty="0" smtClean="0"/>
              <a:t>— </a:t>
            </a:r>
            <a:r>
              <a:rPr lang="zh-CN" altLang="en-US" b="1" dirty="0" smtClean="0"/>
              <a:t>更多</a:t>
            </a:r>
            <a:r>
              <a:rPr lang="en-US" altLang="zh-CN" b="1" dirty="0" smtClean="0"/>
              <a:t>:  </a:t>
            </a:r>
            <a:r>
              <a:rPr lang="zh-CN" altLang="en-US" b="1" dirty="0" smtClean="0"/>
              <a:t>不是随机样本</a:t>
            </a:r>
            <a:r>
              <a:rPr lang="en-US" altLang="zh-CN" b="1" dirty="0" smtClean="0"/>
              <a:t>, </a:t>
            </a:r>
            <a:r>
              <a:rPr lang="zh-CN" altLang="en-US" b="1" dirty="0" smtClean="0"/>
              <a:t>而是全体数据</a:t>
            </a:r>
            <a:endParaRPr lang="en-US" altLang="zh-CN" b="1" dirty="0" smtClean="0"/>
          </a:p>
          <a:p>
            <a:pPr lvl="1" algn="just">
              <a:buFontTx/>
              <a:buNone/>
            </a:pPr>
            <a:r>
              <a:rPr lang="en-US" altLang="zh-CN" b="1" dirty="0" smtClean="0"/>
              <a:t>1. </a:t>
            </a:r>
            <a:r>
              <a:rPr lang="zh-CN" altLang="en-US" b="1" dirty="0" smtClean="0"/>
              <a:t>随机抽样：用最少的数据获得最多的信息</a:t>
            </a:r>
            <a:endParaRPr lang="en-US" altLang="zh-CN" b="1" dirty="0" smtClean="0"/>
          </a:p>
          <a:p>
            <a:pPr lvl="1" algn="just"/>
            <a:r>
              <a:rPr lang="zh-CN" altLang="en-US" b="1" dirty="0" smtClean="0"/>
              <a:t>过去由于获取和分析全体数据的困难，抽样调查是一种常用统计分析方法。它根据随机原则从总体中抽取部分实际数据进行调查，并运用概率估计方法，根据样本数据推算总体相应的数量指标</a:t>
            </a:r>
            <a:endParaRPr lang="en-US" altLang="zh-CN" b="1" dirty="0" smtClean="0"/>
          </a:p>
          <a:p>
            <a:pPr lvl="1" algn="just"/>
            <a:r>
              <a:rPr lang="zh-CN" altLang="en-US" b="1" dirty="0" smtClean="0"/>
              <a:t>抽样分析的精确性随抽样随机性的增加而提高，与样本数量的增加关系不大。抽样随机性高时，分析的精度能达到把全体作为样本调查时的</a:t>
            </a:r>
            <a:r>
              <a:rPr lang="en-US" altLang="zh-CN" b="1" dirty="0" smtClean="0"/>
              <a:t>97%</a:t>
            </a:r>
          </a:p>
          <a:p>
            <a:pPr lvl="1" algn="just"/>
            <a:r>
              <a:rPr lang="zh-CN" altLang="en-US" b="1" dirty="0" smtClean="0"/>
              <a:t>样本选择的随机性比样本数量更重要</a:t>
            </a:r>
          </a:p>
          <a:p>
            <a:pPr lvl="1" algn="just"/>
            <a:endParaRPr lang="en-US" altLang="zh-CN" b="1" dirty="0" smtClean="0"/>
          </a:p>
          <a:p>
            <a:pPr lvl="1" algn="just">
              <a:buFontTx/>
              <a:buNone/>
            </a:pPr>
            <a:endParaRPr lang="en-US" altLang="zh-CN" b="1" dirty="0" smtClean="0"/>
          </a:p>
        </p:txBody>
      </p:sp>
      <p:sp>
        <p:nvSpPr>
          <p:cNvPr id="2253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B2A1582-C030-42E8-BB6B-226E0A90B5E0}" type="slidenum">
              <a:rPr lang="zh-CN" altLang="en-US" sz="1400"/>
              <a:pPr/>
              <a:t>21</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34819" name="Rectangle 3"/>
          <p:cNvSpPr>
            <a:spLocks noGrp="1" noChangeArrowheads="1"/>
          </p:cNvSpPr>
          <p:nvPr>
            <p:ph type="body" idx="1"/>
          </p:nvPr>
        </p:nvSpPr>
        <p:spPr>
          <a:xfrm>
            <a:off x="287338" y="1438275"/>
            <a:ext cx="8640762" cy="5040313"/>
          </a:xfrm>
          <a:noFill/>
        </p:spPr>
        <p:txBody>
          <a:bodyPr/>
          <a:lstStyle/>
          <a:p>
            <a:pPr algn="just"/>
            <a:r>
              <a:rPr lang="zh-CN" altLang="en-US" b="1" smtClean="0"/>
              <a:t>变革一 </a:t>
            </a:r>
            <a:r>
              <a:rPr lang="en-US" altLang="zh-CN" b="1" smtClean="0"/>
              <a:t>— </a:t>
            </a:r>
            <a:r>
              <a:rPr lang="zh-CN" altLang="en-US" b="1" smtClean="0"/>
              <a:t>更多</a:t>
            </a:r>
            <a:r>
              <a:rPr lang="en-US" altLang="zh-CN" b="1" smtClean="0"/>
              <a:t>:  </a:t>
            </a:r>
            <a:r>
              <a:rPr lang="zh-CN" altLang="en-US" b="1" smtClean="0"/>
              <a:t>不是随机样本</a:t>
            </a:r>
            <a:r>
              <a:rPr lang="en-US" altLang="zh-CN" b="1" smtClean="0"/>
              <a:t>, </a:t>
            </a:r>
            <a:r>
              <a:rPr lang="zh-CN" altLang="en-US" b="1" smtClean="0"/>
              <a:t>而是全体数据</a:t>
            </a:r>
            <a:endParaRPr lang="en-US" altLang="zh-CN" b="1" smtClean="0"/>
          </a:p>
          <a:p>
            <a:pPr lvl="1" algn="just">
              <a:buFontTx/>
              <a:buNone/>
            </a:pPr>
            <a:r>
              <a:rPr lang="en-US" altLang="zh-CN" b="1" smtClean="0"/>
              <a:t>1. </a:t>
            </a:r>
            <a:r>
              <a:rPr lang="zh-CN" altLang="en-US" b="1" smtClean="0"/>
              <a:t>随机抽样：用最少的数据获得最多的信息</a:t>
            </a:r>
            <a:endParaRPr lang="en-US" altLang="zh-CN" b="1" smtClean="0"/>
          </a:p>
          <a:p>
            <a:pPr lvl="1" algn="just"/>
            <a:r>
              <a:rPr lang="en-US" altLang="zh-CN" b="1" smtClean="0"/>
              <a:t> </a:t>
            </a:r>
            <a:r>
              <a:rPr lang="zh-CN" altLang="en-US" b="1" smtClean="0"/>
              <a:t>抽样分析的成功依赖于抽样的随机性，但实现抽样的随机性非常困难</a:t>
            </a:r>
            <a:endParaRPr lang="en-US" altLang="zh-CN" b="1" smtClean="0"/>
          </a:p>
          <a:p>
            <a:pPr lvl="1" algn="just"/>
            <a:r>
              <a:rPr lang="zh-CN" altLang="en-US" b="1" smtClean="0"/>
              <a:t>当想了解更深层次的细分领域的情况时，随机抽样方法不一定有效，即在宏观领域起作用的方法在微观领域可能失去了作用</a:t>
            </a:r>
            <a:endParaRPr lang="en-US" altLang="zh-CN" b="1" smtClean="0"/>
          </a:p>
          <a:p>
            <a:pPr lvl="1" algn="just"/>
            <a:r>
              <a:rPr lang="zh-CN" altLang="en-US" b="1" smtClean="0"/>
              <a:t>随机抽样需要严密的安排和执行，人们只能从抽样数据中得出事先设计好的问题的结果</a:t>
            </a:r>
            <a:endParaRPr lang="en-US" altLang="zh-CN" b="1" smtClean="0"/>
          </a:p>
          <a:p>
            <a:pPr lvl="1" algn="just">
              <a:buFontTx/>
              <a:buNone/>
            </a:pPr>
            <a:endParaRPr lang="en-US" altLang="zh-CN" b="1" smtClean="0"/>
          </a:p>
        </p:txBody>
      </p:sp>
      <p:sp>
        <p:nvSpPr>
          <p:cNvPr id="2355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BFB852C-3F80-4FC0-88F0-D67AF24195EA}" type="slidenum">
              <a:rPr lang="zh-CN" altLang="en-US" sz="1400"/>
              <a:pPr/>
              <a:t>22</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36867" name="Rectangle 3"/>
          <p:cNvSpPr>
            <a:spLocks noGrp="1" noChangeArrowheads="1"/>
          </p:cNvSpPr>
          <p:nvPr>
            <p:ph type="body" idx="1"/>
          </p:nvPr>
        </p:nvSpPr>
        <p:spPr>
          <a:xfrm>
            <a:off x="287338" y="1438275"/>
            <a:ext cx="8640762" cy="5040313"/>
          </a:xfrm>
          <a:noFill/>
        </p:spPr>
        <p:txBody>
          <a:bodyPr/>
          <a:lstStyle/>
          <a:p>
            <a:pPr algn="just"/>
            <a:r>
              <a:rPr lang="zh-CN" altLang="en-US" b="1" smtClean="0"/>
              <a:t>变革一 </a:t>
            </a:r>
            <a:r>
              <a:rPr lang="en-US" altLang="zh-CN" b="1" smtClean="0"/>
              <a:t>— </a:t>
            </a:r>
            <a:r>
              <a:rPr lang="zh-CN" altLang="en-US" b="1" smtClean="0"/>
              <a:t>更多</a:t>
            </a:r>
            <a:r>
              <a:rPr lang="en-US" altLang="zh-CN" b="1" smtClean="0"/>
              <a:t>:  </a:t>
            </a:r>
            <a:r>
              <a:rPr lang="zh-CN" altLang="en-US" b="1" smtClean="0"/>
              <a:t>不是随机样本</a:t>
            </a:r>
            <a:r>
              <a:rPr lang="en-US" altLang="zh-CN" b="1" smtClean="0"/>
              <a:t>, </a:t>
            </a:r>
            <a:r>
              <a:rPr lang="zh-CN" altLang="en-US" b="1" smtClean="0"/>
              <a:t>而是全体数据</a:t>
            </a:r>
            <a:endParaRPr lang="en-US" altLang="zh-CN" b="1" smtClean="0"/>
          </a:p>
          <a:p>
            <a:pPr lvl="1" algn="just">
              <a:buFontTx/>
              <a:buNone/>
            </a:pPr>
            <a:r>
              <a:rPr lang="en-US" altLang="zh-CN" b="1" smtClean="0"/>
              <a:t>2. </a:t>
            </a:r>
            <a:r>
              <a:rPr lang="zh-CN" altLang="en-US" b="1" smtClean="0"/>
              <a:t>全体数据：用全体数据可对数据进行深度探讨</a:t>
            </a:r>
            <a:endParaRPr lang="en-US" altLang="zh-CN" b="1" smtClean="0"/>
          </a:p>
          <a:p>
            <a:pPr lvl="1" algn="just"/>
            <a:r>
              <a:rPr lang="zh-CN" altLang="en-US" b="1" smtClean="0"/>
              <a:t>流感趋势预测分析了整个美国几十亿条互联网检索记录，使得它能提高微观层面分析的准确性，甚至能够推测某个特定城市的流感状况</a:t>
            </a:r>
            <a:endParaRPr lang="en-US" altLang="zh-CN" b="1" smtClean="0"/>
          </a:p>
          <a:p>
            <a:pPr lvl="1" algn="just"/>
            <a:r>
              <a:rPr lang="zh-CN" altLang="en-US" b="1" smtClean="0"/>
              <a:t>信用卡诈骗需通过观察异常情况来识别，这只有在掌握所有的数据时才能做到</a:t>
            </a:r>
            <a:endParaRPr lang="en-US" altLang="zh-CN" b="1" smtClean="0"/>
          </a:p>
          <a:p>
            <a:pPr lvl="1" algn="just"/>
            <a:r>
              <a:rPr lang="zh-CN" altLang="en-US" b="1" smtClean="0"/>
              <a:t>社会科学是被“样本</a:t>
            </a:r>
            <a:r>
              <a:rPr lang="en-US" altLang="zh-CN" b="1" smtClean="0"/>
              <a:t>=</a:t>
            </a:r>
            <a:r>
              <a:rPr lang="zh-CN" altLang="en-US" b="1" smtClean="0"/>
              <a:t>全体</a:t>
            </a:r>
            <a:r>
              <a:rPr lang="en-US" altLang="zh-CN" b="1" smtClean="0"/>
              <a:t>”</a:t>
            </a:r>
            <a:r>
              <a:rPr lang="zh-CN" altLang="en-US" b="1" smtClean="0"/>
              <a:t>撼动得最厉害的一门学科。这门学科过去非常依赖于样本分析、研究和调查问卷。当记录下人们的平常状态，就不用担心在做研究和调查问卷时存在的偏见了</a:t>
            </a:r>
            <a:endParaRPr lang="en-US" altLang="zh-CN" b="1" smtClean="0"/>
          </a:p>
        </p:txBody>
      </p:sp>
      <p:sp>
        <p:nvSpPr>
          <p:cNvPr id="2458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14F0C59-5D51-4948-99B0-E8853B7D1177}" type="slidenum">
              <a:rPr lang="zh-CN" altLang="en-US" sz="1400"/>
              <a:pPr/>
              <a:t>23</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19459" name="Rectangle 3"/>
          <p:cNvSpPr>
            <a:spLocks noGrp="1" noChangeArrowheads="1"/>
          </p:cNvSpPr>
          <p:nvPr>
            <p:ph type="body" idx="1"/>
          </p:nvPr>
        </p:nvSpPr>
        <p:spPr>
          <a:xfrm>
            <a:off x="287338" y="1438275"/>
            <a:ext cx="8640762" cy="5040313"/>
          </a:xfrm>
        </p:spPr>
        <p:txBody>
          <a:bodyPr/>
          <a:lstStyle/>
          <a:p>
            <a:pPr algn="just">
              <a:defRPr/>
            </a:pPr>
            <a:r>
              <a:rPr lang="zh-CN" altLang="en-US" b="1" dirty="0" smtClean="0"/>
              <a:t>变革二 </a:t>
            </a:r>
            <a:r>
              <a:rPr lang="en-US" altLang="zh-CN" b="1" dirty="0" smtClean="0"/>
              <a:t>— </a:t>
            </a:r>
            <a:r>
              <a:rPr lang="zh-CN" altLang="en-US" b="1" dirty="0" smtClean="0"/>
              <a:t>更杂：不是精确性，</a:t>
            </a:r>
            <a:r>
              <a:rPr lang="en-US" altLang="zh-CN" b="1" dirty="0" smtClean="0"/>
              <a:t> </a:t>
            </a:r>
            <a:r>
              <a:rPr lang="zh-CN" altLang="en-US" b="1" dirty="0" smtClean="0"/>
              <a:t>而是混杂性</a:t>
            </a:r>
            <a:endParaRPr lang="en-US" altLang="zh-CN" b="1" dirty="0" smtClean="0"/>
          </a:p>
          <a:p>
            <a:pPr lvl="1" algn="just">
              <a:defRPr/>
            </a:pPr>
            <a:r>
              <a:rPr lang="en-US" altLang="zh-CN" b="1" dirty="0" smtClean="0"/>
              <a:t> </a:t>
            </a:r>
            <a:r>
              <a:rPr lang="zh-CN" b="1" dirty="0" smtClean="0"/>
              <a:t>对小数据而言，最基本和最重要的要求就是减少错误，保证质量。因为收集的数据较少，</a:t>
            </a:r>
            <a:r>
              <a:rPr lang="zh-CN" altLang="en-US" b="1" dirty="0" smtClean="0"/>
              <a:t>应</a:t>
            </a:r>
            <a:r>
              <a:rPr lang="zh-CN" b="1" dirty="0" smtClean="0"/>
              <a:t>确保每个数据尽量精确，以保证分析结果的准确性</a:t>
            </a:r>
            <a:endParaRPr lang="en-US" altLang="zh-CN" b="1" dirty="0" smtClean="0"/>
          </a:p>
          <a:p>
            <a:pPr lvl="1">
              <a:defRPr/>
            </a:pPr>
            <a:r>
              <a:rPr lang="zh-CN" b="1" dirty="0" smtClean="0">
                <a:cs typeface="+mn-cs"/>
              </a:rPr>
              <a:t>允许不精确</a:t>
            </a:r>
            <a:r>
              <a:rPr lang="zh-CN" altLang="en-US" b="1" dirty="0" smtClean="0">
                <a:cs typeface="+mn-cs"/>
              </a:rPr>
              <a:t>数据是大数据的</a:t>
            </a:r>
            <a:r>
              <a:rPr lang="zh-CN" b="1" dirty="0" smtClean="0">
                <a:cs typeface="+mn-cs"/>
              </a:rPr>
              <a:t>一个亮点</a:t>
            </a:r>
            <a:r>
              <a:rPr lang="en-US" altLang="zh-CN" b="1" dirty="0" smtClean="0">
                <a:cs typeface="+mn-cs"/>
              </a:rPr>
              <a:t>, </a:t>
            </a:r>
            <a:r>
              <a:rPr lang="zh-CN" b="1" dirty="0" smtClean="0">
                <a:cs typeface="+mn-cs"/>
              </a:rPr>
              <a:t>而非缺点</a:t>
            </a:r>
            <a:r>
              <a:rPr lang="zh-CN" altLang="en-US" b="1" dirty="0" smtClean="0">
                <a:cs typeface="+mn-cs"/>
              </a:rPr>
              <a:t>。</a:t>
            </a:r>
            <a:r>
              <a:rPr lang="zh-CN" b="1" dirty="0" smtClean="0">
                <a:cs typeface="+mn-cs"/>
              </a:rPr>
              <a:t>因为放松了容错的标准，</a:t>
            </a:r>
            <a:r>
              <a:rPr lang="zh-CN" altLang="en-US" b="1" dirty="0" smtClean="0">
                <a:cs typeface="+mn-cs"/>
              </a:rPr>
              <a:t>就</a:t>
            </a:r>
            <a:r>
              <a:rPr lang="zh-CN" b="1" dirty="0" smtClean="0">
                <a:cs typeface="+mn-cs"/>
              </a:rPr>
              <a:t>可以掌握更多数据</a:t>
            </a:r>
            <a:r>
              <a:rPr lang="zh-CN" altLang="en-US" b="1" dirty="0" smtClean="0">
                <a:cs typeface="+mn-cs"/>
              </a:rPr>
              <a:t>；</a:t>
            </a:r>
            <a:r>
              <a:rPr lang="zh-CN" b="1" dirty="0" smtClean="0">
                <a:cs typeface="+mn-cs"/>
              </a:rPr>
              <a:t>而掌握大量新型数据时</a:t>
            </a:r>
            <a:r>
              <a:rPr lang="zh-CN" altLang="en-US" b="1" dirty="0" smtClean="0">
                <a:cs typeface="+mn-cs"/>
              </a:rPr>
              <a:t>，</a:t>
            </a:r>
            <a:r>
              <a:rPr lang="zh-CN" b="1" dirty="0" smtClean="0">
                <a:cs typeface="+mn-cs"/>
              </a:rPr>
              <a:t>精确性就不那么重要了</a:t>
            </a:r>
            <a:endParaRPr lang="en-US" altLang="zh-CN" b="1" dirty="0" smtClean="0">
              <a:cs typeface="+mn-cs"/>
            </a:endParaRPr>
          </a:p>
          <a:p>
            <a:pPr lvl="1">
              <a:defRPr/>
            </a:pPr>
            <a:r>
              <a:rPr lang="zh-CN" altLang="en-US" b="1" dirty="0" smtClean="0">
                <a:cs typeface="+mn-cs"/>
              </a:rPr>
              <a:t>例如，与服务器处理投诉时的数据进行比较，用语音识别系统识别呼叫中心接到的投诉会产生不太准确的结果</a:t>
            </a:r>
            <a:r>
              <a:rPr lang="en-US" altLang="zh-CN" b="1" dirty="0" smtClean="0">
                <a:cs typeface="+mn-cs"/>
              </a:rPr>
              <a:t>, </a:t>
            </a:r>
            <a:r>
              <a:rPr lang="zh-CN" altLang="en-US" b="1" dirty="0" smtClean="0">
                <a:cs typeface="+mn-cs"/>
              </a:rPr>
              <a:t>但它有助于把握事情的大致情况</a:t>
            </a:r>
            <a:endParaRPr lang="en-US" altLang="zh-CN" b="1" dirty="0" smtClean="0">
              <a:cs typeface="+mn-cs"/>
            </a:endParaRPr>
          </a:p>
          <a:p>
            <a:pPr lvl="1">
              <a:defRPr/>
            </a:pPr>
            <a:r>
              <a:rPr lang="zh-CN" altLang="en-US" b="1" dirty="0" smtClean="0"/>
              <a:t>不精确的大量新型数据能帮助掌握事情</a:t>
            </a:r>
            <a:r>
              <a:rPr lang="zh-CN" b="1" dirty="0" smtClean="0"/>
              <a:t>发展趋势</a:t>
            </a:r>
            <a:endParaRPr lang="en-US" altLang="zh-CN" b="1" dirty="0" smtClean="0"/>
          </a:p>
        </p:txBody>
      </p:sp>
      <p:sp>
        <p:nvSpPr>
          <p:cNvPr id="2560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517E746-7109-41F9-84AC-C0D10A28DED8}" type="slidenum">
              <a:rPr lang="zh-CN" altLang="en-US" sz="1400"/>
              <a:pPr/>
              <a:t>24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19459" name="Rectangle 3"/>
          <p:cNvSpPr>
            <a:spLocks noGrp="1" noChangeArrowheads="1"/>
          </p:cNvSpPr>
          <p:nvPr>
            <p:ph type="body" idx="1"/>
          </p:nvPr>
        </p:nvSpPr>
        <p:spPr>
          <a:xfrm>
            <a:off x="287338" y="1438275"/>
            <a:ext cx="8640762" cy="5040313"/>
          </a:xfrm>
        </p:spPr>
        <p:txBody>
          <a:bodyPr/>
          <a:lstStyle/>
          <a:p>
            <a:pPr algn="just">
              <a:defRPr/>
            </a:pPr>
            <a:r>
              <a:rPr lang="zh-CN" altLang="en-US" b="1" dirty="0" smtClean="0"/>
              <a:t>变革二 </a:t>
            </a:r>
            <a:r>
              <a:rPr lang="en-US" altLang="zh-CN" b="1" dirty="0" smtClean="0"/>
              <a:t>— </a:t>
            </a:r>
            <a:r>
              <a:rPr lang="zh-CN" altLang="en-US" b="1" dirty="0" smtClean="0"/>
              <a:t>更杂：不是精确性，</a:t>
            </a:r>
            <a:r>
              <a:rPr lang="en-US" altLang="zh-CN" b="1" dirty="0" smtClean="0"/>
              <a:t> </a:t>
            </a:r>
            <a:r>
              <a:rPr lang="zh-CN" altLang="en-US" b="1" dirty="0" smtClean="0"/>
              <a:t>而是混杂性</a:t>
            </a:r>
            <a:endParaRPr lang="en-US" altLang="zh-CN" b="1" dirty="0" smtClean="0"/>
          </a:p>
          <a:p>
            <a:pPr lvl="1">
              <a:defRPr/>
            </a:pPr>
            <a:r>
              <a:rPr lang="zh-CN" altLang="en-US" b="1" dirty="0" smtClean="0">
                <a:cs typeface="+mn-cs"/>
              </a:rPr>
              <a:t>执迷于精确性是信息缺乏时代的产物，大数据时代要求重新审视精确性的优劣，如果将传统的思维模式运用于数字化、网络化的</a:t>
            </a:r>
            <a:r>
              <a:rPr lang="en-US" altLang="zh-CN" b="1" dirty="0" smtClean="0">
                <a:cs typeface="+mn-cs"/>
              </a:rPr>
              <a:t>21</a:t>
            </a:r>
            <a:r>
              <a:rPr lang="zh-CN" altLang="en-US" b="1" dirty="0" smtClean="0">
                <a:cs typeface="+mn-cs"/>
              </a:rPr>
              <a:t>世纪，就会错过重要信息，失去</a:t>
            </a:r>
            <a:r>
              <a:rPr lang="zh-CN" b="1" dirty="0" smtClean="0"/>
              <a:t>做更多事情，创造出更好结果</a:t>
            </a:r>
            <a:r>
              <a:rPr lang="zh-CN" altLang="en-US" b="1" dirty="0" smtClean="0"/>
              <a:t>的机会</a:t>
            </a:r>
            <a:endParaRPr lang="en-US" altLang="zh-CN" b="1" dirty="0" smtClean="0">
              <a:cs typeface="+mn-cs"/>
            </a:endParaRPr>
          </a:p>
          <a:p>
            <a:pPr lvl="1">
              <a:defRPr/>
            </a:pPr>
            <a:r>
              <a:rPr lang="zh-CN" b="1" dirty="0" smtClean="0"/>
              <a:t>另一方面，需要与数据增加引起的各种混乱</a:t>
            </a:r>
            <a:r>
              <a:rPr lang="zh-CN" altLang="en-US" b="1" dirty="0" smtClean="0"/>
              <a:t>（</a:t>
            </a:r>
            <a:r>
              <a:rPr lang="zh-CN" b="1" dirty="0" smtClean="0"/>
              <a:t>数据格式不一致，数据错误率增加等</a:t>
            </a:r>
            <a:r>
              <a:rPr lang="zh-CN" altLang="en-US" b="1" dirty="0" smtClean="0"/>
              <a:t>）</a:t>
            </a:r>
            <a:r>
              <a:rPr lang="zh-CN" b="1" dirty="0" smtClean="0"/>
              <a:t>做斗争。错误并不是大数据的固有特性，但可能</a:t>
            </a:r>
            <a:r>
              <a:rPr lang="zh-CN" altLang="en-US" b="1" dirty="0" smtClean="0"/>
              <a:t>是</a:t>
            </a:r>
            <a:r>
              <a:rPr lang="zh-CN" b="1" dirty="0" smtClean="0"/>
              <a:t>长期存在并</a:t>
            </a:r>
            <a:r>
              <a:rPr lang="zh-CN" altLang="en-US" b="1" dirty="0" smtClean="0"/>
              <a:t>需要</a:t>
            </a:r>
            <a:r>
              <a:rPr lang="zh-CN" b="1" dirty="0" smtClean="0"/>
              <a:t>去处理的现实问题</a:t>
            </a:r>
            <a:endParaRPr lang="en-US" altLang="zh-CN" b="1" dirty="0" smtClean="0"/>
          </a:p>
        </p:txBody>
      </p:sp>
      <p:sp>
        <p:nvSpPr>
          <p:cNvPr id="2662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5BDA023-4D75-4C5B-B21A-30C2523254AD}" type="slidenum">
              <a:rPr lang="zh-CN" altLang="en-US" sz="1400"/>
              <a:pPr/>
              <a:t>25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43011" name="Rectangle 3"/>
          <p:cNvSpPr>
            <a:spLocks noGrp="1" noChangeArrowheads="1"/>
          </p:cNvSpPr>
          <p:nvPr>
            <p:ph type="body" idx="1"/>
          </p:nvPr>
        </p:nvSpPr>
        <p:spPr>
          <a:xfrm>
            <a:off x="287338" y="1438275"/>
            <a:ext cx="8640762" cy="5040313"/>
          </a:xfrm>
          <a:noFill/>
        </p:spPr>
        <p:txBody>
          <a:bodyPr/>
          <a:lstStyle/>
          <a:p>
            <a:pPr algn="just"/>
            <a:r>
              <a:rPr lang="zh-CN" altLang="en-US" b="1" smtClean="0"/>
              <a:t>变革三 </a:t>
            </a:r>
            <a:r>
              <a:rPr lang="en-US" altLang="zh-CN" b="1" smtClean="0"/>
              <a:t>— </a:t>
            </a:r>
            <a:r>
              <a:rPr lang="zh-CN" altLang="en-US" b="1" smtClean="0"/>
              <a:t>更好</a:t>
            </a:r>
            <a:r>
              <a:rPr lang="en-US" altLang="zh-CN" b="1" smtClean="0"/>
              <a:t>: </a:t>
            </a:r>
            <a:r>
              <a:rPr lang="zh-CN" altLang="en-US" b="1" smtClean="0"/>
              <a:t>不是因果关系</a:t>
            </a:r>
            <a:r>
              <a:rPr lang="en-US" altLang="zh-CN" b="1" smtClean="0"/>
              <a:t>, </a:t>
            </a:r>
            <a:r>
              <a:rPr lang="zh-CN" altLang="en-US" b="1" smtClean="0"/>
              <a:t>而是相关关系</a:t>
            </a:r>
            <a:endParaRPr lang="en-US" altLang="zh-CN" b="1" smtClean="0"/>
          </a:p>
          <a:p>
            <a:pPr lvl="1" algn="just">
              <a:buFontTx/>
              <a:buNone/>
            </a:pPr>
            <a:r>
              <a:rPr lang="en-US" altLang="zh-CN" b="1" smtClean="0"/>
              <a:t>1. </a:t>
            </a:r>
            <a:r>
              <a:rPr lang="zh-CN" altLang="en-US" b="1" smtClean="0"/>
              <a:t>因果关系与相关关系</a:t>
            </a:r>
          </a:p>
          <a:p>
            <a:pPr lvl="1" algn="just"/>
            <a:r>
              <a:rPr lang="zh-CN" altLang="zh-CN" b="1" smtClean="0"/>
              <a:t>因果关系是</a:t>
            </a:r>
            <a:r>
              <a:rPr lang="zh-CN" altLang="en-US" b="1" smtClean="0"/>
              <a:t>指</a:t>
            </a:r>
            <a:r>
              <a:rPr lang="zh-CN" altLang="zh-CN" b="1" smtClean="0"/>
              <a:t>一</a:t>
            </a:r>
            <a:r>
              <a:rPr lang="zh-CN" altLang="en-US" b="1" smtClean="0"/>
              <a:t>个</a:t>
            </a:r>
            <a:r>
              <a:rPr lang="zh-CN" altLang="zh-CN" b="1" smtClean="0"/>
              <a:t>事件</a:t>
            </a:r>
            <a:r>
              <a:rPr lang="zh-CN" altLang="en-US" b="1" smtClean="0"/>
              <a:t>是另</a:t>
            </a:r>
            <a:r>
              <a:rPr lang="zh-CN" altLang="zh-CN" b="1" smtClean="0"/>
              <a:t>一</a:t>
            </a:r>
            <a:r>
              <a:rPr lang="zh-CN" altLang="en-US" b="1" smtClean="0"/>
              <a:t>个</a:t>
            </a:r>
            <a:r>
              <a:rPr lang="zh-CN" altLang="zh-CN" b="1" smtClean="0"/>
              <a:t>事件的结果</a:t>
            </a:r>
            <a:endParaRPr lang="en-US" altLang="zh-CN" b="1" smtClean="0"/>
          </a:p>
          <a:p>
            <a:pPr lvl="1" algn="just"/>
            <a:r>
              <a:rPr lang="zh-CN" altLang="en-US" b="1" smtClean="0"/>
              <a:t>相关关系是指两个事件的发生存在某个规律</a:t>
            </a:r>
            <a:endParaRPr lang="en-US" altLang="zh-CN" b="1" smtClean="0"/>
          </a:p>
          <a:p>
            <a:pPr lvl="1" algn="just"/>
            <a:r>
              <a:rPr lang="zh-CN" altLang="en-US" b="1" smtClean="0"/>
              <a:t>与通过逻辑推理研究因果关系不同，大数据研究通过对巨量数据做统计性的搜索、比较、聚类、分析和归纳，寻找事件（或数据）之间的相关性</a:t>
            </a:r>
            <a:endParaRPr lang="en-US" altLang="zh-CN" b="1" smtClean="0"/>
          </a:p>
          <a:p>
            <a:pPr lvl="1" algn="just"/>
            <a:r>
              <a:rPr lang="zh-CN" altLang="en-US" b="1" smtClean="0"/>
              <a:t>一般来说，统计学无法检验逻辑上的因果关系</a:t>
            </a:r>
            <a:endParaRPr lang="en-US" altLang="zh-CN" b="1" smtClean="0"/>
          </a:p>
          <a:p>
            <a:pPr lvl="1" algn="just"/>
            <a:r>
              <a:rPr lang="zh-CN" altLang="en-US" b="1" smtClean="0"/>
              <a:t>也许正因为统计方法不致力于寻找真正的原因</a:t>
            </a:r>
            <a:r>
              <a:rPr lang="en-US" altLang="zh-CN" b="1" smtClean="0"/>
              <a:t>, </a:t>
            </a:r>
            <a:r>
              <a:rPr lang="zh-CN" altLang="en-US" b="1" smtClean="0"/>
              <a:t>才促进数据挖掘和大数据技术在商业领域广泛应用</a:t>
            </a:r>
            <a:endParaRPr lang="en-US" altLang="zh-CN" b="1" smtClean="0"/>
          </a:p>
        </p:txBody>
      </p:sp>
      <p:sp>
        <p:nvSpPr>
          <p:cNvPr id="2765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5DB3EC9-F3EF-4C49-A996-390840331B7B}" type="slidenum">
              <a:rPr lang="zh-CN" altLang="en-US" sz="1400"/>
              <a:pPr/>
              <a:t>26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01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301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30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45059" name="Rectangle 3"/>
          <p:cNvSpPr>
            <a:spLocks noGrp="1" noChangeArrowheads="1"/>
          </p:cNvSpPr>
          <p:nvPr>
            <p:ph type="body" idx="1"/>
          </p:nvPr>
        </p:nvSpPr>
        <p:spPr>
          <a:xfrm>
            <a:off x="287338" y="1438275"/>
            <a:ext cx="8640762" cy="5040313"/>
          </a:xfrm>
          <a:noFill/>
        </p:spPr>
        <p:txBody>
          <a:bodyPr/>
          <a:lstStyle/>
          <a:p>
            <a:pPr algn="just"/>
            <a:r>
              <a:rPr lang="zh-CN" altLang="en-US" b="1" smtClean="0"/>
              <a:t>变革三 </a:t>
            </a:r>
            <a:r>
              <a:rPr lang="en-US" altLang="zh-CN" b="1" smtClean="0"/>
              <a:t>— </a:t>
            </a:r>
            <a:r>
              <a:rPr lang="zh-CN" altLang="en-US" b="1" smtClean="0"/>
              <a:t>更好</a:t>
            </a:r>
            <a:r>
              <a:rPr lang="en-US" altLang="zh-CN" b="1" smtClean="0"/>
              <a:t>: </a:t>
            </a:r>
            <a:r>
              <a:rPr lang="zh-CN" altLang="en-US" b="1" smtClean="0"/>
              <a:t>不是因果关系</a:t>
            </a:r>
            <a:r>
              <a:rPr lang="en-US" altLang="zh-CN" b="1" smtClean="0"/>
              <a:t>, </a:t>
            </a:r>
            <a:r>
              <a:rPr lang="zh-CN" altLang="en-US" b="1" smtClean="0"/>
              <a:t>而是相关关系</a:t>
            </a:r>
            <a:endParaRPr lang="en-US" altLang="zh-CN" b="1" smtClean="0"/>
          </a:p>
          <a:p>
            <a:pPr lvl="1" algn="just">
              <a:buFontTx/>
              <a:buNone/>
            </a:pPr>
            <a:r>
              <a:rPr lang="en-US" altLang="zh-CN" b="1" smtClean="0"/>
              <a:t>2. </a:t>
            </a:r>
            <a:r>
              <a:rPr lang="zh-CN" altLang="en-US" b="1" smtClean="0"/>
              <a:t>相关关系帮助捕捉现在和预测未来</a:t>
            </a:r>
            <a:endParaRPr lang="en-US" altLang="zh-CN" b="1" smtClean="0"/>
          </a:p>
          <a:p>
            <a:pPr lvl="1" algn="just"/>
            <a:r>
              <a:rPr lang="zh-CN" altLang="en-US" b="1" smtClean="0"/>
              <a:t>如果</a:t>
            </a:r>
            <a:r>
              <a:rPr lang="en-US" altLang="zh-CN" b="1" smtClean="0"/>
              <a:t>A</a:t>
            </a:r>
            <a:r>
              <a:rPr lang="zh-CN" altLang="en-US" b="1" smtClean="0"/>
              <a:t>和</a:t>
            </a:r>
            <a:r>
              <a:rPr lang="en-US" altLang="zh-CN" b="1" smtClean="0"/>
              <a:t>B</a:t>
            </a:r>
            <a:r>
              <a:rPr lang="zh-CN" altLang="en-US" b="1" smtClean="0"/>
              <a:t>经常一起发生，则只需注意到</a:t>
            </a:r>
            <a:r>
              <a:rPr lang="en-US" altLang="zh-CN" b="1" smtClean="0"/>
              <a:t>B</a:t>
            </a:r>
            <a:r>
              <a:rPr lang="zh-CN" altLang="en-US" b="1" smtClean="0"/>
              <a:t>发生了</a:t>
            </a:r>
            <a:r>
              <a:rPr lang="en-US" altLang="zh-CN" b="1" smtClean="0"/>
              <a:t>, </a:t>
            </a:r>
            <a:r>
              <a:rPr lang="zh-CN" altLang="en-US" b="1" smtClean="0"/>
              <a:t>就可以预测</a:t>
            </a:r>
            <a:r>
              <a:rPr lang="en-US" altLang="zh-CN" b="1" smtClean="0"/>
              <a:t>A</a:t>
            </a:r>
            <a:r>
              <a:rPr lang="zh-CN" altLang="en-US" b="1" smtClean="0"/>
              <a:t>也发生了</a:t>
            </a:r>
            <a:endParaRPr lang="en-US" altLang="zh-CN" b="1" smtClean="0"/>
          </a:p>
          <a:p>
            <a:pPr lvl="1" algn="just"/>
            <a:r>
              <a:rPr lang="zh-CN" altLang="en-US" b="1" smtClean="0"/>
              <a:t>故障经常是慢慢出现的，通过收集所有数据，可预先捕捉到事物要出故障的信号。如把发动机的嗡嗡声、引擎过热等异常情况与正常情况对比，就能知道什么地方将出毛病，及时更换或修复</a:t>
            </a:r>
            <a:endParaRPr lang="en-US" altLang="zh-CN" b="1" smtClean="0"/>
          </a:p>
          <a:p>
            <a:pPr lvl="1" algn="just"/>
            <a:r>
              <a:rPr lang="zh-CN" altLang="en-US" b="1" smtClean="0"/>
              <a:t>过去需先有想法，然后收集数据来测试想法的可行性，现在可以对大数据进行相关关系分析知道机票是否会飞涨、哪些词项最能显示流感的传播</a:t>
            </a:r>
            <a:endParaRPr lang="en-US" altLang="zh-CN" b="1" smtClean="0"/>
          </a:p>
        </p:txBody>
      </p:sp>
      <p:sp>
        <p:nvSpPr>
          <p:cNvPr id="2867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E43D27C-9E7A-4A28-A0F3-CC123F0758DF}" type="slidenum">
              <a:rPr lang="zh-CN" altLang="en-US" sz="1400"/>
              <a:pPr/>
              <a:t>27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47107" name="Rectangle 3"/>
          <p:cNvSpPr>
            <a:spLocks noGrp="1" noChangeArrowheads="1"/>
          </p:cNvSpPr>
          <p:nvPr>
            <p:ph type="body" idx="1"/>
          </p:nvPr>
        </p:nvSpPr>
        <p:spPr>
          <a:xfrm>
            <a:off x="287338" y="1438275"/>
            <a:ext cx="8640762" cy="5040313"/>
          </a:xfrm>
          <a:noFill/>
        </p:spPr>
        <p:txBody>
          <a:bodyPr/>
          <a:lstStyle/>
          <a:p>
            <a:pPr algn="just"/>
            <a:r>
              <a:rPr lang="zh-CN" altLang="en-US" b="1" dirty="0" smtClean="0"/>
              <a:t>变革三 </a:t>
            </a:r>
            <a:r>
              <a:rPr lang="en-US" altLang="zh-CN" b="1" dirty="0" smtClean="0"/>
              <a:t>— </a:t>
            </a:r>
            <a:r>
              <a:rPr lang="zh-CN" altLang="en-US" b="1" dirty="0" smtClean="0"/>
              <a:t>更好</a:t>
            </a:r>
            <a:r>
              <a:rPr lang="en-US" altLang="zh-CN" b="1" dirty="0" smtClean="0"/>
              <a:t>: </a:t>
            </a:r>
            <a:r>
              <a:rPr lang="zh-CN" altLang="en-US" b="1" dirty="0" smtClean="0"/>
              <a:t>不是因果关系</a:t>
            </a:r>
            <a:r>
              <a:rPr lang="en-US" altLang="zh-CN" b="1" dirty="0" smtClean="0"/>
              <a:t>, </a:t>
            </a:r>
            <a:r>
              <a:rPr lang="zh-CN" altLang="en-US" b="1" dirty="0" smtClean="0"/>
              <a:t>而是相关关系</a:t>
            </a:r>
            <a:endParaRPr lang="en-US" altLang="zh-CN" b="1" dirty="0" smtClean="0"/>
          </a:p>
          <a:p>
            <a:pPr lvl="1" algn="just">
              <a:buFontTx/>
              <a:buNone/>
            </a:pPr>
            <a:r>
              <a:rPr lang="en-US" altLang="zh-CN" b="1" dirty="0" smtClean="0"/>
              <a:t>3. </a:t>
            </a:r>
            <a:r>
              <a:rPr lang="zh-CN" altLang="en-US" b="1" dirty="0" smtClean="0"/>
              <a:t>大数据改变人类探索世界的方法</a:t>
            </a:r>
            <a:endParaRPr lang="en-US" altLang="zh-CN" b="1" dirty="0" smtClean="0"/>
          </a:p>
          <a:p>
            <a:pPr lvl="1" algn="just"/>
            <a:r>
              <a:rPr lang="zh-CN" altLang="zh-CN" b="1" dirty="0" smtClean="0"/>
              <a:t>越来越多的事物不断</a:t>
            </a:r>
            <a:r>
              <a:rPr lang="zh-CN" altLang="en-US" b="1" dirty="0" smtClean="0"/>
              <a:t>地</a:t>
            </a:r>
            <a:r>
              <a:rPr lang="zh-CN" altLang="zh-CN" b="1" dirty="0" smtClean="0"/>
              <a:t>数</a:t>
            </a:r>
            <a:r>
              <a:rPr lang="zh-CN" altLang="en-US" b="1" dirty="0" smtClean="0"/>
              <a:t>据</a:t>
            </a:r>
            <a:r>
              <a:rPr lang="zh-CN" altLang="zh-CN" b="1" dirty="0" smtClean="0"/>
              <a:t>化</a:t>
            </a:r>
            <a:r>
              <a:rPr lang="zh-CN" altLang="en-US" b="1" dirty="0" smtClean="0"/>
              <a:t>，</a:t>
            </a:r>
            <a:r>
              <a:rPr lang="zh-CN" altLang="zh-CN" b="1" dirty="0" smtClean="0"/>
              <a:t>将拓展人类的视野</a:t>
            </a:r>
            <a:r>
              <a:rPr lang="zh-CN" altLang="en-US" b="1" dirty="0" smtClean="0"/>
              <a:t>，</a:t>
            </a:r>
            <a:r>
              <a:rPr lang="zh-CN" altLang="zh-CN" b="1" dirty="0" smtClean="0"/>
              <a:t>使得人们可从大量的数据中，发现隐藏</a:t>
            </a:r>
            <a:r>
              <a:rPr lang="zh-CN" altLang="en-US" b="1" dirty="0" smtClean="0"/>
              <a:t>在其中</a:t>
            </a:r>
            <a:r>
              <a:rPr lang="zh-CN" altLang="zh-CN" b="1" dirty="0" smtClean="0"/>
              <a:t>的自然规律、社会规律和经济规律</a:t>
            </a:r>
            <a:endParaRPr lang="en-US" altLang="zh-CN" b="1" dirty="0" smtClean="0"/>
          </a:p>
          <a:p>
            <a:pPr lvl="1" algn="just"/>
            <a:r>
              <a:rPr lang="zh-CN" altLang="zh-CN" b="1" dirty="0" smtClean="0"/>
              <a:t>当网页变成数据，谷歌具备了令人大跌</a:t>
            </a:r>
            <a:r>
              <a:rPr lang="zh-CN" altLang="en-US" b="1" dirty="0"/>
              <a:t>眼镜</a:t>
            </a:r>
            <a:r>
              <a:rPr lang="zh-CN" altLang="zh-CN" b="1" dirty="0" smtClean="0"/>
              <a:t>的全文搜索能力，在几个毫秒之内，就能让人们检索世界上几乎所有的网页</a:t>
            </a:r>
            <a:endParaRPr lang="en-US" altLang="zh-CN" b="1" dirty="0" smtClean="0"/>
          </a:p>
          <a:p>
            <a:pPr lvl="1" algn="just"/>
            <a:r>
              <a:rPr lang="zh-CN" altLang="zh-CN" b="1" dirty="0" smtClean="0"/>
              <a:t>当方位变成数据，每个人都能借助</a:t>
            </a:r>
            <a:r>
              <a:rPr lang="en-US" altLang="zh-CN" b="1" dirty="0" smtClean="0"/>
              <a:t>GPS </a:t>
            </a:r>
            <a:r>
              <a:rPr lang="zh-CN" altLang="zh-CN" b="1" dirty="0" smtClean="0"/>
              <a:t>快速到达目的地</a:t>
            </a:r>
            <a:endParaRPr lang="en-US" altLang="zh-CN" b="1" dirty="0" smtClean="0"/>
          </a:p>
        </p:txBody>
      </p:sp>
      <p:sp>
        <p:nvSpPr>
          <p:cNvPr id="2970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1F2AD31-EF6B-4727-9B77-975706A4F088}" type="slidenum">
              <a:rPr lang="zh-CN" altLang="en-US" sz="1400"/>
              <a:pPr/>
              <a:t>28</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30188" y="228600"/>
            <a:ext cx="8640762" cy="1152525"/>
          </a:xfrm>
        </p:spPr>
        <p:txBody>
          <a:bodyPr/>
          <a:lstStyle/>
          <a:p>
            <a:r>
              <a:rPr lang="zh-CN" altLang="zh-CN" b="1" smtClean="0"/>
              <a:t>大数据时代的思维变革</a:t>
            </a:r>
            <a:endParaRPr lang="zh-CN" altLang="en-US" b="1" smtClean="0"/>
          </a:p>
        </p:txBody>
      </p:sp>
      <p:sp>
        <p:nvSpPr>
          <p:cNvPr id="49155" name="Rectangle 3"/>
          <p:cNvSpPr>
            <a:spLocks noGrp="1" noChangeArrowheads="1"/>
          </p:cNvSpPr>
          <p:nvPr>
            <p:ph type="body" idx="1"/>
          </p:nvPr>
        </p:nvSpPr>
        <p:spPr>
          <a:xfrm>
            <a:off x="287338" y="1438275"/>
            <a:ext cx="8640762" cy="5040313"/>
          </a:xfrm>
          <a:noFill/>
        </p:spPr>
        <p:txBody>
          <a:bodyPr/>
          <a:lstStyle/>
          <a:p>
            <a:pPr algn="just"/>
            <a:r>
              <a:rPr lang="zh-CN" altLang="en-US" b="1" dirty="0" smtClean="0"/>
              <a:t>变革三 </a:t>
            </a:r>
            <a:r>
              <a:rPr lang="en-US" altLang="zh-CN" b="1" dirty="0" smtClean="0"/>
              <a:t>— </a:t>
            </a:r>
            <a:r>
              <a:rPr lang="zh-CN" altLang="en-US" b="1" dirty="0" smtClean="0"/>
              <a:t>更好</a:t>
            </a:r>
            <a:r>
              <a:rPr lang="en-US" altLang="zh-CN" b="1" dirty="0" smtClean="0"/>
              <a:t>: </a:t>
            </a:r>
            <a:r>
              <a:rPr lang="zh-CN" altLang="en-US" b="1" dirty="0" smtClean="0"/>
              <a:t>不是因果关系</a:t>
            </a:r>
            <a:r>
              <a:rPr lang="en-US" altLang="zh-CN" b="1" dirty="0" smtClean="0"/>
              <a:t>, </a:t>
            </a:r>
            <a:r>
              <a:rPr lang="zh-CN" altLang="en-US" b="1" dirty="0" smtClean="0"/>
              <a:t>而是相关关系</a:t>
            </a:r>
            <a:endParaRPr lang="en-US" altLang="zh-CN" b="1" dirty="0" smtClean="0"/>
          </a:p>
          <a:p>
            <a:pPr lvl="1" algn="just">
              <a:buFontTx/>
              <a:buNone/>
            </a:pPr>
            <a:r>
              <a:rPr lang="en-US" altLang="zh-CN" b="1" dirty="0" smtClean="0"/>
              <a:t>3. </a:t>
            </a:r>
            <a:r>
              <a:rPr lang="zh-CN" altLang="en-US" b="1" dirty="0" smtClean="0"/>
              <a:t>大数据改变人类探索世界的方法</a:t>
            </a:r>
            <a:endParaRPr lang="en-US" altLang="zh-CN" b="1" dirty="0" smtClean="0"/>
          </a:p>
          <a:p>
            <a:pPr lvl="1" algn="just"/>
            <a:r>
              <a:rPr lang="zh-CN" altLang="zh-CN" b="1" dirty="0" smtClean="0"/>
              <a:t>当情绪变成数据，人们甚至根据大家快乐与否判断股市的涨跌</a:t>
            </a:r>
            <a:endParaRPr lang="en-US" altLang="zh-CN" b="1" dirty="0" smtClean="0"/>
          </a:p>
          <a:p>
            <a:pPr lvl="1" algn="just"/>
            <a:r>
              <a:rPr lang="zh-CN" altLang="en-US" b="1" dirty="0" smtClean="0"/>
              <a:t>上述这</a:t>
            </a:r>
            <a:r>
              <a:rPr lang="zh-CN" altLang="zh-CN" b="1" dirty="0" smtClean="0"/>
              <a:t>些不同的数据可归结为几类相似的数学模型，从而使得“数据科学”</a:t>
            </a:r>
            <a:r>
              <a:rPr lang="zh-CN" altLang="en-US" b="1" dirty="0" smtClean="0"/>
              <a:t>（应用数据学习知识的学科）</a:t>
            </a:r>
            <a:r>
              <a:rPr lang="zh-CN" altLang="zh-CN" b="1" dirty="0" smtClean="0"/>
              <a:t>成为一门具备普遍适用的学科</a:t>
            </a:r>
            <a:endParaRPr lang="en-US" altLang="zh-CN" b="1" dirty="0" smtClean="0"/>
          </a:p>
          <a:p>
            <a:pPr lvl="1" algn="just"/>
            <a:r>
              <a:rPr lang="zh-CN" altLang="zh-CN" b="1" dirty="0" smtClean="0"/>
              <a:t>生物信息学、计算社会学、天体信息学、电子工程、金融学、经济学等学科，都依赖数据科学的发展</a:t>
            </a:r>
            <a:endParaRPr lang="en-US" altLang="zh-CN" b="1" dirty="0" smtClean="0"/>
          </a:p>
        </p:txBody>
      </p:sp>
      <p:sp>
        <p:nvSpPr>
          <p:cNvPr id="3072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639BFF1-C964-4480-9204-2F9773B4AB2A}" type="slidenum">
              <a:rPr lang="zh-CN" altLang="en-US" sz="1400"/>
              <a:pPr/>
              <a:t>29</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91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230188" y="230188"/>
            <a:ext cx="8640762" cy="1150937"/>
          </a:xfrm>
        </p:spPr>
        <p:txBody>
          <a:bodyPr/>
          <a:lstStyle/>
          <a:p>
            <a:r>
              <a:rPr lang="zh-CN" altLang="en-US" b="1" smtClean="0"/>
              <a:t>讲 座 提 纲</a:t>
            </a:r>
          </a:p>
        </p:txBody>
      </p:sp>
      <p:sp>
        <p:nvSpPr>
          <p:cNvPr id="4099" name="Rectangle 3"/>
          <p:cNvSpPr>
            <a:spLocks noGrp="1" noChangeArrowheads="1"/>
          </p:cNvSpPr>
          <p:nvPr>
            <p:ph type="body" idx="4294967295"/>
          </p:nvPr>
        </p:nvSpPr>
        <p:spPr>
          <a:xfrm>
            <a:off x="287338" y="1438275"/>
            <a:ext cx="8640762" cy="5038725"/>
          </a:xfrm>
          <a:noFill/>
        </p:spPr>
        <p:txBody>
          <a:bodyPr/>
          <a:lstStyle/>
          <a:p>
            <a:r>
              <a:rPr lang="zh-CN" altLang="zh-CN" b="1" dirty="0" smtClean="0"/>
              <a:t>大数据的魅力</a:t>
            </a:r>
            <a:endParaRPr lang="zh-CN" altLang="en-US" b="1" dirty="0" smtClean="0"/>
          </a:p>
          <a:p>
            <a:pPr lvl="1"/>
            <a:r>
              <a:rPr lang="zh-CN" altLang="en-US" b="1" dirty="0" smtClean="0"/>
              <a:t>数据挖掘、大数据、大数据案例、大数据的特点</a:t>
            </a:r>
            <a:endParaRPr lang="en-US" altLang="zh-CN" b="1" dirty="0" smtClean="0"/>
          </a:p>
          <a:p>
            <a:r>
              <a:rPr lang="zh-CN" altLang="zh-CN" b="1" dirty="0" smtClean="0"/>
              <a:t>大数据时代的思维变革</a:t>
            </a:r>
            <a:endParaRPr lang="en-US" altLang="zh-CN" b="1" dirty="0" smtClean="0">
              <a:sym typeface="Symbol" panose="05050102010706020507" pitchFamily="18" charset="2"/>
            </a:endParaRPr>
          </a:p>
          <a:p>
            <a:pPr lvl="1"/>
            <a:r>
              <a:rPr lang="zh-CN" altLang="en-US" b="1" dirty="0" smtClean="0"/>
              <a:t>样本和全体、精确性和混杂性、因果关系和相关关系</a:t>
            </a:r>
            <a:endParaRPr lang="en-US" altLang="zh-CN" b="1" dirty="0" smtClean="0"/>
          </a:p>
          <a:p>
            <a:r>
              <a:rPr lang="zh-CN" altLang="zh-CN" b="1" dirty="0" smtClean="0"/>
              <a:t>大数据的处理</a:t>
            </a:r>
            <a:endParaRPr lang="en-US" altLang="zh-CN" b="1" dirty="0" smtClean="0"/>
          </a:p>
          <a:p>
            <a:pPr lvl="1"/>
            <a:r>
              <a:rPr lang="zh-CN" altLang="en-US" b="1" dirty="0" smtClean="0"/>
              <a:t>几种主要处理方式、</a:t>
            </a:r>
            <a:r>
              <a:rPr lang="en-US" altLang="zh-CN" b="1" dirty="0" smtClean="0"/>
              <a:t>MapReduce</a:t>
            </a:r>
            <a:r>
              <a:rPr lang="zh-CN" altLang="en-US" b="1" dirty="0" smtClean="0"/>
              <a:t>编程模型</a:t>
            </a:r>
            <a:endParaRPr lang="en-US" altLang="zh-CN" b="1" dirty="0" smtClean="0"/>
          </a:p>
          <a:p>
            <a:r>
              <a:rPr lang="zh-CN" altLang="zh-CN" b="1" dirty="0" smtClean="0"/>
              <a:t>大数据</a:t>
            </a:r>
            <a:r>
              <a:rPr lang="zh-CN" altLang="en-US" b="1" dirty="0" smtClean="0"/>
              <a:t>的</a:t>
            </a:r>
            <a:r>
              <a:rPr lang="zh-CN" altLang="zh-CN" b="1" dirty="0" smtClean="0"/>
              <a:t>分析</a:t>
            </a:r>
            <a:endParaRPr lang="en-US" altLang="zh-CN" b="1" dirty="0" smtClean="0"/>
          </a:p>
          <a:p>
            <a:pPr lvl="1"/>
            <a:r>
              <a:rPr lang="zh-CN" altLang="en-US" b="1" dirty="0" smtClean="0">
                <a:sym typeface="Euclid Math One" panose="05050601010101010101" pitchFamily="18" charset="2"/>
              </a:rPr>
              <a:t>关键技术概述、</a:t>
            </a:r>
            <a:r>
              <a:rPr lang="en-US" altLang="zh-CN" b="1" dirty="0" smtClean="0">
                <a:sym typeface="Euclid Math One" panose="05050601010101010101" pitchFamily="18" charset="2"/>
              </a:rPr>
              <a:t>PageRank</a:t>
            </a:r>
            <a:r>
              <a:rPr lang="zh-CN" altLang="en-US" b="1" dirty="0" smtClean="0">
                <a:sym typeface="Euclid Math One" panose="05050601010101010101" pitchFamily="18" charset="2"/>
              </a:rPr>
              <a:t>初步</a:t>
            </a:r>
            <a:endParaRPr lang="en-US" altLang="zh-CN" b="1" dirty="0" smtClean="0">
              <a:sym typeface="Euclid Math One" panose="05050601010101010101" pitchFamily="18" charset="2"/>
            </a:endParaRPr>
          </a:p>
        </p:txBody>
      </p:sp>
      <p:sp>
        <p:nvSpPr>
          <p:cNvPr id="410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6766CD5-9087-4AE6-A70E-A12E7600006B}" type="slidenum">
              <a:rPr lang="zh-CN" altLang="en-US" sz="1400"/>
              <a:pPr/>
              <a:t>3</a:t>
            </a:fld>
            <a:endParaRPr lang="en-US" altLang="zh-CN" sz="14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30188" y="228600"/>
            <a:ext cx="8640762" cy="1152525"/>
          </a:xfrm>
        </p:spPr>
        <p:txBody>
          <a:bodyPr/>
          <a:lstStyle/>
          <a:p>
            <a:r>
              <a:rPr lang="zh-CN" altLang="en-US" b="1" smtClean="0">
                <a:sym typeface="Symbol" panose="05050102010706020507" pitchFamily="18" charset="2"/>
              </a:rPr>
              <a:t>大数据的处理</a:t>
            </a:r>
            <a:endParaRPr lang="en-US" altLang="zh-CN" b="1" smtClean="0">
              <a:sym typeface="Symbol" panose="05050102010706020507" pitchFamily="18" charset="2"/>
            </a:endParaRPr>
          </a:p>
        </p:txBody>
      </p:sp>
      <p:sp>
        <p:nvSpPr>
          <p:cNvPr id="51203" name="Rectangle 3"/>
          <p:cNvSpPr>
            <a:spLocks noGrp="1" noChangeArrowheads="1"/>
          </p:cNvSpPr>
          <p:nvPr>
            <p:ph type="body" idx="1"/>
          </p:nvPr>
        </p:nvSpPr>
        <p:spPr>
          <a:xfrm>
            <a:off x="287338" y="1438275"/>
            <a:ext cx="8640762" cy="5040313"/>
          </a:xfrm>
          <a:noFill/>
        </p:spPr>
        <p:txBody>
          <a:bodyPr/>
          <a:lstStyle/>
          <a:p>
            <a:pPr algn="just"/>
            <a:r>
              <a:rPr lang="zh-CN" altLang="en-US" b="1" dirty="0" smtClean="0"/>
              <a:t>大数据处理的几种主要方式</a:t>
            </a:r>
            <a:endParaRPr lang="en-US" altLang="zh-CN" b="1" dirty="0" smtClean="0"/>
          </a:p>
          <a:p>
            <a:pPr lvl="1" algn="just">
              <a:spcBef>
                <a:spcPct val="0"/>
              </a:spcBef>
              <a:buFontTx/>
              <a:buNone/>
            </a:pPr>
            <a:r>
              <a:rPr lang="en-US" altLang="zh-CN" b="1" dirty="0" smtClean="0"/>
              <a:t>	 </a:t>
            </a:r>
            <a:r>
              <a:rPr lang="zh-CN" altLang="en-US" b="1" dirty="0" smtClean="0"/>
              <a:t>海量数据的处理对于当前的技术来说是一种极大</a:t>
            </a:r>
            <a:endParaRPr lang="en-US" altLang="zh-CN" b="1" dirty="0" smtClean="0"/>
          </a:p>
          <a:p>
            <a:pPr lvl="1" algn="just">
              <a:spcBef>
                <a:spcPct val="0"/>
              </a:spcBef>
              <a:buFontTx/>
              <a:buNone/>
            </a:pPr>
            <a:r>
              <a:rPr lang="zh-CN" altLang="en-US" b="1" dirty="0" smtClean="0"/>
              <a:t>的挑战，目前大数据的主要处理形式如下：</a:t>
            </a:r>
            <a:endParaRPr lang="en-US" altLang="zh-CN" b="1" dirty="0" smtClean="0"/>
          </a:p>
          <a:p>
            <a:pPr lvl="1" algn="just">
              <a:spcBef>
                <a:spcPts val="13"/>
              </a:spcBef>
            </a:pPr>
            <a:r>
              <a:rPr lang="zh-CN" altLang="en-US" b="1" dirty="0" smtClean="0"/>
              <a:t>静态数据的批量处理</a:t>
            </a:r>
            <a:endParaRPr lang="en-US" altLang="zh-CN" b="1" dirty="0" smtClean="0"/>
          </a:p>
          <a:p>
            <a:pPr lvl="1" algn="just">
              <a:spcBef>
                <a:spcPct val="0"/>
              </a:spcBef>
              <a:buFontTx/>
              <a:buNone/>
            </a:pPr>
            <a:r>
              <a:rPr lang="en-US" altLang="zh-CN" b="1" dirty="0" smtClean="0"/>
              <a:t>	 </a:t>
            </a:r>
            <a:r>
              <a:rPr lang="en-US" altLang="zh-CN" b="1" dirty="0" smtClean="0">
                <a:sym typeface="Symbol" panose="05050102010706020507" pitchFamily="18" charset="2"/>
              </a:rPr>
              <a:t> </a:t>
            </a:r>
            <a:r>
              <a:rPr lang="zh-CN" altLang="en-US" b="1" dirty="0" smtClean="0"/>
              <a:t>数据体量巨大、精度高、价值密度低</a:t>
            </a:r>
            <a:endParaRPr lang="en-US" altLang="zh-CN" b="1" dirty="0" smtClean="0"/>
          </a:p>
          <a:p>
            <a:pPr lvl="1" algn="just">
              <a:spcBef>
                <a:spcPct val="0"/>
              </a:spcBef>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利用批量数据，挖掘合适的模式</a:t>
            </a:r>
            <a:r>
              <a:rPr lang="en-US" altLang="zh-CN" b="1" dirty="0" smtClean="0">
                <a:sym typeface="Symbol" panose="05050102010706020507" pitchFamily="18" charset="2"/>
              </a:rPr>
              <a:t>(</a:t>
            </a:r>
            <a:r>
              <a:rPr lang="zh-CN" altLang="en-US" b="1" dirty="0" smtClean="0"/>
              <a:t>数据的结构、属性、联系和约束的描述</a:t>
            </a:r>
            <a:r>
              <a:rPr lang="en-US" altLang="zh-CN" b="1" dirty="0" smtClean="0">
                <a:sym typeface="Symbol" panose="05050102010706020507" pitchFamily="18" charset="2"/>
              </a:rPr>
              <a:t>)</a:t>
            </a:r>
            <a:r>
              <a:rPr lang="zh-CN" altLang="en-US" b="1" dirty="0" smtClean="0">
                <a:sym typeface="Symbol" panose="05050102010706020507" pitchFamily="18" charset="2"/>
              </a:rPr>
              <a:t>、得出具体的含义、制定明智的决策、</a:t>
            </a:r>
            <a:r>
              <a:rPr lang="zh-CN" altLang="en-US" b="1" dirty="0" smtClean="0"/>
              <a:t>做出有效的应对措施、实现业务目标</a:t>
            </a:r>
            <a:endParaRPr lang="en-US" altLang="zh-CN" b="1" dirty="0" smtClean="0">
              <a:sym typeface="Symbol" panose="05050102010706020507" pitchFamily="18" charset="2"/>
            </a:endParaRPr>
          </a:p>
          <a:p>
            <a:pPr lvl="1" algn="just">
              <a:spcBef>
                <a:spcPct val="0"/>
              </a:spcBef>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用于社交网络、电子商务、搜索引擎等</a:t>
            </a:r>
            <a:endParaRPr lang="en-US" altLang="zh-CN" b="1" dirty="0" smtClean="0"/>
          </a:p>
        </p:txBody>
      </p:sp>
      <p:sp>
        <p:nvSpPr>
          <p:cNvPr id="3174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E14F07A-B687-4CE2-92FB-379383FAB47F}" type="slidenum">
              <a:rPr lang="zh-CN" altLang="en-US" sz="1400"/>
              <a:pPr/>
              <a:t>30</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03">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30188" y="228600"/>
            <a:ext cx="8640762" cy="1152525"/>
          </a:xfrm>
        </p:spPr>
        <p:txBody>
          <a:bodyPr/>
          <a:lstStyle/>
          <a:p>
            <a:r>
              <a:rPr lang="zh-CN" altLang="en-US" b="1" smtClean="0">
                <a:sym typeface="Symbol" panose="05050102010706020507" pitchFamily="18" charset="2"/>
              </a:rPr>
              <a:t>大数据的处理</a:t>
            </a:r>
            <a:endParaRPr lang="en-US" altLang="zh-CN" b="1" smtClean="0">
              <a:sym typeface="Symbol" panose="05050102010706020507" pitchFamily="18" charset="2"/>
            </a:endParaRPr>
          </a:p>
        </p:txBody>
      </p:sp>
      <p:sp>
        <p:nvSpPr>
          <p:cNvPr id="51203" name="Rectangle 3"/>
          <p:cNvSpPr>
            <a:spLocks noGrp="1" noChangeArrowheads="1"/>
          </p:cNvSpPr>
          <p:nvPr>
            <p:ph type="body" idx="1"/>
          </p:nvPr>
        </p:nvSpPr>
        <p:spPr>
          <a:xfrm>
            <a:off x="287338" y="1438275"/>
            <a:ext cx="8640762" cy="5040313"/>
          </a:xfrm>
          <a:noFill/>
        </p:spPr>
        <p:txBody>
          <a:bodyPr/>
          <a:lstStyle/>
          <a:p>
            <a:pPr algn="just"/>
            <a:r>
              <a:rPr lang="zh-CN" altLang="en-US" b="1" smtClean="0"/>
              <a:t>大数据处理的几种主要方式</a:t>
            </a:r>
            <a:endParaRPr lang="en-US" altLang="zh-CN" b="1" smtClean="0"/>
          </a:p>
          <a:p>
            <a:pPr lvl="1" algn="just">
              <a:spcBef>
                <a:spcPct val="0"/>
              </a:spcBef>
              <a:buFontTx/>
              <a:buNone/>
            </a:pPr>
            <a:r>
              <a:rPr lang="en-US" altLang="zh-CN" b="1" smtClean="0"/>
              <a:t>	 </a:t>
            </a:r>
            <a:r>
              <a:rPr lang="zh-CN" altLang="en-US" b="1" smtClean="0"/>
              <a:t>海量数据的处理对于当前的技术来说是一种极大</a:t>
            </a:r>
            <a:endParaRPr lang="en-US" altLang="zh-CN" b="1" smtClean="0"/>
          </a:p>
          <a:p>
            <a:pPr lvl="1" algn="just">
              <a:spcBef>
                <a:spcPct val="0"/>
              </a:spcBef>
              <a:buFontTx/>
              <a:buNone/>
            </a:pPr>
            <a:r>
              <a:rPr lang="zh-CN" altLang="en-US" b="1" smtClean="0"/>
              <a:t>的挑战，目前大数据的主要处理形式如下：</a:t>
            </a:r>
            <a:endParaRPr lang="en-US" altLang="zh-CN" b="1" smtClean="0"/>
          </a:p>
          <a:p>
            <a:pPr lvl="1" algn="just">
              <a:spcBef>
                <a:spcPts val="338"/>
              </a:spcBef>
            </a:pPr>
            <a:r>
              <a:rPr lang="zh-CN" altLang="en-US" b="1" smtClean="0"/>
              <a:t>在线数据的实时流式处理</a:t>
            </a:r>
            <a:endParaRPr lang="en-US" altLang="zh-CN" b="1" smtClean="0"/>
          </a:p>
          <a:p>
            <a:pPr lvl="1" algn="just">
              <a:spcBef>
                <a:spcPct val="0"/>
              </a:spcBef>
              <a:buFontTx/>
              <a:buNone/>
            </a:pPr>
            <a:r>
              <a:rPr lang="en-US" altLang="zh-CN" b="1" smtClean="0">
                <a:sym typeface="Symbol" panose="05050102010706020507" pitchFamily="18" charset="2"/>
              </a:rPr>
              <a:t>	  </a:t>
            </a:r>
            <a:r>
              <a:rPr lang="zh-CN" altLang="en-US" b="1" smtClean="0">
                <a:sym typeface="Symbol" panose="05050102010706020507" pitchFamily="18" charset="2"/>
              </a:rPr>
              <a:t>日志数据、传感器数据、</a:t>
            </a:r>
            <a:r>
              <a:rPr lang="en-US" altLang="zh-CN" b="1" smtClean="0">
                <a:sym typeface="Symbol" panose="05050102010706020507" pitchFamily="18" charset="2"/>
              </a:rPr>
              <a:t>Web</a:t>
            </a:r>
            <a:r>
              <a:rPr lang="zh-CN" altLang="en-US" b="1" smtClean="0">
                <a:sym typeface="Symbol" panose="05050102010706020507" pitchFamily="18" charset="2"/>
              </a:rPr>
              <a:t>数据等</a:t>
            </a:r>
            <a:endParaRPr lang="en-US" altLang="zh-CN" b="1" smtClean="0">
              <a:sym typeface="Symbol" panose="05050102010706020507" pitchFamily="18" charset="2"/>
            </a:endParaRPr>
          </a:p>
          <a:p>
            <a:pPr lvl="1" algn="just">
              <a:spcBef>
                <a:spcPct val="0"/>
              </a:spcBef>
              <a:buFontTx/>
              <a:buNone/>
            </a:pPr>
            <a:r>
              <a:rPr lang="en-US" altLang="zh-CN" b="1" smtClean="0">
                <a:sym typeface="Symbol" panose="05050102010706020507" pitchFamily="18" charset="2"/>
              </a:rPr>
              <a:t>	  </a:t>
            </a:r>
            <a:r>
              <a:rPr lang="zh-CN" altLang="en-US" b="1" smtClean="0">
                <a:sym typeface="Symbol" panose="05050102010706020507" pitchFamily="18" charset="2"/>
              </a:rPr>
              <a:t>数据连续不断、来源众多、格式复杂、物理顺序不一、价值密度低</a:t>
            </a:r>
            <a:endParaRPr lang="en-US" altLang="zh-CN" b="1" smtClean="0">
              <a:sym typeface="Symbol" panose="05050102010706020507" pitchFamily="18" charset="2"/>
            </a:endParaRPr>
          </a:p>
          <a:p>
            <a:pPr lvl="1" algn="just">
              <a:spcBef>
                <a:spcPct val="0"/>
              </a:spcBef>
              <a:buFontTx/>
              <a:buNone/>
            </a:pPr>
            <a:r>
              <a:rPr lang="en-US" altLang="zh-CN" b="1" smtClean="0">
                <a:sym typeface="Symbol" panose="05050102010706020507" pitchFamily="18" charset="2"/>
              </a:rPr>
              <a:t>	  </a:t>
            </a:r>
            <a:r>
              <a:rPr lang="zh-CN" altLang="en-US" b="1" smtClean="0">
                <a:sym typeface="Symbol" panose="05050102010706020507" pitchFamily="18" charset="2"/>
              </a:rPr>
              <a:t>流式挖掘、实时分析、</a:t>
            </a:r>
            <a:r>
              <a:rPr lang="en-US" altLang="zh-CN" b="1" smtClean="0">
                <a:sym typeface="Symbol" panose="05050102010706020507" pitchFamily="18" charset="2"/>
              </a:rPr>
              <a:t>…</a:t>
            </a:r>
          </a:p>
          <a:p>
            <a:pPr lvl="1" algn="just">
              <a:spcBef>
                <a:spcPct val="0"/>
              </a:spcBef>
              <a:buFontTx/>
              <a:buNone/>
            </a:pPr>
            <a:r>
              <a:rPr lang="en-US" altLang="zh-CN" b="1" smtClean="0">
                <a:sym typeface="Symbol" panose="05050102010706020507" pitchFamily="18" charset="2"/>
              </a:rPr>
              <a:t>	  </a:t>
            </a:r>
            <a:r>
              <a:rPr lang="zh-CN" altLang="en-US" b="1" smtClean="0">
                <a:sym typeface="Symbol" panose="05050102010706020507" pitchFamily="18" charset="2"/>
              </a:rPr>
              <a:t>应用于智能交通、环境监控、</a:t>
            </a:r>
            <a:r>
              <a:rPr lang="zh-CN" altLang="en-US" b="1" smtClean="0"/>
              <a:t>灾难预警、</a:t>
            </a:r>
            <a:r>
              <a:rPr lang="zh-CN" altLang="en-US" smtClean="0"/>
              <a:t/>
            </a:r>
            <a:br>
              <a:rPr lang="zh-CN" altLang="en-US" smtClean="0"/>
            </a:br>
            <a:r>
              <a:rPr lang="zh-CN" altLang="en-US" b="1" smtClean="0">
                <a:sym typeface="Symbol" panose="05050102010706020507" pitchFamily="18" charset="2"/>
              </a:rPr>
              <a:t>金融银行等</a:t>
            </a:r>
            <a:endParaRPr lang="en-US" altLang="zh-CN" b="1" smtClean="0">
              <a:sym typeface="Symbol" panose="05050102010706020507" pitchFamily="18" charset="2"/>
            </a:endParaRPr>
          </a:p>
          <a:p>
            <a:pPr lvl="1" algn="just">
              <a:spcBef>
                <a:spcPct val="0"/>
              </a:spcBef>
              <a:buFontTx/>
              <a:buNone/>
            </a:pPr>
            <a:endParaRPr lang="en-US" altLang="zh-CN" b="1" smtClean="0">
              <a:sym typeface="Symbol" panose="05050102010706020507" pitchFamily="18" charset="2"/>
            </a:endParaRPr>
          </a:p>
          <a:p>
            <a:pPr lvl="1" algn="just">
              <a:spcBef>
                <a:spcPts val="13"/>
              </a:spcBef>
            </a:pPr>
            <a:r>
              <a:rPr lang="zh-CN" altLang="en-US" b="1" smtClean="0"/>
              <a:t>还有在线数据的交互处理、图数据处理</a:t>
            </a:r>
            <a:endParaRPr lang="en-US" altLang="zh-CN" b="1" smtClean="0"/>
          </a:p>
        </p:txBody>
      </p:sp>
      <p:sp>
        <p:nvSpPr>
          <p:cNvPr id="327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483B740-E988-4E7B-A2A6-43387E30E94B}" type="slidenum">
              <a:rPr lang="zh-CN" altLang="en-US" sz="1400"/>
              <a:pPr/>
              <a:t>31</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03">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03">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1203">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120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30188" y="228600"/>
            <a:ext cx="8640762" cy="1152525"/>
          </a:xfrm>
        </p:spPr>
        <p:txBody>
          <a:bodyPr/>
          <a:lstStyle/>
          <a:p>
            <a:r>
              <a:rPr lang="zh-CN" altLang="en-US" b="1" smtClean="0">
                <a:sym typeface="Symbol" panose="05050102010706020507" pitchFamily="18" charset="2"/>
              </a:rPr>
              <a:t>大数据的处理</a:t>
            </a:r>
            <a:endParaRPr lang="en-US" altLang="zh-CN" b="1" smtClean="0">
              <a:sym typeface="Symbol" panose="05050102010706020507" pitchFamily="18" charset="2"/>
            </a:endParaRPr>
          </a:p>
        </p:txBody>
      </p:sp>
      <p:sp>
        <p:nvSpPr>
          <p:cNvPr id="53251" name="Rectangle 3"/>
          <p:cNvSpPr>
            <a:spLocks noGrp="1" noChangeArrowheads="1"/>
          </p:cNvSpPr>
          <p:nvPr>
            <p:ph type="body" idx="1"/>
          </p:nvPr>
        </p:nvSpPr>
        <p:spPr>
          <a:xfrm>
            <a:off x="287338" y="1438275"/>
            <a:ext cx="8640762" cy="5040313"/>
          </a:xfrm>
          <a:noFill/>
        </p:spPr>
        <p:txBody>
          <a:bodyPr/>
          <a:lstStyle/>
          <a:p>
            <a:pPr algn="just"/>
            <a:r>
              <a:rPr lang="en-US" altLang="zh-CN" b="1" dirty="0" smtClean="0"/>
              <a:t>MapReduce</a:t>
            </a:r>
            <a:r>
              <a:rPr lang="zh-CN" altLang="en-US" b="1" dirty="0" smtClean="0"/>
              <a:t>编程模型</a:t>
            </a:r>
            <a:endParaRPr lang="en-US" altLang="zh-CN" b="1" dirty="0" smtClean="0"/>
          </a:p>
          <a:p>
            <a:pPr lvl="1" algn="just"/>
            <a:r>
              <a:rPr lang="zh-CN" altLang="en-US" b="1" dirty="0" smtClean="0"/>
              <a:t>是批量数据处理的一种常用编程模型，源于函数式编程语言的两个高阶函数：</a:t>
            </a:r>
            <a:r>
              <a:rPr lang="en-US" altLang="zh-CN" b="1" i="1" dirty="0" smtClean="0"/>
              <a:t>map</a:t>
            </a:r>
            <a:r>
              <a:rPr lang="zh-CN" altLang="en-US" b="1" dirty="0" smtClean="0"/>
              <a:t>和</a:t>
            </a:r>
            <a:r>
              <a:rPr lang="en-US" altLang="zh-CN" b="1" i="1" dirty="0" smtClean="0"/>
              <a:t>reduce</a:t>
            </a:r>
          </a:p>
          <a:p>
            <a:pPr lvl="1" algn="just"/>
            <a:r>
              <a:rPr lang="en-US" altLang="zh-CN" b="1" i="1" dirty="0" smtClean="0"/>
              <a:t>map</a:t>
            </a:r>
            <a:r>
              <a:rPr lang="en-US" altLang="zh-CN" b="1" dirty="0" smtClean="0"/>
              <a:t>(</a:t>
            </a:r>
            <a:r>
              <a:rPr lang="en-US" altLang="zh-CN" b="1" i="1" dirty="0" smtClean="0"/>
              <a:t>f</a:t>
            </a:r>
            <a:r>
              <a:rPr lang="en-US" altLang="zh-CN" b="1" baseline="-25000" dirty="0" smtClean="0"/>
              <a:t>1</a:t>
            </a:r>
            <a:r>
              <a:rPr lang="en-US" altLang="zh-CN" b="1" dirty="0" smtClean="0"/>
              <a:t>, [</a:t>
            </a:r>
            <a:r>
              <a:rPr lang="en-US" altLang="zh-CN" b="1" i="1" dirty="0" smtClean="0"/>
              <a:t>x</a:t>
            </a:r>
            <a:r>
              <a:rPr lang="en-US" altLang="zh-CN" b="1" baseline="-25000" dirty="0" smtClean="0"/>
              <a:t>1</a:t>
            </a:r>
            <a:r>
              <a:rPr lang="en-US" altLang="zh-CN" b="1" dirty="0" smtClean="0"/>
              <a:t>, …, </a:t>
            </a:r>
            <a:r>
              <a:rPr lang="en-US" altLang="zh-CN" b="1" i="1" dirty="0" err="1" smtClean="0"/>
              <a:t>x</a:t>
            </a:r>
            <a:r>
              <a:rPr lang="en-US" altLang="zh-CN" b="1" i="1" baseline="-25000" dirty="0" err="1" smtClean="0"/>
              <a:t>n</a:t>
            </a:r>
            <a:r>
              <a:rPr lang="en-US" altLang="zh-CN" b="1" dirty="0" smtClean="0"/>
              <a:t>]) = [</a:t>
            </a:r>
            <a:r>
              <a:rPr lang="en-US" altLang="zh-CN" b="1" i="1" dirty="0" smtClean="0"/>
              <a:t>f</a:t>
            </a:r>
            <a:r>
              <a:rPr lang="en-US" altLang="zh-CN" b="1" baseline="-25000" dirty="0" smtClean="0"/>
              <a:t>1</a:t>
            </a:r>
            <a:r>
              <a:rPr lang="en-US" altLang="zh-CN" b="1" dirty="0" smtClean="0"/>
              <a:t>(</a:t>
            </a:r>
            <a:r>
              <a:rPr lang="en-US" altLang="zh-CN" b="1" i="1" dirty="0" smtClean="0"/>
              <a:t>x</a:t>
            </a:r>
            <a:r>
              <a:rPr lang="en-US" altLang="zh-CN" b="1" baseline="-25000" dirty="0" smtClean="0"/>
              <a:t>1</a:t>
            </a:r>
            <a:r>
              <a:rPr lang="en-US" altLang="zh-CN" b="1" dirty="0" smtClean="0"/>
              <a:t>), …, </a:t>
            </a:r>
            <a:r>
              <a:rPr lang="en-US" altLang="zh-CN" b="1" i="1" dirty="0" smtClean="0"/>
              <a:t>f</a:t>
            </a:r>
            <a:r>
              <a:rPr lang="en-US" altLang="zh-CN" b="1" baseline="-25000" dirty="0" smtClean="0"/>
              <a:t>1</a:t>
            </a:r>
            <a:r>
              <a:rPr lang="en-US" altLang="zh-CN" b="1" dirty="0" smtClean="0"/>
              <a:t>(</a:t>
            </a:r>
            <a:r>
              <a:rPr lang="en-US" altLang="zh-CN" b="1" i="1" dirty="0" err="1" smtClean="0"/>
              <a:t>x</a:t>
            </a:r>
            <a:r>
              <a:rPr lang="en-US" altLang="zh-CN" b="1" i="1" baseline="-25000" dirty="0" err="1" smtClean="0"/>
              <a:t>n</a:t>
            </a:r>
            <a:r>
              <a:rPr lang="en-US" altLang="zh-CN" b="1" dirty="0" smtClean="0"/>
              <a:t>)]</a:t>
            </a:r>
          </a:p>
          <a:p>
            <a:pPr lvl="1" algn="just"/>
            <a:r>
              <a:rPr lang="en-US" altLang="zh-CN" b="1" i="1" dirty="0" smtClean="0"/>
              <a:t>f</a:t>
            </a:r>
            <a:r>
              <a:rPr lang="en-US" altLang="zh-CN" b="1" baseline="-25000" dirty="0" smtClean="0"/>
              <a:t>1</a:t>
            </a:r>
            <a:r>
              <a:rPr lang="zh-CN" altLang="en-US" b="1" dirty="0" smtClean="0"/>
              <a:t>作用于</a:t>
            </a:r>
            <a:r>
              <a:rPr lang="en-US" altLang="zh-CN" b="1" i="1" dirty="0" smtClean="0"/>
              <a:t>n</a:t>
            </a:r>
            <a:r>
              <a:rPr lang="zh-CN" altLang="en-US" b="1" dirty="0" smtClean="0"/>
              <a:t>个变元的计算可以并行</a:t>
            </a:r>
            <a:endParaRPr lang="en-US" altLang="zh-CN" b="1" dirty="0" smtClean="0"/>
          </a:p>
          <a:p>
            <a:pPr lvl="1" algn="just"/>
            <a:r>
              <a:rPr lang="en-US" altLang="zh-CN" b="1" i="1" dirty="0" smtClean="0"/>
              <a:t>reduce</a:t>
            </a:r>
            <a:r>
              <a:rPr lang="en-US" altLang="zh-CN" b="1" dirty="0" smtClean="0"/>
              <a:t>(</a:t>
            </a:r>
            <a:r>
              <a:rPr lang="en-US" altLang="zh-CN" b="1" i="1" dirty="0" smtClean="0"/>
              <a:t>f</a:t>
            </a:r>
            <a:r>
              <a:rPr lang="en-US" altLang="zh-CN" b="1" baseline="-25000" dirty="0" smtClean="0"/>
              <a:t>2</a:t>
            </a:r>
            <a:r>
              <a:rPr lang="en-US" altLang="zh-CN" b="1" dirty="0" smtClean="0"/>
              <a:t>, [</a:t>
            </a:r>
            <a:r>
              <a:rPr lang="en-US" altLang="zh-CN" b="1" i="1" dirty="0" smtClean="0"/>
              <a:t>y</a:t>
            </a:r>
            <a:r>
              <a:rPr lang="en-US" altLang="zh-CN" b="1" baseline="-25000" dirty="0" smtClean="0"/>
              <a:t>1</a:t>
            </a:r>
            <a:r>
              <a:rPr lang="en-US" altLang="zh-CN" b="1" dirty="0" smtClean="0"/>
              <a:t>, …, </a:t>
            </a:r>
            <a:r>
              <a:rPr lang="en-US" altLang="zh-CN" b="1" i="1" dirty="0" err="1" smtClean="0"/>
              <a:t>y</a:t>
            </a:r>
            <a:r>
              <a:rPr lang="en-US" altLang="zh-CN" b="1" i="1" baseline="-25000" dirty="0" err="1" smtClean="0"/>
              <a:t>n</a:t>
            </a:r>
            <a:r>
              <a:rPr lang="en-US" altLang="zh-CN" b="1" dirty="0" smtClean="0"/>
              <a:t>]) = </a:t>
            </a:r>
            <a:r>
              <a:rPr lang="en-US" altLang="zh-CN" b="1" i="1" dirty="0" smtClean="0"/>
              <a:t>f</a:t>
            </a:r>
            <a:r>
              <a:rPr lang="en-US" altLang="zh-CN" b="1" baseline="-25000" dirty="0" smtClean="0"/>
              <a:t>2</a:t>
            </a:r>
            <a:r>
              <a:rPr lang="en-US" altLang="zh-CN" b="1" dirty="0" smtClean="0"/>
              <a:t>(… </a:t>
            </a:r>
            <a:r>
              <a:rPr lang="en-US" altLang="zh-CN" b="1" i="1" dirty="0" smtClean="0"/>
              <a:t>f</a:t>
            </a:r>
            <a:r>
              <a:rPr lang="en-US" altLang="zh-CN" b="1" baseline="-25000" dirty="0" smtClean="0"/>
              <a:t>2</a:t>
            </a:r>
            <a:r>
              <a:rPr lang="en-US" altLang="zh-CN" b="1" dirty="0" smtClean="0"/>
              <a:t>(</a:t>
            </a:r>
            <a:r>
              <a:rPr lang="en-US" altLang="zh-CN" b="1" i="1" dirty="0" smtClean="0"/>
              <a:t>f</a:t>
            </a:r>
            <a:r>
              <a:rPr lang="en-US" altLang="zh-CN" b="1" baseline="-25000" dirty="0" smtClean="0"/>
              <a:t>2</a:t>
            </a:r>
            <a:r>
              <a:rPr lang="en-US" altLang="zh-CN" b="1" dirty="0" smtClean="0"/>
              <a:t>(</a:t>
            </a:r>
            <a:r>
              <a:rPr lang="en-US" altLang="zh-CN" b="1" i="1" dirty="0" smtClean="0"/>
              <a:t>y</a:t>
            </a:r>
            <a:r>
              <a:rPr lang="en-US" altLang="zh-CN" b="1" baseline="-25000" dirty="0" smtClean="0"/>
              <a:t>1</a:t>
            </a:r>
            <a:r>
              <a:rPr lang="en-US" altLang="zh-CN" b="1" dirty="0" smtClean="0"/>
              <a:t>, </a:t>
            </a:r>
            <a:r>
              <a:rPr lang="en-US" altLang="zh-CN" b="1" i="1" dirty="0" smtClean="0"/>
              <a:t>y</a:t>
            </a:r>
            <a:r>
              <a:rPr lang="en-US" altLang="zh-CN" b="1" baseline="-25000" dirty="0" smtClean="0"/>
              <a:t>2</a:t>
            </a:r>
            <a:r>
              <a:rPr lang="en-US" altLang="zh-CN" b="1" dirty="0" smtClean="0"/>
              <a:t>), </a:t>
            </a:r>
            <a:r>
              <a:rPr lang="en-US" altLang="zh-CN" b="1" i="1" dirty="0" smtClean="0"/>
              <a:t>y</a:t>
            </a:r>
            <a:r>
              <a:rPr lang="en-US" altLang="zh-CN" b="1" baseline="-25000" dirty="0" smtClean="0"/>
              <a:t>3</a:t>
            </a:r>
            <a:r>
              <a:rPr lang="en-US" altLang="zh-CN" b="1" dirty="0" smtClean="0"/>
              <a:t>), …, </a:t>
            </a:r>
            <a:r>
              <a:rPr lang="en-US" altLang="zh-CN" b="1" i="1" dirty="0" err="1" smtClean="0"/>
              <a:t>y</a:t>
            </a:r>
            <a:r>
              <a:rPr lang="en-US" altLang="zh-CN" b="1" i="1" baseline="-25000" dirty="0" err="1" smtClean="0"/>
              <a:t>n</a:t>
            </a:r>
            <a:r>
              <a:rPr lang="en-US" altLang="zh-CN" b="1" dirty="0" smtClean="0"/>
              <a:t>)</a:t>
            </a:r>
          </a:p>
          <a:p>
            <a:pPr lvl="1" algn="just"/>
            <a:r>
              <a:rPr lang="zh-CN" altLang="en-US" b="1" dirty="0" smtClean="0"/>
              <a:t>若二元函数</a:t>
            </a:r>
            <a:r>
              <a:rPr lang="en-US" altLang="zh-CN" b="1" i="1" dirty="0" smtClean="0"/>
              <a:t>f</a:t>
            </a:r>
            <a:r>
              <a:rPr lang="en-US" altLang="zh-CN" b="1" baseline="-25000" dirty="0" smtClean="0"/>
              <a:t>2</a:t>
            </a:r>
            <a:r>
              <a:rPr lang="zh-CN" altLang="en-US" b="1" dirty="0" smtClean="0"/>
              <a:t>是有交换律和结合率的运算，则</a:t>
            </a:r>
            <a:r>
              <a:rPr lang="en-US" altLang="zh-CN" b="1" i="1" dirty="0" smtClean="0"/>
              <a:t>f</a:t>
            </a:r>
            <a:r>
              <a:rPr lang="en-US" altLang="zh-CN" b="1" baseline="-25000" dirty="0" smtClean="0"/>
              <a:t>2</a:t>
            </a:r>
            <a:r>
              <a:rPr lang="zh-CN" altLang="en-US" b="1" dirty="0" smtClean="0"/>
              <a:t>作用于</a:t>
            </a:r>
            <a:r>
              <a:rPr lang="en-US" altLang="zh-CN" b="1" i="1" dirty="0" smtClean="0"/>
              <a:t>n</a:t>
            </a:r>
            <a:r>
              <a:rPr lang="zh-CN" altLang="en-US" b="1" dirty="0" smtClean="0"/>
              <a:t>个变元的计算也可以适当并行</a:t>
            </a:r>
            <a:endParaRPr lang="en-US" altLang="zh-CN" b="1" dirty="0" smtClean="0"/>
          </a:p>
          <a:p>
            <a:pPr lvl="1" algn="just"/>
            <a:r>
              <a:rPr lang="zh-CN" altLang="en-US" b="1" dirty="0" smtClean="0"/>
              <a:t>两者的复合：</a:t>
            </a:r>
            <a:r>
              <a:rPr lang="en-US" altLang="zh-CN" b="1" i="1" dirty="0" smtClean="0"/>
              <a:t> reduce</a:t>
            </a:r>
            <a:r>
              <a:rPr lang="en-US" altLang="zh-CN" b="1" dirty="0" smtClean="0"/>
              <a:t>(</a:t>
            </a:r>
            <a:r>
              <a:rPr lang="en-US" altLang="zh-CN" b="1" i="1" dirty="0" smtClean="0"/>
              <a:t>f</a:t>
            </a:r>
            <a:r>
              <a:rPr lang="en-US" altLang="zh-CN" b="1" baseline="-25000" dirty="0" smtClean="0"/>
              <a:t>2</a:t>
            </a:r>
            <a:r>
              <a:rPr lang="en-US" altLang="zh-CN" b="1" dirty="0" smtClean="0"/>
              <a:t>, </a:t>
            </a:r>
            <a:r>
              <a:rPr lang="en-US" altLang="zh-CN" b="1" i="1" dirty="0" smtClean="0"/>
              <a:t>map</a:t>
            </a:r>
            <a:r>
              <a:rPr lang="en-US" altLang="zh-CN" b="1" dirty="0" smtClean="0"/>
              <a:t>(</a:t>
            </a:r>
            <a:r>
              <a:rPr lang="en-US" altLang="zh-CN" b="1" i="1" dirty="0" smtClean="0"/>
              <a:t>f</a:t>
            </a:r>
            <a:r>
              <a:rPr lang="en-US" altLang="zh-CN" b="1" baseline="-25000" dirty="0" smtClean="0"/>
              <a:t>1</a:t>
            </a:r>
            <a:r>
              <a:rPr lang="en-US" altLang="zh-CN" b="1" dirty="0" smtClean="0"/>
              <a:t>, [</a:t>
            </a:r>
            <a:r>
              <a:rPr lang="en-US" altLang="zh-CN" b="1" i="1" dirty="0" smtClean="0"/>
              <a:t>x</a:t>
            </a:r>
            <a:r>
              <a:rPr lang="en-US" altLang="zh-CN" b="1" baseline="-25000" dirty="0" smtClean="0"/>
              <a:t>1</a:t>
            </a:r>
            <a:r>
              <a:rPr lang="en-US" altLang="zh-CN" b="1" dirty="0" smtClean="0"/>
              <a:t>, …, </a:t>
            </a:r>
            <a:r>
              <a:rPr lang="en-US" altLang="zh-CN" b="1" i="1" dirty="0" err="1" smtClean="0"/>
              <a:t>x</a:t>
            </a:r>
            <a:r>
              <a:rPr lang="en-US" altLang="zh-CN" b="1" i="1" baseline="-25000" dirty="0" err="1" smtClean="0"/>
              <a:t>n</a:t>
            </a:r>
            <a:r>
              <a:rPr lang="en-US" altLang="zh-CN" b="1" dirty="0" smtClean="0"/>
              <a:t>])) </a:t>
            </a:r>
          </a:p>
          <a:p>
            <a:pPr lvl="1" algn="just"/>
            <a:r>
              <a:rPr lang="en-US" altLang="zh-CN" b="1" dirty="0" smtClean="0"/>
              <a:t>MapReduce</a:t>
            </a:r>
            <a:r>
              <a:rPr lang="zh-CN" altLang="en-US" b="1" dirty="0" smtClean="0"/>
              <a:t>源于此，但更加一般</a:t>
            </a:r>
            <a:endParaRPr lang="en-US" altLang="zh-CN" b="1" dirty="0" smtClean="0"/>
          </a:p>
        </p:txBody>
      </p:sp>
      <p:sp>
        <p:nvSpPr>
          <p:cNvPr id="337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6C514726-7D71-4F07-AA8B-5DF9FDFACC28}" type="slidenum">
              <a:rPr lang="zh-CN" altLang="en-US" sz="1400"/>
              <a:pPr/>
              <a:t>32</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325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body" idx="1"/>
          </p:nvPr>
        </p:nvSpPr>
        <p:spPr>
          <a:xfrm>
            <a:off x="287338" y="1438275"/>
            <a:ext cx="8640762" cy="5040313"/>
          </a:xfrm>
          <a:noFill/>
        </p:spPr>
        <p:txBody>
          <a:bodyPr/>
          <a:lstStyle/>
          <a:p>
            <a:pPr algn="just"/>
            <a:r>
              <a:rPr lang="en-US" altLang="zh-CN" b="1" dirty="0" smtClean="0"/>
              <a:t>MapReduce</a:t>
            </a:r>
            <a:r>
              <a:rPr lang="zh-CN" altLang="en-US" b="1" dirty="0" smtClean="0"/>
              <a:t>编程模型</a:t>
            </a:r>
            <a:endParaRPr lang="en-US" altLang="zh-CN" b="1" dirty="0" smtClean="0"/>
          </a:p>
          <a:p>
            <a:pPr lvl="1" algn="just"/>
            <a:r>
              <a:rPr lang="zh-CN" altLang="zh-CN" b="1" dirty="0" smtClean="0"/>
              <a:t>MapReduce是一种比较专用的并行编程模型</a:t>
            </a:r>
            <a:r>
              <a:rPr lang="zh-CN" altLang="en-US" b="1" dirty="0" smtClean="0"/>
              <a:t>，</a:t>
            </a:r>
            <a:r>
              <a:rPr lang="zh-CN" altLang="zh-CN" b="1" dirty="0" smtClean="0"/>
              <a:t>面向</a:t>
            </a:r>
            <a:r>
              <a:rPr lang="zh-CN" altLang="en-US" b="1" dirty="0" smtClean="0"/>
              <a:t>大</a:t>
            </a:r>
            <a:r>
              <a:rPr lang="zh-CN" altLang="zh-CN" b="1" dirty="0" smtClean="0"/>
              <a:t>数据集</a:t>
            </a:r>
            <a:r>
              <a:rPr lang="zh-CN" altLang="en-US" b="1" dirty="0" smtClean="0"/>
              <a:t>上</a:t>
            </a:r>
            <a:r>
              <a:rPr lang="zh-CN" altLang="zh-CN" b="1" dirty="0" smtClean="0"/>
              <a:t>的可并行化的问题</a:t>
            </a:r>
            <a:endParaRPr lang="en-US" altLang="zh-CN" b="1" dirty="0" smtClean="0"/>
          </a:p>
          <a:p>
            <a:pPr lvl="1" algn="just"/>
            <a:r>
              <a:rPr lang="en-US" altLang="zh-CN" b="1" dirty="0" smtClean="0"/>
              <a:t>Map</a:t>
            </a:r>
            <a:r>
              <a:rPr lang="zh-CN" altLang="en-US" b="1" dirty="0" smtClean="0"/>
              <a:t>完成过滤或分类，例如，它把数据集中所有的人按姓氏分成若干队列，每个姓氏一个队列；</a:t>
            </a:r>
            <a:r>
              <a:rPr lang="en-US" altLang="zh-CN" b="1" dirty="0" smtClean="0"/>
              <a:t> Reduce</a:t>
            </a:r>
            <a:r>
              <a:rPr lang="zh-CN" altLang="en-US" b="1" dirty="0" smtClean="0"/>
              <a:t>完成概括总结操作，例如，计算各姓氏队列中的人数，产生按姓氏的人口比例</a:t>
            </a:r>
            <a:endParaRPr lang="en-US" altLang="zh-CN" b="1" dirty="0" smtClean="0"/>
          </a:p>
          <a:p>
            <a:pPr lvl="1" algn="just"/>
            <a:r>
              <a:rPr lang="zh-CN" altLang="zh-CN" b="1" dirty="0" smtClean="0"/>
              <a:t>MapReduce</a:t>
            </a:r>
            <a:r>
              <a:rPr lang="zh-CN" altLang="en-US" b="1" dirty="0" smtClean="0"/>
              <a:t>可以在并行计算机、计算机集群和计算机网格上实现</a:t>
            </a:r>
            <a:endParaRPr lang="zh-CN" altLang="zh-CN" b="1" dirty="0" smtClean="0"/>
          </a:p>
        </p:txBody>
      </p:sp>
      <p:sp>
        <p:nvSpPr>
          <p:cNvPr id="34819" name="Rectangle 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sp>
        <p:nvSpPr>
          <p:cNvPr id="3482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FE37294-A4CE-421B-929C-90D7F637C4CE}" type="slidenum">
              <a:rPr lang="zh-CN" altLang="en-US" sz="1400"/>
              <a:pPr/>
              <a:t>33</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298">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529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type="body" idx="1"/>
          </p:nvPr>
        </p:nvSpPr>
        <p:spPr>
          <a:xfrm>
            <a:off x="287338" y="1438275"/>
            <a:ext cx="8640762" cy="5040313"/>
          </a:xfrm>
          <a:noFill/>
        </p:spPr>
        <p:txBody>
          <a:bodyPr/>
          <a:lstStyle/>
          <a:p>
            <a:pPr algn="just"/>
            <a:r>
              <a:rPr lang="en-US" altLang="zh-CN" b="1" smtClean="0"/>
              <a:t>MapReduce</a:t>
            </a:r>
            <a:r>
              <a:rPr lang="zh-CN" altLang="en-US" b="1" smtClean="0"/>
              <a:t>编程模型</a:t>
            </a:r>
            <a:endParaRPr lang="en-US" altLang="zh-CN" b="1" smtClean="0"/>
          </a:p>
          <a:p>
            <a:pPr lvl="1" algn="just"/>
            <a:r>
              <a:rPr lang="zh-CN" altLang="en-US" b="1" smtClean="0">
                <a:sym typeface="Symbol" panose="05050102010706020507" pitchFamily="18" charset="2"/>
              </a:rPr>
              <a:t>计算过程如图所示</a:t>
            </a:r>
            <a:endParaRPr lang="en-US" altLang="zh-CN" b="1" smtClean="0">
              <a:sym typeface="Symbol" panose="05050102010706020507" pitchFamily="18" charset="2"/>
            </a:endParaRPr>
          </a:p>
          <a:p>
            <a:pPr lvl="1" algn="just"/>
            <a:r>
              <a:rPr lang="zh-CN" altLang="en-US" b="1" smtClean="0">
                <a:sym typeface="Symbol" panose="05050102010706020507" pitchFamily="18" charset="2"/>
              </a:rPr>
              <a:t>程序员只需编</a:t>
            </a:r>
            <a:endParaRPr lang="en-US" altLang="zh-CN" b="1" smtClean="0">
              <a:sym typeface="Symbol" panose="05050102010706020507" pitchFamily="18" charset="2"/>
            </a:endParaRPr>
          </a:p>
          <a:p>
            <a:pPr lvl="1" algn="just">
              <a:spcBef>
                <a:spcPct val="0"/>
              </a:spcBef>
              <a:buFontTx/>
              <a:buNone/>
            </a:pPr>
            <a:r>
              <a:rPr lang="en-US" altLang="zh-CN" b="1" smtClean="0">
                <a:sym typeface="Symbol" panose="05050102010706020507" pitchFamily="18" charset="2"/>
              </a:rPr>
              <a:t>	</a:t>
            </a:r>
            <a:r>
              <a:rPr lang="zh-CN" altLang="en-US" b="1" smtClean="0">
                <a:sym typeface="Symbol" panose="05050102010706020507" pitchFamily="18" charset="2"/>
              </a:rPr>
              <a:t>写</a:t>
            </a:r>
            <a:r>
              <a:rPr lang="en-US" altLang="zh-CN" b="1" smtClean="0">
                <a:sym typeface="Symbol" panose="05050102010706020507" pitchFamily="18" charset="2"/>
              </a:rPr>
              <a:t>Map</a:t>
            </a:r>
            <a:r>
              <a:rPr lang="zh-CN" altLang="en-US" b="1" smtClean="0">
                <a:sym typeface="Symbol" panose="05050102010706020507" pitchFamily="18" charset="2"/>
              </a:rPr>
              <a:t>和</a:t>
            </a:r>
            <a:r>
              <a:rPr lang="en-US" altLang="zh-CN" b="1" smtClean="0">
                <a:sym typeface="Symbol" panose="05050102010706020507" pitchFamily="18" charset="2"/>
              </a:rPr>
              <a:t>Reduce</a:t>
            </a:r>
          </a:p>
          <a:p>
            <a:pPr lvl="1" algn="just">
              <a:spcBef>
                <a:spcPct val="0"/>
              </a:spcBef>
              <a:buFontTx/>
              <a:buNone/>
            </a:pPr>
            <a:r>
              <a:rPr lang="en-US" altLang="zh-CN" b="1" smtClean="0">
                <a:sym typeface="Symbol" panose="05050102010706020507" pitchFamily="18" charset="2"/>
              </a:rPr>
              <a:t>	</a:t>
            </a:r>
            <a:r>
              <a:rPr lang="zh-CN" altLang="en-US" b="1" smtClean="0">
                <a:sym typeface="Symbol" panose="05050102010706020507" pitchFamily="18" charset="2"/>
              </a:rPr>
              <a:t>函数</a:t>
            </a:r>
            <a:endParaRPr lang="en-US" altLang="zh-CN" b="1" smtClean="0">
              <a:sym typeface="Symbol" panose="05050102010706020507" pitchFamily="18" charset="2"/>
            </a:endParaRPr>
          </a:p>
          <a:p>
            <a:pPr lvl="1" algn="just">
              <a:buFontTx/>
              <a:buNone/>
            </a:pPr>
            <a:r>
              <a:rPr lang="en-US" altLang="zh-CN" b="1" smtClean="0">
                <a:sym typeface="Symbol" panose="05050102010706020507" pitchFamily="18" charset="2"/>
              </a:rPr>
              <a:t>1. Map</a:t>
            </a:r>
            <a:r>
              <a:rPr lang="zh-CN" altLang="en-US" b="1" smtClean="0">
                <a:sym typeface="Symbol" panose="05050102010706020507" pitchFamily="18" charset="2"/>
              </a:rPr>
              <a:t>任务</a:t>
            </a:r>
            <a:endParaRPr lang="en-US" altLang="zh-CN" b="1" smtClean="0">
              <a:sym typeface="Symbol" panose="05050102010706020507" pitchFamily="18" charset="2"/>
            </a:endParaRPr>
          </a:p>
          <a:p>
            <a:pPr lvl="1" algn="just"/>
            <a:r>
              <a:rPr lang="zh-CN" altLang="en-US" b="1" smtClean="0">
                <a:sym typeface="Symbol" panose="05050102010706020507" pitchFamily="18" charset="2"/>
              </a:rPr>
              <a:t>执行</a:t>
            </a:r>
            <a:r>
              <a:rPr lang="en-US" altLang="zh-CN" b="1" smtClean="0">
                <a:sym typeface="Symbol" panose="05050102010706020507" pitchFamily="18" charset="2"/>
              </a:rPr>
              <a:t>Map</a:t>
            </a:r>
            <a:r>
              <a:rPr lang="zh-CN" altLang="en-US" b="1" smtClean="0">
                <a:sym typeface="Symbol" panose="05050102010706020507" pitchFamily="18" charset="2"/>
              </a:rPr>
              <a:t>函数的</a:t>
            </a:r>
            <a:endParaRPr lang="en-US" altLang="zh-CN" b="1" smtClean="0">
              <a:sym typeface="Symbol" panose="05050102010706020507" pitchFamily="18" charset="2"/>
            </a:endParaRPr>
          </a:p>
          <a:p>
            <a:pPr lvl="1" algn="just">
              <a:spcBef>
                <a:spcPct val="0"/>
              </a:spcBef>
              <a:buFontTx/>
              <a:buNone/>
            </a:pPr>
            <a:r>
              <a:rPr lang="en-US" altLang="zh-CN" b="1" smtClean="0">
                <a:sym typeface="Symbol" panose="05050102010706020507" pitchFamily="18" charset="2"/>
              </a:rPr>
              <a:t>	</a:t>
            </a:r>
            <a:r>
              <a:rPr lang="zh-CN" altLang="en-US" b="1" smtClean="0">
                <a:sym typeface="Symbol" panose="05050102010706020507" pitchFamily="18" charset="2"/>
              </a:rPr>
              <a:t>多个任务并行执行</a:t>
            </a:r>
            <a:endParaRPr lang="en-US" altLang="zh-CN" b="1" smtClean="0">
              <a:sym typeface="Symbol" panose="05050102010706020507" pitchFamily="18" charset="2"/>
            </a:endParaRPr>
          </a:p>
          <a:p>
            <a:pPr lvl="1" algn="just"/>
            <a:r>
              <a:rPr lang="zh-CN" altLang="en-US" b="1" smtClean="0">
                <a:sym typeface="Symbol" panose="05050102010706020507" pitchFamily="18" charset="2"/>
              </a:rPr>
              <a:t>每个</a:t>
            </a:r>
            <a:r>
              <a:rPr lang="en-US" altLang="zh-CN" b="1" smtClean="0">
                <a:sym typeface="Symbol" panose="05050102010706020507" pitchFamily="18" charset="2"/>
              </a:rPr>
              <a:t>Map</a:t>
            </a:r>
            <a:r>
              <a:rPr lang="zh-CN" altLang="en-US" b="1" smtClean="0">
                <a:sym typeface="Symbol" panose="05050102010706020507" pitchFamily="18" charset="2"/>
              </a:rPr>
              <a:t>任务把文</a:t>
            </a:r>
            <a:endParaRPr lang="en-US" altLang="zh-CN" b="1" smtClean="0">
              <a:sym typeface="Symbol" panose="05050102010706020507" pitchFamily="18" charset="2"/>
            </a:endParaRPr>
          </a:p>
          <a:p>
            <a:pPr lvl="1" algn="just">
              <a:spcBef>
                <a:spcPct val="0"/>
              </a:spcBef>
              <a:buFontTx/>
              <a:buNone/>
            </a:pPr>
            <a:r>
              <a:rPr lang="en-US" altLang="zh-CN" b="1" smtClean="0">
                <a:sym typeface="Symbol" panose="05050102010706020507" pitchFamily="18" charset="2"/>
              </a:rPr>
              <a:t>	</a:t>
            </a:r>
            <a:r>
              <a:rPr lang="zh-CN" altLang="en-US" b="1" smtClean="0">
                <a:sym typeface="Symbol" panose="05050102010706020507" pitchFamily="18" charset="2"/>
              </a:rPr>
              <a:t>件块转换成“键</a:t>
            </a:r>
            <a:r>
              <a:rPr lang="en-US" altLang="zh-CN" b="1" smtClean="0">
                <a:sym typeface="Symbol" panose="05050102010706020507" pitchFamily="18" charset="2"/>
              </a:rPr>
              <a:t>-</a:t>
            </a:r>
            <a:r>
              <a:rPr lang="zh-CN" altLang="en-US" b="1" smtClean="0">
                <a:sym typeface="Symbol" panose="05050102010706020507" pitchFamily="18" charset="2"/>
              </a:rPr>
              <a:t>值”</a:t>
            </a:r>
            <a:endParaRPr lang="en-US" altLang="zh-CN" b="1" smtClean="0">
              <a:sym typeface="Symbol" panose="05050102010706020507" pitchFamily="18" charset="2"/>
            </a:endParaRPr>
          </a:p>
          <a:p>
            <a:pPr lvl="1" algn="just">
              <a:spcBef>
                <a:spcPct val="0"/>
              </a:spcBef>
              <a:buFontTx/>
              <a:buNone/>
            </a:pPr>
            <a:r>
              <a:rPr lang="en-US" altLang="zh-CN" b="1" smtClean="0">
                <a:sym typeface="Symbol" panose="05050102010706020507" pitchFamily="18" charset="2"/>
              </a:rPr>
              <a:t>	(key-value)</a:t>
            </a:r>
            <a:r>
              <a:rPr lang="zh-CN" altLang="en-US" b="1" smtClean="0">
                <a:sym typeface="Symbol" panose="05050102010706020507" pitchFamily="18" charset="2"/>
              </a:rPr>
              <a:t>对序列</a:t>
            </a:r>
            <a:endParaRPr lang="en-US" altLang="zh-CN" b="1" smtClean="0">
              <a:sym typeface="Symbol" panose="05050102010706020507" pitchFamily="18" charset="2"/>
            </a:endParaRPr>
          </a:p>
          <a:p>
            <a:pPr lvl="1" algn="just">
              <a:buFontTx/>
              <a:buNone/>
            </a:pPr>
            <a:endParaRPr lang="en-US" altLang="zh-CN" b="1" smtClean="0">
              <a:sym typeface="Symbol" panose="05050102010706020507" pitchFamily="18" charset="2"/>
            </a:endParaRPr>
          </a:p>
        </p:txBody>
      </p:sp>
      <p:sp>
        <p:nvSpPr>
          <p:cNvPr id="35843" name="Rectangle 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35844" name="组合 43"/>
          <p:cNvGrpSpPr>
            <a:grpSpLocks/>
          </p:cNvGrpSpPr>
          <p:nvPr/>
        </p:nvGrpSpPr>
        <p:grpSpPr bwMode="auto">
          <a:xfrm>
            <a:off x="3743325" y="2565400"/>
            <a:ext cx="5127625" cy="4195763"/>
            <a:chOff x="3744000" y="2520000"/>
            <a:chExt cx="5127136" cy="4195148"/>
          </a:xfrm>
        </p:grpSpPr>
        <p:grpSp>
          <p:nvGrpSpPr>
            <p:cNvPr id="35846" name="组合 30"/>
            <p:cNvGrpSpPr>
              <a:grpSpLocks/>
            </p:cNvGrpSpPr>
            <p:nvPr/>
          </p:nvGrpSpPr>
          <p:grpSpPr bwMode="auto">
            <a:xfrm>
              <a:off x="4680000" y="3600000"/>
              <a:ext cx="3749853" cy="2520000"/>
              <a:chOff x="4680000" y="3600000"/>
              <a:chExt cx="3749853" cy="2520000"/>
            </a:xfrm>
          </p:grpSpPr>
          <p:sp>
            <p:nvSpPr>
              <p:cNvPr id="35854" name="矩形 3"/>
              <p:cNvSpPr>
                <a:spLocks noChangeArrowheads="1"/>
              </p:cNvSpPr>
              <p:nvPr/>
            </p:nvSpPr>
            <p:spPr bwMode="auto">
              <a:xfrm>
                <a:off x="5040000" y="540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5855" name="矩形 6"/>
              <p:cNvSpPr>
                <a:spLocks noChangeArrowheads="1"/>
              </p:cNvSpPr>
              <p:nvPr/>
            </p:nvSpPr>
            <p:spPr bwMode="auto">
              <a:xfrm>
                <a:off x="5040000" y="468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5856" name="矩形 7"/>
              <p:cNvSpPr>
                <a:spLocks noChangeArrowheads="1"/>
              </p:cNvSpPr>
              <p:nvPr/>
            </p:nvSpPr>
            <p:spPr bwMode="auto">
              <a:xfrm>
                <a:off x="5040000" y="396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5857" name="矩形 8"/>
              <p:cNvSpPr>
                <a:spLocks noChangeArrowheads="1"/>
              </p:cNvSpPr>
              <p:nvPr/>
            </p:nvSpPr>
            <p:spPr bwMode="auto">
              <a:xfrm>
                <a:off x="7200000" y="360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5858" name="矩形 9"/>
              <p:cNvSpPr>
                <a:spLocks noChangeArrowheads="1"/>
              </p:cNvSpPr>
              <p:nvPr/>
            </p:nvSpPr>
            <p:spPr bwMode="auto">
              <a:xfrm>
                <a:off x="7200000" y="432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5859" name="矩形 10"/>
              <p:cNvSpPr>
                <a:spLocks noChangeArrowheads="1"/>
              </p:cNvSpPr>
              <p:nvPr/>
            </p:nvSpPr>
            <p:spPr bwMode="auto">
              <a:xfrm>
                <a:off x="7200000" y="504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5860" name="矩形 11"/>
              <p:cNvSpPr>
                <a:spLocks noChangeArrowheads="1"/>
              </p:cNvSpPr>
              <p:nvPr/>
            </p:nvSpPr>
            <p:spPr bwMode="auto">
              <a:xfrm>
                <a:off x="7200000" y="576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5861" name="矩形 12"/>
              <p:cNvSpPr>
                <a:spLocks noChangeArrowheads="1"/>
              </p:cNvSpPr>
              <p:nvPr/>
            </p:nvSpPr>
            <p:spPr bwMode="auto">
              <a:xfrm>
                <a:off x="6120000" y="4140000"/>
                <a:ext cx="360000" cy="144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cxnSp>
            <p:nvCxnSpPr>
              <p:cNvPr id="35862" name="直接箭头连接符 14"/>
              <p:cNvCxnSpPr>
                <a:cxnSpLocks noChangeShapeType="1"/>
              </p:cNvCxnSpPr>
              <p:nvPr/>
            </p:nvCxnSpPr>
            <p:spPr bwMode="auto">
              <a:xfrm>
                <a:off x="4680000" y="414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63" name="直接箭头连接符 15"/>
              <p:cNvCxnSpPr>
                <a:cxnSpLocks noChangeShapeType="1"/>
              </p:cNvCxnSpPr>
              <p:nvPr/>
            </p:nvCxnSpPr>
            <p:spPr bwMode="auto">
              <a:xfrm>
                <a:off x="4680000" y="558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64" name="直接箭头连接符 16"/>
              <p:cNvCxnSpPr>
                <a:cxnSpLocks noChangeShapeType="1"/>
              </p:cNvCxnSpPr>
              <p:nvPr/>
            </p:nvCxnSpPr>
            <p:spPr bwMode="auto">
              <a:xfrm>
                <a:off x="4680000" y="486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65" name="直接箭头连接符 17"/>
              <p:cNvCxnSpPr>
                <a:cxnSpLocks noChangeShapeType="1"/>
              </p:cNvCxnSpPr>
              <p:nvPr/>
            </p:nvCxnSpPr>
            <p:spPr bwMode="auto">
              <a:xfrm>
                <a:off x="5400000" y="4860000"/>
                <a:ext cx="72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19" name="直接箭头连接符 18"/>
              <p:cNvCxnSpPr/>
              <p:nvPr/>
            </p:nvCxnSpPr>
            <p:spPr bwMode="auto">
              <a:xfrm rot="1800000">
                <a:off x="5361588" y="4329000"/>
                <a:ext cx="828000" cy="1588"/>
              </a:xfrm>
              <a:prstGeom prst="straightConnector1">
                <a:avLst/>
              </a:prstGeom>
              <a:solidFill>
                <a:schemeClr val="accent1"/>
              </a:solidFill>
              <a:ln w="25400" cap="flat" cmpd="sng" algn="ctr">
                <a:solidFill>
                  <a:schemeClr val="tx1"/>
                </a:solidFill>
                <a:prstDash val="solid"/>
                <a:round/>
                <a:headEnd type="none" w="sm" len="sm"/>
                <a:tailEnd type="stealth" w="med" len="lg"/>
              </a:ln>
              <a:effectLst/>
              <a:scene3d>
                <a:camera prst="orthographicFront">
                  <a:rot lat="0" lon="0" rev="0"/>
                </a:camera>
                <a:lightRig rig="threePt" dir="t"/>
              </a:scene3d>
              <a:extLst/>
            </p:spPr>
          </p:cxnSp>
          <p:cxnSp>
            <p:nvCxnSpPr>
              <p:cNvPr id="35867" name="直接箭头连接符 20"/>
              <p:cNvCxnSpPr>
                <a:cxnSpLocks noChangeShapeType="1"/>
              </p:cNvCxnSpPr>
              <p:nvPr/>
            </p:nvCxnSpPr>
            <p:spPr bwMode="auto">
              <a:xfrm rot="-1800000">
                <a:off x="5364000" y="5400000"/>
                <a:ext cx="828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68" name="直接箭头连接符 21"/>
              <p:cNvCxnSpPr>
                <a:cxnSpLocks noChangeShapeType="1"/>
              </p:cNvCxnSpPr>
              <p:nvPr/>
            </p:nvCxnSpPr>
            <p:spPr bwMode="auto">
              <a:xfrm rot="-2400000">
                <a:off x="6372000" y="4068000"/>
                <a:ext cx="93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69" name="直接箭头连接符 22"/>
              <p:cNvCxnSpPr>
                <a:cxnSpLocks noChangeShapeType="1"/>
              </p:cNvCxnSpPr>
              <p:nvPr/>
            </p:nvCxnSpPr>
            <p:spPr bwMode="auto">
              <a:xfrm rot="-1200000">
                <a:off x="6444000" y="4626000"/>
                <a:ext cx="774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70" name="直接箭头连接符 23"/>
              <p:cNvCxnSpPr>
                <a:cxnSpLocks noChangeShapeType="1"/>
              </p:cNvCxnSpPr>
              <p:nvPr/>
            </p:nvCxnSpPr>
            <p:spPr bwMode="auto">
              <a:xfrm rot="1200000">
                <a:off x="6444000" y="5094000"/>
                <a:ext cx="774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71" name="直接箭头连接符 24"/>
              <p:cNvCxnSpPr>
                <a:cxnSpLocks noChangeShapeType="1"/>
              </p:cNvCxnSpPr>
              <p:nvPr/>
            </p:nvCxnSpPr>
            <p:spPr bwMode="auto">
              <a:xfrm rot="2400000">
                <a:off x="6372000" y="5652000"/>
                <a:ext cx="93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72" name="直接箭头连接符 25"/>
              <p:cNvCxnSpPr>
                <a:cxnSpLocks noChangeShapeType="1"/>
                <a:endCxn id="35850" idx="1"/>
              </p:cNvCxnSpPr>
              <p:nvPr/>
            </p:nvCxnSpPr>
            <p:spPr bwMode="auto">
              <a:xfrm>
                <a:off x="7560460" y="4510440"/>
                <a:ext cx="869393" cy="354855"/>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73" name="直接箭头连接符 27"/>
              <p:cNvCxnSpPr>
                <a:cxnSpLocks noChangeShapeType="1"/>
              </p:cNvCxnSpPr>
              <p:nvPr/>
            </p:nvCxnSpPr>
            <p:spPr bwMode="auto">
              <a:xfrm flipV="1">
                <a:off x="7559763" y="4982029"/>
                <a:ext cx="866004" cy="24603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74" name="直接箭头连接符 28"/>
              <p:cNvCxnSpPr>
                <a:cxnSpLocks noChangeShapeType="1"/>
              </p:cNvCxnSpPr>
              <p:nvPr/>
            </p:nvCxnSpPr>
            <p:spPr bwMode="auto">
              <a:xfrm flipV="1">
                <a:off x="7572377" y="5273883"/>
                <a:ext cx="853391" cy="682811"/>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5875" name="直接箭头连接符 29"/>
              <p:cNvCxnSpPr>
                <a:cxnSpLocks noChangeShapeType="1"/>
              </p:cNvCxnSpPr>
              <p:nvPr/>
            </p:nvCxnSpPr>
            <p:spPr bwMode="auto">
              <a:xfrm>
                <a:off x="7573676" y="3786190"/>
                <a:ext cx="852092" cy="809579"/>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33" name="矩形 32"/>
            <p:cNvSpPr/>
            <p:nvPr/>
          </p:nvSpPr>
          <p:spPr bwMode="auto">
            <a:xfrm>
              <a:off x="4501166" y="6286586"/>
              <a:ext cx="1500044" cy="428562"/>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400" b="1" dirty="0">
                  <a:latin typeface="+mn-lt"/>
                  <a:ea typeface="宋体" charset="-122"/>
                </a:rPr>
                <a:t>Map</a:t>
              </a:r>
              <a:r>
                <a:rPr lang="zh-CN" altLang="en-US" sz="2400" b="1" dirty="0">
                  <a:latin typeface="+mn-lt"/>
                  <a:ea typeface="宋体" charset="-122"/>
                </a:rPr>
                <a:t>任务</a:t>
              </a:r>
            </a:p>
          </p:txBody>
        </p:sp>
        <p:sp>
          <p:nvSpPr>
            <p:cNvPr id="34" name="矩形 33"/>
            <p:cNvSpPr/>
            <p:nvPr/>
          </p:nvSpPr>
          <p:spPr bwMode="auto">
            <a:xfrm>
              <a:off x="6644086" y="6286586"/>
              <a:ext cx="1785767" cy="428562"/>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400" b="1" dirty="0">
                  <a:latin typeface="+mn-lt"/>
                  <a:ea typeface="宋体" charset="-122"/>
                </a:rPr>
                <a:t>Reduce</a:t>
              </a:r>
              <a:r>
                <a:rPr lang="zh-CN" altLang="en-US" sz="2400" b="1" dirty="0">
                  <a:latin typeface="+mn-lt"/>
                  <a:ea typeface="宋体" charset="-122"/>
                </a:rPr>
                <a:t>任务</a:t>
              </a:r>
            </a:p>
          </p:txBody>
        </p:sp>
        <p:sp>
          <p:nvSpPr>
            <p:cNvPr id="35849" name="矩形 34"/>
            <p:cNvSpPr>
              <a:spLocks noChangeArrowheads="1"/>
            </p:cNvSpPr>
            <p:nvPr/>
          </p:nvSpPr>
          <p:spPr bwMode="auto">
            <a:xfrm>
              <a:off x="5572132" y="5715016"/>
              <a:ext cx="1500198" cy="428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pPr>
              <a:r>
                <a:rPr lang="zh-CN" altLang="en-US" sz="2400" b="1">
                  <a:latin typeface="Courier New" panose="02070309020205020404" pitchFamily="49" charset="0"/>
                </a:rPr>
                <a:t>按键分组</a:t>
              </a:r>
            </a:p>
          </p:txBody>
        </p:sp>
        <p:sp>
          <p:nvSpPr>
            <p:cNvPr id="35850" name="矩形 35"/>
            <p:cNvSpPr>
              <a:spLocks noChangeArrowheads="1"/>
            </p:cNvSpPr>
            <p:nvPr/>
          </p:nvSpPr>
          <p:spPr bwMode="auto">
            <a:xfrm>
              <a:off x="8429853" y="4122117"/>
              <a:ext cx="441283" cy="148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输</a:t>
              </a:r>
              <a:endParaRPr lang="en-US" altLang="zh-CN" sz="2400" b="1">
                <a:latin typeface="Courier New" panose="02070309020205020404" pitchFamily="49" charset="0"/>
              </a:endParaRPr>
            </a:p>
            <a:p>
              <a:r>
                <a:rPr lang="zh-CN" altLang="en-US" sz="2400" b="1">
                  <a:latin typeface="Courier New" panose="02070309020205020404" pitchFamily="49" charset="0"/>
                </a:rPr>
                <a:t>出</a:t>
              </a:r>
              <a:endParaRPr lang="en-US" altLang="zh-CN" sz="2400" b="1">
                <a:latin typeface="Courier New" panose="02070309020205020404" pitchFamily="49" charset="0"/>
              </a:endParaRPr>
            </a:p>
            <a:p>
              <a:r>
                <a:rPr lang="zh-CN" altLang="en-US" sz="2400" b="1">
                  <a:latin typeface="Courier New" panose="02070309020205020404" pitchFamily="49" charset="0"/>
                </a:rPr>
                <a:t>文</a:t>
              </a:r>
              <a:endParaRPr lang="en-US" altLang="zh-CN" sz="2400" b="1">
                <a:latin typeface="Courier New" panose="02070309020205020404" pitchFamily="49" charset="0"/>
              </a:endParaRPr>
            </a:p>
            <a:p>
              <a:r>
                <a:rPr lang="zh-CN" altLang="en-US" sz="2400" b="1">
                  <a:latin typeface="Courier New" panose="02070309020205020404" pitchFamily="49" charset="0"/>
                </a:rPr>
                <a:t>件</a:t>
              </a:r>
            </a:p>
          </p:txBody>
        </p:sp>
        <p:sp>
          <p:nvSpPr>
            <p:cNvPr id="35851" name="矩形标注 40"/>
            <p:cNvSpPr>
              <a:spLocks noChangeArrowheads="1"/>
            </p:cNvSpPr>
            <p:nvPr/>
          </p:nvSpPr>
          <p:spPr bwMode="auto">
            <a:xfrm>
              <a:off x="3744000" y="2520000"/>
              <a:ext cx="1071570" cy="785818"/>
            </a:xfrm>
            <a:prstGeom prst="wedgeRectCallout">
              <a:avLst>
                <a:gd name="adj1" fmla="val 48741"/>
                <a:gd name="adj2" fmla="val 153005"/>
              </a:avLst>
            </a:prstGeom>
            <a:noFill/>
            <a:ln w="12700" algn="ctr">
              <a:solidFill>
                <a:schemeClr val="tx1"/>
              </a:solidFill>
              <a:prstDash val="dash"/>
              <a:round/>
              <a:headEnd type="none" w="sm" len="sm"/>
              <a:tailEnd type="none" w="sm" len="sm"/>
            </a:ln>
            <a:extLst>
              <a:ext uri="{909E8E84-426E-40DD-AFC4-6F175D3DCCD1}">
                <a14:hiddenFill xmlns:a14="http://schemas.microsoft.com/office/drawing/2010/main">
                  <a:solidFill>
                    <a:srgbClr val="FFFFFF"/>
                  </a:solidFill>
                </a14:hiddenFill>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输入</a:t>
              </a:r>
              <a:endParaRPr lang="en-US" altLang="zh-CN" sz="2400" b="1">
                <a:latin typeface="Courier New" panose="02070309020205020404" pitchFamily="49" charset="0"/>
              </a:endParaRPr>
            </a:p>
            <a:p>
              <a:r>
                <a:rPr lang="zh-CN" altLang="en-US" sz="2400" b="1">
                  <a:latin typeface="Courier New" panose="02070309020205020404" pitchFamily="49" charset="0"/>
                </a:rPr>
                <a:t>文件块</a:t>
              </a:r>
            </a:p>
            <a:p>
              <a:pPr>
                <a:spcBef>
                  <a:spcPct val="20000"/>
                </a:spcBef>
              </a:pPr>
              <a:endParaRPr lang="zh-CN" altLang="en-US" sz="2400" i="1">
                <a:latin typeface="Courier New" panose="02070309020205020404" pitchFamily="49" charset="0"/>
              </a:endParaRPr>
            </a:p>
          </p:txBody>
        </p:sp>
        <p:sp>
          <p:nvSpPr>
            <p:cNvPr id="42" name="矩形标注 41"/>
            <p:cNvSpPr/>
            <p:nvPr/>
          </p:nvSpPr>
          <p:spPr bwMode="auto">
            <a:xfrm>
              <a:off x="5039276" y="2520000"/>
              <a:ext cx="1215909" cy="785698"/>
            </a:xfrm>
            <a:prstGeom prst="wedgeRectCallout">
              <a:avLst>
                <a:gd name="adj1" fmla="val 4054"/>
                <a:gd name="adj2" fmla="val 174290"/>
              </a:avLst>
            </a:prstGeom>
            <a:noFill/>
            <a:ln w="12700" cap="flat" cmpd="sng" algn="ctr">
              <a:solidFill>
                <a:schemeClr val="tx1"/>
              </a:solidFill>
              <a:prstDash val="dash"/>
              <a:round/>
              <a:headEnd type="none" w="sm" len="sm"/>
              <a:tailEnd type="none" w="sm" len="sm"/>
            </a:ln>
            <a:effectLst/>
            <a:extLst/>
          </p:spPr>
          <p:txBody>
            <a:bodyPr lIns="18000" rIns="18000"/>
            <a:lstStyle/>
            <a:p>
              <a:pPr>
                <a:spcBef>
                  <a:spcPts val="0"/>
                </a:spcBef>
                <a:defRPr/>
              </a:pPr>
              <a:r>
                <a:rPr lang="zh-CN" altLang="en-US" sz="2400" b="1" dirty="0">
                  <a:latin typeface="Courier New" pitchFamily="49" charset="0"/>
                  <a:ea typeface="宋体" charset="-122"/>
                </a:rPr>
                <a:t>键</a:t>
              </a:r>
              <a:r>
                <a:rPr lang="en-US" altLang="zh-CN" sz="2400" b="1" dirty="0">
                  <a:latin typeface="+mn-lt"/>
                  <a:ea typeface="宋体" charset="-122"/>
                </a:rPr>
                <a:t>-</a:t>
              </a:r>
              <a:r>
                <a:rPr lang="zh-CN" altLang="en-US" sz="2400" b="1" dirty="0">
                  <a:latin typeface="Courier New" pitchFamily="49" charset="0"/>
                  <a:ea typeface="宋体" charset="-122"/>
                </a:rPr>
                <a:t>值对</a:t>
              </a:r>
              <a:endParaRPr lang="en-US" altLang="zh-CN" sz="2400" b="1" dirty="0">
                <a:latin typeface="Courier New" pitchFamily="49" charset="0"/>
                <a:ea typeface="宋体" charset="-122"/>
              </a:endParaRPr>
            </a:p>
            <a:p>
              <a:pPr>
                <a:spcBef>
                  <a:spcPts val="0"/>
                </a:spcBef>
                <a:defRPr/>
              </a:pPr>
              <a:r>
                <a:rPr lang="en-US" altLang="zh-CN" sz="2400" b="1" dirty="0">
                  <a:ea typeface="宋体" charset="-122"/>
                </a:rPr>
                <a:t>   (k, v)</a:t>
              </a:r>
              <a:endParaRPr lang="zh-CN" altLang="en-US" sz="2400" b="1" dirty="0">
                <a:ea typeface="宋体" charset="-122"/>
              </a:endParaRPr>
            </a:p>
            <a:p>
              <a:pPr>
                <a:spcBef>
                  <a:spcPct val="20000"/>
                </a:spcBef>
                <a:defRPr/>
              </a:pPr>
              <a:endParaRPr lang="zh-CN" altLang="en-US" sz="2400" i="1" dirty="0">
                <a:latin typeface="Courier New" pitchFamily="49" charset="0"/>
                <a:ea typeface="宋体" charset="-122"/>
              </a:endParaRPr>
            </a:p>
          </p:txBody>
        </p:sp>
        <p:sp>
          <p:nvSpPr>
            <p:cNvPr id="35853" name="矩形标注 42"/>
            <p:cNvSpPr>
              <a:spLocks noChangeArrowheads="1"/>
            </p:cNvSpPr>
            <p:nvPr/>
          </p:nvSpPr>
          <p:spPr bwMode="auto">
            <a:xfrm>
              <a:off x="6480000" y="2520000"/>
              <a:ext cx="1785950" cy="785818"/>
            </a:xfrm>
            <a:prstGeom prst="wedgeRectCallout">
              <a:avLst>
                <a:gd name="adj1" fmla="val -36347"/>
                <a:gd name="adj2" fmla="val 155843"/>
              </a:avLst>
            </a:prstGeom>
            <a:noFill/>
            <a:ln w="12700" algn="ctr">
              <a:solidFill>
                <a:schemeClr val="tx1"/>
              </a:solidFill>
              <a:prstDash val="dash"/>
              <a:round/>
              <a:headEnd type="none" w="sm" len="sm"/>
              <a:tailEnd type="none" w="sm" len="sm"/>
            </a:ln>
            <a:extLst>
              <a:ext uri="{909E8E84-426E-40DD-AFC4-6F175D3DCCD1}">
                <a14:hiddenFill xmlns:a14="http://schemas.microsoft.com/office/drawing/2010/main">
                  <a:solidFill>
                    <a:srgbClr val="FFFFFF"/>
                  </a:solidFill>
                </a14:hiddenFill>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键及所有值</a:t>
              </a:r>
              <a:endParaRPr lang="en-US" altLang="zh-CN" sz="2400" b="1">
                <a:latin typeface="Courier New" panose="02070309020205020404" pitchFamily="49" charset="0"/>
              </a:endParaRPr>
            </a:p>
            <a:p>
              <a:r>
                <a:rPr lang="en-US" altLang="zh-CN" sz="2400" b="1"/>
                <a:t>(k, [v, w, …])</a:t>
              </a:r>
              <a:endParaRPr lang="zh-CN" altLang="en-US" sz="2400" b="1"/>
            </a:p>
            <a:p>
              <a:pPr>
                <a:spcBef>
                  <a:spcPct val="20000"/>
                </a:spcBef>
              </a:pPr>
              <a:endParaRPr lang="zh-CN" altLang="en-US" sz="2400" i="1">
                <a:latin typeface="Courier New" panose="02070309020205020404" pitchFamily="49" charset="0"/>
              </a:endParaRPr>
            </a:p>
          </p:txBody>
        </p:sp>
      </p:grpSp>
      <p:sp>
        <p:nvSpPr>
          <p:cNvPr id="35845" name="灯片编号占位符 3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D3FC2B1-A094-4CC0-A95C-F894F6F40ED9}" type="slidenum">
              <a:rPr lang="zh-CN" altLang="en-US" sz="1400"/>
              <a:pPr/>
              <a:t>34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7346">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7346">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7346">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6">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7346">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734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287338" y="1438275"/>
            <a:ext cx="8640762" cy="5040313"/>
          </a:xfrm>
          <a:noFill/>
        </p:spPr>
        <p:txBody>
          <a:bodyPr/>
          <a:lstStyle/>
          <a:p>
            <a:pPr algn="just"/>
            <a:r>
              <a:rPr lang="en-US" altLang="zh-CN" b="1" smtClean="0"/>
              <a:t>MapReduce</a:t>
            </a:r>
            <a:r>
              <a:rPr lang="zh-CN" altLang="en-US" b="1" smtClean="0"/>
              <a:t>编程模型</a:t>
            </a:r>
            <a:endParaRPr lang="en-US" altLang="zh-CN" b="1" smtClean="0"/>
          </a:p>
          <a:p>
            <a:pPr lvl="1" algn="just">
              <a:buFontTx/>
              <a:buNone/>
            </a:pPr>
            <a:r>
              <a:rPr lang="en-US" altLang="zh-CN" b="1" smtClean="0">
                <a:sym typeface="Symbol" panose="05050102010706020507" pitchFamily="18" charset="2"/>
              </a:rPr>
              <a:t>2. </a:t>
            </a:r>
            <a:r>
              <a:rPr lang="zh-CN" altLang="en-US" b="1" smtClean="0">
                <a:sym typeface="Symbol" panose="05050102010706020507" pitchFamily="18" charset="2"/>
              </a:rPr>
              <a:t>按键组合</a:t>
            </a:r>
            <a:endParaRPr lang="en-US" altLang="zh-CN" b="1" smtClean="0">
              <a:sym typeface="Symbol" panose="05050102010706020507" pitchFamily="18" charset="2"/>
            </a:endParaRPr>
          </a:p>
          <a:p>
            <a:pPr lvl="1" algn="just"/>
            <a:r>
              <a:rPr lang="zh-CN" altLang="en-US" b="1" smtClean="0">
                <a:sym typeface="Symbol" panose="05050102010706020507" pitchFamily="18" charset="2"/>
              </a:rPr>
              <a:t>其处理方式与</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两个函数无关</a:t>
            </a:r>
            <a:endParaRPr lang="en-US" altLang="zh-CN" b="1" smtClean="0">
              <a:sym typeface="Symbol" panose="05050102010706020507" pitchFamily="18" charset="2"/>
            </a:endParaRPr>
          </a:p>
          <a:p>
            <a:pPr lvl="1" algn="just"/>
            <a:r>
              <a:rPr lang="zh-CN" altLang="en-US" b="1" smtClean="0">
                <a:sym typeface="Symbol" panose="05050102010706020507" pitchFamily="18" charset="2"/>
              </a:rPr>
              <a:t>把“键</a:t>
            </a:r>
            <a:r>
              <a:rPr lang="en-US" altLang="zh-CN" b="1" smtClean="0">
                <a:sym typeface="Symbol" panose="05050102010706020507" pitchFamily="18" charset="2"/>
              </a:rPr>
              <a:t>-</a:t>
            </a:r>
            <a:r>
              <a:rPr lang="zh-CN" altLang="en-US" b="1" smtClean="0">
                <a:sym typeface="Symbol" panose="05050102010706020507" pitchFamily="18" charset="2"/>
              </a:rPr>
              <a:t>值”对序</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列组成“键</a:t>
            </a:r>
            <a:r>
              <a:rPr lang="en-US" altLang="zh-CN" b="1" smtClean="0">
                <a:sym typeface="Symbol" panose="05050102010706020507" pitchFamily="18" charset="2"/>
              </a:rPr>
              <a:t>-</a:t>
            </a:r>
            <a:r>
              <a:rPr lang="zh-CN" altLang="en-US" b="1" smtClean="0">
                <a:sym typeface="Symbol" panose="05050102010706020507" pitchFamily="18" charset="2"/>
              </a:rPr>
              <a:t>值表”对</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序列</a:t>
            </a:r>
            <a:endParaRPr lang="en-US" altLang="zh-CN" b="1" smtClean="0">
              <a:sym typeface="Symbol" panose="05050102010706020507" pitchFamily="18" charset="2"/>
            </a:endParaRPr>
          </a:p>
          <a:p>
            <a:pPr lvl="1" algn="just"/>
            <a:r>
              <a:rPr lang="zh-CN" altLang="en-US" b="1" smtClean="0">
                <a:sym typeface="Symbol" panose="05050102010706020507" pitchFamily="18" charset="2"/>
              </a:rPr>
              <a:t>把各“键</a:t>
            </a:r>
            <a:r>
              <a:rPr lang="en-US" altLang="zh-CN" b="1" smtClean="0">
                <a:sym typeface="Symbol" panose="05050102010706020507" pitchFamily="18" charset="2"/>
              </a:rPr>
              <a:t>-</a:t>
            </a:r>
            <a:r>
              <a:rPr lang="zh-CN" altLang="en-US" b="1" smtClean="0">
                <a:sym typeface="Symbol" panose="05050102010706020507" pitchFamily="18" charset="2"/>
              </a:rPr>
              <a:t>值表”对</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分发给</a:t>
            </a:r>
            <a:r>
              <a:rPr lang="en-US" altLang="zh-CN" b="1" smtClean="0"/>
              <a:t>Reduce</a:t>
            </a:r>
            <a:r>
              <a:rPr lang="zh-CN" altLang="en-US" b="1" smtClean="0"/>
              <a:t>任务</a:t>
            </a:r>
          </a:p>
          <a:p>
            <a:pPr lvl="1" algn="just"/>
            <a:r>
              <a:rPr lang="zh-CN" altLang="en-US" b="1" smtClean="0">
                <a:sym typeface="Symbol" panose="05050102010706020507" pitchFamily="18" charset="2"/>
              </a:rPr>
              <a:t>按键组合由主控</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程序完成</a:t>
            </a:r>
            <a:endParaRPr lang="en-US" altLang="zh-CN" b="1" smtClean="0">
              <a:sym typeface="Symbol" panose="05050102010706020507" pitchFamily="18" charset="2"/>
            </a:endParaRPr>
          </a:p>
          <a:p>
            <a:pPr lvl="1" algn="just"/>
            <a:endParaRPr lang="en-US" altLang="zh-CN" b="1" smtClean="0">
              <a:sym typeface="Symbol" panose="05050102010706020507" pitchFamily="18" charset="2"/>
            </a:endParaRPr>
          </a:p>
        </p:txBody>
      </p:sp>
      <p:sp>
        <p:nvSpPr>
          <p:cNvPr id="36867" name="Rectangle 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36868" name="组合 43"/>
          <p:cNvGrpSpPr>
            <a:grpSpLocks/>
          </p:cNvGrpSpPr>
          <p:nvPr/>
        </p:nvGrpSpPr>
        <p:grpSpPr bwMode="auto">
          <a:xfrm>
            <a:off x="3743325" y="2565400"/>
            <a:ext cx="5127625" cy="4195763"/>
            <a:chOff x="3744000" y="2520000"/>
            <a:chExt cx="5127136" cy="4195148"/>
          </a:xfrm>
        </p:grpSpPr>
        <p:grpSp>
          <p:nvGrpSpPr>
            <p:cNvPr id="36870" name="组合 30"/>
            <p:cNvGrpSpPr>
              <a:grpSpLocks/>
            </p:cNvGrpSpPr>
            <p:nvPr/>
          </p:nvGrpSpPr>
          <p:grpSpPr bwMode="auto">
            <a:xfrm>
              <a:off x="4680000" y="3600000"/>
              <a:ext cx="3749853" cy="2520000"/>
              <a:chOff x="4680000" y="3600000"/>
              <a:chExt cx="3749853" cy="2520000"/>
            </a:xfrm>
          </p:grpSpPr>
          <p:sp>
            <p:nvSpPr>
              <p:cNvPr id="36878" name="矩形 3"/>
              <p:cNvSpPr>
                <a:spLocks noChangeArrowheads="1"/>
              </p:cNvSpPr>
              <p:nvPr/>
            </p:nvSpPr>
            <p:spPr bwMode="auto">
              <a:xfrm>
                <a:off x="5040000" y="540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879" name="矩形 6"/>
              <p:cNvSpPr>
                <a:spLocks noChangeArrowheads="1"/>
              </p:cNvSpPr>
              <p:nvPr/>
            </p:nvSpPr>
            <p:spPr bwMode="auto">
              <a:xfrm>
                <a:off x="5040000" y="468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880" name="矩形 7"/>
              <p:cNvSpPr>
                <a:spLocks noChangeArrowheads="1"/>
              </p:cNvSpPr>
              <p:nvPr/>
            </p:nvSpPr>
            <p:spPr bwMode="auto">
              <a:xfrm>
                <a:off x="5040000" y="396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881" name="矩形 8"/>
              <p:cNvSpPr>
                <a:spLocks noChangeArrowheads="1"/>
              </p:cNvSpPr>
              <p:nvPr/>
            </p:nvSpPr>
            <p:spPr bwMode="auto">
              <a:xfrm>
                <a:off x="7200000" y="360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882" name="矩形 9"/>
              <p:cNvSpPr>
                <a:spLocks noChangeArrowheads="1"/>
              </p:cNvSpPr>
              <p:nvPr/>
            </p:nvSpPr>
            <p:spPr bwMode="auto">
              <a:xfrm>
                <a:off x="7200000" y="432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883" name="矩形 10"/>
              <p:cNvSpPr>
                <a:spLocks noChangeArrowheads="1"/>
              </p:cNvSpPr>
              <p:nvPr/>
            </p:nvSpPr>
            <p:spPr bwMode="auto">
              <a:xfrm>
                <a:off x="7200000" y="504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884" name="矩形 11"/>
              <p:cNvSpPr>
                <a:spLocks noChangeArrowheads="1"/>
              </p:cNvSpPr>
              <p:nvPr/>
            </p:nvSpPr>
            <p:spPr bwMode="auto">
              <a:xfrm>
                <a:off x="7200000" y="576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885" name="矩形 12"/>
              <p:cNvSpPr>
                <a:spLocks noChangeArrowheads="1"/>
              </p:cNvSpPr>
              <p:nvPr/>
            </p:nvSpPr>
            <p:spPr bwMode="auto">
              <a:xfrm>
                <a:off x="6120000" y="4140000"/>
                <a:ext cx="360000" cy="144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cxnSp>
            <p:nvCxnSpPr>
              <p:cNvPr id="36886" name="直接箭头连接符 14"/>
              <p:cNvCxnSpPr>
                <a:cxnSpLocks noChangeShapeType="1"/>
              </p:cNvCxnSpPr>
              <p:nvPr/>
            </p:nvCxnSpPr>
            <p:spPr bwMode="auto">
              <a:xfrm>
                <a:off x="4680000" y="414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87" name="直接箭头连接符 15"/>
              <p:cNvCxnSpPr>
                <a:cxnSpLocks noChangeShapeType="1"/>
              </p:cNvCxnSpPr>
              <p:nvPr/>
            </p:nvCxnSpPr>
            <p:spPr bwMode="auto">
              <a:xfrm>
                <a:off x="4680000" y="558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88" name="直接箭头连接符 16"/>
              <p:cNvCxnSpPr>
                <a:cxnSpLocks noChangeShapeType="1"/>
              </p:cNvCxnSpPr>
              <p:nvPr/>
            </p:nvCxnSpPr>
            <p:spPr bwMode="auto">
              <a:xfrm>
                <a:off x="4680000" y="486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89" name="直接箭头连接符 17"/>
              <p:cNvCxnSpPr>
                <a:cxnSpLocks noChangeShapeType="1"/>
              </p:cNvCxnSpPr>
              <p:nvPr/>
            </p:nvCxnSpPr>
            <p:spPr bwMode="auto">
              <a:xfrm>
                <a:off x="5400000" y="4860000"/>
                <a:ext cx="72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7" name="直接箭头连接符 56"/>
              <p:cNvCxnSpPr/>
              <p:nvPr/>
            </p:nvCxnSpPr>
            <p:spPr bwMode="auto">
              <a:xfrm rot="1800000">
                <a:off x="5361588" y="4329000"/>
                <a:ext cx="828000" cy="1588"/>
              </a:xfrm>
              <a:prstGeom prst="straightConnector1">
                <a:avLst/>
              </a:prstGeom>
              <a:solidFill>
                <a:schemeClr val="accent1"/>
              </a:solidFill>
              <a:ln w="25400" cap="flat" cmpd="sng" algn="ctr">
                <a:solidFill>
                  <a:schemeClr val="tx1"/>
                </a:solidFill>
                <a:prstDash val="solid"/>
                <a:round/>
                <a:headEnd type="none" w="sm" len="sm"/>
                <a:tailEnd type="stealth" w="med" len="lg"/>
              </a:ln>
              <a:effectLst/>
              <a:scene3d>
                <a:camera prst="orthographicFront">
                  <a:rot lat="0" lon="0" rev="0"/>
                </a:camera>
                <a:lightRig rig="threePt" dir="t"/>
              </a:scene3d>
              <a:extLst/>
            </p:spPr>
          </p:cxnSp>
          <p:cxnSp>
            <p:nvCxnSpPr>
              <p:cNvPr id="36891" name="直接箭头连接符 20"/>
              <p:cNvCxnSpPr>
                <a:cxnSpLocks noChangeShapeType="1"/>
              </p:cNvCxnSpPr>
              <p:nvPr/>
            </p:nvCxnSpPr>
            <p:spPr bwMode="auto">
              <a:xfrm rot="-1800000">
                <a:off x="5364000" y="5400000"/>
                <a:ext cx="828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2" name="直接箭头连接符 21"/>
              <p:cNvCxnSpPr>
                <a:cxnSpLocks noChangeShapeType="1"/>
              </p:cNvCxnSpPr>
              <p:nvPr/>
            </p:nvCxnSpPr>
            <p:spPr bwMode="auto">
              <a:xfrm rot="-2400000">
                <a:off x="6372000" y="4068000"/>
                <a:ext cx="93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3" name="直接箭头连接符 22"/>
              <p:cNvCxnSpPr>
                <a:cxnSpLocks noChangeShapeType="1"/>
              </p:cNvCxnSpPr>
              <p:nvPr/>
            </p:nvCxnSpPr>
            <p:spPr bwMode="auto">
              <a:xfrm rot="-1200000">
                <a:off x="6444000" y="4626000"/>
                <a:ext cx="774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4" name="直接箭头连接符 23"/>
              <p:cNvCxnSpPr>
                <a:cxnSpLocks noChangeShapeType="1"/>
              </p:cNvCxnSpPr>
              <p:nvPr/>
            </p:nvCxnSpPr>
            <p:spPr bwMode="auto">
              <a:xfrm rot="1200000">
                <a:off x="6444000" y="5094000"/>
                <a:ext cx="774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5" name="直接箭头连接符 24"/>
              <p:cNvCxnSpPr>
                <a:cxnSpLocks noChangeShapeType="1"/>
              </p:cNvCxnSpPr>
              <p:nvPr/>
            </p:nvCxnSpPr>
            <p:spPr bwMode="auto">
              <a:xfrm rot="2400000">
                <a:off x="6372000" y="5652000"/>
                <a:ext cx="93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6" name="直接箭头连接符 25"/>
              <p:cNvCxnSpPr>
                <a:cxnSpLocks noChangeShapeType="1"/>
                <a:endCxn id="36874" idx="1"/>
              </p:cNvCxnSpPr>
              <p:nvPr/>
            </p:nvCxnSpPr>
            <p:spPr bwMode="auto">
              <a:xfrm>
                <a:off x="7560460" y="4510440"/>
                <a:ext cx="869393" cy="354855"/>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7" name="直接箭头连接符 27"/>
              <p:cNvCxnSpPr>
                <a:cxnSpLocks noChangeShapeType="1"/>
              </p:cNvCxnSpPr>
              <p:nvPr/>
            </p:nvCxnSpPr>
            <p:spPr bwMode="auto">
              <a:xfrm flipV="1">
                <a:off x="7559763" y="4982029"/>
                <a:ext cx="866004" cy="24603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8" name="直接箭头连接符 28"/>
              <p:cNvCxnSpPr>
                <a:cxnSpLocks noChangeShapeType="1"/>
              </p:cNvCxnSpPr>
              <p:nvPr/>
            </p:nvCxnSpPr>
            <p:spPr bwMode="auto">
              <a:xfrm flipV="1">
                <a:off x="7572377" y="5273883"/>
                <a:ext cx="853391" cy="682811"/>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6899" name="直接箭头连接符 29"/>
              <p:cNvCxnSpPr>
                <a:cxnSpLocks noChangeShapeType="1"/>
              </p:cNvCxnSpPr>
              <p:nvPr/>
            </p:nvCxnSpPr>
            <p:spPr bwMode="auto">
              <a:xfrm>
                <a:off x="7573676" y="3786190"/>
                <a:ext cx="852092" cy="809579"/>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37" name="矩形 36"/>
            <p:cNvSpPr/>
            <p:nvPr/>
          </p:nvSpPr>
          <p:spPr bwMode="auto">
            <a:xfrm>
              <a:off x="4501166" y="6286586"/>
              <a:ext cx="1500044" cy="428562"/>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400" b="1" dirty="0">
                  <a:latin typeface="+mn-lt"/>
                  <a:ea typeface="宋体" charset="-122"/>
                </a:rPr>
                <a:t>Map</a:t>
              </a:r>
              <a:r>
                <a:rPr lang="zh-CN" altLang="en-US" sz="2400" b="1" dirty="0">
                  <a:latin typeface="+mn-lt"/>
                  <a:ea typeface="宋体" charset="-122"/>
                </a:rPr>
                <a:t>任务</a:t>
              </a:r>
            </a:p>
          </p:txBody>
        </p:sp>
        <p:sp>
          <p:nvSpPr>
            <p:cNvPr id="38" name="矩形 37"/>
            <p:cNvSpPr/>
            <p:nvPr/>
          </p:nvSpPr>
          <p:spPr bwMode="auto">
            <a:xfrm>
              <a:off x="6644086" y="6286586"/>
              <a:ext cx="1785767" cy="428562"/>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400" b="1" dirty="0">
                  <a:latin typeface="+mn-lt"/>
                  <a:ea typeface="宋体" charset="-122"/>
                </a:rPr>
                <a:t>Reduce</a:t>
              </a:r>
              <a:r>
                <a:rPr lang="zh-CN" altLang="en-US" sz="2400" b="1" dirty="0">
                  <a:latin typeface="+mn-lt"/>
                  <a:ea typeface="宋体" charset="-122"/>
                </a:rPr>
                <a:t>任务</a:t>
              </a:r>
            </a:p>
          </p:txBody>
        </p:sp>
        <p:sp>
          <p:nvSpPr>
            <p:cNvPr id="36873" name="矩形 34"/>
            <p:cNvSpPr>
              <a:spLocks noChangeArrowheads="1"/>
            </p:cNvSpPr>
            <p:nvPr/>
          </p:nvSpPr>
          <p:spPr bwMode="auto">
            <a:xfrm>
              <a:off x="5572132" y="5715016"/>
              <a:ext cx="1500198" cy="428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pPr>
              <a:r>
                <a:rPr lang="zh-CN" altLang="en-US" sz="2400" b="1">
                  <a:latin typeface="Courier New" panose="02070309020205020404" pitchFamily="49" charset="0"/>
                </a:rPr>
                <a:t>按键分组</a:t>
              </a:r>
            </a:p>
          </p:txBody>
        </p:sp>
        <p:sp>
          <p:nvSpPr>
            <p:cNvPr id="36874" name="矩形 35"/>
            <p:cNvSpPr>
              <a:spLocks noChangeArrowheads="1"/>
            </p:cNvSpPr>
            <p:nvPr/>
          </p:nvSpPr>
          <p:spPr bwMode="auto">
            <a:xfrm>
              <a:off x="8429853" y="4122117"/>
              <a:ext cx="441283" cy="148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输</a:t>
              </a:r>
              <a:endParaRPr lang="en-US" altLang="zh-CN" sz="2400" b="1">
                <a:latin typeface="Courier New" panose="02070309020205020404" pitchFamily="49" charset="0"/>
              </a:endParaRPr>
            </a:p>
            <a:p>
              <a:r>
                <a:rPr lang="zh-CN" altLang="en-US" sz="2400" b="1">
                  <a:latin typeface="Courier New" panose="02070309020205020404" pitchFamily="49" charset="0"/>
                </a:rPr>
                <a:t>出</a:t>
              </a:r>
              <a:endParaRPr lang="en-US" altLang="zh-CN" sz="2400" b="1">
                <a:latin typeface="Courier New" panose="02070309020205020404" pitchFamily="49" charset="0"/>
              </a:endParaRPr>
            </a:p>
            <a:p>
              <a:r>
                <a:rPr lang="zh-CN" altLang="en-US" sz="2400" b="1">
                  <a:latin typeface="Courier New" panose="02070309020205020404" pitchFamily="49" charset="0"/>
                </a:rPr>
                <a:t>文</a:t>
              </a:r>
              <a:endParaRPr lang="en-US" altLang="zh-CN" sz="2400" b="1">
                <a:latin typeface="Courier New" panose="02070309020205020404" pitchFamily="49" charset="0"/>
              </a:endParaRPr>
            </a:p>
            <a:p>
              <a:r>
                <a:rPr lang="zh-CN" altLang="en-US" sz="2400" b="1">
                  <a:latin typeface="Courier New" panose="02070309020205020404" pitchFamily="49" charset="0"/>
                </a:rPr>
                <a:t>件</a:t>
              </a:r>
            </a:p>
          </p:txBody>
        </p:sp>
        <p:sp>
          <p:nvSpPr>
            <p:cNvPr id="36875" name="矩形标注 40"/>
            <p:cNvSpPr>
              <a:spLocks noChangeArrowheads="1"/>
            </p:cNvSpPr>
            <p:nvPr/>
          </p:nvSpPr>
          <p:spPr bwMode="auto">
            <a:xfrm>
              <a:off x="3744000" y="2520000"/>
              <a:ext cx="1071570" cy="785818"/>
            </a:xfrm>
            <a:prstGeom prst="wedgeRectCallout">
              <a:avLst>
                <a:gd name="adj1" fmla="val 48741"/>
                <a:gd name="adj2" fmla="val 153005"/>
              </a:avLst>
            </a:prstGeom>
            <a:noFill/>
            <a:ln w="12700" algn="ctr">
              <a:solidFill>
                <a:schemeClr val="tx1"/>
              </a:solidFill>
              <a:prstDash val="dash"/>
              <a:round/>
              <a:headEnd type="none" w="sm" len="sm"/>
              <a:tailEnd type="none" w="sm" len="sm"/>
            </a:ln>
            <a:extLst>
              <a:ext uri="{909E8E84-426E-40DD-AFC4-6F175D3DCCD1}">
                <a14:hiddenFill xmlns:a14="http://schemas.microsoft.com/office/drawing/2010/main">
                  <a:solidFill>
                    <a:srgbClr val="FFFFFF"/>
                  </a:solidFill>
                </a14:hiddenFill>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输入</a:t>
              </a:r>
              <a:endParaRPr lang="en-US" altLang="zh-CN" sz="2400" b="1">
                <a:latin typeface="Courier New" panose="02070309020205020404" pitchFamily="49" charset="0"/>
              </a:endParaRPr>
            </a:p>
            <a:p>
              <a:r>
                <a:rPr lang="zh-CN" altLang="en-US" sz="2400" b="1">
                  <a:latin typeface="Courier New" panose="02070309020205020404" pitchFamily="49" charset="0"/>
                </a:rPr>
                <a:t>文件块</a:t>
              </a:r>
            </a:p>
            <a:p>
              <a:pPr>
                <a:spcBef>
                  <a:spcPct val="20000"/>
                </a:spcBef>
              </a:pPr>
              <a:endParaRPr lang="zh-CN" altLang="en-US" sz="2400" i="1">
                <a:latin typeface="Courier New" panose="02070309020205020404" pitchFamily="49" charset="0"/>
              </a:endParaRPr>
            </a:p>
          </p:txBody>
        </p:sp>
        <p:sp>
          <p:nvSpPr>
            <p:cNvPr id="43" name="矩形标注 42"/>
            <p:cNvSpPr/>
            <p:nvPr/>
          </p:nvSpPr>
          <p:spPr bwMode="auto">
            <a:xfrm>
              <a:off x="5039276" y="2520000"/>
              <a:ext cx="1215909" cy="785698"/>
            </a:xfrm>
            <a:prstGeom prst="wedgeRectCallout">
              <a:avLst>
                <a:gd name="adj1" fmla="val 4054"/>
                <a:gd name="adj2" fmla="val 174290"/>
              </a:avLst>
            </a:prstGeom>
            <a:noFill/>
            <a:ln w="12700" cap="flat" cmpd="sng" algn="ctr">
              <a:solidFill>
                <a:schemeClr val="tx1"/>
              </a:solidFill>
              <a:prstDash val="dash"/>
              <a:round/>
              <a:headEnd type="none" w="sm" len="sm"/>
              <a:tailEnd type="none" w="sm" len="sm"/>
            </a:ln>
            <a:effectLst/>
            <a:extLst/>
          </p:spPr>
          <p:txBody>
            <a:bodyPr lIns="18000" rIns="18000"/>
            <a:lstStyle/>
            <a:p>
              <a:pPr>
                <a:spcBef>
                  <a:spcPts val="0"/>
                </a:spcBef>
                <a:defRPr/>
              </a:pPr>
              <a:r>
                <a:rPr lang="zh-CN" altLang="en-US" sz="2400" b="1" dirty="0">
                  <a:latin typeface="Courier New" pitchFamily="49" charset="0"/>
                  <a:ea typeface="宋体" charset="-122"/>
                </a:rPr>
                <a:t>键</a:t>
              </a:r>
              <a:r>
                <a:rPr lang="en-US" altLang="zh-CN" sz="2400" b="1" dirty="0">
                  <a:latin typeface="+mn-lt"/>
                  <a:ea typeface="宋体" charset="-122"/>
                </a:rPr>
                <a:t>-</a:t>
              </a:r>
              <a:r>
                <a:rPr lang="zh-CN" altLang="en-US" sz="2400" b="1" dirty="0">
                  <a:latin typeface="Courier New" pitchFamily="49" charset="0"/>
                  <a:ea typeface="宋体" charset="-122"/>
                </a:rPr>
                <a:t>值对</a:t>
              </a:r>
              <a:endParaRPr lang="en-US" altLang="zh-CN" sz="2400" b="1" dirty="0">
                <a:latin typeface="Courier New" pitchFamily="49" charset="0"/>
                <a:ea typeface="宋体" charset="-122"/>
              </a:endParaRPr>
            </a:p>
            <a:p>
              <a:pPr>
                <a:spcBef>
                  <a:spcPts val="0"/>
                </a:spcBef>
                <a:defRPr/>
              </a:pPr>
              <a:r>
                <a:rPr lang="en-US" altLang="zh-CN" sz="2400" b="1" dirty="0">
                  <a:ea typeface="宋体" charset="-122"/>
                </a:rPr>
                <a:t>   (k, v)</a:t>
              </a:r>
              <a:endParaRPr lang="zh-CN" altLang="en-US" sz="2400" b="1" dirty="0">
                <a:ea typeface="宋体" charset="-122"/>
              </a:endParaRPr>
            </a:p>
            <a:p>
              <a:pPr>
                <a:spcBef>
                  <a:spcPct val="20000"/>
                </a:spcBef>
                <a:defRPr/>
              </a:pPr>
              <a:endParaRPr lang="zh-CN" altLang="en-US" sz="2400" i="1" dirty="0">
                <a:latin typeface="Courier New" pitchFamily="49" charset="0"/>
                <a:ea typeface="宋体" charset="-122"/>
              </a:endParaRPr>
            </a:p>
          </p:txBody>
        </p:sp>
        <p:sp>
          <p:nvSpPr>
            <p:cNvPr id="36877" name="矩形标注 42"/>
            <p:cNvSpPr>
              <a:spLocks noChangeArrowheads="1"/>
            </p:cNvSpPr>
            <p:nvPr/>
          </p:nvSpPr>
          <p:spPr bwMode="auto">
            <a:xfrm>
              <a:off x="6480000" y="2520000"/>
              <a:ext cx="1785950" cy="785818"/>
            </a:xfrm>
            <a:prstGeom prst="wedgeRectCallout">
              <a:avLst>
                <a:gd name="adj1" fmla="val -36347"/>
                <a:gd name="adj2" fmla="val 155843"/>
              </a:avLst>
            </a:prstGeom>
            <a:noFill/>
            <a:ln w="12700" algn="ctr">
              <a:solidFill>
                <a:schemeClr val="tx1"/>
              </a:solidFill>
              <a:prstDash val="dash"/>
              <a:round/>
              <a:headEnd type="none" w="sm" len="sm"/>
              <a:tailEnd type="none" w="sm" len="sm"/>
            </a:ln>
            <a:extLst>
              <a:ext uri="{909E8E84-426E-40DD-AFC4-6F175D3DCCD1}">
                <a14:hiddenFill xmlns:a14="http://schemas.microsoft.com/office/drawing/2010/main">
                  <a:solidFill>
                    <a:srgbClr val="FFFFFF"/>
                  </a:solidFill>
                </a14:hiddenFill>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键及所有值</a:t>
              </a:r>
              <a:endParaRPr lang="en-US" altLang="zh-CN" sz="2400" b="1">
                <a:latin typeface="Courier New" panose="02070309020205020404" pitchFamily="49" charset="0"/>
              </a:endParaRPr>
            </a:p>
            <a:p>
              <a:r>
                <a:rPr lang="en-US" altLang="zh-CN" sz="2400" b="1"/>
                <a:t>(k, [v, w, …])</a:t>
              </a:r>
              <a:endParaRPr lang="zh-CN" altLang="en-US" sz="2400" b="1"/>
            </a:p>
            <a:p>
              <a:pPr>
                <a:spcBef>
                  <a:spcPct val="20000"/>
                </a:spcBef>
              </a:pPr>
              <a:endParaRPr lang="zh-CN" altLang="en-US" sz="2400" i="1">
                <a:latin typeface="Courier New" panose="02070309020205020404" pitchFamily="49" charset="0"/>
              </a:endParaRPr>
            </a:p>
          </p:txBody>
        </p:sp>
      </p:grpSp>
      <p:sp>
        <p:nvSpPr>
          <p:cNvPr id="36869" name="灯片编号占位符 3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3587E2B-C1E5-4C34-A0F8-7AB66F79C83B}" type="slidenum">
              <a:rPr lang="zh-CN" altLang="en-US" sz="1400"/>
              <a:pPr/>
              <a:t>35</a:t>
            </a:fld>
            <a:endParaRPr lang="en-US" altLang="zh-CN" sz="140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287338" y="1438275"/>
            <a:ext cx="8640762" cy="5040313"/>
          </a:xfrm>
          <a:noFill/>
        </p:spPr>
        <p:txBody>
          <a:bodyPr/>
          <a:lstStyle/>
          <a:p>
            <a:pPr algn="just"/>
            <a:r>
              <a:rPr lang="en-US" altLang="zh-CN" b="1" smtClean="0"/>
              <a:t>MapReduce</a:t>
            </a:r>
            <a:r>
              <a:rPr lang="zh-CN" altLang="en-US" b="1" smtClean="0"/>
              <a:t>编程模型</a:t>
            </a:r>
            <a:endParaRPr lang="en-US" altLang="zh-CN" b="1" smtClean="0"/>
          </a:p>
          <a:p>
            <a:pPr lvl="1" algn="just">
              <a:buFontTx/>
              <a:buNone/>
            </a:pPr>
            <a:r>
              <a:rPr lang="en-US" altLang="zh-CN" b="1" smtClean="0">
                <a:sym typeface="Symbol" panose="05050102010706020507" pitchFamily="18" charset="2"/>
              </a:rPr>
              <a:t>3. </a:t>
            </a:r>
            <a:r>
              <a:rPr lang="en-US" altLang="zh-CN" b="1" smtClean="0"/>
              <a:t>Reduce</a:t>
            </a:r>
            <a:r>
              <a:rPr lang="zh-CN" altLang="en-US" b="1" smtClean="0"/>
              <a:t>任务</a:t>
            </a:r>
          </a:p>
          <a:p>
            <a:pPr lvl="1" algn="just"/>
            <a:r>
              <a:rPr lang="zh-CN" altLang="en-US" b="1" smtClean="0">
                <a:sym typeface="Symbol" panose="05050102010706020507" pitchFamily="18" charset="2"/>
              </a:rPr>
              <a:t>执行</a:t>
            </a:r>
            <a:r>
              <a:rPr lang="en-US" altLang="zh-CN" b="1" smtClean="0"/>
              <a:t>Reduce</a:t>
            </a:r>
            <a:r>
              <a:rPr lang="zh-CN" altLang="en-US" b="1" smtClean="0">
                <a:sym typeface="Symbol" panose="05050102010706020507" pitchFamily="18" charset="2"/>
              </a:rPr>
              <a:t>函</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数的多个任务并</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行执行</a:t>
            </a:r>
            <a:endParaRPr lang="en-US" altLang="zh-CN" b="1" smtClean="0">
              <a:sym typeface="Symbol" panose="05050102010706020507" pitchFamily="18" charset="2"/>
            </a:endParaRPr>
          </a:p>
          <a:p>
            <a:pPr lvl="1" algn="just"/>
            <a:r>
              <a:rPr lang="zh-CN" altLang="en-US" b="1" smtClean="0">
                <a:sym typeface="Symbol" panose="05050102010706020507" pitchFamily="18" charset="2"/>
              </a:rPr>
              <a:t>每个</a:t>
            </a:r>
            <a:r>
              <a:rPr lang="en-US" altLang="zh-CN" b="1" smtClean="0"/>
              <a:t>Reduce</a:t>
            </a:r>
            <a:r>
              <a:rPr lang="zh-CN" altLang="en-US" b="1" smtClean="0">
                <a:sym typeface="Symbol" panose="05050102010706020507" pitchFamily="18" charset="2"/>
              </a:rPr>
              <a:t>任务</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把“键</a:t>
            </a:r>
            <a:r>
              <a:rPr lang="en-US" altLang="zh-CN" b="1" smtClean="0">
                <a:sym typeface="Symbol" panose="05050102010706020507" pitchFamily="18" charset="2"/>
              </a:rPr>
              <a:t>-</a:t>
            </a:r>
            <a:r>
              <a:rPr lang="zh-CN" altLang="en-US" b="1" smtClean="0">
                <a:sym typeface="Symbol" panose="05050102010706020507" pitchFamily="18" charset="2"/>
              </a:rPr>
              <a:t>值表”对中</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的值以某种方式组</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合，转换成“键</a:t>
            </a:r>
            <a:r>
              <a:rPr lang="en-US" altLang="zh-CN" b="1" smtClean="0">
                <a:sym typeface="Symbol" panose="05050102010706020507" pitchFamily="18" charset="2"/>
              </a:rPr>
              <a:t>-</a:t>
            </a:r>
            <a:r>
              <a:rPr lang="zh-CN" altLang="en-US" b="1" smtClean="0">
                <a:sym typeface="Symbol" panose="05050102010706020507" pitchFamily="18" charset="2"/>
              </a:rPr>
              <a:t>值”</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对输出</a:t>
            </a:r>
            <a:endParaRPr lang="en-US" altLang="zh-CN" b="1" smtClean="0">
              <a:sym typeface="Symbol" panose="05050102010706020507" pitchFamily="18" charset="2"/>
            </a:endParaRPr>
          </a:p>
          <a:p>
            <a:pPr lvl="1" algn="just">
              <a:buFontTx/>
              <a:buNone/>
            </a:pPr>
            <a:endParaRPr lang="en-US" altLang="zh-CN" b="1" smtClean="0">
              <a:sym typeface="Symbol" panose="05050102010706020507" pitchFamily="18" charset="2"/>
            </a:endParaRPr>
          </a:p>
          <a:p>
            <a:pPr lvl="1" algn="just"/>
            <a:endParaRPr lang="en-US" altLang="zh-CN" b="1" smtClean="0">
              <a:sym typeface="Symbol" panose="05050102010706020507" pitchFamily="18" charset="2"/>
            </a:endParaRPr>
          </a:p>
          <a:p>
            <a:pPr lvl="1" algn="just">
              <a:buFontTx/>
              <a:buNone/>
            </a:pPr>
            <a:endParaRPr lang="en-US" altLang="zh-CN" b="1" smtClean="0">
              <a:sym typeface="Symbol" panose="05050102010706020507" pitchFamily="18" charset="2"/>
            </a:endParaRPr>
          </a:p>
        </p:txBody>
      </p:sp>
      <p:sp>
        <p:nvSpPr>
          <p:cNvPr id="37891" name="Rectangle 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37892" name="组合 43"/>
          <p:cNvGrpSpPr>
            <a:grpSpLocks/>
          </p:cNvGrpSpPr>
          <p:nvPr/>
        </p:nvGrpSpPr>
        <p:grpSpPr bwMode="auto">
          <a:xfrm>
            <a:off x="3743325" y="2565400"/>
            <a:ext cx="5127625" cy="4195763"/>
            <a:chOff x="3744000" y="2520000"/>
            <a:chExt cx="5127136" cy="4195148"/>
          </a:xfrm>
        </p:grpSpPr>
        <p:grpSp>
          <p:nvGrpSpPr>
            <p:cNvPr id="37894" name="组合 30"/>
            <p:cNvGrpSpPr>
              <a:grpSpLocks/>
            </p:cNvGrpSpPr>
            <p:nvPr/>
          </p:nvGrpSpPr>
          <p:grpSpPr bwMode="auto">
            <a:xfrm>
              <a:off x="4680000" y="3600000"/>
              <a:ext cx="3749853" cy="2520000"/>
              <a:chOff x="4680000" y="3600000"/>
              <a:chExt cx="3749853" cy="2520000"/>
            </a:xfrm>
          </p:grpSpPr>
          <p:sp>
            <p:nvSpPr>
              <p:cNvPr id="37902" name="矩形 3"/>
              <p:cNvSpPr>
                <a:spLocks noChangeArrowheads="1"/>
              </p:cNvSpPr>
              <p:nvPr/>
            </p:nvSpPr>
            <p:spPr bwMode="auto">
              <a:xfrm>
                <a:off x="5040000" y="540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7903" name="矩形 6"/>
              <p:cNvSpPr>
                <a:spLocks noChangeArrowheads="1"/>
              </p:cNvSpPr>
              <p:nvPr/>
            </p:nvSpPr>
            <p:spPr bwMode="auto">
              <a:xfrm>
                <a:off x="5040000" y="468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7904" name="矩形 7"/>
              <p:cNvSpPr>
                <a:spLocks noChangeArrowheads="1"/>
              </p:cNvSpPr>
              <p:nvPr/>
            </p:nvSpPr>
            <p:spPr bwMode="auto">
              <a:xfrm>
                <a:off x="5040000" y="396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7905" name="矩形 8"/>
              <p:cNvSpPr>
                <a:spLocks noChangeArrowheads="1"/>
              </p:cNvSpPr>
              <p:nvPr/>
            </p:nvSpPr>
            <p:spPr bwMode="auto">
              <a:xfrm>
                <a:off x="7200000" y="360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7906" name="矩形 9"/>
              <p:cNvSpPr>
                <a:spLocks noChangeArrowheads="1"/>
              </p:cNvSpPr>
              <p:nvPr/>
            </p:nvSpPr>
            <p:spPr bwMode="auto">
              <a:xfrm>
                <a:off x="7200000" y="432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7907" name="矩形 10"/>
              <p:cNvSpPr>
                <a:spLocks noChangeArrowheads="1"/>
              </p:cNvSpPr>
              <p:nvPr/>
            </p:nvSpPr>
            <p:spPr bwMode="auto">
              <a:xfrm>
                <a:off x="7200000" y="504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7908" name="矩形 11"/>
              <p:cNvSpPr>
                <a:spLocks noChangeArrowheads="1"/>
              </p:cNvSpPr>
              <p:nvPr/>
            </p:nvSpPr>
            <p:spPr bwMode="auto">
              <a:xfrm>
                <a:off x="7200000" y="5760000"/>
                <a:ext cx="360000" cy="36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7909" name="矩形 12"/>
              <p:cNvSpPr>
                <a:spLocks noChangeArrowheads="1"/>
              </p:cNvSpPr>
              <p:nvPr/>
            </p:nvSpPr>
            <p:spPr bwMode="auto">
              <a:xfrm>
                <a:off x="6120000" y="4140000"/>
                <a:ext cx="360000" cy="1440000"/>
              </a:xfrm>
              <a:prstGeom prst="rect">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cxnSp>
            <p:nvCxnSpPr>
              <p:cNvPr id="37910" name="直接箭头连接符 14"/>
              <p:cNvCxnSpPr>
                <a:cxnSpLocks noChangeShapeType="1"/>
              </p:cNvCxnSpPr>
              <p:nvPr/>
            </p:nvCxnSpPr>
            <p:spPr bwMode="auto">
              <a:xfrm>
                <a:off x="4680000" y="414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11" name="直接箭头连接符 15"/>
              <p:cNvCxnSpPr>
                <a:cxnSpLocks noChangeShapeType="1"/>
              </p:cNvCxnSpPr>
              <p:nvPr/>
            </p:nvCxnSpPr>
            <p:spPr bwMode="auto">
              <a:xfrm>
                <a:off x="4680000" y="558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12" name="直接箭头连接符 16"/>
              <p:cNvCxnSpPr>
                <a:cxnSpLocks noChangeShapeType="1"/>
              </p:cNvCxnSpPr>
              <p:nvPr/>
            </p:nvCxnSpPr>
            <p:spPr bwMode="auto">
              <a:xfrm>
                <a:off x="4680000" y="4860000"/>
                <a:ext cx="3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13" name="直接箭头连接符 17"/>
              <p:cNvCxnSpPr>
                <a:cxnSpLocks noChangeShapeType="1"/>
              </p:cNvCxnSpPr>
              <p:nvPr/>
            </p:nvCxnSpPr>
            <p:spPr bwMode="auto">
              <a:xfrm>
                <a:off x="5400000" y="4860000"/>
                <a:ext cx="72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7" name="直接箭头连接符 56"/>
              <p:cNvCxnSpPr/>
              <p:nvPr/>
            </p:nvCxnSpPr>
            <p:spPr bwMode="auto">
              <a:xfrm rot="1800000">
                <a:off x="5361588" y="4329000"/>
                <a:ext cx="828000" cy="1588"/>
              </a:xfrm>
              <a:prstGeom prst="straightConnector1">
                <a:avLst/>
              </a:prstGeom>
              <a:solidFill>
                <a:schemeClr val="accent1"/>
              </a:solidFill>
              <a:ln w="25400" cap="flat" cmpd="sng" algn="ctr">
                <a:solidFill>
                  <a:schemeClr val="tx1"/>
                </a:solidFill>
                <a:prstDash val="solid"/>
                <a:round/>
                <a:headEnd type="none" w="sm" len="sm"/>
                <a:tailEnd type="stealth" w="med" len="lg"/>
              </a:ln>
              <a:effectLst/>
              <a:scene3d>
                <a:camera prst="orthographicFront">
                  <a:rot lat="0" lon="0" rev="0"/>
                </a:camera>
                <a:lightRig rig="threePt" dir="t"/>
              </a:scene3d>
              <a:extLst/>
            </p:spPr>
          </p:cxnSp>
          <p:cxnSp>
            <p:nvCxnSpPr>
              <p:cNvPr id="37915" name="直接箭头连接符 20"/>
              <p:cNvCxnSpPr>
                <a:cxnSpLocks noChangeShapeType="1"/>
              </p:cNvCxnSpPr>
              <p:nvPr/>
            </p:nvCxnSpPr>
            <p:spPr bwMode="auto">
              <a:xfrm rot="-1800000">
                <a:off x="5364000" y="5400000"/>
                <a:ext cx="828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16" name="直接箭头连接符 21"/>
              <p:cNvCxnSpPr>
                <a:cxnSpLocks noChangeShapeType="1"/>
              </p:cNvCxnSpPr>
              <p:nvPr/>
            </p:nvCxnSpPr>
            <p:spPr bwMode="auto">
              <a:xfrm rot="-2400000">
                <a:off x="6372000" y="4068000"/>
                <a:ext cx="93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17" name="直接箭头连接符 22"/>
              <p:cNvCxnSpPr>
                <a:cxnSpLocks noChangeShapeType="1"/>
              </p:cNvCxnSpPr>
              <p:nvPr/>
            </p:nvCxnSpPr>
            <p:spPr bwMode="auto">
              <a:xfrm rot="-1200000">
                <a:off x="6444000" y="4626000"/>
                <a:ext cx="774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18" name="直接箭头连接符 23"/>
              <p:cNvCxnSpPr>
                <a:cxnSpLocks noChangeShapeType="1"/>
              </p:cNvCxnSpPr>
              <p:nvPr/>
            </p:nvCxnSpPr>
            <p:spPr bwMode="auto">
              <a:xfrm rot="1200000">
                <a:off x="6444000" y="5094000"/>
                <a:ext cx="774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19" name="直接箭头连接符 24"/>
              <p:cNvCxnSpPr>
                <a:cxnSpLocks noChangeShapeType="1"/>
              </p:cNvCxnSpPr>
              <p:nvPr/>
            </p:nvCxnSpPr>
            <p:spPr bwMode="auto">
              <a:xfrm rot="2400000">
                <a:off x="6372000" y="5652000"/>
                <a:ext cx="93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20" name="直接箭头连接符 25"/>
              <p:cNvCxnSpPr>
                <a:cxnSpLocks noChangeShapeType="1"/>
                <a:endCxn id="37898" idx="1"/>
              </p:cNvCxnSpPr>
              <p:nvPr/>
            </p:nvCxnSpPr>
            <p:spPr bwMode="auto">
              <a:xfrm>
                <a:off x="7560460" y="4510440"/>
                <a:ext cx="869393" cy="354855"/>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21" name="直接箭头连接符 27"/>
              <p:cNvCxnSpPr>
                <a:cxnSpLocks noChangeShapeType="1"/>
              </p:cNvCxnSpPr>
              <p:nvPr/>
            </p:nvCxnSpPr>
            <p:spPr bwMode="auto">
              <a:xfrm flipV="1">
                <a:off x="7559763" y="4982029"/>
                <a:ext cx="866004" cy="24603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22" name="直接箭头连接符 28"/>
              <p:cNvCxnSpPr>
                <a:cxnSpLocks noChangeShapeType="1"/>
              </p:cNvCxnSpPr>
              <p:nvPr/>
            </p:nvCxnSpPr>
            <p:spPr bwMode="auto">
              <a:xfrm flipV="1">
                <a:off x="7572377" y="5273883"/>
                <a:ext cx="853391" cy="682811"/>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37923" name="直接箭头连接符 29"/>
              <p:cNvCxnSpPr>
                <a:cxnSpLocks noChangeShapeType="1"/>
              </p:cNvCxnSpPr>
              <p:nvPr/>
            </p:nvCxnSpPr>
            <p:spPr bwMode="auto">
              <a:xfrm>
                <a:off x="7573676" y="3786190"/>
                <a:ext cx="852092" cy="809579"/>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37" name="矩形 36"/>
            <p:cNvSpPr/>
            <p:nvPr/>
          </p:nvSpPr>
          <p:spPr bwMode="auto">
            <a:xfrm>
              <a:off x="4501166" y="6286586"/>
              <a:ext cx="1500044" cy="428562"/>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400" b="1" dirty="0">
                  <a:latin typeface="+mn-lt"/>
                  <a:ea typeface="宋体" charset="-122"/>
                </a:rPr>
                <a:t>Map</a:t>
              </a:r>
              <a:r>
                <a:rPr lang="zh-CN" altLang="en-US" sz="2400" b="1" dirty="0">
                  <a:latin typeface="+mn-lt"/>
                  <a:ea typeface="宋体" charset="-122"/>
                </a:rPr>
                <a:t>任务</a:t>
              </a:r>
            </a:p>
          </p:txBody>
        </p:sp>
        <p:sp>
          <p:nvSpPr>
            <p:cNvPr id="38" name="矩形 37"/>
            <p:cNvSpPr/>
            <p:nvPr/>
          </p:nvSpPr>
          <p:spPr bwMode="auto">
            <a:xfrm>
              <a:off x="6644086" y="6286586"/>
              <a:ext cx="1785767" cy="428562"/>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400" b="1" dirty="0">
                  <a:latin typeface="+mn-lt"/>
                  <a:ea typeface="宋体" charset="-122"/>
                </a:rPr>
                <a:t>Reduce</a:t>
              </a:r>
              <a:r>
                <a:rPr lang="zh-CN" altLang="en-US" sz="2400" b="1" dirty="0">
                  <a:latin typeface="+mn-lt"/>
                  <a:ea typeface="宋体" charset="-122"/>
                </a:rPr>
                <a:t>任务</a:t>
              </a:r>
            </a:p>
          </p:txBody>
        </p:sp>
        <p:sp>
          <p:nvSpPr>
            <p:cNvPr id="37897" name="矩形 34"/>
            <p:cNvSpPr>
              <a:spLocks noChangeArrowheads="1"/>
            </p:cNvSpPr>
            <p:nvPr/>
          </p:nvSpPr>
          <p:spPr bwMode="auto">
            <a:xfrm>
              <a:off x="5572132" y="5715016"/>
              <a:ext cx="1500198" cy="428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pPr>
              <a:r>
                <a:rPr lang="zh-CN" altLang="en-US" sz="2400" b="1">
                  <a:latin typeface="Courier New" panose="02070309020205020404" pitchFamily="49" charset="0"/>
                </a:rPr>
                <a:t>按键分组</a:t>
              </a:r>
            </a:p>
          </p:txBody>
        </p:sp>
        <p:sp>
          <p:nvSpPr>
            <p:cNvPr id="37898" name="矩形 35"/>
            <p:cNvSpPr>
              <a:spLocks noChangeArrowheads="1"/>
            </p:cNvSpPr>
            <p:nvPr/>
          </p:nvSpPr>
          <p:spPr bwMode="auto">
            <a:xfrm>
              <a:off x="8429853" y="4122117"/>
              <a:ext cx="441283" cy="148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输</a:t>
              </a:r>
              <a:endParaRPr lang="en-US" altLang="zh-CN" sz="2400" b="1">
                <a:latin typeface="Courier New" panose="02070309020205020404" pitchFamily="49" charset="0"/>
              </a:endParaRPr>
            </a:p>
            <a:p>
              <a:r>
                <a:rPr lang="zh-CN" altLang="en-US" sz="2400" b="1">
                  <a:latin typeface="Courier New" panose="02070309020205020404" pitchFamily="49" charset="0"/>
                </a:rPr>
                <a:t>出</a:t>
              </a:r>
              <a:endParaRPr lang="en-US" altLang="zh-CN" sz="2400" b="1">
                <a:latin typeface="Courier New" panose="02070309020205020404" pitchFamily="49" charset="0"/>
              </a:endParaRPr>
            </a:p>
            <a:p>
              <a:r>
                <a:rPr lang="zh-CN" altLang="en-US" sz="2400" b="1">
                  <a:latin typeface="Courier New" panose="02070309020205020404" pitchFamily="49" charset="0"/>
                </a:rPr>
                <a:t>文</a:t>
              </a:r>
              <a:endParaRPr lang="en-US" altLang="zh-CN" sz="2400" b="1">
                <a:latin typeface="Courier New" panose="02070309020205020404" pitchFamily="49" charset="0"/>
              </a:endParaRPr>
            </a:p>
            <a:p>
              <a:r>
                <a:rPr lang="zh-CN" altLang="en-US" sz="2400" b="1">
                  <a:latin typeface="Courier New" panose="02070309020205020404" pitchFamily="49" charset="0"/>
                </a:rPr>
                <a:t>件</a:t>
              </a:r>
            </a:p>
          </p:txBody>
        </p:sp>
        <p:sp>
          <p:nvSpPr>
            <p:cNvPr id="37899" name="矩形标注 40"/>
            <p:cNvSpPr>
              <a:spLocks noChangeArrowheads="1"/>
            </p:cNvSpPr>
            <p:nvPr/>
          </p:nvSpPr>
          <p:spPr bwMode="auto">
            <a:xfrm>
              <a:off x="3744000" y="2520000"/>
              <a:ext cx="1071570" cy="785818"/>
            </a:xfrm>
            <a:prstGeom prst="wedgeRectCallout">
              <a:avLst>
                <a:gd name="adj1" fmla="val 48741"/>
                <a:gd name="adj2" fmla="val 153005"/>
              </a:avLst>
            </a:prstGeom>
            <a:noFill/>
            <a:ln w="12700" algn="ctr">
              <a:solidFill>
                <a:schemeClr val="tx1"/>
              </a:solidFill>
              <a:prstDash val="dash"/>
              <a:round/>
              <a:headEnd type="none" w="sm" len="sm"/>
              <a:tailEnd type="none" w="sm" len="sm"/>
            </a:ln>
            <a:extLst>
              <a:ext uri="{909E8E84-426E-40DD-AFC4-6F175D3DCCD1}">
                <a14:hiddenFill xmlns:a14="http://schemas.microsoft.com/office/drawing/2010/main">
                  <a:solidFill>
                    <a:srgbClr val="FFFFFF"/>
                  </a:solidFill>
                </a14:hiddenFill>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输入</a:t>
              </a:r>
              <a:endParaRPr lang="en-US" altLang="zh-CN" sz="2400" b="1">
                <a:latin typeface="Courier New" panose="02070309020205020404" pitchFamily="49" charset="0"/>
              </a:endParaRPr>
            </a:p>
            <a:p>
              <a:r>
                <a:rPr lang="zh-CN" altLang="en-US" sz="2400" b="1">
                  <a:latin typeface="Courier New" panose="02070309020205020404" pitchFamily="49" charset="0"/>
                </a:rPr>
                <a:t>文件块</a:t>
              </a:r>
            </a:p>
            <a:p>
              <a:pPr>
                <a:spcBef>
                  <a:spcPct val="20000"/>
                </a:spcBef>
              </a:pPr>
              <a:endParaRPr lang="zh-CN" altLang="en-US" sz="2400" i="1">
                <a:latin typeface="Courier New" panose="02070309020205020404" pitchFamily="49" charset="0"/>
              </a:endParaRPr>
            </a:p>
          </p:txBody>
        </p:sp>
        <p:sp>
          <p:nvSpPr>
            <p:cNvPr id="43" name="矩形标注 42"/>
            <p:cNvSpPr/>
            <p:nvPr/>
          </p:nvSpPr>
          <p:spPr bwMode="auto">
            <a:xfrm>
              <a:off x="5039276" y="2520000"/>
              <a:ext cx="1215909" cy="785698"/>
            </a:xfrm>
            <a:prstGeom prst="wedgeRectCallout">
              <a:avLst>
                <a:gd name="adj1" fmla="val 4054"/>
                <a:gd name="adj2" fmla="val 174290"/>
              </a:avLst>
            </a:prstGeom>
            <a:noFill/>
            <a:ln w="12700" cap="flat" cmpd="sng" algn="ctr">
              <a:solidFill>
                <a:schemeClr val="tx1"/>
              </a:solidFill>
              <a:prstDash val="dash"/>
              <a:round/>
              <a:headEnd type="none" w="sm" len="sm"/>
              <a:tailEnd type="none" w="sm" len="sm"/>
            </a:ln>
            <a:effectLst/>
            <a:extLst/>
          </p:spPr>
          <p:txBody>
            <a:bodyPr lIns="18000" rIns="18000"/>
            <a:lstStyle/>
            <a:p>
              <a:pPr>
                <a:spcBef>
                  <a:spcPts val="0"/>
                </a:spcBef>
                <a:defRPr/>
              </a:pPr>
              <a:r>
                <a:rPr lang="zh-CN" altLang="en-US" sz="2400" b="1" dirty="0">
                  <a:latin typeface="Courier New" pitchFamily="49" charset="0"/>
                  <a:ea typeface="宋体" charset="-122"/>
                </a:rPr>
                <a:t>键</a:t>
              </a:r>
              <a:r>
                <a:rPr lang="en-US" altLang="zh-CN" sz="2400" b="1" dirty="0">
                  <a:latin typeface="+mn-lt"/>
                  <a:ea typeface="宋体" charset="-122"/>
                </a:rPr>
                <a:t>-</a:t>
              </a:r>
              <a:r>
                <a:rPr lang="zh-CN" altLang="en-US" sz="2400" b="1" dirty="0">
                  <a:latin typeface="Courier New" pitchFamily="49" charset="0"/>
                  <a:ea typeface="宋体" charset="-122"/>
                </a:rPr>
                <a:t>值对</a:t>
              </a:r>
              <a:endParaRPr lang="en-US" altLang="zh-CN" sz="2400" b="1" dirty="0">
                <a:latin typeface="Courier New" pitchFamily="49" charset="0"/>
                <a:ea typeface="宋体" charset="-122"/>
              </a:endParaRPr>
            </a:p>
            <a:p>
              <a:pPr>
                <a:spcBef>
                  <a:spcPts val="0"/>
                </a:spcBef>
                <a:defRPr/>
              </a:pPr>
              <a:r>
                <a:rPr lang="en-US" altLang="zh-CN" sz="2400" b="1" dirty="0">
                  <a:ea typeface="宋体" charset="-122"/>
                </a:rPr>
                <a:t>   (k, v)</a:t>
              </a:r>
              <a:endParaRPr lang="zh-CN" altLang="en-US" sz="2400" b="1" dirty="0">
                <a:ea typeface="宋体" charset="-122"/>
              </a:endParaRPr>
            </a:p>
            <a:p>
              <a:pPr>
                <a:spcBef>
                  <a:spcPct val="20000"/>
                </a:spcBef>
                <a:defRPr/>
              </a:pPr>
              <a:endParaRPr lang="zh-CN" altLang="en-US" sz="2400" i="1" dirty="0">
                <a:latin typeface="Courier New" pitchFamily="49" charset="0"/>
                <a:ea typeface="宋体" charset="-122"/>
              </a:endParaRPr>
            </a:p>
          </p:txBody>
        </p:sp>
        <p:sp>
          <p:nvSpPr>
            <p:cNvPr id="37901" name="矩形标注 42"/>
            <p:cNvSpPr>
              <a:spLocks noChangeArrowheads="1"/>
            </p:cNvSpPr>
            <p:nvPr/>
          </p:nvSpPr>
          <p:spPr bwMode="auto">
            <a:xfrm>
              <a:off x="6480000" y="2520000"/>
              <a:ext cx="1785950" cy="785818"/>
            </a:xfrm>
            <a:prstGeom prst="wedgeRectCallout">
              <a:avLst>
                <a:gd name="adj1" fmla="val -36347"/>
                <a:gd name="adj2" fmla="val 155843"/>
              </a:avLst>
            </a:prstGeom>
            <a:noFill/>
            <a:ln w="12700" algn="ctr">
              <a:solidFill>
                <a:schemeClr val="tx1"/>
              </a:solidFill>
              <a:prstDash val="dash"/>
              <a:round/>
              <a:headEnd type="none" w="sm" len="sm"/>
              <a:tailEnd type="none" w="sm" len="sm"/>
            </a:ln>
            <a:extLst>
              <a:ext uri="{909E8E84-426E-40DD-AFC4-6F175D3DCCD1}">
                <a14:hiddenFill xmlns:a14="http://schemas.microsoft.com/office/drawing/2010/main">
                  <a:solidFill>
                    <a:srgbClr val="FFFFFF"/>
                  </a:solidFill>
                </a14:hiddenFill>
              </a:ext>
            </a:extLst>
          </p:spPr>
          <p:txBody>
            <a:bodyPr lIns="18000" rIns="180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400" b="1">
                  <a:latin typeface="Courier New" panose="02070309020205020404" pitchFamily="49" charset="0"/>
                </a:rPr>
                <a:t>键及所有值</a:t>
              </a:r>
              <a:endParaRPr lang="en-US" altLang="zh-CN" sz="2400" b="1">
                <a:latin typeface="Courier New" panose="02070309020205020404" pitchFamily="49" charset="0"/>
              </a:endParaRPr>
            </a:p>
            <a:p>
              <a:r>
                <a:rPr lang="en-US" altLang="zh-CN" sz="2400" b="1"/>
                <a:t>(k, [v, w, …])</a:t>
              </a:r>
              <a:endParaRPr lang="zh-CN" altLang="en-US" sz="2400" b="1"/>
            </a:p>
            <a:p>
              <a:pPr>
                <a:spcBef>
                  <a:spcPct val="20000"/>
                </a:spcBef>
              </a:pPr>
              <a:endParaRPr lang="zh-CN" altLang="en-US" sz="2400" i="1">
                <a:latin typeface="Courier New" panose="02070309020205020404" pitchFamily="49" charset="0"/>
              </a:endParaRPr>
            </a:p>
          </p:txBody>
        </p:sp>
      </p:grpSp>
      <p:sp>
        <p:nvSpPr>
          <p:cNvPr id="37893" name="灯片编号占位符 3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ACB1A7D-C77C-4C38-B534-F435A3525EA4}" type="slidenum">
              <a:rPr lang="zh-CN" altLang="en-US" sz="1400"/>
              <a:pPr/>
              <a:t>36</a:t>
            </a:fld>
            <a:endParaRPr lang="en-US" altLang="zh-CN" sz="14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图片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14950" y="2039938"/>
            <a:ext cx="80486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5" name="图片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13050" y="1381125"/>
            <a:ext cx="804863"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6" name="图片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63750" y="1379538"/>
            <a:ext cx="80486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7" name="Rectangle 3"/>
          <p:cNvSpPr>
            <a:spLocks noGrp="1" noChangeArrowheads="1"/>
          </p:cNvSpPr>
          <p:nvPr>
            <p:ph type="body" idx="1"/>
          </p:nvPr>
        </p:nvSpPr>
        <p:spPr>
          <a:xfrm>
            <a:off x="287338" y="1438275"/>
            <a:ext cx="8640762" cy="5038725"/>
          </a:xfrm>
          <a:noFill/>
        </p:spPr>
        <p:txBody>
          <a:bodyPr/>
          <a:lstStyle/>
          <a:p>
            <a:pPr algn="just"/>
            <a:endParaRPr lang="zh-CN" altLang="en-US" b="1" smtClean="0"/>
          </a:p>
        </p:txBody>
      </p:sp>
      <p:sp>
        <p:nvSpPr>
          <p:cNvPr id="63494" name="Rectangle 4"/>
          <p:cNvSpPr>
            <a:spLocks noChangeArrowheads="1"/>
          </p:cNvSpPr>
          <p:nvPr/>
        </p:nvSpPr>
        <p:spPr bwMode="auto">
          <a:xfrm>
            <a:off x="3419475" y="3419475"/>
            <a:ext cx="562292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	</a:t>
            </a:r>
            <a:r>
              <a:rPr lang="zh-CN" altLang="en-US" sz="2800" b="1"/>
              <a:t>当矩阵很大时，可用</a:t>
            </a:r>
            <a:r>
              <a:rPr lang="en-US" altLang="zh-CN" sz="2800" b="1"/>
              <a:t>MapReduce</a:t>
            </a:r>
          </a:p>
          <a:p>
            <a:pPr algn="just"/>
            <a:r>
              <a:rPr lang="zh-CN" altLang="en-US" sz="2800" b="1"/>
              <a:t>实现矩阵运算。对于分块乘：</a:t>
            </a:r>
            <a:endParaRPr lang="en-US" altLang="zh-CN" sz="2800" b="1"/>
          </a:p>
          <a:p>
            <a:pPr algn="just"/>
            <a:r>
              <a:rPr lang="en-US" altLang="zh-CN" sz="2800" b="1"/>
              <a:t>	1. Map</a:t>
            </a:r>
            <a:r>
              <a:rPr lang="zh-CN" altLang="en-US" sz="2800" b="1"/>
              <a:t>任务计算两块的乘，用结</a:t>
            </a:r>
            <a:endParaRPr lang="en-US" altLang="zh-CN" sz="2800" b="1"/>
          </a:p>
          <a:p>
            <a:pPr algn="just"/>
            <a:r>
              <a:rPr lang="zh-CN" altLang="en-US" sz="2800" b="1"/>
              <a:t>果在</a:t>
            </a:r>
            <a:r>
              <a:rPr lang="en-US" altLang="zh-CN" sz="2800" b="1"/>
              <a:t>Z</a:t>
            </a:r>
            <a:r>
              <a:rPr lang="zh-CN" altLang="en-US" sz="2800" b="1"/>
              <a:t>中的位置作为键</a:t>
            </a:r>
            <a:endParaRPr lang="en-US" altLang="zh-CN" sz="2800" b="1"/>
          </a:p>
          <a:p>
            <a:pPr algn="just"/>
            <a:r>
              <a:rPr lang="en-US" altLang="zh-CN" sz="2800" b="1"/>
              <a:t>	2. Reduce</a:t>
            </a:r>
            <a:r>
              <a:rPr lang="zh-CN" altLang="en-US" sz="2800" b="1"/>
              <a:t>任务按键值来分别累加</a:t>
            </a:r>
            <a:endParaRPr lang="en-US" altLang="zh-CN" sz="2800" b="1"/>
          </a:p>
          <a:p>
            <a:pPr algn="just"/>
            <a:r>
              <a:rPr lang="en-US" altLang="zh-CN" sz="2800" b="1"/>
              <a:t>Map</a:t>
            </a:r>
            <a:r>
              <a:rPr lang="zh-CN" altLang="en-US" sz="2800" b="1"/>
              <a:t>任务的结果</a:t>
            </a:r>
            <a:endParaRPr lang="pt-BR" altLang="zh-CN" sz="2800" b="1"/>
          </a:p>
        </p:txBody>
      </p:sp>
      <p:grpSp>
        <p:nvGrpSpPr>
          <p:cNvPr id="38919" name="Group 23"/>
          <p:cNvGrpSpPr>
            <a:grpSpLocks/>
          </p:cNvGrpSpPr>
          <p:nvPr/>
        </p:nvGrpSpPr>
        <p:grpSpPr bwMode="auto">
          <a:xfrm>
            <a:off x="860425" y="3795713"/>
            <a:ext cx="2386013" cy="2728912"/>
            <a:chOff x="527" y="2302"/>
            <a:chExt cx="1503" cy="1719"/>
          </a:xfrm>
        </p:grpSpPr>
        <p:grpSp>
          <p:nvGrpSpPr>
            <p:cNvPr id="38949" name="Group 7"/>
            <p:cNvGrpSpPr>
              <a:grpSpLocks/>
            </p:cNvGrpSpPr>
            <p:nvPr/>
          </p:nvGrpSpPr>
          <p:grpSpPr bwMode="auto">
            <a:xfrm>
              <a:off x="530" y="2782"/>
              <a:ext cx="1488" cy="1239"/>
              <a:chOff x="4113" y="1255"/>
              <a:chExt cx="1481" cy="1484"/>
            </a:xfrm>
          </p:grpSpPr>
          <p:sp>
            <p:nvSpPr>
              <p:cNvPr id="38956"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57"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58"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59"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60"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61"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62"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63"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38950" name="Line 16"/>
            <p:cNvSpPr>
              <a:spLocks noChangeShapeType="1"/>
            </p:cNvSpPr>
            <p:nvPr/>
          </p:nvSpPr>
          <p:spPr bwMode="auto">
            <a:xfrm flipH="1">
              <a:off x="539" y="2515"/>
              <a:ext cx="574"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8951" name="Line 17"/>
            <p:cNvSpPr>
              <a:spLocks noChangeShapeType="1"/>
            </p:cNvSpPr>
            <p:nvPr/>
          </p:nvSpPr>
          <p:spPr bwMode="auto">
            <a:xfrm>
              <a:off x="1457" y="2515"/>
              <a:ext cx="573"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8952" name="Line 18"/>
            <p:cNvSpPr>
              <a:spLocks noChangeShapeType="1"/>
            </p:cNvSpPr>
            <p:nvPr/>
          </p:nvSpPr>
          <p:spPr bwMode="auto">
            <a:xfrm flipH="1" flipV="1">
              <a:off x="527" y="2690"/>
              <a:ext cx="198"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8953" name="Line 19"/>
            <p:cNvSpPr>
              <a:spLocks noChangeShapeType="1"/>
            </p:cNvSpPr>
            <p:nvPr/>
          </p:nvSpPr>
          <p:spPr bwMode="auto">
            <a:xfrm flipV="1">
              <a:off x="845" y="2690"/>
              <a:ext cx="199"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8954" name="Rectangle 20"/>
            <p:cNvSpPr>
              <a:spLocks noChangeArrowheads="1"/>
            </p:cNvSpPr>
            <p:nvPr/>
          </p:nvSpPr>
          <p:spPr bwMode="auto">
            <a:xfrm>
              <a:off x="674" y="2480"/>
              <a:ext cx="39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b</a:t>
              </a:r>
              <a:endParaRPr lang="en-US" altLang="zh-CN" sz="2800" b="1"/>
            </a:p>
          </p:txBody>
        </p:sp>
        <p:sp>
          <p:nvSpPr>
            <p:cNvPr id="38955" name="Rectangle 21"/>
            <p:cNvSpPr>
              <a:spLocks noChangeArrowheads="1"/>
            </p:cNvSpPr>
            <p:nvPr/>
          </p:nvSpPr>
          <p:spPr bwMode="auto">
            <a:xfrm>
              <a:off x="1138" y="2302"/>
              <a:ext cx="3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n</a:t>
              </a:r>
              <a:endParaRPr lang="en-US" altLang="zh-CN" sz="2800" b="1"/>
            </a:p>
          </p:txBody>
        </p:sp>
      </p:grpSp>
      <p:sp>
        <p:nvSpPr>
          <p:cNvPr id="38920" name="Rectangle 2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38921" name="组合 1"/>
          <p:cNvGrpSpPr>
            <a:grpSpLocks/>
          </p:cNvGrpSpPr>
          <p:nvPr/>
        </p:nvGrpSpPr>
        <p:grpSpPr bwMode="auto">
          <a:xfrm>
            <a:off x="703263" y="1341438"/>
            <a:ext cx="2925762" cy="2011362"/>
            <a:chOff x="703986" y="1341471"/>
            <a:chExt cx="2924644" cy="2011348"/>
          </a:xfrm>
        </p:grpSpPr>
        <p:grpSp>
          <p:nvGrpSpPr>
            <p:cNvPr id="38939" name="Group 7"/>
            <p:cNvGrpSpPr>
              <a:grpSpLocks/>
            </p:cNvGrpSpPr>
            <p:nvPr/>
          </p:nvGrpSpPr>
          <p:grpSpPr bwMode="auto">
            <a:xfrm>
              <a:off x="1266430" y="1385905"/>
              <a:ext cx="2362200" cy="1966914"/>
              <a:chOff x="4113" y="1255"/>
              <a:chExt cx="1481" cy="1484"/>
            </a:xfrm>
          </p:grpSpPr>
          <p:sp>
            <p:nvSpPr>
              <p:cNvPr id="38941"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2"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3"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4"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5"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6"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7"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48"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38940"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X:</a:t>
              </a:r>
            </a:p>
          </p:txBody>
        </p:sp>
      </p:grpSp>
      <p:grpSp>
        <p:nvGrpSpPr>
          <p:cNvPr id="38922" name="组合 39"/>
          <p:cNvGrpSpPr>
            <a:grpSpLocks/>
          </p:cNvGrpSpPr>
          <p:nvPr/>
        </p:nvGrpSpPr>
        <p:grpSpPr bwMode="auto">
          <a:xfrm>
            <a:off x="4762500" y="1335088"/>
            <a:ext cx="2924175" cy="2011362"/>
            <a:chOff x="703986" y="1341471"/>
            <a:chExt cx="2924644" cy="2011348"/>
          </a:xfrm>
        </p:grpSpPr>
        <p:grpSp>
          <p:nvGrpSpPr>
            <p:cNvPr id="38929" name="Group 7"/>
            <p:cNvGrpSpPr>
              <a:grpSpLocks/>
            </p:cNvGrpSpPr>
            <p:nvPr/>
          </p:nvGrpSpPr>
          <p:grpSpPr bwMode="auto">
            <a:xfrm>
              <a:off x="1266430" y="1385905"/>
              <a:ext cx="2362200" cy="1966914"/>
              <a:chOff x="4113" y="1255"/>
              <a:chExt cx="1481" cy="1484"/>
            </a:xfrm>
          </p:grpSpPr>
          <p:sp>
            <p:nvSpPr>
              <p:cNvPr id="38931"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2"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3"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4"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5"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6"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7"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8938"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38930"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Y:</a:t>
              </a:r>
            </a:p>
          </p:txBody>
        </p:sp>
      </p:grpSp>
      <p:sp>
        <p:nvSpPr>
          <p:cNvPr id="3" name="矩形 2"/>
          <p:cNvSpPr/>
          <p:nvPr/>
        </p:nvSpPr>
        <p:spPr bwMode="auto">
          <a:xfrm>
            <a:off x="230188" y="4619625"/>
            <a:ext cx="558800" cy="592138"/>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Z:</a:t>
            </a:r>
            <a:endParaRPr lang="zh-CN" altLang="en-US" sz="2800" b="1" dirty="0">
              <a:latin typeface="+mn-lt"/>
              <a:ea typeface="宋体" charset="-122"/>
            </a:endParaRPr>
          </a:p>
        </p:txBody>
      </p:sp>
      <p:sp>
        <p:nvSpPr>
          <p:cNvPr id="38924" name="矩形 3"/>
          <p:cNvSpPr>
            <a:spLocks noChangeArrowheads="1"/>
          </p:cNvSpPr>
          <p:nvPr/>
        </p:nvSpPr>
        <p:spPr bwMode="auto">
          <a:xfrm>
            <a:off x="5332413" y="1377950"/>
            <a:ext cx="787400" cy="654050"/>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8925" name="矩形 56"/>
          <p:cNvSpPr>
            <a:spLocks noChangeArrowheads="1"/>
          </p:cNvSpPr>
          <p:nvPr/>
        </p:nvSpPr>
        <p:spPr bwMode="auto">
          <a:xfrm>
            <a:off x="1274763" y="1387475"/>
            <a:ext cx="788987" cy="655638"/>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8926" name="矩形 57"/>
          <p:cNvSpPr>
            <a:spLocks noChangeArrowheads="1"/>
          </p:cNvSpPr>
          <p:nvPr/>
        </p:nvSpPr>
        <p:spPr bwMode="auto">
          <a:xfrm>
            <a:off x="862013" y="4565650"/>
            <a:ext cx="787400" cy="655638"/>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pic>
        <p:nvPicPr>
          <p:cNvPr id="38927" name="图片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14950" y="2686050"/>
            <a:ext cx="80486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28" name="灯片编号占位符 50"/>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83440F0-362A-4665-8472-E01E782DD5DB}" type="slidenum">
              <a:rPr lang="zh-CN" altLang="en-US" sz="1400"/>
              <a:pPr/>
              <a:t>37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349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3494">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349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349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body" idx="1"/>
          </p:nvPr>
        </p:nvSpPr>
        <p:spPr>
          <a:xfrm>
            <a:off x="287338" y="1438275"/>
            <a:ext cx="8640762" cy="5038725"/>
          </a:xfrm>
          <a:noFill/>
        </p:spPr>
        <p:txBody>
          <a:bodyPr/>
          <a:lstStyle/>
          <a:p>
            <a:pPr algn="just"/>
            <a:endParaRPr lang="zh-CN" altLang="en-US" b="1" smtClean="0"/>
          </a:p>
        </p:txBody>
      </p:sp>
      <p:sp>
        <p:nvSpPr>
          <p:cNvPr id="41987" name="Rectangle 4"/>
          <p:cNvSpPr>
            <a:spLocks noChangeArrowheads="1"/>
          </p:cNvSpPr>
          <p:nvPr/>
        </p:nvSpPr>
        <p:spPr bwMode="auto">
          <a:xfrm>
            <a:off x="3419475" y="3419475"/>
            <a:ext cx="5622925" cy="3232150"/>
          </a:xfrm>
          <a:prstGeom prst="rect">
            <a:avLst/>
          </a:prstGeom>
          <a:noFill/>
          <a:ln>
            <a:noFill/>
          </a:ln>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defRPr/>
            </a:pPr>
            <a:r>
              <a:rPr lang="en-US" altLang="zh-CN" sz="2800" b="1" dirty="0" smtClean="0"/>
              <a:t>	</a:t>
            </a:r>
            <a:r>
              <a:rPr lang="zh-CN" altLang="en-US" sz="2800" b="1" dirty="0" smtClean="0"/>
              <a:t>当矩阵很大时，可用</a:t>
            </a:r>
            <a:r>
              <a:rPr lang="en-US" altLang="zh-CN" sz="2800" b="1" dirty="0" err="1" smtClean="0"/>
              <a:t>MapReduce</a:t>
            </a:r>
            <a:endParaRPr lang="en-US" altLang="zh-CN" sz="2800" b="1" dirty="0" smtClean="0"/>
          </a:p>
          <a:p>
            <a:pPr algn="just">
              <a:defRPr/>
            </a:pPr>
            <a:r>
              <a:rPr lang="zh-CN" altLang="en-US" sz="2800" b="1" dirty="0" smtClean="0"/>
              <a:t>实现矩阵运算。对于分块乘：</a:t>
            </a:r>
            <a:endParaRPr lang="en-US" altLang="zh-CN" sz="2800" b="1" dirty="0" smtClean="0"/>
          </a:p>
          <a:p>
            <a:pPr algn="just">
              <a:defRPr/>
            </a:pPr>
            <a:r>
              <a:rPr lang="en-US" altLang="zh-CN" sz="2800" b="1" dirty="0" smtClean="0"/>
              <a:t>	1. Map</a:t>
            </a:r>
            <a:r>
              <a:rPr lang="zh-CN" altLang="en-US" sz="2800" b="1" dirty="0" smtClean="0"/>
              <a:t>任务计算两块的乘，用结</a:t>
            </a:r>
            <a:endParaRPr lang="en-US" altLang="zh-CN" sz="2800" b="1" dirty="0" smtClean="0"/>
          </a:p>
          <a:p>
            <a:pPr algn="just">
              <a:defRPr/>
            </a:pPr>
            <a:r>
              <a:rPr lang="zh-CN" altLang="en-US" sz="2800" b="1" dirty="0" smtClean="0"/>
              <a:t>果在</a:t>
            </a:r>
            <a:r>
              <a:rPr lang="en-US" altLang="zh-CN" sz="2800" b="1" dirty="0" smtClean="0"/>
              <a:t>Z</a:t>
            </a:r>
            <a:r>
              <a:rPr lang="zh-CN" altLang="en-US" sz="2800" b="1" dirty="0" smtClean="0"/>
              <a:t>中的位置作为键</a:t>
            </a:r>
            <a:endParaRPr lang="en-US" altLang="zh-CN" sz="2800" b="1" dirty="0" smtClean="0"/>
          </a:p>
          <a:p>
            <a:pPr algn="just">
              <a:defRPr/>
            </a:pPr>
            <a:r>
              <a:rPr lang="en-US" altLang="zh-CN" sz="2800" b="1" dirty="0" smtClean="0"/>
              <a:t>	</a:t>
            </a:r>
            <a:r>
              <a:rPr lang="en-US" altLang="zh-CN" sz="2800" b="1" dirty="0" smtClean="0">
                <a:solidFill>
                  <a:schemeClr val="tx1">
                    <a:lumMod val="50000"/>
                  </a:schemeClr>
                </a:solidFill>
              </a:rPr>
              <a:t>2. Reduce</a:t>
            </a:r>
            <a:r>
              <a:rPr lang="zh-CN" altLang="en-US" sz="2800" b="1" dirty="0" smtClean="0">
                <a:solidFill>
                  <a:schemeClr val="tx1">
                    <a:lumMod val="50000"/>
                  </a:schemeClr>
                </a:solidFill>
              </a:rPr>
              <a:t>任务按键值来分别累加</a:t>
            </a:r>
            <a:endParaRPr lang="en-US" altLang="zh-CN" sz="2800" b="1" dirty="0" smtClean="0">
              <a:solidFill>
                <a:schemeClr val="tx1">
                  <a:lumMod val="50000"/>
                </a:schemeClr>
              </a:solidFill>
            </a:endParaRPr>
          </a:p>
          <a:p>
            <a:pPr algn="just">
              <a:defRPr/>
            </a:pPr>
            <a:r>
              <a:rPr lang="en-US" altLang="zh-CN" sz="2800" b="1" dirty="0" smtClean="0">
                <a:solidFill>
                  <a:schemeClr val="tx1">
                    <a:lumMod val="50000"/>
                  </a:schemeClr>
                </a:solidFill>
              </a:rPr>
              <a:t>Map</a:t>
            </a:r>
            <a:r>
              <a:rPr lang="zh-CN" altLang="en-US" sz="2800" b="1" dirty="0" smtClean="0">
                <a:solidFill>
                  <a:schemeClr val="tx1">
                    <a:lumMod val="50000"/>
                  </a:schemeClr>
                </a:solidFill>
              </a:rPr>
              <a:t>任务的结果</a:t>
            </a:r>
            <a:endParaRPr lang="pt-BR" altLang="zh-CN" sz="2800" b="1" dirty="0" smtClean="0">
              <a:solidFill>
                <a:schemeClr val="tx1">
                  <a:lumMod val="50000"/>
                </a:schemeClr>
              </a:solidFill>
            </a:endParaRPr>
          </a:p>
        </p:txBody>
      </p:sp>
      <p:grpSp>
        <p:nvGrpSpPr>
          <p:cNvPr id="39940" name="Group 23"/>
          <p:cNvGrpSpPr>
            <a:grpSpLocks/>
          </p:cNvGrpSpPr>
          <p:nvPr/>
        </p:nvGrpSpPr>
        <p:grpSpPr bwMode="auto">
          <a:xfrm>
            <a:off x="860425" y="3795713"/>
            <a:ext cx="2386013" cy="2728912"/>
            <a:chOff x="527" y="2302"/>
            <a:chExt cx="1503" cy="1719"/>
          </a:xfrm>
        </p:grpSpPr>
        <p:grpSp>
          <p:nvGrpSpPr>
            <p:cNvPr id="39968" name="Group 7"/>
            <p:cNvGrpSpPr>
              <a:grpSpLocks/>
            </p:cNvGrpSpPr>
            <p:nvPr/>
          </p:nvGrpSpPr>
          <p:grpSpPr bwMode="auto">
            <a:xfrm>
              <a:off x="530" y="2782"/>
              <a:ext cx="1488" cy="1239"/>
              <a:chOff x="4113" y="1255"/>
              <a:chExt cx="1481" cy="1484"/>
            </a:xfrm>
          </p:grpSpPr>
          <p:sp>
            <p:nvSpPr>
              <p:cNvPr id="39975"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76"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77"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78"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79"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80"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81"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82"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39969" name="Line 16"/>
            <p:cNvSpPr>
              <a:spLocks noChangeShapeType="1"/>
            </p:cNvSpPr>
            <p:nvPr/>
          </p:nvSpPr>
          <p:spPr bwMode="auto">
            <a:xfrm flipH="1">
              <a:off x="539" y="2515"/>
              <a:ext cx="574"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9970" name="Line 17"/>
            <p:cNvSpPr>
              <a:spLocks noChangeShapeType="1"/>
            </p:cNvSpPr>
            <p:nvPr/>
          </p:nvSpPr>
          <p:spPr bwMode="auto">
            <a:xfrm>
              <a:off x="1457" y="2515"/>
              <a:ext cx="573"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9971" name="Line 18"/>
            <p:cNvSpPr>
              <a:spLocks noChangeShapeType="1"/>
            </p:cNvSpPr>
            <p:nvPr/>
          </p:nvSpPr>
          <p:spPr bwMode="auto">
            <a:xfrm flipH="1" flipV="1">
              <a:off x="527" y="2690"/>
              <a:ext cx="198"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9972" name="Line 19"/>
            <p:cNvSpPr>
              <a:spLocks noChangeShapeType="1"/>
            </p:cNvSpPr>
            <p:nvPr/>
          </p:nvSpPr>
          <p:spPr bwMode="auto">
            <a:xfrm flipV="1">
              <a:off x="845" y="2690"/>
              <a:ext cx="199"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39973" name="Rectangle 20"/>
            <p:cNvSpPr>
              <a:spLocks noChangeArrowheads="1"/>
            </p:cNvSpPr>
            <p:nvPr/>
          </p:nvSpPr>
          <p:spPr bwMode="auto">
            <a:xfrm>
              <a:off x="674" y="2480"/>
              <a:ext cx="39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b</a:t>
              </a:r>
              <a:endParaRPr lang="en-US" altLang="zh-CN" sz="2800" b="1"/>
            </a:p>
          </p:txBody>
        </p:sp>
        <p:sp>
          <p:nvSpPr>
            <p:cNvPr id="39974" name="Rectangle 21"/>
            <p:cNvSpPr>
              <a:spLocks noChangeArrowheads="1"/>
            </p:cNvSpPr>
            <p:nvPr/>
          </p:nvSpPr>
          <p:spPr bwMode="auto">
            <a:xfrm>
              <a:off x="1138" y="2302"/>
              <a:ext cx="3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n</a:t>
              </a:r>
              <a:endParaRPr lang="en-US" altLang="zh-CN" sz="2800" b="1"/>
            </a:p>
          </p:txBody>
        </p:sp>
      </p:grpSp>
      <p:sp>
        <p:nvSpPr>
          <p:cNvPr id="39941" name="Rectangle 2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39942" name="组合 1"/>
          <p:cNvGrpSpPr>
            <a:grpSpLocks/>
          </p:cNvGrpSpPr>
          <p:nvPr/>
        </p:nvGrpSpPr>
        <p:grpSpPr bwMode="auto">
          <a:xfrm>
            <a:off x="703263" y="1341438"/>
            <a:ext cx="2925762" cy="2011362"/>
            <a:chOff x="703986" y="1341471"/>
            <a:chExt cx="2924644" cy="2011348"/>
          </a:xfrm>
        </p:grpSpPr>
        <p:grpSp>
          <p:nvGrpSpPr>
            <p:cNvPr id="39958" name="Group 7"/>
            <p:cNvGrpSpPr>
              <a:grpSpLocks/>
            </p:cNvGrpSpPr>
            <p:nvPr/>
          </p:nvGrpSpPr>
          <p:grpSpPr bwMode="auto">
            <a:xfrm>
              <a:off x="1266430" y="1385905"/>
              <a:ext cx="2362200" cy="1966914"/>
              <a:chOff x="4113" y="1255"/>
              <a:chExt cx="1481" cy="1484"/>
            </a:xfrm>
          </p:grpSpPr>
          <p:sp>
            <p:nvSpPr>
              <p:cNvPr id="39960"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61"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62"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63"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64"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65"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66"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67"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39959"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X:</a:t>
              </a:r>
            </a:p>
          </p:txBody>
        </p:sp>
      </p:grpSp>
      <p:grpSp>
        <p:nvGrpSpPr>
          <p:cNvPr id="39943" name="组合 39"/>
          <p:cNvGrpSpPr>
            <a:grpSpLocks/>
          </p:cNvGrpSpPr>
          <p:nvPr/>
        </p:nvGrpSpPr>
        <p:grpSpPr bwMode="auto">
          <a:xfrm>
            <a:off x="4762500" y="1335088"/>
            <a:ext cx="2924175" cy="2011362"/>
            <a:chOff x="703986" y="1341471"/>
            <a:chExt cx="2924644" cy="2011348"/>
          </a:xfrm>
        </p:grpSpPr>
        <p:grpSp>
          <p:nvGrpSpPr>
            <p:cNvPr id="39948" name="Group 7"/>
            <p:cNvGrpSpPr>
              <a:grpSpLocks/>
            </p:cNvGrpSpPr>
            <p:nvPr/>
          </p:nvGrpSpPr>
          <p:grpSpPr bwMode="auto">
            <a:xfrm>
              <a:off x="1266430" y="1385905"/>
              <a:ext cx="2362200" cy="1966914"/>
              <a:chOff x="4113" y="1255"/>
              <a:chExt cx="1481" cy="1484"/>
            </a:xfrm>
          </p:grpSpPr>
          <p:sp>
            <p:nvSpPr>
              <p:cNvPr id="39950"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1"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2"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3"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4"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5"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6"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9957"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39949"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Y:</a:t>
              </a:r>
            </a:p>
          </p:txBody>
        </p:sp>
      </p:grpSp>
      <p:sp>
        <p:nvSpPr>
          <p:cNvPr id="3" name="矩形 2"/>
          <p:cNvSpPr/>
          <p:nvPr/>
        </p:nvSpPr>
        <p:spPr bwMode="auto">
          <a:xfrm>
            <a:off x="230188" y="4619625"/>
            <a:ext cx="558800" cy="592138"/>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Z:</a:t>
            </a:r>
            <a:endParaRPr lang="zh-CN" altLang="en-US" sz="2800" b="1" dirty="0">
              <a:latin typeface="+mn-lt"/>
              <a:ea typeface="宋体" charset="-122"/>
            </a:endParaRPr>
          </a:p>
        </p:txBody>
      </p:sp>
      <p:sp>
        <p:nvSpPr>
          <p:cNvPr id="39945" name="矩形 3"/>
          <p:cNvSpPr>
            <a:spLocks noChangeArrowheads="1"/>
          </p:cNvSpPr>
          <p:nvPr/>
        </p:nvSpPr>
        <p:spPr bwMode="auto">
          <a:xfrm>
            <a:off x="5332413" y="1377950"/>
            <a:ext cx="787400" cy="654050"/>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9946" name="矩形 56"/>
          <p:cNvSpPr>
            <a:spLocks noChangeArrowheads="1"/>
          </p:cNvSpPr>
          <p:nvPr/>
        </p:nvSpPr>
        <p:spPr bwMode="auto">
          <a:xfrm>
            <a:off x="1274763" y="1387475"/>
            <a:ext cx="788987" cy="655638"/>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9947" name="灯片编号占位符 4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839AF49-8EA3-475D-957B-9C6516892734}" type="slidenum">
              <a:rPr lang="zh-CN" altLang="en-US" sz="1400"/>
              <a:pPr/>
              <a:t>38</a:t>
            </a:fld>
            <a:endParaRPr lang="en-US" altLang="zh-CN" sz="140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287338" y="1438275"/>
            <a:ext cx="8640762" cy="5038725"/>
          </a:xfrm>
          <a:noFill/>
        </p:spPr>
        <p:txBody>
          <a:bodyPr/>
          <a:lstStyle/>
          <a:p>
            <a:pPr algn="just"/>
            <a:endParaRPr lang="zh-CN" altLang="en-US" b="1" smtClean="0"/>
          </a:p>
        </p:txBody>
      </p:sp>
      <p:grpSp>
        <p:nvGrpSpPr>
          <p:cNvPr id="40963" name="Group 23"/>
          <p:cNvGrpSpPr>
            <a:grpSpLocks/>
          </p:cNvGrpSpPr>
          <p:nvPr/>
        </p:nvGrpSpPr>
        <p:grpSpPr bwMode="auto">
          <a:xfrm>
            <a:off x="860425" y="3795713"/>
            <a:ext cx="2386013" cy="2728912"/>
            <a:chOff x="527" y="2302"/>
            <a:chExt cx="1503" cy="1719"/>
          </a:xfrm>
        </p:grpSpPr>
        <p:grpSp>
          <p:nvGrpSpPr>
            <p:cNvPr id="40992" name="Group 7"/>
            <p:cNvGrpSpPr>
              <a:grpSpLocks/>
            </p:cNvGrpSpPr>
            <p:nvPr/>
          </p:nvGrpSpPr>
          <p:grpSpPr bwMode="auto">
            <a:xfrm>
              <a:off x="530" y="2782"/>
              <a:ext cx="1488" cy="1239"/>
              <a:chOff x="4113" y="1255"/>
              <a:chExt cx="1481" cy="1484"/>
            </a:xfrm>
          </p:grpSpPr>
          <p:sp>
            <p:nvSpPr>
              <p:cNvPr id="40999"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000"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001"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002"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003"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004"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005"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006"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0993" name="Line 16"/>
            <p:cNvSpPr>
              <a:spLocks noChangeShapeType="1"/>
            </p:cNvSpPr>
            <p:nvPr/>
          </p:nvSpPr>
          <p:spPr bwMode="auto">
            <a:xfrm flipH="1">
              <a:off x="539" y="2515"/>
              <a:ext cx="574"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0994" name="Line 17"/>
            <p:cNvSpPr>
              <a:spLocks noChangeShapeType="1"/>
            </p:cNvSpPr>
            <p:nvPr/>
          </p:nvSpPr>
          <p:spPr bwMode="auto">
            <a:xfrm>
              <a:off x="1457" y="2515"/>
              <a:ext cx="573"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0995" name="Line 18"/>
            <p:cNvSpPr>
              <a:spLocks noChangeShapeType="1"/>
            </p:cNvSpPr>
            <p:nvPr/>
          </p:nvSpPr>
          <p:spPr bwMode="auto">
            <a:xfrm flipH="1" flipV="1">
              <a:off x="527" y="2690"/>
              <a:ext cx="198"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0996" name="Line 19"/>
            <p:cNvSpPr>
              <a:spLocks noChangeShapeType="1"/>
            </p:cNvSpPr>
            <p:nvPr/>
          </p:nvSpPr>
          <p:spPr bwMode="auto">
            <a:xfrm flipV="1">
              <a:off x="845" y="2690"/>
              <a:ext cx="199"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0997" name="Rectangle 20"/>
            <p:cNvSpPr>
              <a:spLocks noChangeArrowheads="1"/>
            </p:cNvSpPr>
            <p:nvPr/>
          </p:nvSpPr>
          <p:spPr bwMode="auto">
            <a:xfrm>
              <a:off x="674" y="2480"/>
              <a:ext cx="39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b</a:t>
              </a:r>
              <a:endParaRPr lang="en-US" altLang="zh-CN" sz="2800" b="1"/>
            </a:p>
          </p:txBody>
        </p:sp>
        <p:sp>
          <p:nvSpPr>
            <p:cNvPr id="40998" name="Rectangle 21"/>
            <p:cNvSpPr>
              <a:spLocks noChangeArrowheads="1"/>
            </p:cNvSpPr>
            <p:nvPr/>
          </p:nvSpPr>
          <p:spPr bwMode="auto">
            <a:xfrm>
              <a:off x="1138" y="2302"/>
              <a:ext cx="3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n</a:t>
              </a:r>
              <a:endParaRPr lang="en-US" altLang="zh-CN" sz="2800" b="1"/>
            </a:p>
          </p:txBody>
        </p:sp>
      </p:grpSp>
      <p:sp>
        <p:nvSpPr>
          <p:cNvPr id="40964" name="Rectangle 2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40965" name="组合 1"/>
          <p:cNvGrpSpPr>
            <a:grpSpLocks/>
          </p:cNvGrpSpPr>
          <p:nvPr/>
        </p:nvGrpSpPr>
        <p:grpSpPr bwMode="auto">
          <a:xfrm>
            <a:off x="703263" y="1341438"/>
            <a:ext cx="2925762" cy="2011362"/>
            <a:chOff x="703986" y="1341471"/>
            <a:chExt cx="2924644" cy="2011348"/>
          </a:xfrm>
        </p:grpSpPr>
        <p:grpSp>
          <p:nvGrpSpPr>
            <p:cNvPr id="40982" name="Group 7"/>
            <p:cNvGrpSpPr>
              <a:grpSpLocks/>
            </p:cNvGrpSpPr>
            <p:nvPr/>
          </p:nvGrpSpPr>
          <p:grpSpPr bwMode="auto">
            <a:xfrm>
              <a:off x="1266430" y="1385905"/>
              <a:ext cx="2362200" cy="1966914"/>
              <a:chOff x="4113" y="1255"/>
              <a:chExt cx="1481" cy="1484"/>
            </a:xfrm>
          </p:grpSpPr>
          <p:sp>
            <p:nvSpPr>
              <p:cNvPr id="40984"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85"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86"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87"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88"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89"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90"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91"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0983"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X:</a:t>
              </a:r>
            </a:p>
          </p:txBody>
        </p:sp>
      </p:grpSp>
      <p:grpSp>
        <p:nvGrpSpPr>
          <p:cNvPr id="40966" name="组合 39"/>
          <p:cNvGrpSpPr>
            <a:grpSpLocks/>
          </p:cNvGrpSpPr>
          <p:nvPr/>
        </p:nvGrpSpPr>
        <p:grpSpPr bwMode="auto">
          <a:xfrm>
            <a:off x="4762500" y="1335088"/>
            <a:ext cx="2924175" cy="2011362"/>
            <a:chOff x="703986" y="1341471"/>
            <a:chExt cx="2924644" cy="2011348"/>
          </a:xfrm>
        </p:grpSpPr>
        <p:grpSp>
          <p:nvGrpSpPr>
            <p:cNvPr id="40972" name="Group 7"/>
            <p:cNvGrpSpPr>
              <a:grpSpLocks/>
            </p:cNvGrpSpPr>
            <p:nvPr/>
          </p:nvGrpSpPr>
          <p:grpSpPr bwMode="auto">
            <a:xfrm>
              <a:off x="1266430" y="1385905"/>
              <a:ext cx="2362200" cy="1966914"/>
              <a:chOff x="4113" y="1255"/>
              <a:chExt cx="1481" cy="1484"/>
            </a:xfrm>
          </p:grpSpPr>
          <p:sp>
            <p:nvSpPr>
              <p:cNvPr id="40974"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75"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76"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77"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78"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79"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80"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0981"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0973"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Y:</a:t>
              </a:r>
            </a:p>
          </p:txBody>
        </p:sp>
      </p:grpSp>
      <p:sp>
        <p:nvSpPr>
          <p:cNvPr id="3" name="矩形 2"/>
          <p:cNvSpPr/>
          <p:nvPr/>
        </p:nvSpPr>
        <p:spPr bwMode="auto">
          <a:xfrm>
            <a:off x="230188" y="4619625"/>
            <a:ext cx="558800" cy="592138"/>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Z:</a:t>
            </a:r>
            <a:endParaRPr lang="zh-CN" altLang="en-US" sz="2800" b="1" dirty="0">
              <a:latin typeface="+mn-lt"/>
              <a:ea typeface="宋体" charset="-122"/>
            </a:endParaRPr>
          </a:p>
        </p:txBody>
      </p:sp>
      <p:sp>
        <p:nvSpPr>
          <p:cNvPr id="40968" name="矩形 3"/>
          <p:cNvSpPr>
            <a:spLocks noChangeArrowheads="1"/>
          </p:cNvSpPr>
          <p:nvPr/>
        </p:nvSpPr>
        <p:spPr bwMode="auto">
          <a:xfrm>
            <a:off x="5321300" y="2030413"/>
            <a:ext cx="788988" cy="655637"/>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0969" name="矩形 56"/>
          <p:cNvSpPr>
            <a:spLocks noChangeArrowheads="1"/>
          </p:cNvSpPr>
          <p:nvPr/>
        </p:nvSpPr>
        <p:spPr bwMode="auto">
          <a:xfrm>
            <a:off x="2057400" y="1376363"/>
            <a:ext cx="787400" cy="655637"/>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7" name="Rectangle 4"/>
          <p:cNvSpPr>
            <a:spLocks noChangeArrowheads="1"/>
          </p:cNvSpPr>
          <p:nvPr/>
        </p:nvSpPr>
        <p:spPr bwMode="auto">
          <a:xfrm>
            <a:off x="3419475" y="3419475"/>
            <a:ext cx="5622925" cy="3232150"/>
          </a:xfrm>
          <a:prstGeom prst="rect">
            <a:avLst/>
          </a:prstGeom>
          <a:noFill/>
          <a:ln>
            <a:noFill/>
          </a:ln>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defRPr/>
            </a:pPr>
            <a:r>
              <a:rPr lang="en-US" altLang="zh-CN" sz="2800" b="1" dirty="0" smtClean="0"/>
              <a:t>	</a:t>
            </a:r>
            <a:r>
              <a:rPr lang="zh-CN" altLang="en-US" sz="2800" b="1" dirty="0" smtClean="0"/>
              <a:t>当矩阵很大时，可用</a:t>
            </a:r>
            <a:r>
              <a:rPr lang="en-US" altLang="zh-CN" sz="2800" b="1" dirty="0" err="1" smtClean="0"/>
              <a:t>MapReduce</a:t>
            </a:r>
            <a:endParaRPr lang="en-US" altLang="zh-CN" sz="2800" b="1" dirty="0" smtClean="0"/>
          </a:p>
          <a:p>
            <a:pPr algn="just">
              <a:defRPr/>
            </a:pPr>
            <a:r>
              <a:rPr lang="zh-CN" altLang="en-US" sz="2800" b="1" dirty="0" smtClean="0"/>
              <a:t>实现矩阵运算。对于分块乘：</a:t>
            </a:r>
            <a:endParaRPr lang="en-US" altLang="zh-CN" sz="2800" b="1" dirty="0" smtClean="0"/>
          </a:p>
          <a:p>
            <a:pPr algn="just">
              <a:defRPr/>
            </a:pPr>
            <a:r>
              <a:rPr lang="en-US" altLang="zh-CN" sz="2800" b="1" dirty="0" smtClean="0"/>
              <a:t>	1. Map</a:t>
            </a:r>
            <a:r>
              <a:rPr lang="zh-CN" altLang="en-US" sz="2800" b="1" dirty="0" smtClean="0"/>
              <a:t>任务计算两块的乘，用结</a:t>
            </a:r>
            <a:endParaRPr lang="en-US" altLang="zh-CN" sz="2800" b="1" dirty="0" smtClean="0"/>
          </a:p>
          <a:p>
            <a:pPr algn="just">
              <a:defRPr/>
            </a:pPr>
            <a:r>
              <a:rPr lang="zh-CN" altLang="en-US" sz="2800" b="1" dirty="0" smtClean="0"/>
              <a:t>果在</a:t>
            </a:r>
            <a:r>
              <a:rPr lang="en-US" altLang="zh-CN" sz="2800" b="1" dirty="0" smtClean="0"/>
              <a:t>Z</a:t>
            </a:r>
            <a:r>
              <a:rPr lang="zh-CN" altLang="en-US" sz="2800" b="1" dirty="0" smtClean="0"/>
              <a:t>中的位置作为键</a:t>
            </a:r>
            <a:endParaRPr lang="en-US" altLang="zh-CN" sz="2800" b="1" dirty="0" smtClean="0"/>
          </a:p>
          <a:p>
            <a:pPr algn="just">
              <a:defRPr/>
            </a:pPr>
            <a:r>
              <a:rPr lang="en-US" altLang="zh-CN" sz="2800" b="1" dirty="0" smtClean="0"/>
              <a:t>	</a:t>
            </a:r>
            <a:r>
              <a:rPr lang="en-US" altLang="zh-CN" sz="2800" b="1" dirty="0" smtClean="0">
                <a:solidFill>
                  <a:schemeClr val="tx1">
                    <a:lumMod val="50000"/>
                  </a:schemeClr>
                </a:solidFill>
              </a:rPr>
              <a:t>2. Reduce</a:t>
            </a:r>
            <a:r>
              <a:rPr lang="zh-CN" altLang="en-US" sz="2800" b="1" dirty="0" smtClean="0">
                <a:solidFill>
                  <a:schemeClr val="tx1">
                    <a:lumMod val="50000"/>
                  </a:schemeClr>
                </a:solidFill>
              </a:rPr>
              <a:t>任务按键值来分别累加</a:t>
            </a:r>
            <a:endParaRPr lang="en-US" altLang="zh-CN" sz="2800" b="1" dirty="0" smtClean="0">
              <a:solidFill>
                <a:schemeClr val="tx1">
                  <a:lumMod val="50000"/>
                </a:schemeClr>
              </a:solidFill>
            </a:endParaRPr>
          </a:p>
          <a:p>
            <a:pPr algn="just">
              <a:defRPr/>
            </a:pPr>
            <a:r>
              <a:rPr lang="en-US" altLang="zh-CN" sz="2800" b="1" dirty="0" smtClean="0">
                <a:solidFill>
                  <a:schemeClr val="tx1">
                    <a:lumMod val="50000"/>
                  </a:schemeClr>
                </a:solidFill>
              </a:rPr>
              <a:t>Map</a:t>
            </a:r>
            <a:r>
              <a:rPr lang="zh-CN" altLang="en-US" sz="2800" b="1" dirty="0" smtClean="0">
                <a:solidFill>
                  <a:schemeClr val="tx1">
                    <a:lumMod val="50000"/>
                  </a:schemeClr>
                </a:solidFill>
              </a:rPr>
              <a:t>任务的结果</a:t>
            </a:r>
            <a:endParaRPr lang="pt-BR" altLang="zh-CN" sz="2800" b="1" dirty="0" smtClean="0">
              <a:solidFill>
                <a:schemeClr val="tx1">
                  <a:lumMod val="50000"/>
                </a:schemeClr>
              </a:solidFill>
            </a:endParaRPr>
          </a:p>
        </p:txBody>
      </p:sp>
      <p:sp>
        <p:nvSpPr>
          <p:cNvPr id="40971" name="灯片编号占位符 4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83A44C3-97B5-4792-AD03-1060D25D2404}" type="slidenum">
              <a:rPr lang="zh-CN" altLang="en-US" sz="1400"/>
              <a:pPr/>
              <a:t>39</a:t>
            </a:fld>
            <a:endParaRPr lang="en-US" altLang="zh-CN" sz="1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287338" y="1438275"/>
            <a:ext cx="8640762" cy="5038725"/>
          </a:xfrm>
          <a:noFill/>
        </p:spPr>
        <p:txBody>
          <a:bodyPr/>
          <a:lstStyle/>
          <a:p>
            <a:pPr algn="just"/>
            <a:r>
              <a:rPr lang="zh-CN" altLang="en-US" b="1" dirty="0" smtClean="0"/>
              <a:t>数据挖掘</a:t>
            </a:r>
            <a:endParaRPr lang="en-US" altLang="zh-CN" b="1" dirty="0" smtClean="0"/>
          </a:p>
          <a:p>
            <a:pPr lvl="1" algn="just"/>
            <a:r>
              <a:rPr lang="zh-CN" altLang="en-US" b="1" dirty="0" smtClean="0"/>
              <a:t>数据挖掘的定义</a:t>
            </a:r>
            <a:endParaRPr lang="en-US" altLang="zh-CN" b="1" dirty="0" smtClean="0"/>
          </a:p>
          <a:p>
            <a:pPr lvl="1" algn="just">
              <a:buFontTx/>
              <a:buNone/>
            </a:pPr>
            <a:r>
              <a:rPr lang="en-US" altLang="zh-CN" b="1" dirty="0" smtClean="0"/>
              <a:t>	1. </a:t>
            </a:r>
            <a:r>
              <a:rPr lang="zh-CN" altLang="zh-CN" b="1" dirty="0" smtClean="0"/>
              <a:t>从数据中提取出隐含的</a:t>
            </a:r>
            <a:r>
              <a:rPr lang="zh-CN" altLang="en-US" b="1" dirty="0" smtClean="0"/>
              <a:t>、</a:t>
            </a:r>
            <a:r>
              <a:rPr lang="zh-CN" altLang="zh-CN" b="1" dirty="0" smtClean="0"/>
              <a:t>过去未知的</a:t>
            </a:r>
            <a:r>
              <a:rPr lang="zh-CN" altLang="en-US" b="1" dirty="0" smtClean="0"/>
              <a:t>、</a:t>
            </a:r>
            <a:r>
              <a:rPr lang="zh-CN" altLang="zh-CN" b="1" dirty="0" smtClean="0"/>
              <a:t>有价值</a:t>
            </a:r>
            <a:endParaRPr lang="en-US" altLang="zh-CN" b="1" dirty="0" smtClean="0"/>
          </a:p>
          <a:p>
            <a:pPr lvl="1" algn="just">
              <a:spcBef>
                <a:spcPct val="0"/>
              </a:spcBef>
              <a:buFontTx/>
              <a:buNone/>
            </a:pPr>
            <a:r>
              <a:rPr lang="zh-CN" altLang="zh-CN" b="1" dirty="0" smtClean="0"/>
              <a:t>的潜在信息</a:t>
            </a:r>
            <a:endParaRPr lang="en-US" altLang="zh-CN" b="1" dirty="0" smtClean="0"/>
          </a:p>
          <a:p>
            <a:pPr lvl="1" algn="just">
              <a:buFontTx/>
              <a:buNone/>
            </a:pPr>
            <a:r>
              <a:rPr lang="en-US" altLang="zh-CN" b="1" dirty="0" smtClean="0"/>
              <a:t>	2. </a:t>
            </a:r>
            <a:r>
              <a:rPr lang="zh-CN" altLang="zh-CN" b="1" dirty="0" smtClean="0"/>
              <a:t>从大量数据或者数据库中提取有用信息的科学</a:t>
            </a:r>
            <a:endParaRPr lang="en-US" altLang="zh-CN" b="1" dirty="0" smtClean="0"/>
          </a:p>
          <a:p>
            <a:pPr lvl="1" algn="just"/>
            <a:r>
              <a:rPr lang="zh-CN" altLang="en-US" b="1" dirty="0" smtClean="0"/>
              <a:t>相关概念：知识发现</a:t>
            </a:r>
            <a:endParaRPr lang="en-US" altLang="zh-CN" b="1" dirty="0" smtClean="0"/>
          </a:p>
          <a:p>
            <a:pPr lvl="1" algn="just">
              <a:buFontTx/>
              <a:buNone/>
            </a:pPr>
            <a:r>
              <a:rPr lang="en-US" altLang="zh-CN" b="1" dirty="0" smtClean="0"/>
              <a:t>	1. </a:t>
            </a:r>
            <a:r>
              <a:rPr lang="zh-CN" altLang="en-US" b="1" dirty="0" smtClean="0"/>
              <a:t>数据挖掘是知识发现过程中的一步</a:t>
            </a:r>
            <a:endParaRPr lang="en-US" altLang="zh-CN" b="1" dirty="0" smtClean="0"/>
          </a:p>
          <a:p>
            <a:pPr lvl="1" algn="just">
              <a:buFontTx/>
              <a:buNone/>
            </a:pPr>
            <a:r>
              <a:rPr lang="en-US" altLang="zh-CN" b="1" dirty="0" smtClean="0"/>
              <a:t>	2. </a:t>
            </a:r>
            <a:r>
              <a:rPr lang="zh-CN" altLang="en-US" b="1" dirty="0" smtClean="0"/>
              <a:t>粗略看：数据预处理</a:t>
            </a:r>
            <a:r>
              <a:rPr lang="zh-CN" altLang="en-US" b="1" dirty="0" smtClean="0">
                <a:sym typeface="Symbol" panose="05050102010706020507" pitchFamily="18" charset="2"/>
              </a:rPr>
              <a:t>数据挖掘数据后处理</a:t>
            </a:r>
            <a:endParaRPr lang="en-US" altLang="zh-CN" b="1" dirty="0" smtClean="0">
              <a:sym typeface="Symbol" panose="05050102010706020507" pitchFamily="18" charset="2"/>
            </a:endParaRPr>
          </a:p>
          <a:p>
            <a:pPr lvl="1" algn="just">
              <a:buFontTx/>
              <a:buNone/>
            </a:pPr>
            <a:r>
              <a:rPr lang="en-US" altLang="zh-CN" b="1" dirty="0" smtClean="0"/>
              <a:t>	</a:t>
            </a:r>
            <a:r>
              <a:rPr lang="zh-CN" altLang="en-US" b="1" dirty="0" smtClean="0"/>
              <a:t>预处理</a:t>
            </a:r>
            <a:r>
              <a:rPr lang="en-US" altLang="zh-CN" b="1" dirty="0" smtClean="0"/>
              <a:t>: </a:t>
            </a:r>
            <a:r>
              <a:rPr lang="zh-CN" altLang="en-US" b="1" dirty="0" smtClean="0"/>
              <a:t>将未加工输入数据转换为适合处理的形式</a:t>
            </a:r>
            <a:endParaRPr lang="en-US" altLang="zh-CN" b="1" dirty="0" smtClean="0"/>
          </a:p>
          <a:p>
            <a:pPr lvl="1" algn="just">
              <a:buFontTx/>
              <a:buNone/>
            </a:pPr>
            <a:r>
              <a:rPr lang="en-US" altLang="zh-CN" b="1" dirty="0" smtClean="0"/>
              <a:t>	</a:t>
            </a:r>
            <a:r>
              <a:rPr lang="zh-CN" altLang="en-US" b="1" dirty="0" smtClean="0"/>
              <a:t>后处理</a:t>
            </a:r>
            <a:r>
              <a:rPr lang="en-US" altLang="zh-CN" b="1" dirty="0" smtClean="0"/>
              <a:t>: </a:t>
            </a:r>
            <a:r>
              <a:rPr lang="zh-CN" altLang="en-US" b="1" dirty="0" smtClean="0"/>
              <a:t>如可视化</a:t>
            </a:r>
            <a:r>
              <a:rPr lang="en-US" altLang="zh-CN" b="1" dirty="0" smtClean="0"/>
              <a:t>,  </a:t>
            </a:r>
            <a:r>
              <a:rPr lang="zh-CN" altLang="en-US" b="1" dirty="0" smtClean="0"/>
              <a:t>便于从不同视角探查挖掘结果</a:t>
            </a:r>
            <a:endParaRPr lang="en-US" altLang="zh-CN" b="1" dirty="0" smtClean="0"/>
          </a:p>
        </p:txBody>
      </p:sp>
      <p:sp>
        <p:nvSpPr>
          <p:cNvPr id="5123"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512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0F6E869-BBF1-4757-9D5C-34D2872F8674}" type="slidenum">
              <a:rPr lang="zh-CN" altLang="en-US" sz="1400"/>
              <a:pPr/>
              <a:t>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2">
                                            <p:txEl>
                                              <p:pRg st="6" end="6"/>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5122">
                                            <p:txEl>
                                              <p:pRg st="7" end="7"/>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5122">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12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287338" y="1438275"/>
            <a:ext cx="8640762" cy="5038725"/>
          </a:xfrm>
          <a:noFill/>
        </p:spPr>
        <p:txBody>
          <a:bodyPr/>
          <a:lstStyle/>
          <a:p>
            <a:pPr algn="just"/>
            <a:endParaRPr lang="zh-CN" altLang="en-US" b="1" smtClean="0"/>
          </a:p>
        </p:txBody>
      </p:sp>
      <p:grpSp>
        <p:nvGrpSpPr>
          <p:cNvPr id="41987" name="Group 23"/>
          <p:cNvGrpSpPr>
            <a:grpSpLocks/>
          </p:cNvGrpSpPr>
          <p:nvPr/>
        </p:nvGrpSpPr>
        <p:grpSpPr bwMode="auto">
          <a:xfrm>
            <a:off x="860425" y="3795713"/>
            <a:ext cx="2386013" cy="2728912"/>
            <a:chOff x="527" y="2302"/>
            <a:chExt cx="1503" cy="1719"/>
          </a:xfrm>
        </p:grpSpPr>
        <p:grpSp>
          <p:nvGrpSpPr>
            <p:cNvPr id="42016" name="Group 7"/>
            <p:cNvGrpSpPr>
              <a:grpSpLocks/>
            </p:cNvGrpSpPr>
            <p:nvPr/>
          </p:nvGrpSpPr>
          <p:grpSpPr bwMode="auto">
            <a:xfrm>
              <a:off x="530" y="2782"/>
              <a:ext cx="1488" cy="1239"/>
              <a:chOff x="4113" y="1255"/>
              <a:chExt cx="1481" cy="1484"/>
            </a:xfrm>
          </p:grpSpPr>
          <p:sp>
            <p:nvSpPr>
              <p:cNvPr id="42023"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24"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25"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26"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27"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28"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29"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30"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2017" name="Line 16"/>
            <p:cNvSpPr>
              <a:spLocks noChangeShapeType="1"/>
            </p:cNvSpPr>
            <p:nvPr/>
          </p:nvSpPr>
          <p:spPr bwMode="auto">
            <a:xfrm flipH="1">
              <a:off x="539" y="2515"/>
              <a:ext cx="574"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2018" name="Line 17"/>
            <p:cNvSpPr>
              <a:spLocks noChangeShapeType="1"/>
            </p:cNvSpPr>
            <p:nvPr/>
          </p:nvSpPr>
          <p:spPr bwMode="auto">
            <a:xfrm>
              <a:off x="1457" y="2515"/>
              <a:ext cx="573"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2019" name="Line 18"/>
            <p:cNvSpPr>
              <a:spLocks noChangeShapeType="1"/>
            </p:cNvSpPr>
            <p:nvPr/>
          </p:nvSpPr>
          <p:spPr bwMode="auto">
            <a:xfrm flipH="1" flipV="1">
              <a:off x="527" y="2690"/>
              <a:ext cx="198"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2020" name="Line 19"/>
            <p:cNvSpPr>
              <a:spLocks noChangeShapeType="1"/>
            </p:cNvSpPr>
            <p:nvPr/>
          </p:nvSpPr>
          <p:spPr bwMode="auto">
            <a:xfrm flipV="1">
              <a:off x="845" y="2690"/>
              <a:ext cx="199"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2021" name="Rectangle 20"/>
            <p:cNvSpPr>
              <a:spLocks noChangeArrowheads="1"/>
            </p:cNvSpPr>
            <p:nvPr/>
          </p:nvSpPr>
          <p:spPr bwMode="auto">
            <a:xfrm>
              <a:off x="674" y="2480"/>
              <a:ext cx="39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b</a:t>
              </a:r>
              <a:endParaRPr lang="en-US" altLang="zh-CN" sz="2800" b="1"/>
            </a:p>
          </p:txBody>
        </p:sp>
        <p:sp>
          <p:nvSpPr>
            <p:cNvPr id="42022" name="Rectangle 21"/>
            <p:cNvSpPr>
              <a:spLocks noChangeArrowheads="1"/>
            </p:cNvSpPr>
            <p:nvPr/>
          </p:nvSpPr>
          <p:spPr bwMode="auto">
            <a:xfrm>
              <a:off x="1138" y="2302"/>
              <a:ext cx="3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n</a:t>
              </a:r>
              <a:endParaRPr lang="en-US" altLang="zh-CN" sz="2800" b="1"/>
            </a:p>
          </p:txBody>
        </p:sp>
      </p:grpSp>
      <p:sp>
        <p:nvSpPr>
          <p:cNvPr id="41988" name="Rectangle 2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41989" name="组合 1"/>
          <p:cNvGrpSpPr>
            <a:grpSpLocks/>
          </p:cNvGrpSpPr>
          <p:nvPr/>
        </p:nvGrpSpPr>
        <p:grpSpPr bwMode="auto">
          <a:xfrm>
            <a:off x="703263" y="1341438"/>
            <a:ext cx="2925762" cy="2011362"/>
            <a:chOff x="703986" y="1341471"/>
            <a:chExt cx="2924644" cy="2011348"/>
          </a:xfrm>
        </p:grpSpPr>
        <p:grpSp>
          <p:nvGrpSpPr>
            <p:cNvPr id="42006" name="Group 7"/>
            <p:cNvGrpSpPr>
              <a:grpSpLocks/>
            </p:cNvGrpSpPr>
            <p:nvPr/>
          </p:nvGrpSpPr>
          <p:grpSpPr bwMode="auto">
            <a:xfrm>
              <a:off x="1266430" y="1385905"/>
              <a:ext cx="2362200" cy="1966914"/>
              <a:chOff x="4113" y="1255"/>
              <a:chExt cx="1481" cy="1484"/>
            </a:xfrm>
          </p:grpSpPr>
          <p:sp>
            <p:nvSpPr>
              <p:cNvPr id="42008"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9"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10"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11"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12"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13"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14"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15"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2007"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X:</a:t>
              </a:r>
            </a:p>
          </p:txBody>
        </p:sp>
      </p:grpSp>
      <p:grpSp>
        <p:nvGrpSpPr>
          <p:cNvPr id="41990" name="组合 39"/>
          <p:cNvGrpSpPr>
            <a:grpSpLocks/>
          </p:cNvGrpSpPr>
          <p:nvPr/>
        </p:nvGrpSpPr>
        <p:grpSpPr bwMode="auto">
          <a:xfrm>
            <a:off x="4762500" y="1335088"/>
            <a:ext cx="2924175" cy="2011362"/>
            <a:chOff x="703986" y="1341471"/>
            <a:chExt cx="2924644" cy="2011348"/>
          </a:xfrm>
        </p:grpSpPr>
        <p:grpSp>
          <p:nvGrpSpPr>
            <p:cNvPr id="41996" name="Group 7"/>
            <p:cNvGrpSpPr>
              <a:grpSpLocks/>
            </p:cNvGrpSpPr>
            <p:nvPr/>
          </p:nvGrpSpPr>
          <p:grpSpPr bwMode="auto">
            <a:xfrm>
              <a:off x="1266430" y="1385905"/>
              <a:ext cx="2362200" cy="1966914"/>
              <a:chOff x="4113" y="1255"/>
              <a:chExt cx="1481" cy="1484"/>
            </a:xfrm>
          </p:grpSpPr>
          <p:sp>
            <p:nvSpPr>
              <p:cNvPr id="41998"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999"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0"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1"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2"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3"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4"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05"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1997"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Y:</a:t>
              </a:r>
            </a:p>
          </p:txBody>
        </p:sp>
      </p:grpSp>
      <p:sp>
        <p:nvSpPr>
          <p:cNvPr id="3" name="矩形 2"/>
          <p:cNvSpPr/>
          <p:nvPr/>
        </p:nvSpPr>
        <p:spPr bwMode="auto">
          <a:xfrm>
            <a:off x="230188" y="4619625"/>
            <a:ext cx="558800" cy="592138"/>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Z:</a:t>
            </a:r>
            <a:endParaRPr lang="zh-CN" altLang="en-US" sz="2800" b="1" dirty="0">
              <a:latin typeface="+mn-lt"/>
              <a:ea typeface="宋体" charset="-122"/>
            </a:endParaRPr>
          </a:p>
        </p:txBody>
      </p:sp>
      <p:sp>
        <p:nvSpPr>
          <p:cNvPr id="41992" name="矩形 3"/>
          <p:cNvSpPr>
            <a:spLocks noChangeArrowheads="1"/>
          </p:cNvSpPr>
          <p:nvPr/>
        </p:nvSpPr>
        <p:spPr bwMode="auto">
          <a:xfrm>
            <a:off x="5329238" y="2686050"/>
            <a:ext cx="787400" cy="655638"/>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1993" name="矩形 56"/>
          <p:cNvSpPr>
            <a:spLocks noChangeArrowheads="1"/>
          </p:cNvSpPr>
          <p:nvPr/>
        </p:nvSpPr>
        <p:spPr bwMode="auto">
          <a:xfrm>
            <a:off x="2833688" y="1393825"/>
            <a:ext cx="788987" cy="655638"/>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9" name="Rectangle 4"/>
          <p:cNvSpPr>
            <a:spLocks noChangeArrowheads="1"/>
          </p:cNvSpPr>
          <p:nvPr/>
        </p:nvSpPr>
        <p:spPr bwMode="auto">
          <a:xfrm>
            <a:off x="3419475" y="3419475"/>
            <a:ext cx="5622925" cy="3232150"/>
          </a:xfrm>
          <a:prstGeom prst="rect">
            <a:avLst/>
          </a:prstGeom>
          <a:noFill/>
          <a:ln>
            <a:noFill/>
          </a:ln>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defRPr/>
            </a:pPr>
            <a:r>
              <a:rPr lang="en-US" altLang="zh-CN" sz="2800" b="1" dirty="0" smtClean="0"/>
              <a:t>	</a:t>
            </a:r>
            <a:r>
              <a:rPr lang="zh-CN" altLang="en-US" sz="2800" b="1" dirty="0" smtClean="0"/>
              <a:t>当矩阵很大时，可用</a:t>
            </a:r>
            <a:r>
              <a:rPr lang="en-US" altLang="zh-CN" sz="2800" b="1" dirty="0" err="1" smtClean="0"/>
              <a:t>MapReduce</a:t>
            </a:r>
            <a:endParaRPr lang="en-US" altLang="zh-CN" sz="2800" b="1" dirty="0" smtClean="0"/>
          </a:p>
          <a:p>
            <a:pPr algn="just">
              <a:defRPr/>
            </a:pPr>
            <a:r>
              <a:rPr lang="zh-CN" altLang="en-US" sz="2800" b="1" dirty="0" smtClean="0"/>
              <a:t>实现矩阵运算。对于分块乘：</a:t>
            </a:r>
            <a:endParaRPr lang="en-US" altLang="zh-CN" sz="2800" b="1" dirty="0" smtClean="0"/>
          </a:p>
          <a:p>
            <a:pPr algn="just">
              <a:defRPr/>
            </a:pPr>
            <a:r>
              <a:rPr lang="en-US" altLang="zh-CN" sz="2800" b="1" dirty="0" smtClean="0"/>
              <a:t>	1. Map</a:t>
            </a:r>
            <a:r>
              <a:rPr lang="zh-CN" altLang="en-US" sz="2800" b="1" dirty="0" smtClean="0"/>
              <a:t>任务计算两块的乘，用结</a:t>
            </a:r>
            <a:endParaRPr lang="en-US" altLang="zh-CN" sz="2800" b="1" dirty="0" smtClean="0"/>
          </a:p>
          <a:p>
            <a:pPr algn="just">
              <a:defRPr/>
            </a:pPr>
            <a:r>
              <a:rPr lang="zh-CN" altLang="en-US" sz="2800" b="1" dirty="0" smtClean="0"/>
              <a:t>果在</a:t>
            </a:r>
            <a:r>
              <a:rPr lang="en-US" altLang="zh-CN" sz="2800" b="1" dirty="0" smtClean="0"/>
              <a:t>Z</a:t>
            </a:r>
            <a:r>
              <a:rPr lang="zh-CN" altLang="en-US" sz="2800" b="1" dirty="0" smtClean="0"/>
              <a:t>中的位置作为键</a:t>
            </a:r>
            <a:endParaRPr lang="en-US" altLang="zh-CN" sz="2800" b="1" dirty="0" smtClean="0"/>
          </a:p>
          <a:p>
            <a:pPr algn="just">
              <a:defRPr/>
            </a:pPr>
            <a:r>
              <a:rPr lang="en-US" altLang="zh-CN" sz="2800" b="1" dirty="0" smtClean="0"/>
              <a:t>	</a:t>
            </a:r>
            <a:r>
              <a:rPr lang="en-US" altLang="zh-CN" sz="2800" b="1" dirty="0" smtClean="0">
                <a:solidFill>
                  <a:schemeClr val="tx1">
                    <a:lumMod val="50000"/>
                  </a:schemeClr>
                </a:solidFill>
              </a:rPr>
              <a:t>2. Reduce</a:t>
            </a:r>
            <a:r>
              <a:rPr lang="zh-CN" altLang="en-US" sz="2800" b="1" dirty="0" smtClean="0">
                <a:solidFill>
                  <a:schemeClr val="tx1">
                    <a:lumMod val="50000"/>
                  </a:schemeClr>
                </a:solidFill>
              </a:rPr>
              <a:t>任务按键值来分别累加</a:t>
            </a:r>
            <a:endParaRPr lang="en-US" altLang="zh-CN" sz="2800" b="1" dirty="0" smtClean="0">
              <a:solidFill>
                <a:schemeClr val="tx1">
                  <a:lumMod val="50000"/>
                </a:schemeClr>
              </a:solidFill>
            </a:endParaRPr>
          </a:p>
          <a:p>
            <a:pPr algn="just">
              <a:defRPr/>
            </a:pPr>
            <a:r>
              <a:rPr lang="en-US" altLang="zh-CN" sz="2800" b="1" dirty="0" smtClean="0">
                <a:solidFill>
                  <a:schemeClr val="tx1">
                    <a:lumMod val="50000"/>
                  </a:schemeClr>
                </a:solidFill>
              </a:rPr>
              <a:t>Map</a:t>
            </a:r>
            <a:r>
              <a:rPr lang="zh-CN" altLang="en-US" sz="2800" b="1" dirty="0" smtClean="0">
                <a:solidFill>
                  <a:schemeClr val="tx1">
                    <a:lumMod val="50000"/>
                  </a:schemeClr>
                </a:solidFill>
              </a:rPr>
              <a:t>任务的结果</a:t>
            </a:r>
            <a:endParaRPr lang="pt-BR" altLang="zh-CN" sz="2800" b="1" dirty="0" smtClean="0">
              <a:solidFill>
                <a:schemeClr val="tx1">
                  <a:lumMod val="50000"/>
                </a:schemeClr>
              </a:solidFill>
            </a:endParaRPr>
          </a:p>
        </p:txBody>
      </p:sp>
      <p:sp>
        <p:nvSpPr>
          <p:cNvPr id="41995" name="灯片编号占位符 4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79B565D-53B3-4320-AFE6-7CC757D0CAB6}" type="slidenum">
              <a:rPr lang="zh-CN" altLang="en-US" sz="1400"/>
              <a:pPr/>
              <a:t>40</a:t>
            </a:fld>
            <a:endParaRPr lang="en-US" altLang="zh-CN" sz="14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287338" y="1438275"/>
            <a:ext cx="8640762" cy="5038725"/>
          </a:xfrm>
          <a:noFill/>
        </p:spPr>
        <p:txBody>
          <a:bodyPr/>
          <a:lstStyle/>
          <a:p>
            <a:pPr algn="just"/>
            <a:endParaRPr lang="zh-CN" altLang="en-US" b="1" smtClean="0"/>
          </a:p>
        </p:txBody>
      </p:sp>
      <p:sp>
        <p:nvSpPr>
          <p:cNvPr id="41987" name="Rectangle 4"/>
          <p:cNvSpPr>
            <a:spLocks noChangeArrowheads="1"/>
          </p:cNvSpPr>
          <p:nvPr/>
        </p:nvSpPr>
        <p:spPr bwMode="auto">
          <a:xfrm>
            <a:off x="3419475" y="3419475"/>
            <a:ext cx="5622925" cy="3232150"/>
          </a:xfrm>
          <a:prstGeom prst="rect">
            <a:avLst/>
          </a:prstGeom>
          <a:noFill/>
          <a:ln>
            <a:noFill/>
          </a:ln>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defRPr/>
            </a:pPr>
            <a:r>
              <a:rPr lang="en-US" altLang="zh-CN" sz="2800" b="1" dirty="0" smtClean="0"/>
              <a:t>	</a:t>
            </a:r>
            <a:r>
              <a:rPr lang="zh-CN" altLang="en-US" sz="2800" b="1" dirty="0" smtClean="0"/>
              <a:t>当矩阵很大时，可用</a:t>
            </a:r>
            <a:r>
              <a:rPr lang="en-US" altLang="zh-CN" sz="2800" b="1" dirty="0" err="1" smtClean="0"/>
              <a:t>MapReduce</a:t>
            </a:r>
            <a:endParaRPr lang="en-US" altLang="zh-CN" sz="2800" b="1" dirty="0" smtClean="0"/>
          </a:p>
          <a:p>
            <a:pPr algn="just">
              <a:defRPr/>
            </a:pPr>
            <a:r>
              <a:rPr lang="zh-CN" altLang="en-US" sz="2800" b="1" dirty="0" smtClean="0"/>
              <a:t>实现矩阵运算。对于分块乘：</a:t>
            </a:r>
            <a:endParaRPr lang="en-US" altLang="zh-CN" sz="2800" b="1" dirty="0" smtClean="0"/>
          </a:p>
          <a:p>
            <a:pPr algn="just">
              <a:defRPr/>
            </a:pPr>
            <a:r>
              <a:rPr lang="en-US" altLang="zh-CN" sz="2800" b="1" dirty="0" smtClean="0"/>
              <a:t>	</a:t>
            </a:r>
            <a:r>
              <a:rPr lang="en-US" altLang="zh-CN" sz="2800" b="1" dirty="0" smtClean="0">
                <a:solidFill>
                  <a:schemeClr val="tx1">
                    <a:lumMod val="50000"/>
                  </a:schemeClr>
                </a:solidFill>
              </a:rPr>
              <a:t>1. Map</a:t>
            </a:r>
            <a:r>
              <a:rPr lang="zh-CN" altLang="en-US" sz="2800" b="1" dirty="0" smtClean="0">
                <a:solidFill>
                  <a:schemeClr val="tx1">
                    <a:lumMod val="50000"/>
                  </a:schemeClr>
                </a:solidFill>
              </a:rPr>
              <a:t>任务计算两块的乘，用结</a:t>
            </a:r>
            <a:endParaRPr lang="en-US" altLang="zh-CN" sz="2800" b="1" dirty="0" smtClean="0">
              <a:solidFill>
                <a:schemeClr val="tx1">
                  <a:lumMod val="50000"/>
                </a:schemeClr>
              </a:solidFill>
            </a:endParaRPr>
          </a:p>
          <a:p>
            <a:pPr algn="just">
              <a:defRPr/>
            </a:pPr>
            <a:r>
              <a:rPr lang="zh-CN" altLang="en-US" sz="2800" b="1" dirty="0" smtClean="0">
                <a:solidFill>
                  <a:schemeClr val="tx1">
                    <a:lumMod val="50000"/>
                  </a:schemeClr>
                </a:solidFill>
              </a:rPr>
              <a:t>果在</a:t>
            </a:r>
            <a:r>
              <a:rPr lang="en-US" altLang="zh-CN" sz="2800" b="1" dirty="0" smtClean="0">
                <a:solidFill>
                  <a:schemeClr val="tx1">
                    <a:lumMod val="50000"/>
                  </a:schemeClr>
                </a:solidFill>
              </a:rPr>
              <a:t>Z</a:t>
            </a:r>
            <a:r>
              <a:rPr lang="zh-CN" altLang="en-US" sz="2800" b="1" dirty="0" smtClean="0">
                <a:solidFill>
                  <a:schemeClr val="tx1">
                    <a:lumMod val="50000"/>
                  </a:schemeClr>
                </a:solidFill>
              </a:rPr>
              <a:t>中的位置作为键</a:t>
            </a:r>
            <a:endParaRPr lang="en-US" altLang="zh-CN" sz="2800" b="1" dirty="0" smtClean="0">
              <a:solidFill>
                <a:schemeClr val="tx1">
                  <a:lumMod val="50000"/>
                </a:schemeClr>
              </a:solidFill>
            </a:endParaRPr>
          </a:p>
          <a:p>
            <a:pPr algn="just">
              <a:defRPr/>
            </a:pPr>
            <a:r>
              <a:rPr lang="en-US" altLang="zh-CN" sz="2800" b="1" dirty="0" smtClean="0"/>
              <a:t>	2. Reduce</a:t>
            </a:r>
            <a:r>
              <a:rPr lang="zh-CN" altLang="en-US" sz="2800" b="1" dirty="0" smtClean="0"/>
              <a:t>任务按键值来分别累加</a:t>
            </a:r>
            <a:endParaRPr lang="en-US" altLang="zh-CN" sz="2800" b="1" dirty="0" smtClean="0"/>
          </a:p>
          <a:p>
            <a:pPr algn="just">
              <a:defRPr/>
            </a:pPr>
            <a:r>
              <a:rPr lang="en-US" altLang="zh-CN" sz="2800" b="1" dirty="0" smtClean="0"/>
              <a:t>Map</a:t>
            </a:r>
            <a:r>
              <a:rPr lang="zh-CN" altLang="en-US" sz="2800" b="1" dirty="0" smtClean="0"/>
              <a:t>任务的结果</a:t>
            </a:r>
            <a:endParaRPr lang="pt-BR" altLang="zh-CN" sz="2800" b="1" dirty="0" smtClean="0"/>
          </a:p>
        </p:txBody>
      </p:sp>
      <p:grpSp>
        <p:nvGrpSpPr>
          <p:cNvPr id="43012" name="Group 23"/>
          <p:cNvGrpSpPr>
            <a:grpSpLocks/>
          </p:cNvGrpSpPr>
          <p:nvPr/>
        </p:nvGrpSpPr>
        <p:grpSpPr bwMode="auto">
          <a:xfrm>
            <a:off x="860425" y="3795713"/>
            <a:ext cx="2386013" cy="2728912"/>
            <a:chOff x="527" y="2302"/>
            <a:chExt cx="1503" cy="1719"/>
          </a:xfrm>
        </p:grpSpPr>
        <p:grpSp>
          <p:nvGrpSpPr>
            <p:cNvPr id="43039" name="Group 7"/>
            <p:cNvGrpSpPr>
              <a:grpSpLocks/>
            </p:cNvGrpSpPr>
            <p:nvPr/>
          </p:nvGrpSpPr>
          <p:grpSpPr bwMode="auto">
            <a:xfrm>
              <a:off x="530" y="2782"/>
              <a:ext cx="1488" cy="1239"/>
              <a:chOff x="4113" y="1255"/>
              <a:chExt cx="1481" cy="1484"/>
            </a:xfrm>
          </p:grpSpPr>
          <p:sp>
            <p:nvSpPr>
              <p:cNvPr id="43046"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7"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8"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49"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50"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51"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52"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53"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3040" name="Line 16"/>
            <p:cNvSpPr>
              <a:spLocks noChangeShapeType="1"/>
            </p:cNvSpPr>
            <p:nvPr/>
          </p:nvSpPr>
          <p:spPr bwMode="auto">
            <a:xfrm flipH="1">
              <a:off x="539" y="2515"/>
              <a:ext cx="574"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3041" name="Line 17"/>
            <p:cNvSpPr>
              <a:spLocks noChangeShapeType="1"/>
            </p:cNvSpPr>
            <p:nvPr/>
          </p:nvSpPr>
          <p:spPr bwMode="auto">
            <a:xfrm>
              <a:off x="1457" y="2515"/>
              <a:ext cx="573"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3042" name="Line 18"/>
            <p:cNvSpPr>
              <a:spLocks noChangeShapeType="1"/>
            </p:cNvSpPr>
            <p:nvPr/>
          </p:nvSpPr>
          <p:spPr bwMode="auto">
            <a:xfrm flipH="1" flipV="1">
              <a:off x="527" y="2690"/>
              <a:ext cx="198"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3043" name="Line 19"/>
            <p:cNvSpPr>
              <a:spLocks noChangeShapeType="1"/>
            </p:cNvSpPr>
            <p:nvPr/>
          </p:nvSpPr>
          <p:spPr bwMode="auto">
            <a:xfrm flipV="1">
              <a:off x="845" y="2690"/>
              <a:ext cx="199"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3044" name="Rectangle 20"/>
            <p:cNvSpPr>
              <a:spLocks noChangeArrowheads="1"/>
            </p:cNvSpPr>
            <p:nvPr/>
          </p:nvSpPr>
          <p:spPr bwMode="auto">
            <a:xfrm>
              <a:off x="674" y="2480"/>
              <a:ext cx="39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b</a:t>
              </a:r>
              <a:endParaRPr lang="en-US" altLang="zh-CN" sz="2800" b="1"/>
            </a:p>
          </p:txBody>
        </p:sp>
        <p:sp>
          <p:nvSpPr>
            <p:cNvPr id="43045" name="Rectangle 21"/>
            <p:cNvSpPr>
              <a:spLocks noChangeArrowheads="1"/>
            </p:cNvSpPr>
            <p:nvPr/>
          </p:nvSpPr>
          <p:spPr bwMode="auto">
            <a:xfrm>
              <a:off x="1138" y="2302"/>
              <a:ext cx="3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n</a:t>
              </a:r>
              <a:endParaRPr lang="en-US" altLang="zh-CN" sz="2800" b="1"/>
            </a:p>
          </p:txBody>
        </p:sp>
      </p:grpSp>
      <p:sp>
        <p:nvSpPr>
          <p:cNvPr id="43013" name="Rectangle 2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43014" name="组合 1"/>
          <p:cNvGrpSpPr>
            <a:grpSpLocks/>
          </p:cNvGrpSpPr>
          <p:nvPr/>
        </p:nvGrpSpPr>
        <p:grpSpPr bwMode="auto">
          <a:xfrm>
            <a:off x="703263" y="1341438"/>
            <a:ext cx="2925762" cy="2011362"/>
            <a:chOff x="703986" y="1341471"/>
            <a:chExt cx="2924644" cy="2011348"/>
          </a:xfrm>
        </p:grpSpPr>
        <p:grpSp>
          <p:nvGrpSpPr>
            <p:cNvPr id="43029" name="Group 7"/>
            <p:cNvGrpSpPr>
              <a:grpSpLocks/>
            </p:cNvGrpSpPr>
            <p:nvPr/>
          </p:nvGrpSpPr>
          <p:grpSpPr bwMode="auto">
            <a:xfrm>
              <a:off x="1266430" y="1385905"/>
              <a:ext cx="2362200" cy="1966914"/>
              <a:chOff x="4113" y="1255"/>
              <a:chExt cx="1481" cy="1484"/>
            </a:xfrm>
          </p:grpSpPr>
          <p:sp>
            <p:nvSpPr>
              <p:cNvPr id="43031"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2"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3"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4"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5"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6"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7"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38"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3030"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X:</a:t>
              </a:r>
            </a:p>
          </p:txBody>
        </p:sp>
      </p:grpSp>
      <p:grpSp>
        <p:nvGrpSpPr>
          <p:cNvPr id="43015" name="组合 39"/>
          <p:cNvGrpSpPr>
            <a:grpSpLocks/>
          </p:cNvGrpSpPr>
          <p:nvPr/>
        </p:nvGrpSpPr>
        <p:grpSpPr bwMode="auto">
          <a:xfrm>
            <a:off x="4762500" y="1335088"/>
            <a:ext cx="2924175" cy="2011362"/>
            <a:chOff x="703986" y="1341471"/>
            <a:chExt cx="2924644" cy="2011348"/>
          </a:xfrm>
        </p:grpSpPr>
        <p:grpSp>
          <p:nvGrpSpPr>
            <p:cNvPr id="43019" name="Group 7"/>
            <p:cNvGrpSpPr>
              <a:grpSpLocks/>
            </p:cNvGrpSpPr>
            <p:nvPr/>
          </p:nvGrpSpPr>
          <p:grpSpPr bwMode="auto">
            <a:xfrm>
              <a:off x="1266430" y="1385905"/>
              <a:ext cx="2362200" cy="1966914"/>
              <a:chOff x="4113" y="1255"/>
              <a:chExt cx="1481" cy="1484"/>
            </a:xfrm>
          </p:grpSpPr>
          <p:sp>
            <p:nvSpPr>
              <p:cNvPr id="43021"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2"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3"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4"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5"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6"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7"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28"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3020"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Y:</a:t>
              </a:r>
            </a:p>
          </p:txBody>
        </p:sp>
      </p:grpSp>
      <p:sp>
        <p:nvSpPr>
          <p:cNvPr id="3" name="矩形 2"/>
          <p:cNvSpPr/>
          <p:nvPr/>
        </p:nvSpPr>
        <p:spPr bwMode="auto">
          <a:xfrm>
            <a:off x="230188" y="4619625"/>
            <a:ext cx="558800" cy="592138"/>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Z:</a:t>
            </a:r>
            <a:endParaRPr lang="zh-CN" altLang="en-US" sz="2800" b="1" dirty="0">
              <a:latin typeface="+mn-lt"/>
              <a:ea typeface="宋体" charset="-122"/>
            </a:endParaRPr>
          </a:p>
        </p:txBody>
      </p:sp>
      <p:sp>
        <p:nvSpPr>
          <p:cNvPr id="43017" name="矩形 57"/>
          <p:cNvSpPr>
            <a:spLocks noChangeArrowheads="1"/>
          </p:cNvSpPr>
          <p:nvPr/>
        </p:nvSpPr>
        <p:spPr bwMode="auto">
          <a:xfrm>
            <a:off x="862013" y="4565650"/>
            <a:ext cx="787400" cy="655638"/>
          </a:xfrm>
          <a:prstGeom prst="rect">
            <a:avLst/>
          </a:prstGeom>
          <a:solidFill>
            <a:srgbClr val="99FFCC"/>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3018" name="灯片编号占位符 4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72CC2F1-9E73-4B1F-A8EC-0AD59F4A40EA}" type="slidenum">
              <a:rPr lang="zh-CN" altLang="en-US" sz="1400"/>
              <a:pPr/>
              <a:t>41</a:t>
            </a:fld>
            <a:endParaRPr lang="en-US" altLang="zh-CN" sz="140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287338" y="1438275"/>
            <a:ext cx="8640762" cy="5038725"/>
          </a:xfrm>
          <a:noFill/>
        </p:spPr>
        <p:txBody>
          <a:bodyPr/>
          <a:lstStyle/>
          <a:p>
            <a:pPr algn="just"/>
            <a:endParaRPr lang="zh-CN" altLang="en-US" b="1" smtClean="0"/>
          </a:p>
        </p:txBody>
      </p:sp>
      <p:grpSp>
        <p:nvGrpSpPr>
          <p:cNvPr id="44035" name="Group 23"/>
          <p:cNvGrpSpPr>
            <a:grpSpLocks/>
          </p:cNvGrpSpPr>
          <p:nvPr/>
        </p:nvGrpSpPr>
        <p:grpSpPr bwMode="auto">
          <a:xfrm>
            <a:off x="860425" y="3795713"/>
            <a:ext cx="2386013" cy="2728912"/>
            <a:chOff x="527" y="2302"/>
            <a:chExt cx="1503" cy="1719"/>
          </a:xfrm>
        </p:grpSpPr>
        <p:grpSp>
          <p:nvGrpSpPr>
            <p:cNvPr id="44063" name="Group 7"/>
            <p:cNvGrpSpPr>
              <a:grpSpLocks/>
            </p:cNvGrpSpPr>
            <p:nvPr/>
          </p:nvGrpSpPr>
          <p:grpSpPr bwMode="auto">
            <a:xfrm>
              <a:off x="530" y="2782"/>
              <a:ext cx="1488" cy="1239"/>
              <a:chOff x="4113" y="1255"/>
              <a:chExt cx="1481" cy="1484"/>
            </a:xfrm>
          </p:grpSpPr>
          <p:sp>
            <p:nvSpPr>
              <p:cNvPr id="44070"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71"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72"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73"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74"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75"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76"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77"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4064" name="Line 16"/>
            <p:cNvSpPr>
              <a:spLocks noChangeShapeType="1"/>
            </p:cNvSpPr>
            <p:nvPr/>
          </p:nvSpPr>
          <p:spPr bwMode="auto">
            <a:xfrm flipH="1">
              <a:off x="539" y="2515"/>
              <a:ext cx="574"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4065" name="Line 17"/>
            <p:cNvSpPr>
              <a:spLocks noChangeShapeType="1"/>
            </p:cNvSpPr>
            <p:nvPr/>
          </p:nvSpPr>
          <p:spPr bwMode="auto">
            <a:xfrm>
              <a:off x="1457" y="2515"/>
              <a:ext cx="573"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4066" name="Line 18"/>
            <p:cNvSpPr>
              <a:spLocks noChangeShapeType="1"/>
            </p:cNvSpPr>
            <p:nvPr/>
          </p:nvSpPr>
          <p:spPr bwMode="auto">
            <a:xfrm flipH="1" flipV="1">
              <a:off x="527" y="2690"/>
              <a:ext cx="198"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4067" name="Line 19"/>
            <p:cNvSpPr>
              <a:spLocks noChangeShapeType="1"/>
            </p:cNvSpPr>
            <p:nvPr/>
          </p:nvSpPr>
          <p:spPr bwMode="auto">
            <a:xfrm flipV="1">
              <a:off x="845" y="2690"/>
              <a:ext cx="199"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4068" name="Rectangle 20"/>
            <p:cNvSpPr>
              <a:spLocks noChangeArrowheads="1"/>
            </p:cNvSpPr>
            <p:nvPr/>
          </p:nvSpPr>
          <p:spPr bwMode="auto">
            <a:xfrm>
              <a:off x="674" y="2480"/>
              <a:ext cx="39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b</a:t>
              </a:r>
              <a:endParaRPr lang="en-US" altLang="zh-CN" sz="2800" b="1"/>
            </a:p>
          </p:txBody>
        </p:sp>
        <p:sp>
          <p:nvSpPr>
            <p:cNvPr id="44069" name="Rectangle 21"/>
            <p:cNvSpPr>
              <a:spLocks noChangeArrowheads="1"/>
            </p:cNvSpPr>
            <p:nvPr/>
          </p:nvSpPr>
          <p:spPr bwMode="auto">
            <a:xfrm>
              <a:off x="1138" y="2302"/>
              <a:ext cx="3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n</a:t>
              </a:r>
              <a:endParaRPr lang="en-US" altLang="zh-CN" sz="2800" b="1"/>
            </a:p>
          </p:txBody>
        </p:sp>
      </p:grpSp>
      <p:sp>
        <p:nvSpPr>
          <p:cNvPr id="44036" name="Rectangle 2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44037" name="组合 1"/>
          <p:cNvGrpSpPr>
            <a:grpSpLocks/>
          </p:cNvGrpSpPr>
          <p:nvPr/>
        </p:nvGrpSpPr>
        <p:grpSpPr bwMode="auto">
          <a:xfrm>
            <a:off x="703263" y="1341438"/>
            <a:ext cx="2925762" cy="2011362"/>
            <a:chOff x="703986" y="1341471"/>
            <a:chExt cx="2924644" cy="2011348"/>
          </a:xfrm>
        </p:grpSpPr>
        <p:grpSp>
          <p:nvGrpSpPr>
            <p:cNvPr id="44053" name="Group 7"/>
            <p:cNvGrpSpPr>
              <a:grpSpLocks/>
            </p:cNvGrpSpPr>
            <p:nvPr/>
          </p:nvGrpSpPr>
          <p:grpSpPr bwMode="auto">
            <a:xfrm>
              <a:off x="1266430" y="1385905"/>
              <a:ext cx="2362200" cy="1966914"/>
              <a:chOff x="4113" y="1255"/>
              <a:chExt cx="1481" cy="1484"/>
            </a:xfrm>
          </p:grpSpPr>
          <p:sp>
            <p:nvSpPr>
              <p:cNvPr id="44055"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56"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57"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58"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59"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60"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61"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62"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4054"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X:</a:t>
              </a:r>
            </a:p>
          </p:txBody>
        </p:sp>
      </p:grpSp>
      <p:grpSp>
        <p:nvGrpSpPr>
          <p:cNvPr id="44038" name="组合 39"/>
          <p:cNvGrpSpPr>
            <a:grpSpLocks/>
          </p:cNvGrpSpPr>
          <p:nvPr/>
        </p:nvGrpSpPr>
        <p:grpSpPr bwMode="auto">
          <a:xfrm>
            <a:off x="4762500" y="1335088"/>
            <a:ext cx="2924175" cy="2011362"/>
            <a:chOff x="703986" y="1341471"/>
            <a:chExt cx="2924644" cy="2011348"/>
          </a:xfrm>
        </p:grpSpPr>
        <p:grpSp>
          <p:nvGrpSpPr>
            <p:cNvPr id="44043" name="Group 7"/>
            <p:cNvGrpSpPr>
              <a:grpSpLocks/>
            </p:cNvGrpSpPr>
            <p:nvPr/>
          </p:nvGrpSpPr>
          <p:grpSpPr bwMode="auto">
            <a:xfrm>
              <a:off x="1266430" y="1385905"/>
              <a:ext cx="2362200" cy="1966914"/>
              <a:chOff x="4113" y="1255"/>
              <a:chExt cx="1481" cy="1484"/>
            </a:xfrm>
          </p:grpSpPr>
          <p:sp>
            <p:nvSpPr>
              <p:cNvPr id="44045"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46"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47"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48"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49"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50"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51"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4052"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4044"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Y:</a:t>
              </a:r>
            </a:p>
          </p:txBody>
        </p:sp>
      </p:grpSp>
      <p:sp>
        <p:nvSpPr>
          <p:cNvPr id="3" name="矩形 2"/>
          <p:cNvSpPr/>
          <p:nvPr/>
        </p:nvSpPr>
        <p:spPr bwMode="auto">
          <a:xfrm>
            <a:off x="230188" y="4619625"/>
            <a:ext cx="558800" cy="592138"/>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Z:</a:t>
            </a:r>
            <a:endParaRPr lang="zh-CN" altLang="en-US" sz="2800" b="1" dirty="0">
              <a:latin typeface="+mn-lt"/>
              <a:ea typeface="宋体" charset="-122"/>
            </a:endParaRPr>
          </a:p>
        </p:txBody>
      </p:sp>
      <p:sp>
        <p:nvSpPr>
          <p:cNvPr id="44040" name="矩形 57"/>
          <p:cNvSpPr>
            <a:spLocks noChangeArrowheads="1"/>
          </p:cNvSpPr>
          <p:nvPr/>
        </p:nvSpPr>
        <p:spPr bwMode="auto">
          <a:xfrm>
            <a:off x="862013" y="4565650"/>
            <a:ext cx="787400" cy="655638"/>
          </a:xfrm>
          <a:prstGeom prst="rect">
            <a:avLst/>
          </a:prstGeom>
          <a:solidFill>
            <a:srgbClr val="66FF99"/>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7" name="Rectangle 4"/>
          <p:cNvSpPr>
            <a:spLocks noChangeArrowheads="1"/>
          </p:cNvSpPr>
          <p:nvPr/>
        </p:nvSpPr>
        <p:spPr bwMode="auto">
          <a:xfrm>
            <a:off x="3419475" y="3419475"/>
            <a:ext cx="5622925" cy="3232150"/>
          </a:xfrm>
          <a:prstGeom prst="rect">
            <a:avLst/>
          </a:prstGeom>
          <a:noFill/>
          <a:ln>
            <a:noFill/>
          </a:ln>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defRPr/>
            </a:pPr>
            <a:r>
              <a:rPr lang="en-US" altLang="zh-CN" sz="2800" b="1" dirty="0" smtClean="0"/>
              <a:t>	</a:t>
            </a:r>
            <a:r>
              <a:rPr lang="zh-CN" altLang="en-US" sz="2800" b="1" dirty="0" smtClean="0"/>
              <a:t>当矩阵很大时，可用</a:t>
            </a:r>
            <a:r>
              <a:rPr lang="en-US" altLang="zh-CN" sz="2800" b="1" dirty="0" err="1" smtClean="0"/>
              <a:t>MapReduce</a:t>
            </a:r>
            <a:endParaRPr lang="en-US" altLang="zh-CN" sz="2800" b="1" dirty="0" smtClean="0"/>
          </a:p>
          <a:p>
            <a:pPr algn="just">
              <a:defRPr/>
            </a:pPr>
            <a:r>
              <a:rPr lang="zh-CN" altLang="en-US" sz="2800" b="1" dirty="0" smtClean="0"/>
              <a:t>实现矩阵运算。对于分块乘：</a:t>
            </a:r>
            <a:endParaRPr lang="en-US" altLang="zh-CN" sz="2800" b="1" dirty="0" smtClean="0"/>
          </a:p>
          <a:p>
            <a:pPr algn="just">
              <a:defRPr/>
            </a:pPr>
            <a:r>
              <a:rPr lang="en-US" altLang="zh-CN" sz="2800" b="1" dirty="0" smtClean="0"/>
              <a:t>	</a:t>
            </a:r>
            <a:r>
              <a:rPr lang="en-US" altLang="zh-CN" sz="2800" b="1" dirty="0" smtClean="0">
                <a:solidFill>
                  <a:schemeClr val="tx1">
                    <a:lumMod val="50000"/>
                  </a:schemeClr>
                </a:solidFill>
              </a:rPr>
              <a:t>1. Map</a:t>
            </a:r>
            <a:r>
              <a:rPr lang="zh-CN" altLang="en-US" sz="2800" b="1" dirty="0" smtClean="0">
                <a:solidFill>
                  <a:schemeClr val="tx1">
                    <a:lumMod val="50000"/>
                  </a:schemeClr>
                </a:solidFill>
              </a:rPr>
              <a:t>任务计算两块的乘，用结</a:t>
            </a:r>
            <a:endParaRPr lang="en-US" altLang="zh-CN" sz="2800" b="1" dirty="0" smtClean="0">
              <a:solidFill>
                <a:schemeClr val="tx1">
                  <a:lumMod val="50000"/>
                </a:schemeClr>
              </a:solidFill>
            </a:endParaRPr>
          </a:p>
          <a:p>
            <a:pPr algn="just">
              <a:defRPr/>
            </a:pPr>
            <a:r>
              <a:rPr lang="zh-CN" altLang="en-US" sz="2800" b="1" dirty="0" smtClean="0">
                <a:solidFill>
                  <a:schemeClr val="tx1">
                    <a:lumMod val="50000"/>
                  </a:schemeClr>
                </a:solidFill>
              </a:rPr>
              <a:t>果在</a:t>
            </a:r>
            <a:r>
              <a:rPr lang="en-US" altLang="zh-CN" sz="2800" b="1" dirty="0" smtClean="0">
                <a:solidFill>
                  <a:schemeClr val="tx1">
                    <a:lumMod val="50000"/>
                  </a:schemeClr>
                </a:solidFill>
              </a:rPr>
              <a:t>Z</a:t>
            </a:r>
            <a:r>
              <a:rPr lang="zh-CN" altLang="en-US" sz="2800" b="1" dirty="0" smtClean="0">
                <a:solidFill>
                  <a:schemeClr val="tx1">
                    <a:lumMod val="50000"/>
                  </a:schemeClr>
                </a:solidFill>
              </a:rPr>
              <a:t>中的位置作为键</a:t>
            </a:r>
            <a:endParaRPr lang="en-US" altLang="zh-CN" sz="2800" b="1" dirty="0" smtClean="0">
              <a:solidFill>
                <a:schemeClr val="tx1">
                  <a:lumMod val="50000"/>
                </a:schemeClr>
              </a:solidFill>
            </a:endParaRPr>
          </a:p>
          <a:p>
            <a:pPr algn="just">
              <a:defRPr/>
            </a:pPr>
            <a:r>
              <a:rPr lang="en-US" altLang="zh-CN" sz="2800" b="1" dirty="0" smtClean="0"/>
              <a:t>	2. Reduce</a:t>
            </a:r>
            <a:r>
              <a:rPr lang="zh-CN" altLang="en-US" sz="2800" b="1" dirty="0" smtClean="0"/>
              <a:t>任务按键值来分别累加</a:t>
            </a:r>
            <a:endParaRPr lang="en-US" altLang="zh-CN" sz="2800" b="1" dirty="0" smtClean="0"/>
          </a:p>
          <a:p>
            <a:pPr algn="just">
              <a:defRPr/>
            </a:pPr>
            <a:r>
              <a:rPr lang="en-US" altLang="zh-CN" sz="2800" b="1" dirty="0" smtClean="0"/>
              <a:t>Map</a:t>
            </a:r>
            <a:r>
              <a:rPr lang="zh-CN" altLang="en-US" sz="2800" b="1" dirty="0" smtClean="0"/>
              <a:t>任务的结果</a:t>
            </a:r>
            <a:endParaRPr lang="pt-BR" altLang="zh-CN" sz="2800" b="1" dirty="0" smtClean="0"/>
          </a:p>
        </p:txBody>
      </p:sp>
      <p:sp>
        <p:nvSpPr>
          <p:cNvPr id="44042" name="灯片编号占位符 4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C2DF0B2-CF10-4329-97E4-C509CDA1E100}" type="slidenum">
              <a:rPr lang="zh-CN" altLang="en-US" sz="1400"/>
              <a:pPr/>
              <a:t>42</a:t>
            </a:fld>
            <a:endParaRPr lang="en-US" altLang="zh-CN" sz="140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287338" y="1438275"/>
            <a:ext cx="8640762" cy="5038725"/>
          </a:xfrm>
          <a:noFill/>
        </p:spPr>
        <p:txBody>
          <a:bodyPr/>
          <a:lstStyle/>
          <a:p>
            <a:pPr algn="just"/>
            <a:endParaRPr lang="zh-CN" altLang="en-US" b="1" smtClean="0"/>
          </a:p>
        </p:txBody>
      </p:sp>
      <p:grpSp>
        <p:nvGrpSpPr>
          <p:cNvPr id="45059" name="Group 23"/>
          <p:cNvGrpSpPr>
            <a:grpSpLocks/>
          </p:cNvGrpSpPr>
          <p:nvPr/>
        </p:nvGrpSpPr>
        <p:grpSpPr bwMode="auto">
          <a:xfrm>
            <a:off x="860425" y="3795713"/>
            <a:ext cx="2386013" cy="2728912"/>
            <a:chOff x="527" y="2302"/>
            <a:chExt cx="1503" cy="1719"/>
          </a:xfrm>
        </p:grpSpPr>
        <p:grpSp>
          <p:nvGrpSpPr>
            <p:cNvPr id="45087" name="Group 7"/>
            <p:cNvGrpSpPr>
              <a:grpSpLocks/>
            </p:cNvGrpSpPr>
            <p:nvPr/>
          </p:nvGrpSpPr>
          <p:grpSpPr bwMode="auto">
            <a:xfrm>
              <a:off x="530" y="2782"/>
              <a:ext cx="1488" cy="1239"/>
              <a:chOff x="4113" y="1255"/>
              <a:chExt cx="1481" cy="1484"/>
            </a:xfrm>
          </p:grpSpPr>
          <p:sp>
            <p:nvSpPr>
              <p:cNvPr id="45094"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95"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96"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97"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98"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99"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100"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101"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5088" name="Line 16"/>
            <p:cNvSpPr>
              <a:spLocks noChangeShapeType="1"/>
            </p:cNvSpPr>
            <p:nvPr/>
          </p:nvSpPr>
          <p:spPr bwMode="auto">
            <a:xfrm flipH="1">
              <a:off x="539" y="2515"/>
              <a:ext cx="574"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5089" name="Line 17"/>
            <p:cNvSpPr>
              <a:spLocks noChangeShapeType="1"/>
            </p:cNvSpPr>
            <p:nvPr/>
          </p:nvSpPr>
          <p:spPr bwMode="auto">
            <a:xfrm>
              <a:off x="1457" y="2515"/>
              <a:ext cx="573" cy="1"/>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5090" name="Line 18"/>
            <p:cNvSpPr>
              <a:spLocks noChangeShapeType="1"/>
            </p:cNvSpPr>
            <p:nvPr/>
          </p:nvSpPr>
          <p:spPr bwMode="auto">
            <a:xfrm flipH="1" flipV="1">
              <a:off x="527" y="2690"/>
              <a:ext cx="198"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5091" name="Line 19"/>
            <p:cNvSpPr>
              <a:spLocks noChangeShapeType="1"/>
            </p:cNvSpPr>
            <p:nvPr/>
          </p:nvSpPr>
          <p:spPr bwMode="auto">
            <a:xfrm flipV="1">
              <a:off x="845" y="2690"/>
              <a:ext cx="199" cy="0"/>
            </a:xfrm>
            <a:prstGeom prst="line">
              <a:avLst/>
            </a:prstGeom>
            <a:noFill/>
            <a:ln w="25400">
              <a:solidFill>
                <a:schemeClr val="tx1"/>
              </a:solidFill>
              <a:round/>
              <a:headEnd/>
              <a:tailEnd type="stealth" w="med" len="lg"/>
            </a:ln>
            <a:extLst>
              <a:ext uri="{909E8E84-426E-40DD-AFC4-6F175D3DCCD1}">
                <a14:hiddenFill xmlns:a14="http://schemas.microsoft.com/office/drawing/2010/main">
                  <a:noFill/>
                </a14:hiddenFill>
              </a:ext>
            </a:extLst>
          </p:spPr>
          <p:txBody>
            <a:bodyPr/>
            <a:lstStyle/>
            <a:p>
              <a:endParaRPr lang="zh-CN" altLang="en-US"/>
            </a:p>
          </p:txBody>
        </p:sp>
        <p:sp>
          <p:nvSpPr>
            <p:cNvPr id="45092" name="Rectangle 20"/>
            <p:cNvSpPr>
              <a:spLocks noChangeArrowheads="1"/>
            </p:cNvSpPr>
            <p:nvPr/>
          </p:nvSpPr>
          <p:spPr bwMode="auto">
            <a:xfrm>
              <a:off x="674" y="2480"/>
              <a:ext cx="392"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b</a:t>
              </a:r>
              <a:endParaRPr lang="en-US" altLang="zh-CN" sz="2800" b="1"/>
            </a:p>
          </p:txBody>
        </p:sp>
        <p:sp>
          <p:nvSpPr>
            <p:cNvPr id="45093" name="Rectangle 21"/>
            <p:cNvSpPr>
              <a:spLocks noChangeArrowheads="1"/>
            </p:cNvSpPr>
            <p:nvPr/>
          </p:nvSpPr>
          <p:spPr bwMode="auto">
            <a:xfrm>
              <a:off x="1138" y="2302"/>
              <a:ext cx="3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a:t>n</a:t>
              </a:r>
              <a:endParaRPr lang="en-US" altLang="zh-CN" sz="2800" b="1"/>
            </a:p>
          </p:txBody>
        </p:sp>
      </p:grpSp>
      <p:sp>
        <p:nvSpPr>
          <p:cNvPr id="45060" name="Rectangle 2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大数据的处理</a:t>
            </a:r>
            <a:endParaRPr lang="en-US" altLang="zh-CN" sz="4400" b="1">
              <a:solidFill>
                <a:srgbClr val="FFFF00"/>
              </a:solidFill>
            </a:endParaRPr>
          </a:p>
        </p:txBody>
      </p:sp>
      <p:grpSp>
        <p:nvGrpSpPr>
          <p:cNvPr id="45061" name="组合 1"/>
          <p:cNvGrpSpPr>
            <a:grpSpLocks/>
          </p:cNvGrpSpPr>
          <p:nvPr/>
        </p:nvGrpSpPr>
        <p:grpSpPr bwMode="auto">
          <a:xfrm>
            <a:off x="703263" y="1341438"/>
            <a:ext cx="2925762" cy="2011362"/>
            <a:chOff x="703986" y="1341471"/>
            <a:chExt cx="2924644" cy="2011348"/>
          </a:xfrm>
        </p:grpSpPr>
        <p:grpSp>
          <p:nvGrpSpPr>
            <p:cNvPr id="45077" name="Group 7"/>
            <p:cNvGrpSpPr>
              <a:grpSpLocks/>
            </p:cNvGrpSpPr>
            <p:nvPr/>
          </p:nvGrpSpPr>
          <p:grpSpPr bwMode="auto">
            <a:xfrm>
              <a:off x="1266430" y="1385905"/>
              <a:ext cx="2362200" cy="1966914"/>
              <a:chOff x="4113" y="1255"/>
              <a:chExt cx="1481" cy="1484"/>
            </a:xfrm>
          </p:grpSpPr>
          <p:sp>
            <p:nvSpPr>
              <p:cNvPr id="45079"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0"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1"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2"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3"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4"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5"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86"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5078"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X:</a:t>
              </a:r>
            </a:p>
          </p:txBody>
        </p:sp>
      </p:grpSp>
      <p:grpSp>
        <p:nvGrpSpPr>
          <p:cNvPr id="45062" name="组合 39"/>
          <p:cNvGrpSpPr>
            <a:grpSpLocks/>
          </p:cNvGrpSpPr>
          <p:nvPr/>
        </p:nvGrpSpPr>
        <p:grpSpPr bwMode="auto">
          <a:xfrm>
            <a:off x="4762500" y="1335088"/>
            <a:ext cx="2924175" cy="2011362"/>
            <a:chOff x="703986" y="1341471"/>
            <a:chExt cx="2924644" cy="2011348"/>
          </a:xfrm>
        </p:grpSpPr>
        <p:grpSp>
          <p:nvGrpSpPr>
            <p:cNvPr id="45067" name="Group 7"/>
            <p:cNvGrpSpPr>
              <a:grpSpLocks/>
            </p:cNvGrpSpPr>
            <p:nvPr/>
          </p:nvGrpSpPr>
          <p:grpSpPr bwMode="auto">
            <a:xfrm>
              <a:off x="1266430" y="1385905"/>
              <a:ext cx="2362200" cy="1966914"/>
              <a:chOff x="4113" y="1255"/>
              <a:chExt cx="1481" cy="1484"/>
            </a:xfrm>
          </p:grpSpPr>
          <p:sp>
            <p:nvSpPr>
              <p:cNvPr id="45069" name="Line 8"/>
              <p:cNvSpPr>
                <a:spLocks noChangeShapeType="1"/>
              </p:cNvSpPr>
              <p:nvPr/>
            </p:nvSpPr>
            <p:spPr bwMode="auto">
              <a:xfrm flipH="1">
                <a:off x="4114" y="1255"/>
                <a:ext cx="1479"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0" name="Line 9"/>
              <p:cNvSpPr>
                <a:spLocks noChangeShapeType="1"/>
              </p:cNvSpPr>
              <p:nvPr/>
            </p:nvSpPr>
            <p:spPr bwMode="auto">
              <a:xfrm flipH="1">
                <a:off x="4114" y="1748"/>
                <a:ext cx="1480"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1" name="Line 10"/>
              <p:cNvSpPr>
                <a:spLocks noChangeShapeType="1"/>
              </p:cNvSpPr>
              <p:nvPr/>
            </p:nvSpPr>
            <p:spPr bwMode="auto">
              <a:xfrm flipH="1">
                <a:off x="4114" y="2242"/>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2" name="Line 11"/>
              <p:cNvSpPr>
                <a:spLocks noChangeShapeType="1"/>
              </p:cNvSpPr>
              <p:nvPr/>
            </p:nvSpPr>
            <p:spPr bwMode="auto">
              <a:xfrm flipH="1">
                <a:off x="4114" y="2736"/>
                <a:ext cx="1479"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3" name="Line 12"/>
              <p:cNvSpPr>
                <a:spLocks noChangeShapeType="1"/>
              </p:cNvSpPr>
              <p:nvPr/>
            </p:nvSpPr>
            <p:spPr bwMode="auto">
              <a:xfrm rot="5400000" flipH="1">
                <a:off x="4853" y="1998"/>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4" name="Line 13"/>
              <p:cNvSpPr>
                <a:spLocks noChangeShapeType="1"/>
              </p:cNvSpPr>
              <p:nvPr/>
            </p:nvSpPr>
            <p:spPr bwMode="auto">
              <a:xfrm rot="5400000" flipH="1">
                <a:off x="3373" y="1996"/>
                <a:ext cx="1481" cy="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5" name="Line 14"/>
              <p:cNvSpPr>
                <a:spLocks noChangeShapeType="1"/>
              </p:cNvSpPr>
              <p:nvPr/>
            </p:nvSpPr>
            <p:spPr bwMode="auto">
              <a:xfrm rot="5400000" flipH="1">
                <a:off x="3866"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5076" name="Line 15"/>
              <p:cNvSpPr>
                <a:spLocks noChangeShapeType="1"/>
              </p:cNvSpPr>
              <p:nvPr/>
            </p:nvSpPr>
            <p:spPr bwMode="auto">
              <a:xfrm rot="5400000" flipH="1">
                <a:off x="4359" y="1996"/>
                <a:ext cx="1481" cy="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45068" name="Rectangle 21"/>
            <p:cNvSpPr>
              <a:spLocks noChangeArrowheads="1"/>
            </p:cNvSpPr>
            <p:nvPr/>
          </p:nvSpPr>
          <p:spPr bwMode="auto">
            <a:xfrm>
              <a:off x="703986" y="1341471"/>
              <a:ext cx="74810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Y:</a:t>
              </a:r>
            </a:p>
          </p:txBody>
        </p:sp>
      </p:grpSp>
      <p:sp>
        <p:nvSpPr>
          <p:cNvPr id="3" name="矩形 2"/>
          <p:cNvSpPr/>
          <p:nvPr/>
        </p:nvSpPr>
        <p:spPr bwMode="auto">
          <a:xfrm>
            <a:off x="230188" y="4619625"/>
            <a:ext cx="558800" cy="592138"/>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Z:</a:t>
            </a:r>
            <a:endParaRPr lang="zh-CN" altLang="en-US" sz="2800" b="1" dirty="0">
              <a:latin typeface="+mn-lt"/>
              <a:ea typeface="宋体" charset="-122"/>
            </a:endParaRPr>
          </a:p>
        </p:txBody>
      </p:sp>
      <p:sp>
        <p:nvSpPr>
          <p:cNvPr id="45064" name="矩形 57"/>
          <p:cNvSpPr>
            <a:spLocks noChangeArrowheads="1"/>
          </p:cNvSpPr>
          <p:nvPr/>
        </p:nvSpPr>
        <p:spPr bwMode="auto">
          <a:xfrm>
            <a:off x="862013" y="4565650"/>
            <a:ext cx="787400" cy="655638"/>
          </a:xfrm>
          <a:prstGeom prst="rect">
            <a:avLst/>
          </a:prstGeom>
          <a:solidFill>
            <a:srgbClr val="00FF00"/>
          </a:solidFill>
          <a:ln w="12700" algn="ctr">
            <a:solidFill>
              <a:schemeClr val="tx1"/>
            </a:solidFill>
            <a:round/>
            <a:headEnd type="none" w="sm" len="sm"/>
            <a:tailEnd type="none" w="sm" len="sm"/>
          </a:ln>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9" name="Rectangle 4"/>
          <p:cNvSpPr>
            <a:spLocks noChangeArrowheads="1"/>
          </p:cNvSpPr>
          <p:nvPr/>
        </p:nvSpPr>
        <p:spPr bwMode="auto">
          <a:xfrm>
            <a:off x="3419475" y="3419475"/>
            <a:ext cx="5622925" cy="3232150"/>
          </a:xfrm>
          <a:prstGeom prst="rect">
            <a:avLst/>
          </a:prstGeom>
          <a:noFill/>
          <a:ln>
            <a:noFill/>
          </a:ln>
          <a:extLst/>
        </p:spPr>
        <p:txBody>
          <a:bodyPr/>
          <a:lstStyle>
            <a:lvl1pPr marL="342900" indent="-342900">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defRPr/>
            </a:pPr>
            <a:r>
              <a:rPr lang="en-US" altLang="zh-CN" sz="2800" b="1" dirty="0" smtClean="0"/>
              <a:t>	</a:t>
            </a:r>
            <a:r>
              <a:rPr lang="zh-CN" altLang="en-US" sz="2800" b="1" dirty="0" smtClean="0"/>
              <a:t>当矩阵很大时，可用</a:t>
            </a:r>
            <a:r>
              <a:rPr lang="en-US" altLang="zh-CN" sz="2800" b="1" dirty="0" err="1" smtClean="0"/>
              <a:t>MapReduce</a:t>
            </a:r>
            <a:endParaRPr lang="en-US" altLang="zh-CN" sz="2800" b="1" dirty="0" smtClean="0"/>
          </a:p>
          <a:p>
            <a:pPr algn="just">
              <a:defRPr/>
            </a:pPr>
            <a:r>
              <a:rPr lang="zh-CN" altLang="en-US" sz="2800" b="1" dirty="0" smtClean="0"/>
              <a:t>实现矩阵运算。对于分块乘：</a:t>
            </a:r>
            <a:endParaRPr lang="en-US" altLang="zh-CN" sz="2800" b="1" dirty="0" smtClean="0"/>
          </a:p>
          <a:p>
            <a:pPr algn="just">
              <a:defRPr/>
            </a:pPr>
            <a:r>
              <a:rPr lang="en-US" altLang="zh-CN" sz="2800" b="1" dirty="0" smtClean="0"/>
              <a:t>	</a:t>
            </a:r>
            <a:r>
              <a:rPr lang="en-US" altLang="zh-CN" sz="2800" b="1" dirty="0" smtClean="0">
                <a:solidFill>
                  <a:schemeClr val="tx1">
                    <a:lumMod val="50000"/>
                  </a:schemeClr>
                </a:solidFill>
              </a:rPr>
              <a:t>1. Map</a:t>
            </a:r>
            <a:r>
              <a:rPr lang="zh-CN" altLang="en-US" sz="2800" b="1" dirty="0" smtClean="0">
                <a:solidFill>
                  <a:schemeClr val="tx1">
                    <a:lumMod val="50000"/>
                  </a:schemeClr>
                </a:solidFill>
              </a:rPr>
              <a:t>任务计算两块的乘，用结</a:t>
            </a:r>
            <a:endParaRPr lang="en-US" altLang="zh-CN" sz="2800" b="1" dirty="0" smtClean="0">
              <a:solidFill>
                <a:schemeClr val="tx1">
                  <a:lumMod val="50000"/>
                </a:schemeClr>
              </a:solidFill>
            </a:endParaRPr>
          </a:p>
          <a:p>
            <a:pPr algn="just">
              <a:defRPr/>
            </a:pPr>
            <a:r>
              <a:rPr lang="zh-CN" altLang="en-US" sz="2800" b="1" dirty="0" smtClean="0">
                <a:solidFill>
                  <a:schemeClr val="tx1">
                    <a:lumMod val="50000"/>
                  </a:schemeClr>
                </a:solidFill>
              </a:rPr>
              <a:t>果在</a:t>
            </a:r>
            <a:r>
              <a:rPr lang="en-US" altLang="zh-CN" sz="2800" b="1" dirty="0" smtClean="0">
                <a:solidFill>
                  <a:schemeClr val="tx1">
                    <a:lumMod val="50000"/>
                  </a:schemeClr>
                </a:solidFill>
              </a:rPr>
              <a:t>Z</a:t>
            </a:r>
            <a:r>
              <a:rPr lang="zh-CN" altLang="en-US" sz="2800" b="1" dirty="0" smtClean="0">
                <a:solidFill>
                  <a:schemeClr val="tx1">
                    <a:lumMod val="50000"/>
                  </a:schemeClr>
                </a:solidFill>
              </a:rPr>
              <a:t>中的位置作为键</a:t>
            </a:r>
            <a:endParaRPr lang="en-US" altLang="zh-CN" sz="2800" b="1" dirty="0" smtClean="0">
              <a:solidFill>
                <a:schemeClr val="tx1">
                  <a:lumMod val="50000"/>
                </a:schemeClr>
              </a:solidFill>
            </a:endParaRPr>
          </a:p>
          <a:p>
            <a:pPr algn="just">
              <a:defRPr/>
            </a:pPr>
            <a:r>
              <a:rPr lang="en-US" altLang="zh-CN" sz="2800" b="1" dirty="0" smtClean="0"/>
              <a:t>	2. Reduce</a:t>
            </a:r>
            <a:r>
              <a:rPr lang="zh-CN" altLang="en-US" sz="2800" b="1" dirty="0" smtClean="0"/>
              <a:t>任务按键值来分别累加</a:t>
            </a:r>
            <a:endParaRPr lang="en-US" altLang="zh-CN" sz="2800" b="1" dirty="0" smtClean="0"/>
          </a:p>
          <a:p>
            <a:pPr algn="just">
              <a:defRPr/>
            </a:pPr>
            <a:r>
              <a:rPr lang="en-US" altLang="zh-CN" sz="2800" b="1" dirty="0" smtClean="0"/>
              <a:t>Map</a:t>
            </a:r>
            <a:r>
              <a:rPr lang="zh-CN" altLang="en-US" sz="2800" b="1" dirty="0" smtClean="0"/>
              <a:t>任务的结果</a:t>
            </a:r>
            <a:endParaRPr lang="pt-BR" altLang="zh-CN" sz="2800" b="1" dirty="0" smtClean="0"/>
          </a:p>
        </p:txBody>
      </p:sp>
      <p:sp>
        <p:nvSpPr>
          <p:cNvPr id="45066" name="灯片编号占位符 4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7372D3D-5D18-470C-BF6E-F7F24097376F}" type="slidenum">
              <a:rPr lang="zh-CN" altLang="en-US" sz="1400"/>
              <a:pPr/>
              <a:t>43</a:t>
            </a:fld>
            <a:endParaRPr lang="en-US" altLang="zh-CN" sz="14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287338" y="1438275"/>
            <a:ext cx="8640762" cy="5040313"/>
          </a:xfrm>
          <a:noFill/>
        </p:spPr>
        <p:txBody>
          <a:bodyPr/>
          <a:lstStyle/>
          <a:p>
            <a:pPr algn="just"/>
            <a:r>
              <a:rPr lang="zh-CN" altLang="en-US" b="1" dirty="0" smtClean="0">
                <a:sym typeface="Symbol" panose="05050102010706020507" pitchFamily="18" charset="2"/>
              </a:rPr>
              <a:t>大数据分析的关键技术</a:t>
            </a:r>
            <a:endParaRPr lang="en-US" altLang="zh-CN" b="1" dirty="0" smtClean="0">
              <a:sym typeface="Symbol" panose="05050102010706020507" pitchFamily="18" charset="2"/>
            </a:endParaRPr>
          </a:p>
          <a:p>
            <a:pPr lvl="1" algn="just">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要挖掘大数据的大价值，必须对大数据进行内容</a:t>
            </a:r>
            <a:endParaRPr lang="en-US" altLang="zh-CN" b="1" dirty="0" smtClean="0">
              <a:sym typeface="Symbol" panose="05050102010706020507" pitchFamily="18" charset="2"/>
            </a:endParaRPr>
          </a:p>
          <a:p>
            <a:pPr lvl="1" algn="just">
              <a:spcBef>
                <a:spcPct val="0"/>
              </a:spcBef>
              <a:buFontTx/>
              <a:buNone/>
            </a:pPr>
            <a:r>
              <a:rPr lang="zh-CN" altLang="en-US" b="1" dirty="0" smtClean="0">
                <a:sym typeface="Symbol" panose="05050102010706020507" pitchFamily="18" charset="2"/>
              </a:rPr>
              <a:t>上的分析与计算</a:t>
            </a:r>
            <a:endParaRPr lang="en-US" altLang="zh-CN" b="1" dirty="0" smtClean="0">
              <a:sym typeface="Symbol" panose="05050102010706020507" pitchFamily="18" charset="2"/>
            </a:endParaRPr>
          </a:p>
          <a:p>
            <a:pPr lvl="1" algn="just">
              <a:spcBef>
                <a:spcPct val="0"/>
              </a:spcBef>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深度学习和知识计算是大数据分析的基础</a:t>
            </a:r>
            <a:endParaRPr lang="en-US" altLang="zh-CN" b="1" dirty="0" smtClean="0">
              <a:sym typeface="Symbol" panose="05050102010706020507" pitchFamily="18" charset="2"/>
            </a:endParaRPr>
          </a:p>
          <a:p>
            <a:pPr lvl="1" algn="just"/>
            <a:r>
              <a:rPr lang="zh-CN" altLang="en-US" b="1" dirty="0" smtClean="0">
                <a:sym typeface="Symbol" panose="05050102010706020507" pitchFamily="18" charset="2"/>
              </a:rPr>
              <a:t>深度学习</a:t>
            </a:r>
            <a:endParaRPr lang="en-US" altLang="zh-CN" b="1" dirty="0" smtClean="0">
              <a:sym typeface="Symbol" panose="05050102010706020507" pitchFamily="18" charset="2"/>
            </a:endParaRPr>
          </a:p>
          <a:p>
            <a:pPr lvl="1" algn="just">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大数据的出现提供了使用复杂（而不是简单或浅层）的模型来有效地表征和解释数据的机会</a:t>
            </a:r>
            <a:endParaRPr lang="en-US" altLang="zh-CN" b="1" dirty="0" smtClean="0">
              <a:sym typeface="Symbol" panose="05050102010706020507" pitchFamily="18" charset="2"/>
            </a:endParaRPr>
          </a:p>
          <a:p>
            <a:pPr lvl="1" algn="just">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深度学习就是利用层次化的架构学习出对象在不同层次上的表达 （例</a:t>
            </a:r>
            <a:r>
              <a:rPr lang="en-US" altLang="zh-CN" b="1" dirty="0" smtClean="0">
                <a:sym typeface="Symbol" panose="05050102010706020507" pitchFamily="18" charset="2"/>
              </a:rPr>
              <a:t>:</a:t>
            </a:r>
            <a:r>
              <a:rPr lang="zh-CN" altLang="en-US" b="1" dirty="0" smtClean="0">
                <a:sym typeface="Symbol" panose="05050102010706020507" pitchFamily="18" charset="2"/>
              </a:rPr>
              <a:t>降低语音识别错误率）</a:t>
            </a:r>
            <a:endParaRPr lang="en-US" altLang="zh-CN" b="1" dirty="0" smtClean="0">
              <a:sym typeface="Symbol" panose="05050102010706020507" pitchFamily="18" charset="2"/>
            </a:endParaRPr>
          </a:p>
          <a:p>
            <a:pPr lvl="1" algn="just">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近几年，深度学习在语音、图像和自然语言理解等应用领域取得重大进展</a:t>
            </a:r>
            <a:endParaRPr lang="en-US" altLang="zh-CN" b="1" dirty="0" smtClean="0">
              <a:sym typeface="Symbol" panose="05050102010706020507" pitchFamily="18" charset="2"/>
            </a:endParaRPr>
          </a:p>
        </p:txBody>
      </p:sp>
      <p:sp>
        <p:nvSpPr>
          <p:cNvPr id="46083" name="Rectangle 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大数据的分析</a:t>
            </a:r>
            <a:endParaRPr lang="en-US" altLang="zh-CN" sz="4400" b="1">
              <a:solidFill>
                <a:srgbClr val="FFFF00"/>
              </a:solidFill>
            </a:endParaRPr>
          </a:p>
        </p:txBody>
      </p:sp>
      <p:sp>
        <p:nvSpPr>
          <p:cNvPr id="460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AE1CA94-C3D8-409D-9382-99EBB77AEF61}" type="slidenum">
              <a:rPr lang="zh-CN" altLang="en-US" sz="1400"/>
              <a:pPr/>
              <a:t>44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782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7826">
                                            <p:txEl>
                                              <p:pRg st="5" end="5"/>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77826">
                                            <p:txEl>
                                              <p:pRg st="6" end="6"/>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7782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287338" y="1438275"/>
            <a:ext cx="8640762" cy="5040313"/>
          </a:xfrm>
          <a:noFill/>
        </p:spPr>
        <p:txBody>
          <a:bodyPr/>
          <a:lstStyle/>
          <a:p>
            <a:pPr algn="just"/>
            <a:r>
              <a:rPr lang="zh-CN" altLang="en-US" b="1" smtClean="0">
                <a:sym typeface="Symbol" panose="05050102010706020507" pitchFamily="18" charset="2"/>
              </a:rPr>
              <a:t>大数据分析的关键技术</a:t>
            </a:r>
            <a:endParaRPr lang="en-US" altLang="zh-CN" b="1" smtClean="0">
              <a:sym typeface="Symbol" panose="05050102010706020507" pitchFamily="18" charset="2"/>
            </a:endParaRPr>
          </a:p>
          <a:p>
            <a:pPr lvl="1" algn="just">
              <a:buFontTx/>
              <a:buNone/>
            </a:pPr>
            <a:r>
              <a:rPr lang="en-US" altLang="zh-CN" b="1" smtClean="0">
                <a:sym typeface="Symbol" panose="05050102010706020507" pitchFamily="18" charset="2"/>
              </a:rPr>
              <a:t>	</a:t>
            </a:r>
            <a:r>
              <a:rPr lang="zh-CN" altLang="en-US" b="1" smtClean="0">
                <a:sym typeface="Symbol" panose="05050102010706020507" pitchFamily="18" charset="2"/>
              </a:rPr>
              <a:t>要挖掘大数据的大价值，必须对大数据进行内容</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上的分析与计算</a:t>
            </a:r>
            <a:endParaRPr lang="en-US" altLang="zh-CN" b="1" smtClean="0">
              <a:sym typeface="Symbol" panose="05050102010706020507" pitchFamily="18" charset="2"/>
            </a:endParaRPr>
          </a:p>
          <a:p>
            <a:pPr lvl="1" algn="just">
              <a:spcBef>
                <a:spcPct val="0"/>
              </a:spcBef>
              <a:buFontTx/>
              <a:buNone/>
            </a:pPr>
            <a:r>
              <a:rPr lang="en-US" altLang="zh-CN" b="1" smtClean="0">
                <a:sym typeface="Symbol" panose="05050102010706020507" pitchFamily="18" charset="2"/>
              </a:rPr>
              <a:t>	</a:t>
            </a:r>
            <a:r>
              <a:rPr lang="zh-CN" altLang="en-US" b="1" smtClean="0">
                <a:sym typeface="Symbol" panose="05050102010706020507" pitchFamily="18" charset="2"/>
              </a:rPr>
              <a:t>深度学习和知识计算是大数据分析的基础</a:t>
            </a:r>
            <a:endParaRPr lang="en-US" altLang="zh-CN" b="1" smtClean="0">
              <a:sym typeface="Symbol" panose="05050102010706020507" pitchFamily="18" charset="2"/>
            </a:endParaRPr>
          </a:p>
          <a:p>
            <a:pPr lvl="1" algn="just"/>
            <a:r>
              <a:rPr lang="zh-CN" altLang="en-US" b="1" smtClean="0">
                <a:sym typeface="Symbol" panose="05050102010706020507" pitchFamily="18" charset="2"/>
              </a:rPr>
              <a:t>知识计算</a:t>
            </a:r>
            <a:endParaRPr lang="en-US" altLang="zh-CN" b="1" smtClean="0">
              <a:sym typeface="Symbol" panose="05050102010706020507" pitchFamily="18" charset="2"/>
            </a:endParaRPr>
          </a:p>
          <a:p>
            <a:pPr lvl="1" algn="just">
              <a:buFontTx/>
              <a:buNone/>
            </a:pPr>
            <a:r>
              <a:rPr lang="en-US" altLang="zh-CN" b="1" smtClean="0">
                <a:sym typeface="Symbol" panose="05050102010706020507" pitchFamily="18" charset="2"/>
              </a:rPr>
              <a:t>	  </a:t>
            </a:r>
            <a:r>
              <a:rPr lang="zh-CN" altLang="en-US" b="1" smtClean="0">
                <a:sym typeface="Symbol" panose="05050102010706020507" pitchFamily="18" charset="2"/>
              </a:rPr>
              <a:t>要对大数据进行高端分析，就需要从大数据中抽取出有价值的知识</a:t>
            </a:r>
            <a:endParaRPr lang="en-US" altLang="zh-CN" b="1" smtClean="0">
              <a:sym typeface="Symbol" panose="05050102010706020507" pitchFamily="18" charset="2"/>
            </a:endParaRPr>
          </a:p>
          <a:p>
            <a:pPr lvl="1" algn="just">
              <a:buFontTx/>
              <a:buNone/>
            </a:pPr>
            <a:r>
              <a:rPr lang="en-US" altLang="zh-CN" b="1" smtClean="0">
                <a:sym typeface="Symbol" panose="05050102010706020507" pitchFamily="18" charset="2"/>
              </a:rPr>
              <a:t>	  </a:t>
            </a:r>
            <a:r>
              <a:rPr lang="zh-CN" altLang="en-US" b="1" smtClean="0">
                <a:sym typeface="Symbol" panose="05050102010706020507" pitchFamily="18" charset="2"/>
              </a:rPr>
              <a:t>并将其构建成可支持查询、分析和计算的知识库</a:t>
            </a:r>
            <a:endParaRPr lang="en-US" altLang="zh-CN" b="1" smtClean="0">
              <a:sym typeface="Symbol" panose="05050102010706020507" pitchFamily="18" charset="2"/>
            </a:endParaRPr>
          </a:p>
          <a:p>
            <a:pPr lvl="1" algn="just">
              <a:buFontTx/>
              <a:buNone/>
            </a:pPr>
            <a:r>
              <a:rPr lang="en-US" altLang="zh-CN" b="1" smtClean="0">
                <a:sym typeface="Symbol" panose="05050102010706020507" pitchFamily="18" charset="2"/>
              </a:rPr>
              <a:t>	  </a:t>
            </a:r>
            <a:r>
              <a:rPr lang="zh-CN" altLang="en-US" b="1" smtClean="0">
                <a:sym typeface="Symbol" panose="05050102010706020507" pitchFamily="18" charset="2"/>
              </a:rPr>
              <a:t>涉及知识库的构建、多源知识的融合和知识库的更新、知识的复用</a:t>
            </a:r>
            <a:endParaRPr lang="en-US" altLang="zh-CN" b="1" smtClean="0">
              <a:sym typeface="Symbol" panose="05050102010706020507" pitchFamily="18" charset="2"/>
            </a:endParaRPr>
          </a:p>
        </p:txBody>
      </p:sp>
      <p:sp>
        <p:nvSpPr>
          <p:cNvPr id="47107" name="Rectangle 5"/>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sym typeface="Symbol" panose="05050102010706020507" pitchFamily="18" charset="2"/>
              </a:rPr>
              <a:t>大数据的分析</a:t>
            </a:r>
            <a:endParaRPr lang="en-US" altLang="zh-CN" sz="4400" b="1">
              <a:solidFill>
                <a:srgbClr val="FFFF00"/>
              </a:solidFill>
            </a:endParaRPr>
          </a:p>
        </p:txBody>
      </p:sp>
      <p:sp>
        <p:nvSpPr>
          <p:cNvPr id="4710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1C6BB00-7BE0-4EC1-AEEE-5250B5DBB83B}" type="slidenum">
              <a:rPr lang="zh-CN" altLang="en-US" sz="1400"/>
              <a:pPr/>
              <a:t>45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782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7826">
                                            <p:txEl>
                                              <p:pRg st="5" end="5"/>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77826">
                                            <p:txEl>
                                              <p:pRg st="6" end="6"/>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7782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en-US" altLang="zh-CN" b="1" smtClean="0">
              <a:solidFill>
                <a:srgbClr val="FFFF00"/>
              </a:solidFill>
            </a:endParaRPr>
          </a:p>
        </p:txBody>
      </p:sp>
      <p:sp>
        <p:nvSpPr>
          <p:cNvPr id="79875" name="Rectangle 3"/>
          <p:cNvSpPr>
            <a:spLocks noGrp="1" noChangeArrowheads="1"/>
          </p:cNvSpPr>
          <p:nvPr>
            <p:ph type="body" idx="1"/>
          </p:nvPr>
        </p:nvSpPr>
        <p:spPr>
          <a:xfrm>
            <a:off x="287338" y="1438275"/>
            <a:ext cx="8640762" cy="5040313"/>
          </a:xfrm>
          <a:noFill/>
        </p:spPr>
        <p:txBody>
          <a:bodyPr/>
          <a:lstStyle/>
          <a:p>
            <a:pPr algn="just"/>
            <a:r>
              <a:rPr lang="zh-CN" altLang="en-US" b="1" smtClean="0">
                <a:sym typeface="Symbol" panose="05050102010706020507" pitchFamily="18" charset="2"/>
              </a:rPr>
              <a:t>大数据分析的关键技术</a:t>
            </a:r>
            <a:endParaRPr lang="en-US" altLang="zh-CN" b="1" smtClean="0">
              <a:sym typeface="Symbol" panose="05050102010706020507" pitchFamily="18" charset="2"/>
            </a:endParaRPr>
          </a:p>
          <a:p>
            <a:pPr lvl="1" algn="just">
              <a:buFontTx/>
              <a:buNone/>
            </a:pPr>
            <a:r>
              <a:rPr lang="en-US" altLang="zh-CN" b="1" smtClean="0">
                <a:sym typeface="Symbol" panose="05050102010706020507" pitchFamily="18" charset="2"/>
              </a:rPr>
              <a:t>	</a:t>
            </a:r>
            <a:r>
              <a:rPr lang="zh-CN" altLang="en-US" b="1" smtClean="0">
                <a:sym typeface="Symbol" panose="05050102010706020507" pitchFamily="18" charset="2"/>
              </a:rPr>
              <a:t>要挖掘大数据的大价值，必须对大数据进行内容</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上的分析与计算</a:t>
            </a:r>
            <a:endParaRPr lang="en-US" altLang="zh-CN" b="1" smtClean="0">
              <a:sym typeface="Symbol" panose="05050102010706020507" pitchFamily="18" charset="2"/>
            </a:endParaRPr>
          </a:p>
          <a:p>
            <a:pPr lvl="1" algn="just">
              <a:spcBef>
                <a:spcPts val="675"/>
              </a:spcBef>
            </a:pPr>
            <a:r>
              <a:rPr lang="zh-CN" altLang="en-US" b="1" smtClean="0"/>
              <a:t>社会计算</a:t>
            </a:r>
            <a:endParaRPr lang="en-US" altLang="zh-CN" b="1" smtClean="0"/>
          </a:p>
          <a:p>
            <a:pPr lvl="1" algn="just">
              <a:spcBef>
                <a:spcPts val="675"/>
              </a:spcBef>
              <a:buFontTx/>
              <a:buNone/>
            </a:pPr>
            <a:r>
              <a:rPr lang="en-US" altLang="zh-CN" b="1" smtClean="0"/>
              <a:t>	 </a:t>
            </a:r>
            <a:r>
              <a:rPr lang="en-US" altLang="zh-CN" b="1" smtClean="0">
                <a:sym typeface="Symbol" panose="05050102010706020507" pitchFamily="18" charset="2"/>
              </a:rPr>
              <a:t> </a:t>
            </a:r>
            <a:r>
              <a:rPr lang="zh-CN" altLang="en-US" b="1" smtClean="0"/>
              <a:t>是现代计算技术与社会科学之间的交叉学科</a:t>
            </a:r>
            <a:endParaRPr lang="en-US" altLang="zh-CN" b="1" smtClean="0"/>
          </a:p>
          <a:p>
            <a:pPr lvl="1" algn="just">
              <a:spcBef>
                <a:spcPts val="675"/>
              </a:spcBef>
              <a:buFontTx/>
              <a:buNone/>
            </a:pPr>
            <a:r>
              <a:rPr lang="en-US" altLang="zh-CN" b="1" smtClean="0"/>
              <a:t>	 </a:t>
            </a:r>
            <a:r>
              <a:rPr lang="en-US" altLang="zh-CN" b="1" smtClean="0">
                <a:sym typeface="Symbol" panose="05050102010706020507" pitchFamily="18" charset="2"/>
              </a:rPr>
              <a:t> </a:t>
            </a:r>
            <a:r>
              <a:rPr lang="zh-CN" altLang="en-US" b="1" smtClean="0"/>
              <a:t>它是指面向社会活动、社会过程、社会结构、社会组织和社会功能的计算理论和方法</a:t>
            </a:r>
            <a:endParaRPr lang="en-US" altLang="zh-CN" b="1" smtClean="0"/>
          </a:p>
          <a:p>
            <a:pPr lvl="1" algn="just">
              <a:spcBef>
                <a:spcPts val="675"/>
              </a:spcBef>
              <a:buFontTx/>
              <a:buNone/>
            </a:pPr>
            <a:r>
              <a:rPr lang="en-US" altLang="zh-CN" b="1" smtClean="0"/>
              <a:t>	 </a:t>
            </a:r>
            <a:r>
              <a:rPr lang="en-US" altLang="zh-CN" b="1" smtClean="0">
                <a:sym typeface="Symbol" panose="05050102010706020507" pitchFamily="18" charset="2"/>
              </a:rPr>
              <a:t> </a:t>
            </a:r>
            <a:r>
              <a:rPr lang="zh-CN" altLang="en-US" b="1" smtClean="0"/>
              <a:t>在线社会计算包括在线社会网络的结构分析、信息传播模型以及信息内容的分析、建模与挖掘等</a:t>
            </a:r>
            <a:endParaRPr lang="en-US" altLang="zh-CN" b="1" smtClean="0"/>
          </a:p>
        </p:txBody>
      </p:sp>
      <p:sp>
        <p:nvSpPr>
          <p:cNvPr id="4813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348D3BD-E66E-4E28-ADF1-134EB916612D}" type="slidenum">
              <a:rPr lang="zh-CN" altLang="en-US" sz="1400"/>
              <a:pPr/>
              <a:t>46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9875">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98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en-US" altLang="zh-CN" b="1" smtClean="0">
              <a:solidFill>
                <a:srgbClr val="FFFF00"/>
              </a:solidFill>
            </a:endParaRPr>
          </a:p>
        </p:txBody>
      </p:sp>
      <p:sp>
        <p:nvSpPr>
          <p:cNvPr id="49155" name="Rectangle 3"/>
          <p:cNvSpPr>
            <a:spLocks noGrp="1" noChangeArrowheads="1"/>
          </p:cNvSpPr>
          <p:nvPr>
            <p:ph type="body" idx="1"/>
          </p:nvPr>
        </p:nvSpPr>
        <p:spPr>
          <a:xfrm>
            <a:off x="287338" y="1438275"/>
            <a:ext cx="8640762" cy="5040313"/>
          </a:xfrm>
          <a:noFill/>
        </p:spPr>
        <p:txBody>
          <a:bodyPr/>
          <a:lstStyle/>
          <a:p>
            <a:pPr algn="just"/>
            <a:r>
              <a:rPr lang="zh-CN" altLang="en-US" b="1" smtClean="0">
                <a:sym typeface="Symbol" panose="05050102010706020507" pitchFamily="18" charset="2"/>
              </a:rPr>
              <a:t>大数据分析的关键技术</a:t>
            </a:r>
            <a:endParaRPr lang="en-US" altLang="zh-CN" b="1" smtClean="0">
              <a:sym typeface="Symbol" panose="05050102010706020507" pitchFamily="18" charset="2"/>
            </a:endParaRPr>
          </a:p>
          <a:p>
            <a:pPr lvl="1" algn="just">
              <a:buFontTx/>
              <a:buNone/>
            </a:pPr>
            <a:r>
              <a:rPr lang="en-US" altLang="zh-CN" b="1" smtClean="0">
                <a:sym typeface="Symbol" panose="05050102010706020507" pitchFamily="18" charset="2"/>
              </a:rPr>
              <a:t>	</a:t>
            </a:r>
            <a:r>
              <a:rPr lang="zh-CN" altLang="en-US" b="1" smtClean="0">
                <a:sym typeface="Symbol" panose="05050102010706020507" pitchFamily="18" charset="2"/>
              </a:rPr>
              <a:t>要挖掘大数据的大价值，必须对大数据进行内容</a:t>
            </a:r>
            <a:endParaRPr lang="en-US" altLang="zh-CN" b="1" smtClean="0">
              <a:sym typeface="Symbol" panose="05050102010706020507" pitchFamily="18" charset="2"/>
            </a:endParaRPr>
          </a:p>
          <a:p>
            <a:pPr lvl="1" algn="just">
              <a:spcBef>
                <a:spcPct val="0"/>
              </a:spcBef>
              <a:buFontTx/>
              <a:buNone/>
            </a:pPr>
            <a:r>
              <a:rPr lang="zh-CN" altLang="en-US" b="1" smtClean="0">
                <a:sym typeface="Symbol" panose="05050102010706020507" pitchFamily="18" charset="2"/>
              </a:rPr>
              <a:t>上的分析与计算</a:t>
            </a:r>
            <a:endParaRPr lang="en-US" altLang="zh-CN" b="1" smtClean="0">
              <a:sym typeface="Symbol" panose="05050102010706020507" pitchFamily="18" charset="2"/>
            </a:endParaRPr>
          </a:p>
          <a:p>
            <a:pPr lvl="1" algn="just">
              <a:spcBef>
                <a:spcPts val="675"/>
              </a:spcBef>
            </a:pPr>
            <a:r>
              <a:rPr lang="zh-CN" altLang="en-US" b="1" smtClean="0"/>
              <a:t>可视化</a:t>
            </a:r>
            <a:r>
              <a:rPr lang="en-US" altLang="zh-CN" b="1" smtClean="0"/>
              <a:t>	</a:t>
            </a:r>
          </a:p>
          <a:p>
            <a:pPr lvl="1" algn="just">
              <a:spcBef>
                <a:spcPts val="675"/>
              </a:spcBef>
              <a:buFontTx/>
              <a:buNone/>
            </a:pPr>
            <a:r>
              <a:rPr lang="en-US" altLang="zh-CN" b="1" smtClean="0"/>
              <a:t>	 </a:t>
            </a:r>
            <a:r>
              <a:rPr lang="en-US" altLang="zh-CN" b="1" smtClean="0">
                <a:sym typeface="Symbol" panose="05050102010706020507" pitchFamily="18" charset="2"/>
              </a:rPr>
              <a:t> </a:t>
            </a:r>
            <a:r>
              <a:rPr lang="zh-CN" altLang="en-US" b="1" smtClean="0">
                <a:sym typeface="Symbol" panose="05050102010706020507" pitchFamily="18" charset="2"/>
              </a:rPr>
              <a:t>可视化不仅可对数据分析的结果进行更有效的展示，而且在大数据的分析过程中发挥重要作用</a:t>
            </a:r>
            <a:endParaRPr lang="en-US" altLang="zh-CN" b="1" smtClean="0"/>
          </a:p>
          <a:p>
            <a:pPr lvl="1" algn="just">
              <a:spcBef>
                <a:spcPts val="675"/>
              </a:spcBef>
              <a:buFontTx/>
              <a:buNone/>
            </a:pPr>
            <a:r>
              <a:rPr lang="en-US" altLang="zh-CN" b="1" smtClean="0"/>
              <a:t>	 </a:t>
            </a:r>
            <a:r>
              <a:rPr lang="en-US" altLang="zh-CN" b="1" smtClean="0">
                <a:sym typeface="Symbol" panose="05050102010706020507" pitchFamily="18" charset="2"/>
              </a:rPr>
              <a:t> </a:t>
            </a:r>
            <a:r>
              <a:rPr lang="zh-CN" altLang="en-US" b="1" smtClean="0"/>
              <a:t>不同于传统的信息可视化，大数据可视化的最大挑战源自其数据规模</a:t>
            </a:r>
            <a:endParaRPr lang="en-US" altLang="zh-CN" b="1" smtClean="0"/>
          </a:p>
          <a:p>
            <a:pPr lvl="1" algn="just">
              <a:spcBef>
                <a:spcPts val="675"/>
              </a:spcBef>
              <a:buFontTx/>
              <a:buNone/>
            </a:pPr>
            <a:r>
              <a:rPr lang="en-US" altLang="zh-CN" b="1" smtClean="0"/>
              <a:t>	 </a:t>
            </a:r>
            <a:r>
              <a:rPr lang="en-US" altLang="zh-CN" b="1" smtClean="0">
                <a:sym typeface="Symbol" panose="05050102010706020507" pitchFamily="18" charset="2"/>
              </a:rPr>
              <a:t> </a:t>
            </a:r>
            <a:r>
              <a:rPr lang="zh-CN" altLang="en-US" b="1" smtClean="0"/>
              <a:t>如何提出新的可视化方法，它能够帮助人们分析大规模、高维度、多来源、动态演化的信息，并辅助作出实时的决策</a:t>
            </a:r>
          </a:p>
          <a:p>
            <a:pPr lvl="1" algn="just">
              <a:spcBef>
                <a:spcPts val="338"/>
              </a:spcBef>
            </a:pPr>
            <a:endParaRPr lang="en-US" altLang="zh-CN" b="1" smtClean="0"/>
          </a:p>
        </p:txBody>
      </p:sp>
      <p:sp>
        <p:nvSpPr>
          <p:cNvPr id="4915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557DF66-6A7C-4CA7-BE29-95CE0CA09324}" type="slidenum">
              <a:rPr lang="zh-CN" altLang="en-US" sz="1400"/>
              <a:pPr/>
              <a:t>47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9155">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91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81923"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smtClean="0"/>
              <a:t>PageRank</a:t>
            </a:r>
            <a:r>
              <a:rPr lang="zh-CN" altLang="en-US" b="1" smtClean="0"/>
              <a:t>初步</a:t>
            </a:r>
            <a:endParaRPr lang="en-US" altLang="zh-CN" b="1" smtClean="0"/>
          </a:p>
          <a:p>
            <a:pPr lvl="1" algn="just">
              <a:spcBef>
                <a:spcPts val="338"/>
              </a:spcBef>
            </a:pPr>
            <a:r>
              <a:rPr lang="en-US" altLang="zh-CN" b="1" smtClean="0"/>
              <a:t>PageRank</a:t>
            </a:r>
            <a:r>
              <a:rPr lang="zh-CN" altLang="en-US" b="1" smtClean="0"/>
              <a:t>（网页排名）</a:t>
            </a:r>
            <a:r>
              <a:rPr lang="zh-CN" altLang="zh-CN" b="1" smtClean="0"/>
              <a:t>通过</a:t>
            </a:r>
            <a:r>
              <a:rPr lang="zh-CN" altLang="en-US" b="1" smtClean="0"/>
              <a:t>对</a:t>
            </a:r>
            <a:r>
              <a:rPr lang="zh-CN" altLang="zh-CN" b="1" smtClean="0"/>
              <a:t>网络浩瀚的超链接关系</a:t>
            </a:r>
            <a:r>
              <a:rPr lang="zh-CN" altLang="en-US" b="1" smtClean="0"/>
              <a:t>的分析</a:t>
            </a:r>
            <a:r>
              <a:rPr lang="zh-CN" altLang="zh-CN" b="1" smtClean="0"/>
              <a:t>来确定一个页面的等级</a:t>
            </a:r>
            <a:endParaRPr lang="en-US" altLang="zh-CN" b="1" smtClean="0"/>
          </a:p>
          <a:p>
            <a:pPr lvl="1" algn="just">
              <a:spcBef>
                <a:spcPts val="338"/>
              </a:spcBef>
            </a:pPr>
            <a:r>
              <a:rPr lang="en-US" altLang="zh-CN" b="1" smtClean="0"/>
              <a:t>Google</a:t>
            </a:r>
            <a:r>
              <a:rPr lang="zh-CN" altLang="zh-CN" b="1" smtClean="0"/>
              <a:t>把从</a:t>
            </a:r>
            <a:r>
              <a:rPr lang="en-US" altLang="zh-CN" b="1" smtClean="0"/>
              <a:t>A</a:t>
            </a:r>
            <a:r>
              <a:rPr lang="zh-CN" altLang="zh-CN" b="1" smtClean="0"/>
              <a:t>页面到</a:t>
            </a:r>
            <a:r>
              <a:rPr lang="en-US" altLang="zh-CN" b="1" smtClean="0"/>
              <a:t>B</a:t>
            </a:r>
            <a:r>
              <a:rPr lang="zh-CN" altLang="zh-CN" b="1" smtClean="0"/>
              <a:t>页面的链接解释为</a:t>
            </a:r>
            <a:r>
              <a:rPr lang="en-US" altLang="zh-CN" b="1" smtClean="0"/>
              <a:t>A</a:t>
            </a:r>
            <a:r>
              <a:rPr lang="zh-CN" altLang="zh-CN" b="1" smtClean="0"/>
              <a:t>页面给</a:t>
            </a:r>
            <a:r>
              <a:rPr lang="en-US" altLang="zh-CN" b="1" smtClean="0"/>
              <a:t>B</a:t>
            </a:r>
            <a:r>
              <a:rPr lang="zh-CN" altLang="zh-CN" b="1" smtClean="0"/>
              <a:t>页面投票</a:t>
            </a:r>
            <a:r>
              <a:rPr lang="zh-CN" altLang="en-US" b="1" smtClean="0"/>
              <a:t>，</a:t>
            </a:r>
            <a:r>
              <a:rPr lang="en-US" altLang="zh-CN" b="1" smtClean="0"/>
              <a:t>B</a:t>
            </a:r>
            <a:r>
              <a:rPr lang="zh-CN" altLang="en-US" b="1" smtClean="0"/>
              <a:t>页面从</a:t>
            </a:r>
            <a:r>
              <a:rPr lang="en-US" altLang="zh-CN" b="1" smtClean="0"/>
              <a:t>A</a:t>
            </a:r>
            <a:r>
              <a:rPr lang="zh-CN" altLang="en-US" b="1" smtClean="0"/>
              <a:t>页面的投票能得多少分还与</a:t>
            </a:r>
            <a:r>
              <a:rPr lang="en-US" altLang="zh-CN" b="1" smtClean="0"/>
              <a:t>A</a:t>
            </a:r>
            <a:r>
              <a:rPr lang="zh-CN" altLang="en-US" b="1" smtClean="0"/>
              <a:t>页面的等级有关</a:t>
            </a:r>
            <a:endParaRPr lang="en-US" altLang="zh-CN" b="1" smtClean="0"/>
          </a:p>
          <a:p>
            <a:pPr lvl="1" algn="just">
              <a:spcBef>
                <a:spcPts val="338"/>
              </a:spcBef>
            </a:pPr>
            <a:r>
              <a:rPr lang="zh-CN" altLang="zh-CN" b="1" smtClean="0"/>
              <a:t>一个页面的</a:t>
            </a:r>
            <a:r>
              <a:rPr lang="en-US" altLang="zh-CN" b="1" smtClean="0"/>
              <a:t>PageRank</a:t>
            </a:r>
            <a:r>
              <a:rPr lang="zh-CN" altLang="en-US" b="1" smtClean="0"/>
              <a:t>，</a:t>
            </a:r>
            <a:r>
              <a:rPr lang="zh-CN" altLang="zh-CN" b="1" smtClean="0"/>
              <a:t>由所有</a:t>
            </a:r>
            <a:r>
              <a:rPr lang="zh-CN" altLang="en-US" b="1" smtClean="0"/>
              <a:t>给</a:t>
            </a:r>
            <a:r>
              <a:rPr lang="zh-CN" altLang="zh-CN" b="1" smtClean="0"/>
              <a:t>它</a:t>
            </a:r>
            <a:r>
              <a:rPr lang="zh-CN" altLang="en-US" b="1" smtClean="0"/>
              <a:t>投票</a:t>
            </a:r>
            <a:r>
              <a:rPr lang="zh-CN" altLang="zh-CN" b="1" smtClean="0"/>
              <a:t>的页面的</a:t>
            </a:r>
            <a:r>
              <a:rPr lang="zh-CN" altLang="en-US" b="1" smtClean="0"/>
              <a:t>数量和</a:t>
            </a:r>
            <a:r>
              <a:rPr lang="zh-CN" altLang="zh-CN" b="1" smtClean="0"/>
              <a:t>重要性</a:t>
            </a:r>
            <a:r>
              <a:rPr lang="zh-CN" altLang="en-US" b="1" smtClean="0"/>
              <a:t>，</a:t>
            </a:r>
            <a:r>
              <a:rPr lang="zh-CN" altLang="zh-CN" b="1" smtClean="0"/>
              <a:t>经过</a:t>
            </a:r>
            <a:r>
              <a:rPr lang="zh-CN" altLang="en-US" b="1" smtClean="0"/>
              <a:t>迭代计算</a:t>
            </a:r>
            <a:r>
              <a:rPr lang="zh-CN" altLang="zh-CN" b="1" smtClean="0"/>
              <a:t>得到</a:t>
            </a:r>
            <a:endParaRPr lang="en-US" altLang="zh-CN" b="1" smtClean="0"/>
          </a:p>
          <a:p>
            <a:pPr lvl="1" algn="just">
              <a:spcBef>
                <a:spcPts val="338"/>
              </a:spcBef>
            </a:pPr>
            <a:r>
              <a:rPr lang="zh-CN" altLang="en-US" b="1" smtClean="0"/>
              <a:t>这项技术使得</a:t>
            </a:r>
            <a:r>
              <a:rPr lang="en-US" altLang="zh-CN" b="1" smtClean="0"/>
              <a:t>Google</a:t>
            </a:r>
            <a:r>
              <a:rPr lang="zh-CN" altLang="en-US" b="1" smtClean="0"/>
              <a:t>成为第一个能够战胜作弊者的搜索引擎。当然，与作弊者之间的斗争永远不会停止</a:t>
            </a:r>
            <a:endParaRPr lang="en-US" altLang="zh-CN" b="1" smtClean="0"/>
          </a:p>
        </p:txBody>
      </p:sp>
      <p:sp>
        <p:nvSpPr>
          <p:cNvPr id="5018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5446023-CAA9-4DB9-832D-2C6A585D3EF4}" type="slidenum">
              <a:rPr lang="zh-CN" altLang="en-US" sz="1400"/>
              <a:pPr/>
              <a:t>48</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2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2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83971"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smtClean="0"/>
              <a:t>PageRank</a:t>
            </a:r>
            <a:r>
              <a:rPr lang="zh-CN" altLang="en-US" b="1" smtClean="0"/>
              <a:t>初步</a:t>
            </a:r>
            <a:endParaRPr lang="en-US" altLang="zh-CN" b="1" smtClean="0"/>
          </a:p>
          <a:p>
            <a:pPr lvl="1" algn="just">
              <a:spcBef>
                <a:spcPts val="338"/>
              </a:spcBef>
              <a:buFontTx/>
              <a:buNone/>
            </a:pPr>
            <a:r>
              <a:rPr lang="en-US" altLang="zh-CN" b="1" smtClean="0"/>
              <a:t>1. </a:t>
            </a:r>
            <a:r>
              <a:rPr lang="zh-CN" altLang="en-US" b="1" smtClean="0"/>
              <a:t>早期搜索引擎与词项作弊</a:t>
            </a:r>
            <a:endParaRPr lang="en-US" altLang="zh-CN" b="1" smtClean="0"/>
          </a:p>
          <a:p>
            <a:pPr lvl="1" algn="just">
              <a:spcBef>
                <a:spcPts val="338"/>
              </a:spcBef>
            </a:pPr>
            <a:r>
              <a:rPr lang="zh-CN" altLang="en-US" b="1" smtClean="0"/>
              <a:t>搜索引擎：词项出现在网页头部比在普通正文的得分高、词项在网页中出现的次数越多得分越高</a:t>
            </a:r>
            <a:endParaRPr lang="en-US" altLang="zh-CN" b="1" smtClean="0"/>
          </a:p>
          <a:p>
            <a:pPr lvl="1" algn="just">
              <a:spcBef>
                <a:spcPts val="338"/>
              </a:spcBef>
            </a:pPr>
            <a:r>
              <a:rPr lang="zh-CN" altLang="en-US" b="1" smtClean="0"/>
              <a:t>作弊者：在自己的网页上增加热门词项</a:t>
            </a:r>
            <a:r>
              <a:rPr lang="en-US" altLang="zh-CN" b="1" smtClean="0"/>
              <a:t>, </a:t>
            </a:r>
            <a:r>
              <a:rPr lang="zh-CN" altLang="en-US" b="1" smtClean="0"/>
              <a:t>如</a:t>
            </a:r>
            <a:r>
              <a:rPr lang="en-US" altLang="zh-CN" b="1" smtClean="0"/>
              <a:t>movie, </a:t>
            </a:r>
            <a:r>
              <a:rPr lang="zh-CN" altLang="en-US" b="1" smtClean="0"/>
              <a:t>并重复很多次，以提高与</a:t>
            </a:r>
            <a:r>
              <a:rPr lang="en-US" altLang="zh-CN" b="1" smtClean="0"/>
              <a:t>movie</a:t>
            </a:r>
            <a:r>
              <a:rPr lang="zh-CN" altLang="en-US" b="1" smtClean="0"/>
              <a:t>的相关性。词项</a:t>
            </a:r>
            <a:r>
              <a:rPr lang="en-US" altLang="zh-CN" b="1" smtClean="0"/>
              <a:t>movie</a:t>
            </a:r>
            <a:r>
              <a:rPr lang="zh-CN" altLang="en-US" b="1" smtClean="0"/>
              <a:t>在该网页上的颜色与背景色一样，以掩盖作弊者的不道德行为</a:t>
            </a:r>
            <a:endParaRPr lang="en-US" altLang="zh-CN" b="1" smtClean="0"/>
          </a:p>
        </p:txBody>
      </p:sp>
      <p:sp>
        <p:nvSpPr>
          <p:cNvPr id="5120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85C0CB0-7A43-49BC-BE47-BBC87197307B}" type="slidenum">
              <a:rPr lang="zh-CN" altLang="en-US" sz="1400"/>
              <a:pPr/>
              <a:t>49</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39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87338" y="1438275"/>
            <a:ext cx="8640762" cy="5038725"/>
          </a:xfrm>
          <a:noFill/>
        </p:spPr>
        <p:txBody>
          <a:bodyPr/>
          <a:lstStyle/>
          <a:p>
            <a:pPr algn="just"/>
            <a:r>
              <a:rPr lang="zh-CN" altLang="en-US" b="1" smtClean="0"/>
              <a:t>数据挖掘</a:t>
            </a:r>
            <a:endParaRPr lang="en-US" altLang="zh-CN" b="1" smtClean="0"/>
          </a:p>
          <a:p>
            <a:pPr lvl="1" algn="just">
              <a:spcBef>
                <a:spcPct val="0"/>
              </a:spcBef>
            </a:pPr>
            <a:r>
              <a:rPr lang="zh-CN" altLang="en-US" b="1" smtClean="0"/>
              <a:t>典型事例：购物篮分析</a:t>
            </a:r>
            <a:endParaRPr lang="en-US" altLang="zh-CN" b="1" smtClean="0"/>
          </a:p>
          <a:p>
            <a:pPr lvl="1" algn="just">
              <a:lnSpc>
                <a:spcPct val="95000"/>
              </a:lnSpc>
              <a:spcBef>
                <a:spcPct val="0"/>
              </a:spcBef>
              <a:buFontTx/>
              <a:buNone/>
            </a:pPr>
            <a:r>
              <a:rPr lang="en-US" altLang="zh-CN" b="1" smtClean="0"/>
              <a:t>		</a:t>
            </a:r>
            <a:r>
              <a:rPr lang="zh-CN" altLang="en-US" sz="2400" b="1" smtClean="0"/>
              <a:t>顾客</a:t>
            </a:r>
            <a:r>
              <a:rPr lang="en-US" altLang="zh-CN" sz="2400" b="1" smtClean="0"/>
              <a:t>			</a:t>
            </a:r>
            <a:r>
              <a:rPr lang="zh-CN" altLang="en-US" sz="2400" b="1" smtClean="0"/>
              <a:t>一次购买商品</a:t>
            </a:r>
            <a:endParaRPr lang="en-US" altLang="zh-CN" sz="2400" b="1" smtClean="0"/>
          </a:p>
          <a:p>
            <a:pPr lvl="1" algn="just">
              <a:lnSpc>
                <a:spcPct val="95000"/>
              </a:lnSpc>
              <a:spcBef>
                <a:spcPct val="0"/>
              </a:spcBef>
              <a:buFontTx/>
              <a:buNone/>
            </a:pPr>
            <a:r>
              <a:rPr lang="en-US" altLang="zh-CN" sz="2400" b="1" smtClean="0"/>
              <a:t>	 	1		</a:t>
            </a:r>
            <a:r>
              <a:rPr lang="zh-CN" altLang="en-US" sz="2400" b="1" smtClean="0"/>
              <a:t>面包、黄油、尿布、牛奶</a:t>
            </a:r>
            <a:endParaRPr lang="en-US" altLang="zh-CN" sz="2400" b="1" smtClean="0"/>
          </a:p>
          <a:p>
            <a:pPr lvl="1" algn="just">
              <a:lnSpc>
                <a:spcPct val="95000"/>
              </a:lnSpc>
              <a:spcBef>
                <a:spcPct val="0"/>
              </a:spcBef>
              <a:buFontTx/>
              <a:buNone/>
            </a:pPr>
            <a:r>
              <a:rPr lang="en-US" altLang="zh-CN" sz="2400" b="1" smtClean="0"/>
              <a:t>	  2		</a:t>
            </a:r>
            <a:r>
              <a:rPr lang="zh-CN" altLang="en-US" sz="2400" b="1" smtClean="0"/>
              <a:t>咖啡、糖、小甜饼、鲑鱼</a:t>
            </a:r>
            <a:endParaRPr lang="en-US" altLang="zh-CN" sz="2400" b="1" smtClean="0"/>
          </a:p>
          <a:p>
            <a:pPr lvl="1" algn="just">
              <a:lnSpc>
                <a:spcPct val="95000"/>
              </a:lnSpc>
              <a:spcBef>
                <a:spcPct val="0"/>
              </a:spcBef>
              <a:buFontTx/>
              <a:buNone/>
            </a:pPr>
            <a:r>
              <a:rPr lang="en-US" altLang="zh-CN" sz="2400" b="1" smtClean="0"/>
              <a:t>	  3		</a:t>
            </a:r>
            <a:r>
              <a:rPr lang="zh-CN" altLang="en-US" sz="2400" b="1" smtClean="0"/>
              <a:t>面包、黄油、咖啡、尿布、牛奶、鸡蛋</a:t>
            </a:r>
            <a:endParaRPr lang="en-US" altLang="zh-CN" sz="2400" b="1" smtClean="0"/>
          </a:p>
          <a:p>
            <a:pPr lvl="1" algn="just">
              <a:lnSpc>
                <a:spcPct val="95000"/>
              </a:lnSpc>
              <a:spcBef>
                <a:spcPct val="0"/>
              </a:spcBef>
              <a:buFontTx/>
              <a:buNone/>
            </a:pPr>
            <a:r>
              <a:rPr lang="en-US" altLang="zh-CN" sz="2400" b="1" smtClean="0"/>
              <a:t>	  4		</a:t>
            </a:r>
            <a:r>
              <a:rPr lang="zh-CN" altLang="en-US" sz="2400" b="1" smtClean="0"/>
              <a:t>面包、黄油、鲑鱼、鸡</a:t>
            </a:r>
            <a:endParaRPr lang="en-US" altLang="zh-CN" sz="2400" b="1" smtClean="0"/>
          </a:p>
          <a:p>
            <a:pPr lvl="1" algn="just">
              <a:lnSpc>
                <a:spcPct val="95000"/>
              </a:lnSpc>
              <a:spcBef>
                <a:spcPct val="0"/>
              </a:spcBef>
              <a:buFontTx/>
              <a:buNone/>
            </a:pPr>
            <a:r>
              <a:rPr lang="en-US" altLang="zh-CN" sz="2400" b="1" smtClean="0"/>
              <a:t>	  5		</a:t>
            </a:r>
            <a:r>
              <a:rPr lang="zh-CN" altLang="en-US" sz="2400" b="1" smtClean="0"/>
              <a:t>鸡蛋、面包、黄油</a:t>
            </a:r>
            <a:endParaRPr lang="en-US" altLang="zh-CN" sz="2400" b="1" smtClean="0"/>
          </a:p>
          <a:p>
            <a:pPr lvl="1" algn="just">
              <a:lnSpc>
                <a:spcPct val="95000"/>
              </a:lnSpc>
              <a:spcBef>
                <a:spcPct val="0"/>
              </a:spcBef>
              <a:buFontTx/>
              <a:buNone/>
            </a:pPr>
            <a:r>
              <a:rPr lang="en-US" altLang="zh-CN" sz="2400" b="1" smtClean="0"/>
              <a:t>	  6		</a:t>
            </a:r>
            <a:r>
              <a:rPr lang="zh-CN" altLang="en-US" sz="2400" b="1" smtClean="0"/>
              <a:t>鲑鱼、尿布、牛奶</a:t>
            </a:r>
            <a:endParaRPr lang="en-US" altLang="zh-CN" sz="2400" b="1" smtClean="0"/>
          </a:p>
          <a:p>
            <a:pPr lvl="1" algn="just">
              <a:lnSpc>
                <a:spcPct val="95000"/>
              </a:lnSpc>
              <a:spcBef>
                <a:spcPct val="0"/>
              </a:spcBef>
              <a:buFontTx/>
              <a:buNone/>
            </a:pPr>
            <a:r>
              <a:rPr lang="en-US" altLang="zh-CN" sz="2400" b="1" smtClean="0"/>
              <a:t>	  7		</a:t>
            </a:r>
            <a:r>
              <a:rPr lang="zh-CN" altLang="en-US" sz="2400" b="1" smtClean="0"/>
              <a:t>面包、茶叶、糖、鸡蛋</a:t>
            </a:r>
            <a:endParaRPr lang="en-US" altLang="zh-CN" sz="2400" b="1" smtClean="0"/>
          </a:p>
          <a:p>
            <a:pPr lvl="1" algn="just">
              <a:lnSpc>
                <a:spcPct val="95000"/>
              </a:lnSpc>
              <a:spcBef>
                <a:spcPct val="0"/>
              </a:spcBef>
              <a:buFontTx/>
              <a:buNone/>
            </a:pPr>
            <a:r>
              <a:rPr lang="en-US" altLang="zh-CN" sz="2400" b="1" smtClean="0"/>
              <a:t>	  8		</a:t>
            </a:r>
            <a:r>
              <a:rPr lang="zh-CN" altLang="en-US" sz="2400" b="1" smtClean="0"/>
              <a:t>咖啡、糖、鸡、鸡蛋</a:t>
            </a:r>
            <a:endParaRPr lang="en-US" altLang="zh-CN" sz="2400" b="1" smtClean="0"/>
          </a:p>
          <a:p>
            <a:pPr lvl="1" algn="just">
              <a:lnSpc>
                <a:spcPct val="95000"/>
              </a:lnSpc>
              <a:spcBef>
                <a:spcPct val="0"/>
              </a:spcBef>
              <a:buFontTx/>
              <a:buNone/>
            </a:pPr>
            <a:r>
              <a:rPr lang="en-US" altLang="zh-CN" sz="2400" b="1" smtClean="0"/>
              <a:t>	  9		</a:t>
            </a:r>
            <a:r>
              <a:rPr lang="zh-CN" altLang="en-US" sz="2400" b="1" smtClean="0"/>
              <a:t>面包、尿布、牛奶、盐</a:t>
            </a:r>
            <a:endParaRPr lang="en-US" altLang="zh-CN" sz="2400" b="1" smtClean="0"/>
          </a:p>
          <a:p>
            <a:pPr lvl="1" algn="just">
              <a:lnSpc>
                <a:spcPct val="95000"/>
              </a:lnSpc>
              <a:spcBef>
                <a:spcPct val="0"/>
              </a:spcBef>
              <a:buFontTx/>
              <a:buNone/>
            </a:pPr>
            <a:r>
              <a:rPr lang="en-US" altLang="zh-CN" sz="2400" b="1" smtClean="0"/>
              <a:t>	10		</a:t>
            </a:r>
            <a:r>
              <a:rPr lang="zh-CN" altLang="en-US" sz="2400" b="1" smtClean="0"/>
              <a:t>茶叶、鸡蛋、小甜饼、尿布、牛奶</a:t>
            </a:r>
          </a:p>
        </p:txBody>
      </p:sp>
      <p:sp>
        <p:nvSpPr>
          <p:cNvPr id="6147"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614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0D28CAE-F703-4C15-AB64-E52D7F7A0D49}" type="slidenum">
              <a:rPr lang="zh-CN" altLang="en-US" sz="1400"/>
              <a:pPr/>
              <a:t>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6">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6">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6">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46">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6">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46">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46">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14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86019"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smtClean="0"/>
              <a:t>PageRank</a:t>
            </a:r>
            <a:r>
              <a:rPr lang="zh-CN" altLang="en-US" b="1" smtClean="0"/>
              <a:t>初步</a:t>
            </a:r>
            <a:endParaRPr lang="en-US" altLang="zh-CN" b="1" smtClean="0"/>
          </a:p>
          <a:p>
            <a:pPr lvl="1" algn="just">
              <a:spcBef>
                <a:spcPts val="338"/>
              </a:spcBef>
              <a:buFontTx/>
              <a:buNone/>
            </a:pPr>
            <a:r>
              <a:rPr lang="en-US" altLang="zh-CN" b="1" smtClean="0"/>
              <a:t>2. Google</a:t>
            </a:r>
            <a:r>
              <a:rPr lang="zh-CN" altLang="en-US" b="1" smtClean="0"/>
              <a:t>的对策</a:t>
            </a:r>
            <a:endParaRPr lang="en-US" altLang="zh-CN" b="1" smtClean="0"/>
          </a:p>
          <a:p>
            <a:pPr lvl="1" algn="just">
              <a:spcBef>
                <a:spcPts val="338"/>
              </a:spcBef>
            </a:pPr>
            <a:r>
              <a:rPr lang="zh-CN" altLang="en-US" b="1" smtClean="0"/>
              <a:t>使用</a:t>
            </a:r>
            <a:r>
              <a:rPr lang="en-US" altLang="zh-CN" b="1" smtClean="0"/>
              <a:t>PageRank</a:t>
            </a:r>
            <a:r>
              <a:rPr lang="zh-CN" altLang="en-US" b="1" smtClean="0"/>
              <a:t>技术来模拟</a:t>
            </a:r>
            <a:r>
              <a:rPr lang="en-US" altLang="zh-CN" b="1" smtClean="0"/>
              <a:t>Web</a:t>
            </a:r>
            <a:r>
              <a:rPr lang="zh-CN" altLang="en-US" b="1" smtClean="0"/>
              <a:t>漫游者的行为：他们从随机页面出发，每次从当前网页随机地选择出链前行，该过程可以迭代多次。最终，较多漫游者访问的网页则重要性较高。在决定查询应答顺序时，</a:t>
            </a:r>
            <a:r>
              <a:rPr lang="en-US" altLang="zh-CN" b="1" smtClean="0"/>
              <a:t>Google</a:t>
            </a:r>
            <a:r>
              <a:rPr lang="zh-CN" altLang="en-US" b="1" smtClean="0"/>
              <a:t>把重要页面放在前面</a:t>
            </a:r>
            <a:endParaRPr lang="en-US" altLang="zh-CN" b="1" smtClean="0"/>
          </a:p>
          <a:p>
            <a:pPr lvl="1" algn="just">
              <a:spcBef>
                <a:spcPts val="338"/>
              </a:spcBef>
            </a:pPr>
            <a:r>
              <a:rPr lang="zh-CN" altLang="en-US" b="1" smtClean="0"/>
              <a:t>在判断网页内容时</a:t>
            </a:r>
            <a:r>
              <a:rPr lang="en-US" altLang="zh-CN" b="1" smtClean="0"/>
              <a:t>, </a:t>
            </a:r>
            <a:r>
              <a:rPr lang="zh-CN" altLang="en-US" b="1" smtClean="0"/>
              <a:t>不仅考虑网页上出现的词项，还考虑有链接指向该网页的网页中所使用的词项</a:t>
            </a:r>
            <a:endParaRPr lang="en-US" altLang="zh-CN" b="1" smtClean="0"/>
          </a:p>
        </p:txBody>
      </p:sp>
      <p:sp>
        <p:nvSpPr>
          <p:cNvPr id="5222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C2637D5-102F-4F4F-8A46-38098412061C}" type="slidenum">
              <a:rPr lang="zh-CN" altLang="en-US" sz="1400"/>
              <a:pPr/>
              <a:t>50</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6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88067"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dirty="0" smtClean="0"/>
              <a:t>PageRank</a:t>
            </a:r>
            <a:r>
              <a:rPr lang="zh-CN" altLang="en-US" b="1" dirty="0" smtClean="0"/>
              <a:t>初步</a:t>
            </a:r>
            <a:endParaRPr lang="en-US" altLang="zh-CN" b="1" dirty="0" smtClean="0"/>
          </a:p>
          <a:p>
            <a:pPr lvl="1" algn="just">
              <a:spcBef>
                <a:spcPts val="338"/>
              </a:spcBef>
              <a:buFontTx/>
              <a:buNone/>
            </a:pPr>
            <a:r>
              <a:rPr lang="en-US" altLang="zh-CN" b="1" dirty="0" smtClean="0"/>
              <a:t>3. </a:t>
            </a:r>
            <a:r>
              <a:rPr lang="zh-CN" altLang="en-US" b="1" dirty="0" smtClean="0"/>
              <a:t>最简单的</a:t>
            </a:r>
            <a:r>
              <a:rPr lang="en-US" altLang="zh-CN" b="1" dirty="0" smtClean="0"/>
              <a:t>PageRank</a:t>
            </a:r>
            <a:r>
              <a:rPr lang="zh-CN" altLang="en-US" b="1" dirty="0" smtClean="0"/>
              <a:t>举例</a:t>
            </a:r>
            <a:endParaRPr lang="en-US" altLang="zh-CN" b="1" dirty="0" smtClean="0"/>
          </a:p>
          <a:p>
            <a:pPr lvl="1" algn="just">
              <a:spcBef>
                <a:spcPts val="338"/>
              </a:spcBef>
            </a:pPr>
            <a:r>
              <a:rPr lang="en-US" altLang="zh-CN" b="1" dirty="0" smtClean="0"/>
              <a:t>PageRank</a:t>
            </a:r>
            <a:r>
              <a:rPr lang="zh-CN" altLang="en-US" b="1" dirty="0" smtClean="0"/>
              <a:t>：网页集</a:t>
            </a:r>
            <a:r>
              <a:rPr lang="zh-CN" altLang="en-US" b="1" dirty="0" smtClean="0">
                <a:sym typeface="Symbol" panose="05050102010706020507" pitchFamily="18" charset="2"/>
              </a:rPr>
              <a:t>实数，值越大则网页越重要</a:t>
            </a:r>
            <a:endParaRPr lang="en-US" altLang="zh-CN" b="1" dirty="0" smtClean="0">
              <a:sym typeface="Symbol" panose="05050102010706020507" pitchFamily="18" charset="2"/>
            </a:endParaRPr>
          </a:p>
          <a:p>
            <a:pPr lvl="1" algn="just">
              <a:spcBef>
                <a:spcPts val="338"/>
              </a:spcBef>
            </a:pPr>
            <a:r>
              <a:rPr lang="zh-CN" altLang="en-US" b="1" dirty="0" smtClean="0">
                <a:sym typeface="Symbol" panose="05050102010706020507" pitchFamily="18" charset="2"/>
              </a:rPr>
              <a:t>定义网页的</a:t>
            </a:r>
            <a:r>
              <a:rPr lang="en-US" altLang="zh-CN" b="1" dirty="0" smtClean="0">
                <a:sym typeface="Symbol" panose="05050102010706020507" pitchFamily="18" charset="2"/>
              </a:rPr>
              <a:t>Web</a:t>
            </a:r>
            <a:r>
              <a:rPr lang="zh-CN" altLang="en-US" b="1" dirty="0" smtClean="0">
                <a:sym typeface="Symbol" panose="05050102010706020507" pitchFamily="18" charset="2"/>
              </a:rPr>
              <a:t>迁移矩阵</a:t>
            </a:r>
            <a:r>
              <a:rPr lang="en-US" altLang="zh-CN" b="1" i="1" dirty="0" smtClean="0">
                <a:sym typeface="Symbol" panose="05050102010706020507" pitchFamily="18" charset="2"/>
              </a:rPr>
              <a:t>M</a:t>
            </a:r>
            <a:r>
              <a:rPr lang="zh-CN" altLang="en-US" b="1" dirty="0" smtClean="0">
                <a:sym typeface="Symbol" panose="05050102010706020507" pitchFamily="18" charset="2"/>
              </a:rPr>
              <a:t>来描述随机漫游者的下一步访问行为</a:t>
            </a:r>
            <a:endParaRPr lang="en-US" altLang="zh-CN" b="1" dirty="0" smtClean="0">
              <a:sym typeface="Symbol" panose="05050102010706020507" pitchFamily="18" charset="2"/>
            </a:endParaRPr>
          </a:p>
          <a:p>
            <a:pPr lvl="1" algn="just">
              <a:spcBef>
                <a:spcPts val="338"/>
              </a:spcBef>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例：从</a:t>
            </a:r>
            <a:r>
              <a:rPr lang="en-US" altLang="zh-CN" b="1" i="1" dirty="0" smtClean="0">
                <a:sym typeface="Symbol" panose="05050102010706020507" pitchFamily="18" charset="2"/>
              </a:rPr>
              <a:t>A</a:t>
            </a:r>
            <a:r>
              <a:rPr lang="zh-CN" altLang="en-US" b="1" dirty="0" smtClean="0">
                <a:sym typeface="Symbol" panose="05050102010706020507" pitchFamily="18" charset="2"/>
              </a:rPr>
              <a:t>出发，以</a:t>
            </a:r>
            <a:r>
              <a:rPr lang="en-US" altLang="zh-CN" b="1" dirty="0" smtClean="0">
                <a:sym typeface="Symbol" panose="05050102010706020507" pitchFamily="18" charset="2"/>
              </a:rPr>
              <a:t>1/3</a:t>
            </a:r>
            <a:r>
              <a:rPr lang="zh-CN" altLang="en-US" b="1" dirty="0" smtClean="0">
                <a:sym typeface="Symbol" panose="05050102010706020507" pitchFamily="18" charset="2"/>
              </a:rPr>
              <a:t>的概率</a:t>
            </a:r>
            <a:endParaRPr lang="en-US" altLang="zh-CN" b="1" dirty="0" smtClean="0">
              <a:sym typeface="Symbol" panose="05050102010706020507" pitchFamily="18" charset="2"/>
            </a:endParaRPr>
          </a:p>
          <a:p>
            <a:pPr lvl="1" algn="just">
              <a:spcBef>
                <a:spcPts val="338"/>
              </a:spcBef>
              <a:buFontTx/>
              <a:buNone/>
            </a:pPr>
            <a:r>
              <a:rPr lang="zh-CN" altLang="en-US" b="1" dirty="0" smtClean="0">
                <a:sym typeface="Symbol" panose="05050102010706020507" pitchFamily="18" charset="2"/>
              </a:rPr>
              <a:t>访问</a:t>
            </a:r>
            <a:r>
              <a:rPr lang="en-US" altLang="zh-CN" b="1" i="1" dirty="0" smtClean="0">
                <a:sym typeface="Symbol" panose="05050102010706020507" pitchFamily="18" charset="2"/>
              </a:rPr>
              <a:t>B</a:t>
            </a:r>
            <a:r>
              <a:rPr lang="zh-CN" altLang="en-US" b="1" dirty="0" smtClean="0">
                <a:sym typeface="Symbol" panose="05050102010706020507" pitchFamily="18" charset="2"/>
              </a:rPr>
              <a:t>、</a:t>
            </a:r>
            <a:r>
              <a:rPr lang="en-US" altLang="zh-CN" b="1" i="1" dirty="0" smtClean="0">
                <a:sym typeface="Symbol" panose="05050102010706020507" pitchFamily="18" charset="2"/>
              </a:rPr>
              <a:t>C</a:t>
            </a:r>
            <a:r>
              <a:rPr lang="zh-CN" altLang="en-US" b="1" dirty="0" smtClean="0">
                <a:sym typeface="Symbol" panose="05050102010706020507" pitchFamily="18" charset="2"/>
              </a:rPr>
              <a:t>和</a:t>
            </a:r>
            <a:endParaRPr lang="en-US" altLang="zh-CN" b="1" dirty="0" smtClean="0">
              <a:sym typeface="Symbol" panose="05050102010706020507" pitchFamily="18" charset="2"/>
            </a:endParaRPr>
          </a:p>
          <a:p>
            <a:pPr lvl="1" algn="just">
              <a:spcBef>
                <a:spcPts val="338"/>
              </a:spcBef>
              <a:buFontTx/>
              <a:buNone/>
            </a:pPr>
            <a:r>
              <a:rPr lang="en-US" altLang="zh-CN" b="1" i="1" dirty="0" smtClean="0">
                <a:sym typeface="Symbol" panose="05050102010706020507" pitchFamily="18" charset="2"/>
              </a:rPr>
              <a:t>D</a:t>
            </a:r>
            <a:r>
              <a:rPr lang="zh-CN" altLang="en-US" b="1" dirty="0" smtClean="0">
                <a:sym typeface="Symbol" panose="05050102010706020507" pitchFamily="18" charset="2"/>
              </a:rPr>
              <a:t>，访问</a:t>
            </a:r>
            <a:r>
              <a:rPr lang="en-US" altLang="zh-CN" b="1" i="1" dirty="0" smtClean="0">
                <a:sym typeface="Symbol" panose="05050102010706020507" pitchFamily="18" charset="2"/>
              </a:rPr>
              <a:t>A</a:t>
            </a:r>
            <a:r>
              <a:rPr lang="zh-CN" altLang="en-US" b="1" dirty="0" smtClean="0">
                <a:sym typeface="Symbol" panose="05050102010706020507" pitchFamily="18" charset="2"/>
              </a:rPr>
              <a:t>的</a:t>
            </a:r>
            <a:endParaRPr lang="en-US" altLang="zh-CN" b="1" dirty="0" smtClean="0">
              <a:sym typeface="Symbol" panose="05050102010706020507" pitchFamily="18" charset="2"/>
            </a:endParaRPr>
          </a:p>
          <a:p>
            <a:pPr lvl="1" algn="just">
              <a:spcBef>
                <a:spcPts val="338"/>
              </a:spcBef>
              <a:buFontTx/>
              <a:buNone/>
            </a:pPr>
            <a:r>
              <a:rPr lang="zh-CN" altLang="en-US" b="1" dirty="0" smtClean="0">
                <a:sym typeface="Symbol" panose="05050102010706020507" pitchFamily="18" charset="2"/>
              </a:rPr>
              <a:t>概率为</a:t>
            </a:r>
            <a:r>
              <a:rPr lang="en-US" altLang="zh-CN" b="1" dirty="0" smtClean="0">
                <a:sym typeface="Symbol" panose="05050102010706020507" pitchFamily="18" charset="2"/>
              </a:rPr>
              <a:t>0</a:t>
            </a:r>
            <a:endParaRPr lang="en-US" altLang="zh-CN" b="1" dirty="0" smtClean="0"/>
          </a:p>
          <a:p>
            <a:pPr lvl="1" algn="just">
              <a:spcBef>
                <a:spcPts val="338"/>
              </a:spcBef>
              <a:buFontTx/>
              <a:buNone/>
            </a:pPr>
            <a:endParaRPr lang="en-US" altLang="zh-CN" b="1" dirty="0" smtClean="0"/>
          </a:p>
        </p:txBody>
      </p:sp>
      <p:grpSp>
        <p:nvGrpSpPr>
          <p:cNvPr id="2" name="组合 27"/>
          <p:cNvGrpSpPr>
            <a:grpSpLocks/>
          </p:cNvGrpSpPr>
          <p:nvPr/>
        </p:nvGrpSpPr>
        <p:grpSpPr bwMode="auto">
          <a:xfrm>
            <a:off x="2286000" y="4214813"/>
            <a:ext cx="3286125" cy="2297112"/>
            <a:chOff x="1071538" y="3786190"/>
            <a:chExt cx="3286148" cy="2297810"/>
          </a:xfrm>
        </p:grpSpPr>
        <p:grpSp>
          <p:nvGrpSpPr>
            <p:cNvPr id="53269" name="组合 24"/>
            <p:cNvGrpSpPr>
              <a:grpSpLocks/>
            </p:cNvGrpSpPr>
            <p:nvPr/>
          </p:nvGrpSpPr>
          <p:grpSpPr bwMode="auto">
            <a:xfrm>
              <a:off x="1857356" y="4214818"/>
              <a:ext cx="2500330" cy="1869182"/>
              <a:chOff x="1857356" y="4214818"/>
              <a:chExt cx="2500330" cy="1869182"/>
            </a:xfrm>
          </p:grpSpPr>
          <p:sp>
            <p:nvSpPr>
              <p:cNvPr id="53272" name="左中括号 19"/>
              <p:cNvSpPr>
                <a:spLocks/>
              </p:cNvSpPr>
              <p:nvPr/>
            </p:nvSpPr>
            <p:spPr bwMode="auto">
              <a:xfrm>
                <a:off x="187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22" name="矩形 21"/>
              <p:cNvSpPr/>
              <p:nvPr/>
            </p:nvSpPr>
            <p:spPr bwMode="auto">
              <a:xfrm>
                <a:off x="1857356" y="4214945"/>
                <a:ext cx="2500329" cy="1857940"/>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  0   1/2   1   0</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1/2   0   0</a:t>
                </a:r>
                <a:endParaRPr lang="zh-CN" altLang="en-US" sz="2800" b="1" dirty="0">
                  <a:latin typeface="+mn-lt"/>
                  <a:ea typeface="宋体" charset="-122"/>
                </a:endParaRPr>
              </a:p>
            </p:txBody>
          </p:sp>
          <p:sp>
            <p:nvSpPr>
              <p:cNvPr id="53274" name="左中括号 23"/>
              <p:cNvSpPr>
                <a:spLocks/>
              </p:cNvSpPr>
              <p:nvPr/>
            </p:nvSpPr>
            <p:spPr bwMode="auto">
              <a:xfrm rot="10800000">
                <a:off x="403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26" name="矩形 25"/>
            <p:cNvSpPr/>
            <p:nvPr/>
          </p:nvSpPr>
          <p:spPr bwMode="auto">
            <a:xfrm>
              <a:off x="2000233" y="3786190"/>
              <a:ext cx="2286016" cy="500214"/>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A    B    C   D</a:t>
              </a:r>
              <a:endParaRPr lang="zh-CN" altLang="en-US" sz="2800" b="1" i="1" dirty="0">
                <a:latin typeface="+mn-lt"/>
                <a:ea typeface="宋体" charset="-122"/>
              </a:endParaRPr>
            </a:p>
          </p:txBody>
        </p:sp>
        <p:sp>
          <p:nvSpPr>
            <p:cNvPr id="27" name="矩形 26"/>
            <p:cNvSpPr/>
            <p:nvPr/>
          </p:nvSpPr>
          <p:spPr bwMode="auto">
            <a:xfrm>
              <a:off x="1071538" y="4858078"/>
              <a:ext cx="857256" cy="500215"/>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M </a:t>
              </a:r>
              <a:r>
                <a:rPr lang="en-US" altLang="zh-CN" sz="2800" b="1" dirty="0">
                  <a:latin typeface="+mn-lt"/>
                  <a:ea typeface="宋体" charset="-122"/>
                </a:rPr>
                <a:t>=</a:t>
              </a:r>
              <a:endParaRPr lang="zh-CN" altLang="en-US" sz="2800" b="1" i="1" dirty="0">
                <a:latin typeface="+mn-lt"/>
                <a:ea typeface="宋体" charset="-122"/>
              </a:endParaRPr>
            </a:p>
          </p:txBody>
        </p:sp>
      </p:grpSp>
      <p:grpSp>
        <p:nvGrpSpPr>
          <p:cNvPr id="5" name="组合 24"/>
          <p:cNvGrpSpPr>
            <a:grpSpLocks/>
          </p:cNvGrpSpPr>
          <p:nvPr/>
        </p:nvGrpSpPr>
        <p:grpSpPr bwMode="auto">
          <a:xfrm>
            <a:off x="5715000" y="3929063"/>
            <a:ext cx="3143250" cy="2730500"/>
            <a:chOff x="5715000" y="3929063"/>
            <a:chExt cx="3143250" cy="2730500"/>
          </a:xfrm>
        </p:grpSpPr>
        <p:grpSp>
          <p:nvGrpSpPr>
            <p:cNvPr id="53255" name="组合 18"/>
            <p:cNvGrpSpPr>
              <a:grpSpLocks/>
            </p:cNvGrpSpPr>
            <p:nvPr/>
          </p:nvGrpSpPr>
          <p:grpSpPr bwMode="auto">
            <a:xfrm>
              <a:off x="5715000" y="3929063"/>
              <a:ext cx="3143250" cy="2730500"/>
              <a:chOff x="5715008" y="3929066"/>
              <a:chExt cx="3143272" cy="2730934"/>
            </a:xfrm>
          </p:grpSpPr>
          <p:grpSp>
            <p:nvGrpSpPr>
              <p:cNvPr id="53257" name="组合 13"/>
              <p:cNvGrpSpPr>
                <a:grpSpLocks/>
              </p:cNvGrpSpPr>
              <p:nvPr/>
            </p:nvGrpSpPr>
            <p:grpSpPr bwMode="auto">
              <a:xfrm>
                <a:off x="6120000" y="4320000"/>
                <a:ext cx="2340000" cy="2340000"/>
                <a:chOff x="6120000" y="4320000"/>
                <a:chExt cx="2340000" cy="2340000"/>
              </a:xfrm>
            </p:grpSpPr>
            <p:sp>
              <p:nvSpPr>
                <p:cNvPr id="4" name="椭圆 3"/>
                <p:cNvSpPr/>
                <p:nvPr/>
              </p:nvSpPr>
              <p:spPr bwMode="auto">
                <a:xfrm>
                  <a:off x="6119824"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A</a:t>
                  </a:r>
                  <a:endParaRPr lang="zh-CN" altLang="en-US" sz="2800" b="1" i="1" dirty="0">
                    <a:latin typeface="+mn-lt"/>
                    <a:ea typeface="宋体" charset="-122"/>
                  </a:endParaRPr>
                </a:p>
              </p:txBody>
            </p:sp>
            <p:sp>
              <p:nvSpPr>
                <p:cNvPr id="6" name="椭圆 5"/>
                <p:cNvSpPr/>
                <p:nvPr/>
              </p:nvSpPr>
              <p:spPr bwMode="auto">
                <a:xfrm>
                  <a:off x="7920061"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B</a:t>
                  </a:r>
                  <a:endParaRPr lang="zh-CN" altLang="en-US" sz="2800" b="1" i="1" dirty="0">
                    <a:latin typeface="+mn-lt"/>
                    <a:ea typeface="宋体" charset="-122"/>
                  </a:endParaRPr>
                </a:p>
              </p:txBody>
            </p:sp>
            <p:sp>
              <p:nvSpPr>
                <p:cNvPr id="7" name="椭圆 6"/>
                <p:cNvSpPr/>
                <p:nvPr/>
              </p:nvSpPr>
              <p:spPr bwMode="auto">
                <a:xfrm>
                  <a:off x="6119824"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C</a:t>
                  </a:r>
                  <a:endParaRPr lang="zh-CN" altLang="en-US" sz="2800" b="1" i="1" dirty="0">
                    <a:latin typeface="+mn-lt"/>
                    <a:ea typeface="宋体" charset="-122"/>
                  </a:endParaRPr>
                </a:p>
              </p:txBody>
            </p:sp>
            <p:sp>
              <p:nvSpPr>
                <p:cNvPr id="8" name="椭圆 7"/>
                <p:cNvSpPr/>
                <p:nvPr/>
              </p:nvSpPr>
              <p:spPr bwMode="auto">
                <a:xfrm>
                  <a:off x="7920061"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D</a:t>
                  </a:r>
                  <a:endParaRPr lang="zh-CN" altLang="en-US" sz="2800" b="1" i="1" dirty="0">
                    <a:latin typeface="+mn-lt"/>
                    <a:ea typeface="宋体" charset="-122"/>
                  </a:endParaRPr>
                </a:p>
              </p:txBody>
            </p:sp>
            <p:cxnSp>
              <p:nvCxnSpPr>
                <p:cNvPr id="53265" name="直接箭头连接符 9"/>
                <p:cNvCxnSpPr>
                  <a:cxnSpLocks noChangeShapeType="1"/>
                  <a:stCxn id="4" idx="6"/>
                  <a:endCxn id="6" idx="2"/>
                </p:cNvCxnSpPr>
                <p:nvPr/>
              </p:nvCxnSpPr>
              <p:spPr bwMode="auto">
                <a:xfrm>
                  <a:off x="6660000" y="45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3266" name="直接箭头连接符 10"/>
                <p:cNvCxnSpPr>
                  <a:cxnSpLocks noChangeShapeType="1"/>
                </p:cNvCxnSpPr>
                <p:nvPr/>
              </p:nvCxnSpPr>
              <p:spPr bwMode="auto">
                <a:xfrm rot="10800000">
                  <a:off x="6660000" y="63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3267" name="直接箭头连接符 11"/>
                <p:cNvCxnSpPr>
                  <a:cxnSpLocks noChangeShapeType="1"/>
                </p:cNvCxnSpPr>
                <p:nvPr/>
              </p:nvCxnSpPr>
              <p:spPr bwMode="auto">
                <a:xfrm rot="5400000">
                  <a:off x="57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3268" name="直接箭头连接符 12"/>
                <p:cNvCxnSpPr>
                  <a:cxnSpLocks noChangeShapeType="1"/>
                </p:cNvCxnSpPr>
                <p:nvPr/>
              </p:nvCxnSpPr>
              <p:spPr bwMode="auto">
                <a:xfrm rot="-5400000">
                  <a:off x="75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15" name="弧形 14"/>
              <p:cNvSpPr/>
              <p:nvPr/>
            </p:nvSpPr>
            <p:spPr bwMode="auto">
              <a:xfrm>
                <a:off x="6286512" y="3929066"/>
                <a:ext cx="2000264" cy="785937"/>
              </a:xfrm>
              <a:prstGeom prst="arc">
                <a:avLst>
                  <a:gd name="adj1" fmla="val 10708756"/>
                  <a:gd name="adj2" fmla="val 30406"/>
                </a:avLst>
              </a:prstGeom>
              <a:noFill/>
              <a:ln w="25400" cap="flat" cmpd="sng" algn="ctr">
                <a:solidFill>
                  <a:schemeClr val="tx1"/>
                </a:solidFill>
                <a:prstDash val="solid"/>
                <a:round/>
                <a:headEnd type="stealth" w="lg" len="lg"/>
                <a:tailEnd type="none" w="med"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7" name="弧形 16"/>
              <p:cNvSpPr/>
              <p:nvPr/>
            </p:nvSpPr>
            <p:spPr bwMode="auto">
              <a:xfrm rot="5400000">
                <a:off x="7465087" y="5108032"/>
                <a:ext cx="2000568" cy="785817"/>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8" name="弧形 17"/>
              <p:cNvSpPr/>
              <p:nvPr/>
            </p:nvSpPr>
            <p:spPr bwMode="auto">
              <a:xfrm rot="-5400000">
                <a:off x="5107634" y="5108031"/>
                <a:ext cx="2000568" cy="785819"/>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grpSp>
        <p:cxnSp>
          <p:nvCxnSpPr>
            <p:cNvPr id="53256" name="直接箭头连接符 9"/>
            <p:cNvCxnSpPr>
              <a:cxnSpLocks noChangeShapeType="1"/>
            </p:cNvCxnSpPr>
            <p:nvPr/>
          </p:nvCxnSpPr>
          <p:spPr bwMode="auto">
            <a:xfrm rot="2700000">
              <a:off x="6277590" y="5498853"/>
              <a:ext cx="201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53254" name="灯片编号占位符 27"/>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4BA1388-9BEA-4AB9-9CBD-100A514393D0}" type="slidenum">
              <a:rPr lang="zh-CN" altLang="en-US" sz="1400"/>
              <a:pPr/>
              <a:t>51</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8067">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80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806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806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8067">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90115"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dirty="0" smtClean="0"/>
              <a:t>PageRank</a:t>
            </a:r>
            <a:r>
              <a:rPr lang="zh-CN" altLang="en-US" b="1" dirty="0" smtClean="0"/>
              <a:t>初步</a:t>
            </a:r>
            <a:endParaRPr lang="en-US" altLang="zh-CN" b="1" dirty="0" smtClean="0"/>
          </a:p>
          <a:p>
            <a:pPr lvl="1" algn="just">
              <a:spcBef>
                <a:spcPts val="338"/>
              </a:spcBef>
              <a:buFontTx/>
              <a:buNone/>
            </a:pPr>
            <a:r>
              <a:rPr lang="en-US" altLang="zh-CN" b="1" dirty="0" smtClean="0"/>
              <a:t>3. </a:t>
            </a:r>
            <a:r>
              <a:rPr lang="zh-CN" altLang="en-US" b="1" dirty="0" smtClean="0"/>
              <a:t>最简单的</a:t>
            </a:r>
            <a:r>
              <a:rPr lang="en-US" altLang="zh-CN" b="1" dirty="0" smtClean="0"/>
              <a:t>PageRank</a:t>
            </a:r>
            <a:r>
              <a:rPr lang="zh-CN" altLang="en-US" b="1" dirty="0" smtClean="0"/>
              <a:t>举例</a:t>
            </a:r>
            <a:endParaRPr lang="en-US" altLang="zh-CN" b="1" dirty="0" smtClean="0"/>
          </a:p>
          <a:p>
            <a:pPr lvl="1" algn="just">
              <a:spcBef>
                <a:spcPts val="338"/>
              </a:spcBef>
            </a:pPr>
            <a:r>
              <a:rPr lang="zh-CN" altLang="en-US" b="1" dirty="0" smtClean="0"/>
              <a:t>随机漫游者位置的概率分布可通过一个</a:t>
            </a:r>
            <a:r>
              <a:rPr lang="en-US" altLang="zh-CN" b="1" i="1" dirty="0" smtClean="0"/>
              <a:t>n</a:t>
            </a:r>
            <a:r>
              <a:rPr lang="zh-CN" altLang="en-US" b="1" dirty="0" smtClean="0"/>
              <a:t>维向量</a:t>
            </a:r>
            <a:r>
              <a:rPr lang="en-US" altLang="zh-CN" b="1" i="1" dirty="0" smtClean="0"/>
              <a:t>v</a:t>
            </a:r>
            <a:r>
              <a:rPr lang="zh-CN" altLang="en-US" b="1" dirty="0" smtClean="0"/>
              <a:t>来描述，每个分量表示处于相应网页的概率</a:t>
            </a:r>
            <a:endParaRPr lang="en-US" altLang="zh-CN" b="1" dirty="0" smtClean="0"/>
          </a:p>
          <a:p>
            <a:pPr lvl="1" algn="just">
              <a:spcBef>
                <a:spcPts val="338"/>
              </a:spcBef>
              <a:buFontTx/>
              <a:buNone/>
            </a:pPr>
            <a:r>
              <a:rPr lang="en-US" altLang="zh-CN" b="1" dirty="0" smtClean="0"/>
              <a:t>	</a:t>
            </a:r>
            <a:r>
              <a:rPr lang="zh-CN" altLang="en-US" b="1" dirty="0" smtClean="0"/>
              <a:t>例</a:t>
            </a:r>
            <a:r>
              <a:rPr lang="en-US" altLang="zh-CN" b="1" dirty="0" smtClean="0"/>
              <a:t>(</a:t>
            </a:r>
            <a:r>
              <a:rPr lang="zh-CN" altLang="en-US" b="1" dirty="0" smtClean="0"/>
              <a:t>续</a:t>
            </a:r>
            <a:r>
              <a:rPr lang="en-US" altLang="zh-CN" b="1" dirty="0" smtClean="0"/>
              <a:t>)</a:t>
            </a:r>
            <a:r>
              <a:rPr lang="zh-CN" altLang="en-US" b="1" dirty="0" smtClean="0"/>
              <a:t>：假定处于各网页的初始概率相等</a:t>
            </a:r>
            <a:endParaRPr lang="en-US" altLang="zh-CN" b="1" dirty="0" smtClean="0"/>
          </a:p>
          <a:p>
            <a:pPr lvl="1" algn="just">
              <a:spcBef>
                <a:spcPts val="338"/>
              </a:spcBef>
            </a:pPr>
            <a:r>
              <a:rPr lang="en-US" altLang="zh-CN" b="1" i="1" dirty="0" err="1" smtClean="0"/>
              <a:t>M</a:t>
            </a:r>
            <a:r>
              <a:rPr lang="en-US" altLang="zh-CN" b="1" i="1" baseline="30000" dirty="0" err="1" smtClean="0"/>
              <a:t>k</a:t>
            </a:r>
            <a:r>
              <a:rPr lang="en-US" altLang="zh-CN" b="1" i="1" dirty="0" err="1" smtClean="0"/>
              <a:t>v</a:t>
            </a:r>
            <a:r>
              <a:rPr lang="zh-CN" altLang="en-US" b="1" dirty="0" smtClean="0"/>
              <a:t>是随机漫游者</a:t>
            </a:r>
            <a:r>
              <a:rPr lang="en-US" altLang="zh-CN" b="1" i="1" dirty="0" smtClean="0"/>
              <a:t>k</a:t>
            </a:r>
            <a:r>
              <a:rPr lang="zh-CN" altLang="en-US" b="1" dirty="0" smtClean="0"/>
              <a:t>步后的概率分</a:t>
            </a:r>
            <a:endParaRPr lang="en-US" altLang="zh-CN" b="1" dirty="0" smtClean="0"/>
          </a:p>
          <a:p>
            <a:pPr lvl="1" algn="just">
              <a:spcBef>
                <a:spcPts val="338"/>
              </a:spcBef>
              <a:buFontTx/>
              <a:buNone/>
            </a:pPr>
            <a:r>
              <a:rPr lang="zh-CN" altLang="en-US" b="1" dirty="0" smtClean="0"/>
              <a:t>布向量</a:t>
            </a:r>
            <a:endParaRPr lang="en-US" altLang="zh-CN" b="1" dirty="0" smtClean="0"/>
          </a:p>
          <a:p>
            <a:pPr lvl="1" algn="just">
              <a:spcBef>
                <a:spcPts val="338"/>
              </a:spcBef>
            </a:pPr>
            <a:endParaRPr lang="en-US" altLang="zh-CN" b="1" dirty="0" smtClean="0"/>
          </a:p>
        </p:txBody>
      </p:sp>
      <p:grpSp>
        <p:nvGrpSpPr>
          <p:cNvPr id="54276" name="组合 29"/>
          <p:cNvGrpSpPr>
            <a:grpSpLocks/>
          </p:cNvGrpSpPr>
          <p:nvPr/>
        </p:nvGrpSpPr>
        <p:grpSpPr bwMode="auto">
          <a:xfrm>
            <a:off x="5715000" y="3929063"/>
            <a:ext cx="3143250" cy="2730500"/>
            <a:chOff x="5715000" y="3929063"/>
            <a:chExt cx="3143250" cy="2730500"/>
          </a:xfrm>
        </p:grpSpPr>
        <p:grpSp>
          <p:nvGrpSpPr>
            <p:cNvPr id="54291" name="组合 18"/>
            <p:cNvGrpSpPr>
              <a:grpSpLocks/>
            </p:cNvGrpSpPr>
            <p:nvPr/>
          </p:nvGrpSpPr>
          <p:grpSpPr bwMode="auto">
            <a:xfrm>
              <a:off x="5715000" y="3929063"/>
              <a:ext cx="3143250" cy="2730500"/>
              <a:chOff x="5715008" y="3929066"/>
              <a:chExt cx="3143272" cy="2730934"/>
            </a:xfrm>
          </p:grpSpPr>
          <p:grpSp>
            <p:nvGrpSpPr>
              <p:cNvPr id="54293" name="组合 13"/>
              <p:cNvGrpSpPr>
                <a:grpSpLocks/>
              </p:cNvGrpSpPr>
              <p:nvPr/>
            </p:nvGrpSpPr>
            <p:grpSpPr bwMode="auto">
              <a:xfrm>
                <a:off x="6120000" y="4320000"/>
                <a:ext cx="2340000" cy="2340000"/>
                <a:chOff x="6120000" y="4320000"/>
                <a:chExt cx="2340000" cy="2340000"/>
              </a:xfrm>
            </p:grpSpPr>
            <p:sp>
              <p:nvSpPr>
                <p:cNvPr id="4" name="椭圆 3"/>
                <p:cNvSpPr/>
                <p:nvPr/>
              </p:nvSpPr>
              <p:spPr bwMode="auto">
                <a:xfrm>
                  <a:off x="6119824"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A</a:t>
                  </a:r>
                  <a:endParaRPr lang="zh-CN" altLang="en-US" sz="2800" b="1" i="1" dirty="0">
                    <a:latin typeface="+mn-lt"/>
                    <a:ea typeface="宋体" charset="-122"/>
                  </a:endParaRPr>
                </a:p>
              </p:txBody>
            </p:sp>
            <p:sp>
              <p:nvSpPr>
                <p:cNvPr id="6" name="椭圆 5"/>
                <p:cNvSpPr/>
                <p:nvPr/>
              </p:nvSpPr>
              <p:spPr bwMode="auto">
                <a:xfrm>
                  <a:off x="7920061"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B</a:t>
                  </a:r>
                  <a:endParaRPr lang="zh-CN" altLang="en-US" sz="2800" b="1" i="1" dirty="0">
                    <a:latin typeface="+mn-lt"/>
                    <a:ea typeface="宋体" charset="-122"/>
                  </a:endParaRPr>
                </a:p>
              </p:txBody>
            </p:sp>
            <p:sp>
              <p:nvSpPr>
                <p:cNvPr id="7" name="椭圆 6"/>
                <p:cNvSpPr/>
                <p:nvPr/>
              </p:nvSpPr>
              <p:spPr bwMode="auto">
                <a:xfrm>
                  <a:off x="6119824"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C</a:t>
                  </a:r>
                  <a:endParaRPr lang="zh-CN" altLang="en-US" sz="2800" b="1" i="1" dirty="0">
                    <a:latin typeface="+mn-lt"/>
                    <a:ea typeface="宋体" charset="-122"/>
                  </a:endParaRPr>
                </a:p>
              </p:txBody>
            </p:sp>
            <p:sp>
              <p:nvSpPr>
                <p:cNvPr id="8" name="椭圆 7"/>
                <p:cNvSpPr/>
                <p:nvPr/>
              </p:nvSpPr>
              <p:spPr bwMode="auto">
                <a:xfrm>
                  <a:off x="7920061"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D</a:t>
                  </a:r>
                  <a:endParaRPr lang="zh-CN" altLang="en-US" sz="2800" b="1" i="1" dirty="0">
                    <a:latin typeface="+mn-lt"/>
                    <a:ea typeface="宋体" charset="-122"/>
                  </a:endParaRPr>
                </a:p>
              </p:txBody>
            </p:sp>
            <p:cxnSp>
              <p:nvCxnSpPr>
                <p:cNvPr id="54301" name="直接箭头连接符 9"/>
                <p:cNvCxnSpPr>
                  <a:cxnSpLocks noChangeShapeType="1"/>
                  <a:stCxn id="4" idx="6"/>
                  <a:endCxn id="6" idx="2"/>
                </p:cNvCxnSpPr>
                <p:nvPr/>
              </p:nvCxnSpPr>
              <p:spPr bwMode="auto">
                <a:xfrm>
                  <a:off x="6660000" y="45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4302" name="直接箭头连接符 10"/>
                <p:cNvCxnSpPr>
                  <a:cxnSpLocks noChangeShapeType="1"/>
                </p:cNvCxnSpPr>
                <p:nvPr/>
              </p:nvCxnSpPr>
              <p:spPr bwMode="auto">
                <a:xfrm rot="10800000">
                  <a:off x="6660000" y="63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4303" name="直接箭头连接符 11"/>
                <p:cNvCxnSpPr>
                  <a:cxnSpLocks noChangeShapeType="1"/>
                </p:cNvCxnSpPr>
                <p:nvPr/>
              </p:nvCxnSpPr>
              <p:spPr bwMode="auto">
                <a:xfrm rot="5400000">
                  <a:off x="57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4304" name="直接箭头连接符 12"/>
                <p:cNvCxnSpPr>
                  <a:cxnSpLocks noChangeShapeType="1"/>
                </p:cNvCxnSpPr>
                <p:nvPr/>
              </p:nvCxnSpPr>
              <p:spPr bwMode="auto">
                <a:xfrm rot="-5400000">
                  <a:off x="75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15" name="弧形 14"/>
              <p:cNvSpPr/>
              <p:nvPr/>
            </p:nvSpPr>
            <p:spPr bwMode="auto">
              <a:xfrm>
                <a:off x="6286512" y="3929066"/>
                <a:ext cx="2000264" cy="785937"/>
              </a:xfrm>
              <a:prstGeom prst="arc">
                <a:avLst>
                  <a:gd name="adj1" fmla="val 10708756"/>
                  <a:gd name="adj2" fmla="val 30406"/>
                </a:avLst>
              </a:prstGeom>
              <a:noFill/>
              <a:ln w="25400" cap="flat" cmpd="sng" algn="ctr">
                <a:solidFill>
                  <a:schemeClr val="tx1"/>
                </a:solidFill>
                <a:prstDash val="solid"/>
                <a:round/>
                <a:headEnd type="stealth" w="lg" len="lg"/>
                <a:tailEnd type="none" w="med"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7" name="弧形 16"/>
              <p:cNvSpPr/>
              <p:nvPr/>
            </p:nvSpPr>
            <p:spPr bwMode="auto">
              <a:xfrm rot="5400000">
                <a:off x="7465087" y="5108032"/>
                <a:ext cx="2000568" cy="785817"/>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8" name="弧形 17"/>
              <p:cNvSpPr/>
              <p:nvPr/>
            </p:nvSpPr>
            <p:spPr bwMode="auto">
              <a:xfrm rot="-5400000">
                <a:off x="5107634" y="5108031"/>
                <a:ext cx="2000568" cy="785819"/>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grpSp>
        <p:cxnSp>
          <p:nvCxnSpPr>
            <p:cNvPr id="54292" name="直接箭头连接符 9"/>
            <p:cNvCxnSpPr>
              <a:cxnSpLocks noChangeShapeType="1"/>
            </p:cNvCxnSpPr>
            <p:nvPr/>
          </p:nvCxnSpPr>
          <p:spPr bwMode="auto">
            <a:xfrm rot="2700000">
              <a:off x="6277590" y="5498853"/>
              <a:ext cx="201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grpSp>
        <p:nvGrpSpPr>
          <p:cNvPr id="54277" name="组合 31"/>
          <p:cNvGrpSpPr>
            <a:grpSpLocks/>
          </p:cNvGrpSpPr>
          <p:nvPr/>
        </p:nvGrpSpPr>
        <p:grpSpPr bwMode="auto">
          <a:xfrm>
            <a:off x="1428750" y="4143375"/>
            <a:ext cx="4000500" cy="2371725"/>
            <a:chOff x="1428750" y="4143380"/>
            <a:chExt cx="4000500" cy="2371719"/>
          </a:xfrm>
        </p:grpSpPr>
        <p:grpSp>
          <p:nvGrpSpPr>
            <p:cNvPr id="54279" name="组合 27"/>
            <p:cNvGrpSpPr>
              <a:grpSpLocks/>
            </p:cNvGrpSpPr>
            <p:nvPr/>
          </p:nvGrpSpPr>
          <p:grpSpPr bwMode="auto">
            <a:xfrm>
              <a:off x="1428750" y="4214813"/>
              <a:ext cx="3286125" cy="2297112"/>
              <a:chOff x="1071538" y="3786190"/>
              <a:chExt cx="3286148" cy="2297810"/>
            </a:xfrm>
          </p:grpSpPr>
          <p:grpSp>
            <p:nvGrpSpPr>
              <p:cNvPr id="54285" name="组合 24"/>
              <p:cNvGrpSpPr>
                <a:grpSpLocks/>
              </p:cNvGrpSpPr>
              <p:nvPr/>
            </p:nvGrpSpPr>
            <p:grpSpPr bwMode="auto">
              <a:xfrm>
                <a:off x="1857356" y="4214818"/>
                <a:ext cx="2500330" cy="1869182"/>
                <a:chOff x="1857356" y="4214818"/>
                <a:chExt cx="2500330" cy="1869182"/>
              </a:xfrm>
            </p:grpSpPr>
            <p:sp>
              <p:nvSpPr>
                <p:cNvPr id="54288" name="左中括号 19"/>
                <p:cNvSpPr>
                  <a:spLocks/>
                </p:cNvSpPr>
                <p:nvPr/>
              </p:nvSpPr>
              <p:spPr bwMode="auto">
                <a:xfrm>
                  <a:off x="187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22" name="矩形 21"/>
                <p:cNvSpPr/>
                <p:nvPr/>
              </p:nvSpPr>
              <p:spPr bwMode="auto">
                <a:xfrm>
                  <a:off x="1857356" y="4214949"/>
                  <a:ext cx="2500329" cy="1857935"/>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  0   1/2   1   0</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1/2   0   0</a:t>
                  </a:r>
                  <a:endParaRPr lang="zh-CN" altLang="en-US" sz="2800" b="1" dirty="0">
                    <a:latin typeface="+mn-lt"/>
                    <a:ea typeface="宋体" charset="-122"/>
                  </a:endParaRPr>
                </a:p>
              </p:txBody>
            </p:sp>
            <p:sp>
              <p:nvSpPr>
                <p:cNvPr id="54290" name="左中括号 23"/>
                <p:cNvSpPr>
                  <a:spLocks/>
                </p:cNvSpPr>
                <p:nvPr/>
              </p:nvSpPr>
              <p:spPr bwMode="auto">
                <a:xfrm rot="10800000">
                  <a:off x="403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26" name="矩形 25"/>
              <p:cNvSpPr/>
              <p:nvPr/>
            </p:nvSpPr>
            <p:spPr bwMode="auto">
              <a:xfrm>
                <a:off x="2000233" y="3786195"/>
                <a:ext cx="2286016" cy="500213"/>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A    B    C   D</a:t>
                </a:r>
                <a:endParaRPr lang="zh-CN" altLang="en-US" sz="2800" b="1" i="1" dirty="0">
                  <a:latin typeface="+mn-lt"/>
                  <a:ea typeface="宋体" charset="-122"/>
                </a:endParaRPr>
              </a:p>
            </p:txBody>
          </p:sp>
          <p:sp>
            <p:nvSpPr>
              <p:cNvPr id="27" name="矩形 26"/>
              <p:cNvSpPr/>
              <p:nvPr/>
            </p:nvSpPr>
            <p:spPr bwMode="auto">
              <a:xfrm>
                <a:off x="1071538" y="4858080"/>
                <a:ext cx="857256" cy="500214"/>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M </a:t>
                </a:r>
                <a:r>
                  <a:rPr lang="en-US" altLang="zh-CN" sz="2800" b="1" dirty="0">
                    <a:latin typeface="+mn-lt"/>
                    <a:ea typeface="宋体" charset="-122"/>
                  </a:rPr>
                  <a:t>=</a:t>
                </a:r>
                <a:endParaRPr lang="zh-CN" altLang="en-US" sz="2800" b="1" i="1" dirty="0">
                  <a:latin typeface="+mn-lt"/>
                  <a:ea typeface="宋体" charset="-122"/>
                </a:endParaRPr>
              </a:p>
            </p:txBody>
          </p:sp>
        </p:grpSp>
        <p:grpSp>
          <p:nvGrpSpPr>
            <p:cNvPr id="54280" name="组合 30"/>
            <p:cNvGrpSpPr>
              <a:grpSpLocks/>
            </p:cNvGrpSpPr>
            <p:nvPr/>
          </p:nvGrpSpPr>
          <p:grpSpPr bwMode="auto">
            <a:xfrm>
              <a:off x="4714875" y="4643438"/>
              <a:ext cx="714375" cy="1871661"/>
              <a:chOff x="6357950" y="642918"/>
              <a:chExt cx="714380" cy="1871437"/>
            </a:xfrm>
          </p:grpSpPr>
          <p:sp>
            <p:nvSpPr>
              <p:cNvPr id="54282"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29" name="矩形 28"/>
              <p:cNvSpPr/>
              <p:nvPr/>
            </p:nvSpPr>
            <p:spPr bwMode="auto">
              <a:xfrm>
                <a:off x="6357950" y="642922"/>
                <a:ext cx="714380" cy="1857148"/>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endParaRPr lang="zh-CN" altLang="en-US" sz="2800" b="1" dirty="0">
                  <a:latin typeface="+mn-lt"/>
                  <a:ea typeface="宋体" charset="-122"/>
                </a:endParaRPr>
              </a:p>
            </p:txBody>
          </p:sp>
          <p:sp>
            <p:nvSpPr>
              <p:cNvPr id="54284"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4281" name="矩形 30"/>
            <p:cNvSpPr>
              <a:spLocks noChangeArrowheads="1"/>
            </p:cNvSpPr>
            <p:nvPr/>
          </p:nvSpPr>
          <p:spPr bwMode="auto">
            <a:xfrm>
              <a:off x="4857752" y="4143380"/>
              <a:ext cx="42862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en-US" altLang="zh-CN" sz="2800" b="1" i="1"/>
                <a:t>v</a:t>
              </a:r>
              <a:endParaRPr lang="zh-CN" altLang="en-US" sz="2800" i="1"/>
            </a:p>
          </p:txBody>
        </p:sp>
      </p:grpSp>
      <p:sp>
        <p:nvSpPr>
          <p:cNvPr id="54278" name="灯片编号占位符 3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32DA79E-7603-4667-A6C8-9C8FF804CC2F}" type="slidenum">
              <a:rPr lang="zh-CN" altLang="en-US" sz="1400"/>
              <a:pPr/>
              <a:t>52</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011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01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92163"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dirty="0" smtClean="0"/>
              <a:t>PageRank</a:t>
            </a:r>
            <a:r>
              <a:rPr lang="zh-CN" altLang="en-US" b="1" dirty="0" smtClean="0"/>
              <a:t>初步</a:t>
            </a:r>
            <a:endParaRPr lang="en-US" altLang="zh-CN" b="1" dirty="0" smtClean="0"/>
          </a:p>
          <a:p>
            <a:pPr lvl="1" algn="just">
              <a:spcBef>
                <a:spcPts val="338"/>
              </a:spcBef>
              <a:buFontTx/>
              <a:buNone/>
            </a:pPr>
            <a:r>
              <a:rPr lang="en-US" altLang="zh-CN" b="1" dirty="0" smtClean="0"/>
              <a:t>3. </a:t>
            </a:r>
            <a:r>
              <a:rPr lang="zh-CN" altLang="en-US" b="1" dirty="0" smtClean="0"/>
              <a:t>最简单的</a:t>
            </a:r>
            <a:r>
              <a:rPr lang="en-US" altLang="zh-CN" b="1" dirty="0" smtClean="0"/>
              <a:t>PageRank</a:t>
            </a:r>
            <a:r>
              <a:rPr lang="zh-CN" altLang="en-US" b="1" dirty="0" smtClean="0"/>
              <a:t>举例</a:t>
            </a:r>
            <a:endParaRPr lang="en-US" altLang="zh-CN" b="1" dirty="0" smtClean="0"/>
          </a:p>
          <a:p>
            <a:pPr lvl="1" algn="just">
              <a:spcBef>
                <a:spcPts val="338"/>
              </a:spcBef>
            </a:pPr>
            <a:r>
              <a:rPr lang="zh-CN" altLang="en-US" b="1" dirty="0" smtClean="0"/>
              <a:t>在</a:t>
            </a:r>
            <a:r>
              <a:rPr lang="en-US" altLang="zh-CN" b="1" dirty="0" smtClean="0"/>
              <a:t>Web</a:t>
            </a:r>
            <a:r>
              <a:rPr lang="zh-CN" altLang="en-US" b="1" dirty="0" smtClean="0"/>
              <a:t>网页链接图满足一定的条件下，概率分布向量将逼近一个极限分布，它满足</a:t>
            </a:r>
            <a:r>
              <a:rPr lang="en-US" altLang="zh-CN" b="1" dirty="0" smtClean="0"/>
              <a:t>v = </a:t>
            </a:r>
            <a:r>
              <a:rPr lang="en-US" altLang="zh-CN" b="1" i="1" dirty="0" err="1" smtClean="0"/>
              <a:t>M</a:t>
            </a:r>
            <a:r>
              <a:rPr lang="en-US" altLang="zh-CN" b="1" dirty="0" err="1" smtClean="0"/>
              <a:t>v</a:t>
            </a:r>
            <a:endParaRPr lang="en-US" altLang="zh-CN" b="1" dirty="0" smtClean="0"/>
          </a:p>
          <a:p>
            <a:pPr lvl="1" algn="just">
              <a:spcBef>
                <a:spcPts val="338"/>
              </a:spcBef>
            </a:pPr>
            <a:r>
              <a:rPr lang="zh-CN" altLang="en-US" b="1" dirty="0" smtClean="0"/>
              <a:t>并且，若分布向量各分量之和为</a:t>
            </a:r>
            <a:r>
              <a:rPr lang="en-US" altLang="zh-CN" b="1" dirty="0" smtClean="0"/>
              <a:t>1</a:t>
            </a:r>
            <a:r>
              <a:rPr lang="zh-CN" altLang="en-US" b="1" dirty="0" smtClean="0"/>
              <a:t>时，方程</a:t>
            </a:r>
            <a:r>
              <a:rPr lang="en-US" altLang="zh-CN" b="1" dirty="0" smtClean="0"/>
              <a:t>v = </a:t>
            </a:r>
            <a:r>
              <a:rPr lang="en-US" altLang="zh-CN" b="1" i="1" dirty="0" err="1" smtClean="0"/>
              <a:t>M</a:t>
            </a:r>
            <a:r>
              <a:rPr lang="en-US" altLang="zh-CN" b="1" dirty="0" err="1" smtClean="0"/>
              <a:t>v</a:t>
            </a:r>
            <a:r>
              <a:rPr lang="zh-CN" altLang="en-US" b="1" dirty="0" smtClean="0"/>
              <a:t>有唯一解</a:t>
            </a:r>
            <a:endParaRPr lang="en-US" altLang="zh-CN" b="1" dirty="0" smtClean="0"/>
          </a:p>
          <a:p>
            <a:pPr lvl="1" algn="just">
              <a:spcBef>
                <a:spcPts val="338"/>
              </a:spcBef>
            </a:pPr>
            <a:r>
              <a:rPr lang="zh-CN" altLang="en-US" b="1" dirty="0" smtClean="0"/>
              <a:t>在常规情况下，可用高斯消去法解方程</a:t>
            </a:r>
            <a:r>
              <a:rPr lang="en-US" altLang="zh-CN" b="1" dirty="0" smtClean="0"/>
              <a:t>v = </a:t>
            </a:r>
            <a:r>
              <a:rPr lang="en-US" altLang="zh-CN" b="1" i="1" dirty="0" err="1" smtClean="0"/>
              <a:t>M</a:t>
            </a:r>
            <a:r>
              <a:rPr lang="en-US" altLang="zh-CN" b="1" dirty="0" err="1" smtClean="0"/>
              <a:t>v</a:t>
            </a:r>
            <a:endParaRPr lang="en-US" altLang="zh-CN" b="1" dirty="0" smtClean="0"/>
          </a:p>
          <a:p>
            <a:pPr lvl="1" algn="just">
              <a:spcBef>
                <a:spcPts val="338"/>
              </a:spcBef>
            </a:pPr>
            <a:r>
              <a:rPr lang="zh-CN" altLang="en-US" b="1" dirty="0" smtClean="0"/>
              <a:t>在实际情况下，图由几百亿甚至几千亿个节点组成，高斯消去法不可行，原因在于其时间复杂度是方程个数的三次方</a:t>
            </a:r>
            <a:endParaRPr lang="en-US" altLang="zh-CN" b="1" dirty="0" smtClean="0"/>
          </a:p>
          <a:p>
            <a:pPr lvl="1" algn="just">
              <a:spcBef>
                <a:spcPts val="338"/>
              </a:spcBef>
            </a:pPr>
            <a:r>
              <a:rPr lang="zh-CN" altLang="en-US" b="1" dirty="0" smtClean="0"/>
              <a:t>若迭代求解，每轮迭代的时间复杂度是平方级</a:t>
            </a:r>
            <a:endParaRPr lang="en-US" altLang="zh-CN" b="1" dirty="0" smtClean="0"/>
          </a:p>
        </p:txBody>
      </p:sp>
      <p:sp>
        <p:nvSpPr>
          <p:cNvPr id="5530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F0D4182-7138-438A-A417-D4009C844EDD}" type="slidenum">
              <a:rPr lang="zh-CN" altLang="en-US" sz="1400"/>
              <a:pPr/>
              <a:t>53</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6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163">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21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56323"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smtClean="0"/>
              <a:t>PageRank</a:t>
            </a:r>
            <a:r>
              <a:rPr lang="zh-CN" altLang="en-US" b="1" smtClean="0"/>
              <a:t>初步</a:t>
            </a:r>
            <a:endParaRPr lang="en-US" altLang="zh-CN" b="1" smtClean="0"/>
          </a:p>
          <a:p>
            <a:pPr lvl="1" algn="just">
              <a:spcBef>
                <a:spcPts val="338"/>
              </a:spcBef>
              <a:buFontTx/>
              <a:buNone/>
            </a:pPr>
            <a:r>
              <a:rPr lang="en-US" altLang="zh-CN" b="1" smtClean="0"/>
              <a:t>3. </a:t>
            </a:r>
            <a:r>
              <a:rPr lang="zh-CN" altLang="en-US" b="1" smtClean="0"/>
              <a:t>最简单的</a:t>
            </a:r>
            <a:r>
              <a:rPr lang="en-US" altLang="zh-CN" b="1" smtClean="0"/>
              <a:t>PageRank</a:t>
            </a:r>
            <a:r>
              <a:rPr lang="zh-CN" altLang="en-US" b="1" smtClean="0"/>
              <a:t>举例</a:t>
            </a:r>
            <a:endParaRPr lang="en-US" altLang="zh-CN" b="1" smtClean="0"/>
          </a:p>
          <a:p>
            <a:pPr lvl="1" algn="just">
              <a:spcBef>
                <a:spcPts val="338"/>
              </a:spcBef>
            </a:pPr>
            <a:r>
              <a:rPr lang="zh-CN" altLang="en-US" b="1" smtClean="0"/>
              <a:t>例</a:t>
            </a:r>
            <a:r>
              <a:rPr lang="en-US" altLang="zh-CN" b="1" smtClean="0"/>
              <a:t>(</a:t>
            </a:r>
            <a:r>
              <a:rPr lang="zh-CN" altLang="en-US" b="1" smtClean="0"/>
              <a:t>续</a:t>
            </a:r>
            <a:r>
              <a:rPr lang="en-US" altLang="zh-CN" b="1" smtClean="0"/>
              <a:t>)</a:t>
            </a:r>
            <a:r>
              <a:rPr lang="zh-CN" altLang="en-US" b="1" smtClean="0"/>
              <a:t>：对矩阵</a:t>
            </a:r>
            <a:r>
              <a:rPr lang="en-US" altLang="zh-CN" b="1" i="1" smtClean="0"/>
              <a:t>M</a:t>
            </a:r>
            <a:r>
              <a:rPr lang="zh-CN" altLang="en-US" b="1" smtClean="0"/>
              <a:t>进行</a:t>
            </a:r>
            <a:endParaRPr lang="en-US" altLang="zh-CN" b="1" smtClean="0"/>
          </a:p>
          <a:p>
            <a:pPr lvl="1" algn="just">
              <a:spcBef>
                <a:spcPts val="338"/>
              </a:spcBef>
              <a:buFontTx/>
              <a:buNone/>
            </a:pPr>
            <a:r>
              <a:rPr lang="zh-CN" altLang="en-US" b="1" smtClean="0"/>
              <a:t>迭代计算：相当把求解</a:t>
            </a:r>
            <a:endParaRPr lang="en-US" altLang="zh-CN" b="1" smtClean="0"/>
          </a:p>
          <a:p>
            <a:pPr lvl="1" algn="just">
              <a:spcBef>
                <a:spcPts val="338"/>
              </a:spcBef>
              <a:buFontTx/>
              <a:buNone/>
            </a:pPr>
            <a:r>
              <a:rPr lang="zh-CN" altLang="en-US" b="1" smtClean="0"/>
              <a:t>方程</a:t>
            </a:r>
            <a:r>
              <a:rPr lang="en-US" altLang="zh-CN" b="1" smtClean="0"/>
              <a:t>v = </a:t>
            </a:r>
            <a:r>
              <a:rPr lang="en-US" altLang="zh-CN" b="1" i="1" smtClean="0"/>
              <a:t>M</a:t>
            </a:r>
            <a:r>
              <a:rPr lang="en-US" altLang="zh-CN" b="1" smtClean="0"/>
              <a:t>v</a:t>
            </a:r>
            <a:r>
              <a:rPr lang="zh-CN" altLang="en-US" b="1" smtClean="0"/>
              <a:t>转化为找函数</a:t>
            </a:r>
            <a:endParaRPr lang="en-US" altLang="zh-CN" b="1" smtClean="0"/>
          </a:p>
          <a:p>
            <a:pPr lvl="1" algn="just">
              <a:spcBef>
                <a:spcPts val="338"/>
              </a:spcBef>
              <a:buFontTx/>
              <a:buNone/>
            </a:pPr>
            <a:r>
              <a:rPr lang="en-US" altLang="zh-CN" b="1" smtClean="0">
                <a:sym typeface="Symbol" panose="05050102010706020507" pitchFamily="18" charset="2"/>
              </a:rPr>
              <a:t></a:t>
            </a:r>
            <a:r>
              <a:rPr lang="en-US" altLang="zh-CN" b="1" i="1" smtClean="0">
                <a:sym typeface="Symbol" panose="05050102010706020507" pitchFamily="18" charset="2"/>
              </a:rPr>
              <a:t>v</a:t>
            </a:r>
            <a:r>
              <a:rPr lang="en-US" altLang="zh-CN" b="1" smtClean="0"/>
              <a:t>.</a:t>
            </a:r>
            <a:r>
              <a:rPr lang="en-US" altLang="zh-CN" b="1" i="1" smtClean="0"/>
              <a:t>M</a:t>
            </a:r>
            <a:r>
              <a:rPr lang="en-US" altLang="zh-CN" b="1" i="1" smtClean="0">
                <a:sym typeface="Symbol" panose="05050102010706020507" pitchFamily="18" charset="2"/>
              </a:rPr>
              <a:t>v</a:t>
            </a:r>
            <a:r>
              <a:rPr lang="zh-CN" altLang="en-US" b="1" smtClean="0">
                <a:sym typeface="Symbol" panose="05050102010706020507" pitchFamily="18" charset="2"/>
              </a:rPr>
              <a:t>最小不动点的迭代过程</a:t>
            </a:r>
            <a:endParaRPr lang="en-US" altLang="zh-CN" b="1" smtClean="0"/>
          </a:p>
        </p:txBody>
      </p:sp>
      <p:grpSp>
        <p:nvGrpSpPr>
          <p:cNvPr id="56324" name="组合 29"/>
          <p:cNvGrpSpPr>
            <a:grpSpLocks/>
          </p:cNvGrpSpPr>
          <p:nvPr/>
        </p:nvGrpSpPr>
        <p:grpSpPr bwMode="auto">
          <a:xfrm>
            <a:off x="5715000" y="3929063"/>
            <a:ext cx="3143250" cy="2730500"/>
            <a:chOff x="5715000" y="3929063"/>
            <a:chExt cx="3143250" cy="2730500"/>
          </a:xfrm>
        </p:grpSpPr>
        <p:grpSp>
          <p:nvGrpSpPr>
            <p:cNvPr id="56364" name="组合 18"/>
            <p:cNvGrpSpPr>
              <a:grpSpLocks/>
            </p:cNvGrpSpPr>
            <p:nvPr/>
          </p:nvGrpSpPr>
          <p:grpSpPr bwMode="auto">
            <a:xfrm>
              <a:off x="5715000" y="3929063"/>
              <a:ext cx="3143250" cy="2730500"/>
              <a:chOff x="5715008" y="3929066"/>
              <a:chExt cx="3143272" cy="2730934"/>
            </a:xfrm>
          </p:grpSpPr>
          <p:grpSp>
            <p:nvGrpSpPr>
              <p:cNvPr id="56366" name="组合 13"/>
              <p:cNvGrpSpPr>
                <a:grpSpLocks/>
              </p:cNvGrpSpPr>
              <p:nvPr/>
            </p:nvGrpSpPr>
            <p:grpSpPr bwMode="auto">
              <a:xfrm>
                <a:off x="6120000" y="4320000"/>
                <a:ext cx="2340000" cy="2340000"/>
                <a:chOff x="6120000" y="4320000"/>
                <a:chExt cx="2340000" cy="2340000"/>
              </a:xfrm>
            </p:grpSpPr>
            <p:sp>
              <p:nvSpPr>
                <p:cNvPr id="4" name="椭圆 3"/>
                <p:cNvSpPr/>
                <p:nvPr/>
              </p:nvSpPr>
              <p:spPr bwMode="auto">
                <a:xfrm>
                  <a:off x="6119824"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A</a:t>
                  </a:r>
                  <a:endParaRPr lang="zh-CN" altLang="en-US" sz="2800" b="1" i="1" dirty="0">
                    <a:latin typeface="+mn-lt"/>
                    <a:ea typeface="宋体" charset="-122"/>
                  </a:endParaRPr>
                </a:p>
              </p:txBody>
            </p:sp>
            <p:sp>
              <p:nvSpPr>
                <p:cNvPr id="6" name="椭圆 5"/>
                <p:cNvSpPr/>
                <p:nvPr/>
              </p:nvSpPr>
              <p:spPr bwMode="auto">
                <a:xfrm>
                  <a:off x="7920061"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B</a:t>
                  </a:r>
                  <a:endParaRPr lang="zh-CN" altLang="en-US" sz="2800" b="1" i="1" dirty="0">
                    <a:latin typeface="+mn-lt"/>
                    <a:ea typeface="宋体" charset="-122"/>
                  </a:endParaRPr>
                </a:p>
              </p:txBody>
            </p:sp>
            <p:sp>
              <p:nvSpPr>
                <p:cNvPr id="7" name="椭圆 6"/>
                <p:cNvSpPr/>
                <p:nvPr/>
              </p:nvSpPr>
              <p:spPr bwMode="auto">
                <a:xfrm>
                  <a:off x="6119824"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C</a:t>
                  </a:r>
                  <a:endParaRPr lang="zh-CN" altLang="en-US" sz="2800" b="1" i="1" dirty="0">
                    <a:latin typeface="+mn-lt"/>
                    <a:ea typeface="宋体" charset="-122"/>
                  </a:endParaRPr>
                </a:p>
              </p:txBody>
            </p:sp>
            <p:sp>
              <p:nvSpPr>
                <p:cNvPr id="8" name="椭圆 7"/>
                <p:cNvSpPr/>
                <p:nvPr/>
              </p:nvSpPr>
              <p:spPr bwMode="auto">
                <a:xfrm>
                  <a:off x="7920061"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D</a:t>
                  </a:r>
                  <a:endParaRPr lang="zh-CN" altLang="en-US" sz="2800" b="1" i="1" dirty="0">
                    <a:latin typeface="+mn-lt"/>
                    <a:ea typeface="宋体" charset="-122"/>
                  </a:endParaRPr>
                </a:p>
              </p:txBody>
            </p:sp>
            <p:cxnSp>
              <p:nvCxnSpPr>
                <p:cNvPr id="56374" name="直接箭头连接符 9"/>
                <p:cNvCxnSpPr>
                  <a:cxnSpLocks noChangeShapeType="1"/>
                  <a:stCxn id="4" idx="6"/>
                  <a:endCxn id="6" idx="2"/>
                </p:cNvCxnSpPr>
                <p:nvPr/>
              </p:nvCxnSpPr>
              <p:spPr bwMode="auto">
                <a:xfrm>
                  <a:off x="6660000" y="45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6375" name="直接箭头连接符 10"/>
                <p:cNvCxnSpPr>
                  <a:cxnSpLocks noChangeShapeType="1"/>
                </p:cNvCxnSpPr>
                <p:nvPr/>
              </p:nvCxnSpPr>
              <p:spPr bwMode="auto">
                <a:xfrm rot="10800000">
                  <a:off x="6660000" y="63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6376" name="直接箭头连接符 11"/>
                <p:cNvCxnSpPr>
                  <a:cxnSpLocks noChangeShapeType="1"/>
                </p:cNvCxnSpPr>
                <p:nvPr/>
              </p:nvCxnSpPr>
              <p:spPr bwMode="auto">
                <a:xfrm rot="5400000">
                  <a:off x="57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6377" name="直接箭头连接符 12"/>
                <p:cNvCxnSpPr>
                  <a:cxnSpLocks noChangeShapeType="1"/>
                </p:cNvCxnSpPr>
                <p:nvPr/>
              </p:nvCxnSpPr>
              <p:spPr bwMode="auto">
                <a:xfrm rot="-5400000">
                  <a:off x="75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15" name="弧形 14"/>
              <p:cNvSpPr/>
              <p:nvPr/>
            </p:nvSpPr>
            <p:spPr bwMode="auto">
              <a:xfrm>
                <a:off x="6286512" y="3929066"/>
                <a:ext cx="2000264" cy="785937"/>
              </a:xfrm>
              <a:prstGeom prst="arc">
                <a:avLst>
                  <a:gd name="adj1" fmla="val 10708756"/>
                  <a:gd name="adj2" fmla="val 30406"/>
                </a:avLst>
              </a:prstGeom>
              <a:noFill/>
              <a:ln w="25400" cap="flat" cmpd="sng" algn="ctr">
                <a:solidFill>
                  <a:schemeClr val="tx1"/>
                </a:solidFill>
                <a:prstDash val="solid"/>
                <a:round/>
                <a:headEnd type="stealth" w="lg" len="lg"/>
                <a:tailEnd type="none" w="med"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7" name="弧形 16"/>
              <p:cNvSpPr/>
              <p:nvPr/>
            </p:nvSpPr>
            <p:spPr bwMode="auto">
              <a:xfrm rot="5400000">
                <a:off x="7465087" y="5108032"/>
                <a:ext cx="2000568" cy="785817"/>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8" name="弧形 17"/>
              <p:cNvSpPr/>
              <p:nvPr/>
            </p:nvSpPr>
            <p:spPr bwMode="auto">
              <a:xfrm rot="-5400000">
                <a:off x="5107634" y="5108031"/>
                <a:ext cx="2000568" cy="785819"/>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grpSp>
        <p:cxnSp>
          <p:nvCxnSpPr>
            <p:cNvPr id="56365" name="直接箭头连接符 9"/>
            <p:cNvCxnSpPr>
              <a:cxnSpLocks noChangeShapeType="1"/>
            </p:cNvCxnSpPr>
            <p:nvPr/>
          </p:nvCxnSpPr>
          <p:spPr bwMode="auto">
            <a:xfrm rot="2700000">
              <a:off x="6277590" y="5498853"/>
              <a:ext cx="201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grpSp>
        <p:nvGrpSpPr>
          <p:cNvPr id="9" name="组合 55"/>
          <p:cNvGrpSpPr>
            <a:grpSpLocks/>
          </p:cNvGrpSpPr>
          <p:nvPr/>
        </p:nvGrpSpPr>
        <p:grpSpPr bwMode="auto">
          <a:xfrm>
            <a:off x="5003800" y="1331913"/>
            <a:ext cx="857250" cy="2339975"/>
            <a:chOff x="5003800" y="1331913"/>
            <a:chExt cx="857152" cy="2339975"/>
          </a:xfrm>
        </p:grpSpPr>
        <p:grpSp>
          <p:nvGrpSpPr>
            <p:cNvPr id="56359" name="组合 30"/>
            <p:cNvGrpSpPr>
              <a:grpSpLocks/>
            </p:cNvGrpSpPr>
            <p:nvPr/>
          </p:nvGrpSpPr>
          <p:grpSpPr bwMode="auto">
            <a:xfrm>
              <a:off x="5003800" y="1799976"/>
              <a:ext cx="857152" cy="1871912"/>
              <a:chOff x="6357950" y="642918"/>
              <a:chExt cx="714380" cy="1871437"/>
            </a:xfrm>
          </p:grpSpPr>
          <p:sp>
            <p:nvSpPr>
              <p:cNvPr id="56361"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4" name="矩形 43"/>
              <p:cNvSpPr/>
              <p:nvPr/>
            </p:nvSpPr>
            <p:spPr bwMode="auto">
              <a:xfrm>
                <a:off x="6357950" y="643167"/>
                <a:ext cx="714380"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9/24</a:t>
                </a:r>
              </a:p>
              <a:p>
                <a:pPr>
                  <a:spcBef>
                    <a:spcPts val="0"/>
                  </a:spcBef>
                  <a:defRPr/>
                </a:pPr>
                <a:r>
                  <a:rPr lang="en-US" altLang="zh-CN" sz="2800" b="1" dirty="0">
                    <a:latin typeface="+mn-lt"/>
                    <a:ea typeface="宋体" charset="-122"/>
                  </a:rPr>
                  <a:t>5/24</a:t>
                </a:r>
              </a:p>
              <a:p>
                <a:pPr>
                  <a:spcBef>
                    <a:spcPts val="0"/>
                  </a:spcBef>
                  <a:defRPr/>
                </a:pPr>
                <a:r>
                  <a:rPr lang="en-US" altLang="zh-CN" sz="2800" b="1" dirty="0">
                    <a:latin typeface="+mn-lt"/>
                    <a:ea typeface="宋体" charset="-122"/>
                  </a:rPr>
                  <a:t>5/24</a:t>
                </a:r>
              </a:p>
              <a:p>
                <a:pPr>
                  <a:spcBef>
                    <a:spcPts val="0"/>
                  </a:spcBef>
                  <a:defRPr/>
                </a:pPr>
                <a:r>
                  <a:rPr lang="en-US" altLang="zh-CN" sz="2800" b="1" dirty="0">
                    <a:latin typeface="+mn-lt"/>
                    <a:ea typeface="宋体" charset="-122"/>
                  </a:rPr>
                  <a:t>5/24</a:t>
                </a:r>
                <a:endParaRPr lang="zh-CN" altLang="en-US" sz="2800" b="1" dirty="0">
                  <a:latin typeface="+mn-lt"/>
                  <a:ea typeface="宋体" charset="-122"/>
                </a:endParaRPr>
              </a:p>
            </p:txBody>
          </p:sp>
          <p:sp>
            <p:nvSpPr>
              <p:cNvPr id="56363"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5" name="矩形 54"/>
            <p:cNvSpPr/>
            <p:nvPr/>
          </p:nvSpPr>
          <p:spPr bwMode="auto">
            <a:xfrm>
              <a:off x="5003800" y="1331913"/>
              <a:ext cx="714293" cy="644525"/>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err="1">
                  <a:ea typeface="宋体" charset="-122"/>
                </a:rPr>
                <a:t>Mv</a:t>
              </a:r>
              <a:endParaRPr lang="zh-CN" altLang="en-US" sz="2800" b="1" dirty="0">
                <a:latin typeface="+mn-lt"/>
                <a:ea typeface="宋体" charset="-122"/>
              </a:endParaRPr>
            </a:p>
          </p:txBody>
        </p:sp>
      </p:grpSp>
      <p:grpSp>
        <p:nvGrpSpPr>
          <p:cNvPr id="11" name="组合 56"/>
          <p:cNvGrpSpPr>
            <a:grpSpLocks/>
          </p:cNvGrpSpPr>
          <p:nvPr/>
        </p:nvGrpSpPr>
        <p:grpSpPr bwMode="auto">
          <a:xfrm>
            <a:off x="5867400" y="1331913"/>
            <a:ext cx="1062038" cy="2339975"/>
            <a:chOff x="5867696" y="1331913"/>
            <a:chExt cx="1061872" cy="2339975"/>
          </a:xfrm>
        </p:grpSpPr>
        <p:grpSp>
          <p:nvGrpSpPr>
            <p:cNvPr id="56354" name="组合 30"/>
            <p:cNvGrpSpPr>
              <a:grpSpLocks/>
            </p:cNvGrpSpPr>
            <p:nvPr/>
          </p:nvGrpSpPr>
          <p:grpSpPr bwMode="auto">
            <a:xfrm>
              <a:off x="5867696" y="1799976"/>
              <a:ext cx="1061872" cy="1871912"/>
              <a:chOff x="6357950" y="642918"/>
              <a:chExt cx="714380" cy="1871437"/>
            </a:xfrm>
          </p:grpSpPr>
          <p:sp>
            <p:nvSpPr>
              <p:cNvPr id="56356"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8" name="矩形 47"/>
              <p:cNvSpPr/>
              <p:nvPr/>
            </p:nvSpPr>
            <p:spPr bwMode="auto">
              <a:xfrm>
                <a:off x="6357950" y="643167"/>
                <a:ext cx="714380"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15/48</a:t>
                </a:r>
              </a:p>
              <a:p>
                <a:pPr>
                  <a:spcBef>
                    <a:spcPts val="0"/>
                  </a:spcBef>
                  <a:defRPr/>
                </a:pPr>
                <a:r>
                  <a:rPr lang="en-US" altLang="zh-CN" sz="2800" b="1" dirty="0">
                    <a:latin typeface="+mn-lt"/>
                    <a:ea typeface="宋体" charset="-122"/>
                  </a:rPr>
                  <a:t>11/48</a:t>
                </a:r>
              </a:p>
              <a:p>
                <a:pPr>
                  <a:spcBef>
                    <a:spcPts val="0"/>
                  </a:spcBef>
                  <a:defRPr/>
                </a:pPr>
                <a:r>
                  <a:rPr lang="en-US" altLang="zh-CN" sz="2800" b="1" dirty="0">
                    <a:latin typeface="+mn-lt"/>
                    <a:ea typeface="宋体" charset="-122"/>
                  </a:rPr>
                  <a:t>11/48</a:t>
                </a:r>
              </a:p>
              <a:p>
                <a:pPr>
                  <a:spcBef>
                    <a:spcPts val="0"/>
                  </a:spcBef>
                  <a:defRPr/>
                </a:pPr>
                <a:r>
                  <a:rPr lang="en-US" altLang="zh-CN" sz="2800" b="1" dirty="0">
                    <a:latin typeface="+mn-lt"/>
                    <a:ea typeface="宋体" charset="-122"/>
                  </a:rPr>
                  <a:t>11/48</a:t>
                </a:r>
                <a:endParaRPr lang="zh-CN" altLang="en-US" sz="2800" b="1" dirty="0">
                  <a:latin typeface="+mn-lt"/>
                  <a:ea typeface="宋体" charset="-122"/>
                </a:endParaRPr>
              </a:p>
            </p:txBody>
          </p:sp>
          <p:sp>
            <p:nvSpPr>
              <p:cNvPr id="56358"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6355" name="矩形 55"/>
            <p:cNvSpPr>
              <a:spLocks noChangeArrowheads="1"/>
            </p:cNvSpPr>
            <p:nvPr/>
          </p:nvSpPr>
          <p:spPr bwMode="auto">
            <a:xfrm>
              <a:off x="5903691" y="1331913"/>
              <a:ext cx="869044" cy="584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en-US" altLang="zh-CN" b="1" i="1"/>
                <a:t>M</a:t>
              </a:r>
              <a:r>
                <a:rPr lang="en-US" altLang="zh-CN" b="1" baseline="30000"/>
                <a:t>2</a:t>
              </a:r>
              <a:r>
                <a:rPr lang="en-US" altLang="zh-CN" b="1" i="1"/>
                <a:t>v</a:t>
              </a:r>
              <a:endParaRPr lang="zh-CN" altLang="en-US"/>
            </a:p>
          </p:txBody>
        </p:sp>
      </p:grpSp>
      <p:grpSp>
        <p:nvGrpSpPr>
          <p:cNvPr id="13" name="组合 57"/>
          <p:cNvGrpSpPr>
            <a:grpSpLocks/>
          </p:cNvGrpSpPr>
          <p:nvPr/>
        </p:nvGrpSpPr>
        <p:grpSpPr bwMode="auto">
          <a:xfrm>
            <a:off x="6911975" y="1331913"/>
            <a:ext cx="1062038" cy="2339975"/>
            <a:chOff x="6911570" y="1331913"/>
            <a:chExt cx="1061872" cy="2339975"/>
          </a:xfrm>
        </p:grpSpPr>
        <p:grpSp>
          <p:nvGrpSpPr>
            <p:cNvPr id="56349" name="组合 30"/>
            <p:cNvGrpSpPr>
              <a:grpSpLocks/>
            </p:cNvGrpSpPr>
            <p:nvPr/>
          </p:nvGrpSpPr>
          <p:grpSpPr bwMode="auto">
            <a:xfrm>
              <a:off x="6911570" y="1799976"/>
              <a:ext cx="1061872" cy="1871912"/>
              <a:chOff x="6357950" y="642918"/>
              <a:chExt cx="714380" cy="1871437"/>
            </a:xfrm>
          </p:grpSpPr>
          <p:sp>
            <p:nvSpPr>
              <p:cNvPr id="56351"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52" name="矩形 51"/>
              <p:cNvSpPr/>
              <p:nvPr/>
            </p:nvSpPr>
            <p:spPr bwMode="auto">
              <a:xfrm>
                <a:off x="6357950" y="643167"/>
                <a:ext cx="714380"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11/32</a:t>
                </a:r>
              </a:p>
              <a:p>
                <a:pPr>
                  <a:spcBef>
                    <a:spcPts val="0"/>
                  </a:spcBef>
                  <a:defRPr/>
                </a:pPr>
                <a:r>
                  <a:rPr lang="en-US" altLang="zh-CN" sz="2800" b="1" dirty="0">
                    <a:latin typeface="+mn-lt"/>
                    <a:ea typeface="宋体" charset="-122"/>
                  </a:rPr>
                  <a:t>7/32</a:t>
                </a:r>
              </a:p>
              <a:p>
                <a:pPr>
                  <a:spcBef>
                    <a:spcPts val="0"/>
                  </a:spcBef>
                  <a:defRPr/>
                </a:pPr>
                <a:r>
                  <a:rPr lang="en-US" altLang="zh-CN" sz="2800" b="1" dirty="0">
                    <a:latin typeface="+mn-lt"/>
                    <a:ea typeface="宋体" charset="-122"/>
                  </a:rPr>
                  <a:t>7/32</a:t>
                </a:r>
              </a:p>
              <a:p>
                <a:pPr>
                  <a:spcBef>
                    <a:spcPts val="0"/>
                  </a:spcBef>
                  <a:defRPr/>
                </a:pPr>
                <a:r>
                  <a:rPr lang="en-US" altLang="zh-CN" sz="2800" b="1" dirty="0">
                    <a:latin typeface="+mn-lt"/>
                    <a:ea typeface="宋体" charset="-122"/>
                  </a:rPr>
                  <a:t>7/32</a:t>
                </a:r>
                <a:endParaRPr lang="zh-CN" altLang="en-US" sz="2800" b="1" dirty="0">
                  <a:latin typeface="+mn-lt"/>
                  <a:ea typeface="宋体" charset="-122"/>
                </a:endParaRPr>
              </a:p>
            </p:txBody>
          </p:sp>
          <p:sp>
            <p:nvSpPr>
              <p:cNvPr id="56353"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6350" name="矩形 56"/>
            <p:cNvSpPr>
              <a:spLocks noChangeArrowheads="1"/>
            </p:cNvSpPr>
            <p:nvPr/>
          </p:nvSpPr>
          <p:spPr bwMode="auto">
            <a:xfrm>
              <a:off x="6929021" y="1331913"/>
              <a:ext cx="869044" cy="584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en-US" altLang="zh-CN" b="1" i="1"/>
                <a:t>M</a:t>
              </a:r>
              <a:r>
                <a:rPr lang="en-US" altLang="zh-CN" b="1" baseline="30000"/>
                <a:t>3</a:t>
              </a:r>
              <a:r>
                <a:rPr lang="en-US" altLang="zh-CN" b="1" i="1"/>
                <a:t>v</a:t>
              </a:r>
              <a:endParaRPr lang="zh-CN" altLang="en-US"/>
            </a:p>
          </p:txBody>
        </p:sp>
      </p:grpSp>
      <p:grpSp>
        <p:nvGrpSpPr>
          <p:cNvPr id="16" name="组合 58"/>
          <p:cNvGrpSpPr>
            <a:grpSpLocks/>
          </p:cNvGrpSpPr>
          <p:nvPr/>
        </p:nvGrpSpPr>
        <p:grpSpPr bwMode="auto">
          <a:xfrm>
            <a:off x="7858125" y="1331913"/>
            <a:ext cx="1219200" cy="2339975"/>
            <a:chOff x="7858125" y="1331913"/>
            <a:chExt cx="1219200" cy="2339975"/>
          </a:xfrm>
        </p:grpSpPr>
        <p:grpSp>
          <p:nvGrpSpPr>
            <p:cNvPr id="56343" name="组合 30"/>
            <p:cNvGrpSpPr>
              <a:grpSpLocks/>
            </p:cNvGrpSpPr>
            <p:nvPr/>
          </p:nvGrpSpPr>
          <p:grpSpPr bwMode="auto">
            <a:xfrm>
              <a:off x="8351396" y="1799976"/>
              <a:ext cx="714289" cy="1871912"/>
              <a:chOff x="6357950" y="642918"/>
              <a:chExt cx="714380" cy="1871437"/>
            </a:xfrm>
          </p:grpSpPr>
          <p:sp>
            <p:nvSpPr>
              <p:cNvPr id="56346"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 name="矩形 35"/>
              <p:cNvSpPr/>
              <p:nvPr/>
            </p:nvSpPr>
            <p:spPr bwMode="auto">
              <a:xfrm>
                <a:off x="6358392" y="643167"/>
                <a:ext cx="714466"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3/9</a:t>
                </a:r>
              </a:p>
              <a:p>
                <a:pPr>
                  <a:spcBef>
                    <a:spcPts val="0"/>
                  </a:spcBef>
                  <a:defRPr/>
                </a:pPr>
                <a:r>
                  <a:rPr lang="en-US" altLang="zh-CN" sz="2800" b="1" dirty="0">
                    <a:latin typeface="+mn-lt"/>
                    <a:ea typeface="宋体" charset="-122"/>
                  </a:rPr>
                  <a:t>2/9</a:t>
                </a:r>
              </a:p>
              <a:p>
                <a:pPr>
                  <a:spcBef>
                    <a:spcPts val="0"/>
                  </a:spcBef>
                  <a:defRPr/>
                </a:pPr>
                <a:r>
                  <a:rPr lang="en-US" altLang="zh-CN" sz="2800" b="1" dirty="0">
                    <a:latin typeface="+mn-lt"/>
                    <a:ea typeface="宋体" charset="-122"/>
                  </a:rPr>
                  <a:t>2/9</a:t>
                </a:r>
              </a:p>
              <a:p>
                <a:pPr>
                  <a:spcBef>
                    <a:spcPts val="0"/>
                  </a:spcBef>
                  <a:defRPr/>
                </a:pPr>
                <a:r>
                  <a:rPr lang="en-US" altLang="zh-CN" sz="2800" b="1" dirty="0">
                    <a:latin typeface="+mn-lt"/>
                    <a:ea typeface="宋体" charset="-122"/>
                  </a:rPr>
                  <a:t>2/9</a:t>
                </a:r>
                <a:endParaRPr lang="zh-CN" altLang="en-US" sz="2800" b="1" dirty="0">
                  <a:latin typeface="+mn-lt"/>
                  <a:ea typeface="宋体" charset="-122"/>
                </a:endParaRPr>
              </a:p>
            </p:txBody>
          </p:sp>
          <p:sp>
            <p:nvSpPr>
              <p:cNvPr id="56348"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4" name="矩形 53"/>
            <p:cNvSpPr/>
            <p:nvPr/>
          </p:nvSpPr>
          <p:spPr bwMode="auto">
            <a:xfrm>
              <a:off x="7858125" y="2357438"/>
              <a:ext cx="500063" cy="642937"/>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a:t>
              </a:r>
              <a:endParaRPr lang="zh-CN" altLang="en-US" sz="2800" b="1" dirty="0">
                <a:latin typeface="+mn-lt"/>
                <a:ea typeface="宋体" charset="-122"/>
              </a:endParaRPr>
            </a:p>
          </p:txBody>
        </p:sp>
        <p:sp>
          <p:nvSpPr>
            <p:cNvPr id="56345" name="矩形 57"/>
            <p:cNvSpPr>
              <a:spLocks noChangeArrowheads="1"/>
            </p:cNvSpPr>
            <p:nvPr/>
          </p:nvSpPr>
          <p:spPr bwMode="auto">
            <a:xfrm>
              <a:off x="8171417" y="1331913"/>
              <a:ext cx="905908" cy="523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800" b="1"/>
                <a:t>极限</a:t>
              </a:r>
              <a:endParaRPr lang="zh-CN" altLang="en-US" sz="2800"/>
            </a:p>
          </p:txBody>
        </p:sp>
      </p:grpSp>
      <p:grpSp>
        <p:nvGrpSpPr>
          <p:cNvPr id="56329" name="组合 60"/>
          <p:cNvGrpSpPr>
            <a:grpSpLocks/>
          </p:cNvGrpSpPr>
          <p:nvPr/>
        </p:nvGrpSpPr>
        <p:grpSpPr bwMode="auto">
          <a:xfrm>
            <a:off x="1428750" y="4143375"/>
            <a:ext cx="4000500" cy="2371725"/>
            <a:chOff x="1428750" y="4143380"/>
            <a:chExt cx="4000500" cy="2371719"/>
          </a:xfrm>
        </p:grpSpPr>
        <p:grpSp>
          <p:nvGrpSpPr>
            <p:cNvPr id="56331" name="组合 27"/>
            <p:cNvGrpSpPr>
              <a:grpSpLocks/>
            </p:cNvGrpSpPr>
            <p:nvPr/>
          </p:nvGrpSpPr>
          <p:grpSpPr bwMode="auto">
            <a:xfrm>
              <a:off x="1428750" y="4214813"/>
              <a:ext cx="3286125" cy="2297112"/>
              <a:chOff x="1071538" y="3786190"/>
              <a:chExt cx="3286148" cy="2297810"/>
            </a:xfrm>
          </p:grpSpPr>
          <p:grpSp>
            <p:nvGrpSpPr>
              <p:cNvPr id="56337" name="组合 24"/>
              <p:cNvGrpSpPr>
                <a:grpSpLocks/>
              </p:cNvGrpSpPr>
              <p:nvPr/>
            </p:nvGrpSpPr>
            <p:grpSpPr bwMode="auto">
              <a:xfrm>
                <a:off x="1857356" y="4214818"/>
                <a:ext cx="2500330" cy="1869182"/>
                <a:chOff x="1857356" y="4214818"/>
                <a:chExt cx="2500330" cy="1869182"/>
              </a:xfrm>
            </p:grpSpPr>
            <p:sp>
              <p:nvSpPr>
                <p:cNvPr id="56340" name="左中括号 19"/>
                <p:cNvSpPr>
                  <a:spLocks/>
                </p:cNvSpPr>
                <p:nvPr/>
              </p:nvSpPr>
              <p:spPr bwMode="auto">
                <a:xfrm>
                  <a:off x="187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22" name="矩形 21"/>
                <p:cNvSpPr/>
                <p:nvPr/>
              </p:nvSpPr>
              <p:spPr bwMode="auto">
                <a:xfrm>
                  <a:off x="1857356" y="4214949"/>
                  <a:ext cx="2500329" cy="1857935"/>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  0   1/2   1   0</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1/2   0   0</a:t>
                  </a:r>
                  <a:endParaRPr lang="zh-CN" altLang="en-US" sz="2800" b="1" dirty="0">
                    <a:latin typeface="+mn-lt"/>
                    <a:ea typeface="宋体" charset="-122"/>
                  </a:endParaRPr>
                </a:p>
              </p:txBody>
            </p:sp>
            <p:sp>
              <p:nvSpPr>
                <p:cNvPr id="56342" name="左中括号 23"/>
                <p:cNvSpPr>
                  <a:spLocks/>
                </p:cNvSpPr>
                <p:nvPr/>
              </p:nvSpPr>
              <p:spPr bwMode="auto">
                <a:xfrm rot="10800000">
                  <a:off x="403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26" name="矩形 25"/>
              <p:cNvSpPr/>
              <p:nvPr/>
            </p:nvSpPr>
            <p:spPr bwMode="auto">
              <a:xfrm>
                <a:off x="2000233" y="3786195"/>
                <a:ext cx="2286016" cy="500213"/>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A    B    C   D</a:t>
                </a:r>
                <a:endParaRPr lang="zh-CN" altLang="en-US" sz="2800" b="1" i="1" dirty="0">
                  <a:latin typeface="+mn-lt"/>
                  <a:ea typeface="宋体" charset="-122"/>
                </a:endParaRPr>
              </a:p>
            </p:txBody>
          </p:sp>
          <p:sp>
            <p:nvSpPr>
              <p:cNvPr id="27" name="矩形 26"/>
              <p:cNvSpPr/>
              <p:nvPr/>
            </p:nvSpPr>
            <p:spPr bwMode="auto">
              <a:xfrm>
                <a:off x="1071538" y="4858080"/>
                <a:ext cx="857256" cy="500214"/>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M </a:t>
                </a:r>
                <a:r>
                  <a:rPr lang="en-US" altLang="zh-CN" sz="2800" b="1" dirty="0">
                    <a:latin typeface="+mn-lt"/>
                    <a:ea typeface="宋体" charset="-122"/>
                  </a:rPr>
                  <a:t>=</a:t>
                </a:r>
                <a:endParaRPr lang="zh-CN" altLang="en-US" sz="2800" b="1" i="1" dirty="0">
                  <a:latin typeface="+mn-lt"/>
                  <a:ea typeface="宋体" charset="-122"/>
                </a:endParaRPr>
              </a:p>
            </p:txBody>
          </p:sp>
        </p:grpSp>
        <p:grpSp>
          <p:nvGrpSpPr>
            <p:cNvPr id="56332" name="组合 30"/>
            <p:cNvGrpSpPr>
              <a:grpSpLocks/>
            </p:cNvGrpSpPr>
            <p:nvPr/>
          </p:nvGrpSpPr>
          <p:grpSpPr bwMode="auto">
            <a:xfrm>
              <a:off x="4714875" y="4643438"/>
              <a:ext cx="714375" cy="1871661"/>
              <a:chOff x="6357950" y="642918"/>
              <a:chExt cx="714380" cy="1871437"/>
            </a:xfrm>
          </p:grpSpPr>
          <p:sp>
            <p:nvSpPr>
              <p:cNvPr id="56334"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29" name="矩形 28"/>
              <p:cNvSpPr/>
              <p:nvPr/>
            </p:nvSpPr>
            <p:spPr bwMode="auto">
              <a:xfrm>
                <a:off x="6357950" y="642922"/>
                <a:ext cx="714380" cy="1857148"/>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endParaRPr lang="zh-CN" altLang="en-US" sz="2800" b="1" dirty="0">
                  <a:latin typeface="+mn-lt"/>
                  <a:ea typeface="宋体" charset="-122"/>
                </a:endParaRPr>
              </a:p>
            </p:txBody>
          </p:sp>
          <p:sp>
            <p:nvSpPr>
              <p:cNvPr id="56336"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6333" name="矩形 59"/>
            <p:cNvSpPr>
              <a:spLocks noChangeArrowheads="1"/>
            </p:cNvSpPr>
            <p:nvPr/>
          </p:nvSpPr>
          <p:spPr bwMode="auto">
            <a:xfrm>
              <a:off x="4857752" y="4143380"/>
              <a:ext cx="42862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en-US" altLang="zh-CN" sz="2800" b="1" i="1"/>
                <a:t>v</a:t>
              </a:r>
              <a:endParaRPr lang="zh-CN" altLang="en-US" sz="2800" i="1"/>
            </a:p>
          </p:txBody>
        </p:sp>
      </p:grpSp>
      <p:sp>
        <p:nvSpPr>
          <p:cNvPr id="56330" name="灯片编号占位符 5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FE2DA2C-E148-41A6-8999-3B3002FD0147}" type="slidenum">
              <a:rPr lang="zh-CN" altLang="en-US" sz="1400"/>
              <a:pPr/>
              <a:t>54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30188" y="228600"/>
            <a:ext cx="8640762" cy="1152525"/>
          </a:xfrm>
        </p:spPr>
        <p:txBody>
          <a:bodyPr/>
          <a:lstStyle/>
          <a:p>
            <a:r>
              <a:rPr lang="zh-CN" altLang="en-US" b="1" smtClean="0">
                <a:solidFill>
                  <a:srgbClr val="FFFF00"/>
                </a:solidFill>
                <a:sym typeface="Symbol" panose="05050102010706020507" pitchFamily="18" charset="2"/>
              </a:rPr>
              <a:t>大数据的分析</a:t>
            </a:r>
            <a:endParaRPr lang="zh-CN" altLang="en-US" b="1" smtClean="0"/>
          </a:p>
        </p:txBody>
      </p:sp>
      <p:sp>
        <p:nvSpPr>
          <p:cNvPr id="57347" name="Rectangle 3"/>
          <p:cNvSpPr>
            <a:spLocks noGrp="1" noChangeArrowheads="1"/>
          </p:cNvSpPr>
          <p:nvPr>
            <p:ph type="body" idx="1"/>
          </p:nvPr>
        </p:nvSpPr>
        <p:spPr>
          <a:xfrm>
            <a:off x="287338" y="1438275"/>
            <a:ext cx="8640762" cy="5040313"/>
          </a:xfrm>
          <a:noFill/>
        </p:spPr>
        <p:txBody>
          <a:bodyPr/>
          <a:lstStyle/>
          <a:p>
            <a:pPr algn="just">
              <a:spcBef>
                <a:spcPts val="338"/>
              </a:spcBef>
            </a:pPr>
            <a:r>
              <a:rPr lang="en-US" altLang="zh-CN" b="1" smtClean="0"/>
              <a:t>PageRank</a:t>
            </a:r>
            <a:r>
              <a:rPr lang="zh-CN" altLang="en-US" b="1" smtClean="0"/>
              <a:t>初步</a:t>
            </a:r>
            <a:endParaRPr lang="en-US" altLang="zh-CN" b="1" smtClean="0"/>
          </a:p>
          <a:p>
            <a:pPr lvl="1" algn="just">
              <a:spcBef>
                <a:spcPts val="338"/>
              </a:spcBef>
              <a:buFontTx/>
              <a:buNone/>
            </a:pPr>
            <a:r>
              <a:rPr lang="en-US" altLang="zh-CN" b="1" smtClean="0"/>
              <a:t>3. </a:t>
            </a:r>
            <a:r>
              <a:rPr lang="zh-CN" altLang="en-US" b="1" smtClean="0"/>
              <a:t>最简单的</a:t>
            </a:r>
            <a:r>
              <a:rPr lang="en-US" altLang="zh-CN" b="1" smtClean="0"/>
              <a:t>PageRank</a:t>
            </a:r>
            <a:r>
              <a:rPr lang="zh-CN" altLang="en-US" b="1" smtClean="0"/>
              <a:t>举例</a:t>
            </a:r>
            <a:endParaRPr lang="en-US" altLang="zh-CN" b="1" smtClean="0"/>
          </a:p>
          <a:p>
            <a:pPr lvl="1" algn="just">
              <a:spcBef>
                <a:spcPts val="338"/>
              </a:spcBef>
            </a:pPr>
            <a:r>
              <a:rPr lang="zh-CN" altLang="en-US" b="1" smtClean="0"/>
              <a:t>需要基于</a:t>
            </a:r>
            <a:r>
              <a:rPr lang="en-US" altLang="zh-CN" b="1" smtClean="0"/>
              <a:t>MapReduce</a:t>
            </a:r>
            <a:r>
              <a:rPr lang="zh-CN" altLang="en-US" b="1" smtClean="0"/>
              <a:t>进</a:t>
            </a:r>
            <a:endParaRPr lang="en-US" altLang="zh-CN" b="1" smtClean="0"/>
          </a:p>
          <a:p>
            <a:pPr lvl="1" algn="just">
              <a:spcBef>
                <a:spcPts val="338"/>
              </a:spcBef>
              <a:buFontTx/>
              <a:buNone/>
            </a:pPr>
            <a:r>
              <a:rPr lang="zh-CN" altLang="en-US" b="1" smtClean="0"/>
              <a:t>行</a:t>
            </a:r>
            <a:r>
              <a:rPr lang="en-US" altLang="zh-CN" b="1" smtClean="0"/>
              <a:t>PageRank</a:t>
            </a:r>
            <a:r>
              <a:rPr lang="zh-CN" altLang="en-US" b="1" smtClean="0"/>
              <a:t>的迭代计算</a:t>
            </a:r>
            <a:endParaRPr lang="en-US" altLang="zh-CN" b="1" smtClean="0"/>
          </a:p>
        </p:txBody>
      </p:sp>
      <p:grpSp>
        <p:nvGrpSpPr>
          <p:cNvPr id="57348" name="组合 29"/>
          <p:cNvGrpSpPr>
            <a:grpSpLocks/>
          </p:cNvGrpSpPr>
          <p:nvPr/>
        </p:nvGrpSpPr>
        <p:grpSpPr bwMode="auto">
          <a:xfrm>
            <a:off x="5715000" y="3929063"/>
            <a:ext cx="3143250" cy="2730500"/>
            <a:chOff x="5715000" y="3929063"/>
            <a:chExt cx="3143250" cy="2730500"/>
          </a:xfrm>
        </p:grpSpPr>
        <p:grpSp>
          <p:nvGrpSpPr>
            <p:cNvPr id="57385" name="组合 18"/>
            <p:cNvGrpSpPr>
              <a:grpSpLocks/>
            </p:cNvGrpSpPr>
            <p:nvPr/>
          </p:nvGrpSpPr>
          <p:grpSpPr bwMode="auto">
            <a:xfrm>
              <a:off x="5715000" y="3929063"/>
              <a:ext cx="3143250" cy="2730500"/>
              <a:chOff x="5715008" y="3929066"/>
              <a:chExt cx="3143272" cy="2730934"/>
            </a:xfrm>
          </p:grpSpPr>
          <p:grpSp>
            <p:nvGrpSpPr>
              <p:cNvPr id="57387" name="组合 13"/>
              <p:cNvGrpSpPr>
                <a:grpSpLocks/>
              </p:cNvGrpSpPr>
              <p:nvPr/>
            </p:nvGrpSpPr>
            <p:grpSpPr bwMode="auto">
              <a:xfrm>
                <a:off x="6120000" y="4320000"/>
                <a:ext cx="2340000" cy="2340000"/>
                <a:chOff x="6120000" y="4320000"/>
                <a:chExt cx="2340000" cy="2340000"/>
              </a:xfrm>
            </p:grpSpPr>
            <p:sp>
              <p:nvSpPr>
                <p:cNvPr id="4" name="椭圆 3"/>
                <p:cNvSpPr/>
                <p:nvPr/>
              </p:nvSpPr>
              <p:spPr bwMode="auto">
                <a:xfrm>
                  <a:off x="6119824"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A</a:t>
                  </a:r>
                  <a:endParaRPr lang="zh-CN" altLang="en-US" sz="2800" b="1" i="1" dirty="0">
                    <a:latin typeface="+mn-lt"/>
                    <a:ea typeface="宋体" charset="-122"/>
                  </a:endParaRPr>
                </a:p>
              </p:txBody>
            </p:sp>
            <p:sp>
              <p:nvSpPr>
                <p:cNvPr id="6" name="椭圆 5"/>
                <p:cNvSpPr/>
                <p:nvPr/>
              </p:nvSpPr>
              <p:spPr bwMode="auto">
                <a:xfrm>
                  <a:off x="7920061" y="4319653"/>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B</a:t>
                  </a:r>
                  <a:endParaRPr lang="zh-CN" altLang="en-US" sz="2800" b="1" i="1" dirty="0">
                    <a:latin typeface="+mn-lt"/>
                    <a:ea typeface="宋体" charset="-122"/>
                  </a:endParaRPr>
                </a:p>
              </p:txBody>
            </p:sp>
            <p:sp>
              <p:nvSpPr>
                <p:cNvPr id="7" name="椭圆 6"/>
                <p:cNvSpPr/>
                <p:nvPr/>
              </p:nvSpPr>
              <p:spPr bwMode="auto">
                <a:xfrm>
                  <a:off x="6119824"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C</a:t>
                  </a:r>
                  <a:endParaRPr lang="zh-CN" altLang="en-US" sz="2800" b="1" i="1" dirty="0">
                    <a:latin typeface="+mn-lt"/>
                    <a:ea typeface="宋体" charset="-122"/>
                  </a:endParaRPr>
                </a:p>
              </p:txBody>
            </p:sp>
            <p:sp>
              <p:nvSpPr>
                <p:cNvPr id="8" name="椭圆 7"/>
                <p:cNvSpPr/>
                <p:nvPr/>
              </p:nvSpPr>
              <p:spPr bwMode="auto">
                <a:xfrm>
                  <a:off x="7920061" y="6120164"/>
                  <a:ext cx="539754" cy="539836"/>
                </a:xfrm>
                <a:prstGeom prst="ellipse">
                  <a:avLst/>
                </a:prstGeom>
                <a:noFill/>
                <a:ln w="25400" cap="flat" cmpd="sng" algn="ctr">
                  <a:solidFill>
                    <a:schemeClr val="tx1"/>
                  </a:solidFill>
                  <a:prstDash val="solid"/>
                  <a:round/>
                  <a:headEnd type="none" w="sm" len="sm"/>
                  <a:tailEnd type="none" w="sm" len="sm"/>
                </a:ln>
                <a:effectLst/>
                <a:extLst/>
              </p:spPr>
              <p:txBody>
                <a:bodyPr lIns="36000" tIns="0" rIns="36000" bIns="36000"/>
                <a:lstStyle/>
                <a:p>
                  <a:pPr>
                    <a:spcBef>
                      <a:spcPct val="20000"/>
                    </a:spcBef>
                    <a:defRPr/>
                  </a:pPr>
                  <a:r>
                    <a:rPr lang="en-US" altLang="zh-CN" sz="2800" b="1" i="1" dirty="0">
                      <a:latin typeface="+mn-lt"/>
                      <a:ea typeface="宋体" charset="-122"/>
                    </a:rPr>
                    <a:t>D</a:t>
                  </a:r>
                  <a:endParaRPr lang="zh-CN" altLang="en-US" sz="2800" b="1" i="1" dirty="0">
                    <a:latin typeface="+mn-lt"/>
                    <a:ea typeface="宋体" charset="-122"/>
                  </a:endParaRPr>
                </a:p>
              </p:txBody>
            </p:sp>
            <p:cxnSp>
              <p:nvCxnSpPr>
                <p:cNvPr id="57395" name="直接箭头连接符 9"/>
                <p:cNvCxnSpPr>
                  <a:cxnSpLocks noChangeShapeType="1"/>
                  <a:stCxn id="4" idx="6"/>
                  <a:endCxn id="6" idx="2"/>
                </p:cNvCxnSpPr>
                <p:nvPr/>
              </p:nvCxnSpPr>
              <p:spPr bwMode="auto">
                <a:xfrm>
                  <a:off x="6660000" y="45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7396" name="直接箭头连接符 10"/>
                <p:cNvCxnSpPr>
                  <a:cxnSpLocks noChangeShapeType="1"/>
                </p:cNvCxnSpPr>
                <p:nvPr/>
              </p:nvCxnSpPr>
              <p:spPr bwMode="auto">
                <a:xfrm rot="10800000">
                  <a:off x="6660000" y="63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7397" name="直接箭头连接符 11"/>
                <p:cNvCxnSpPr>
                  <a:cxnSpLocks noChangeShapeType="1"/>
                </p:cNvCxnSpPr>
                <p:nvPr/>
              </p:nvCxnSpPr>
              <p:spPr bwMode="auto">
                <a:xfrm rot="5400000">
                  <a:off x="57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cxnSp>
              <p:nvCxnSpPr>
                <p:cNvPr id="57398" name="直接箭头连接符 12"/>
                <p:cNvCxnSpPr>
                  <a:cxnSpLocks noChangeShapeType="1"/>
                </p:cNvCxnSpPr>
                <p:nvPr/>
              </p:nvCxnSpPr>
              <p:spPr bwMode="auto">
                <a:xfrm rot="-5400000">
                  <a:off x="7560000" y="5490000"/>
                  <a:ext cx="1260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sp>
            <p:nvSpPr>
              <p:cNvPr id="15" name="弧形 14"/>
              <p:cNvSpPr/>
              <p:nvPr/>
            </p:nvSpPr>
            <p:spPr bwMode="auto">
              <a:xfrm>
                <a:off x="6286512" y="3929066"/>
                <a:ext cx="2000264" cy="785937"/>
              </a:xfrm>
              <a:prstGeom prst="arc">
                <a:avLst>
                  <a:gd name="adj1" fmla="val 10708756"/>
                  <a:gd name="adj2" fmla="val 30406"/>
                </a:avLst>
              </a:prstGeom>
              <a:noFill/>
              <a:ln w="25400" cap="flat" cmpd="sng" algn="ctr">
                <a:solidFill>
                  <a:schemeClr val="tx1"/>
                </a:solidFill>
                <a:prstDash val="solid"/>
                <a:round/>
                <a:headEnd type="stealth" w="lg" len="lg"/>
                <a:tailEnd type="none" w="med"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7" name="弧形 16"/>
              <p:cNvSpPr/>
              <p:nvPr/>
            </p:nvSpPr>
            <p:spPr bwMode="auto">
              <a:xfrm rot="5400000">
                <a:off x="7465087" y="5108032"/>
                <a:ext cx="2000568" cy="785817"/>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18" name="弧形 17"/>
              <p:cNvSpPr/>
              <p:nvPr/>
            </p:nvSpPr>
            <p:spPr bwMode="auto">
              <a:xfrm rot="-5400000">
                <a:off x="5107634" y="5108031"/>
                <a:ext cx="2000568" cy="785819"/>
              </a:xfrm>
              <a:prstGeom prst="arc">
                <a:avLst>
                  <a:gd name="adj1" fmla="val 10708756"/>
                  <a:gd name="adj2" fmla="val 30406"/>
                </a:avLst>
              </a:prstGeom>
              <a:noFill/>
              <a:ln w="25400" cap="flat" cmpd="sng" algn="ctr">
                <a:solidFill>
                  <a:schemeClr val="tx1"/>
                </a:solidFill>
                <a:prstDash val="solid"/>
                <a:round/>
                <a:headEnd type="none" w="lg" len="lg"/>
                <a:tailEnd type="stealth" w="lg" len="lg"/>
              </a:ln>
              <a:effectLst/>
              <a:extLst/>
            </p:spPr>
            <p:txBody>
              <a:bodyPr/>
              <a:lstStyle/>
              <a:p>
                <a:pPr>
                  <a:spcBef>
                    <a:spcPct val="20000"/>
                  </a:spcBef>
                  <a:buFontTx/>
                  <a:buChar char="•"/>
                  <a:defRPr/>
                </a:pPr>
                <a:endParaRPr lang="zh-CN" altLang="en-US" sz="2400" i="1">
                  <a:latin typeface="Courier New" pitchFamily="49" charset="0"/>
                  <a:ea typeface="宋体" charset="-122"/>
                </a:endParaRPr>
              </a:p>
            </p:txBody>
          </p:sp>
        </p:grpSp>
        <p:cxnSp>
          <p:nvCxnSpPr>
            <p:cNvPr id="57386" name="直接箭头连接符 9"/>
            <p:cNvCxnSpPr>
              <a:cxnSpLocks noChangeShapeType="1"/>
            </p:cNvCxnSpPr>
            <p:nvPr/>
          </p:nvCxnSpPr>
          <p:spPr bwMode="auto">
            <a:xfrm rot="2700000">
              <a:off x="6277590" y="5498853"/>
              <a:ext cx="2016000" cy="1588"/>
            </a:xfrm>
            <a:prstGeom prst="straightConnector1">
              <a:avLst/>
            </a:prstGeom>
            <a:noFill/>
            <a:ln w="25400" algn="ctr">
              <a:solidFill>
                <a:schemeClr val="tx1"/>
              </a:solidFill>
              <a:round/>
              <a:headEnd type="none" w="sm" len="sm"/>
              <a:tailEnd type="stealth" w="med" len="lg"/>
            </a:ln>
            <a:extLst>
              <a:ext uri="{909E8E84-426E-40DD-AFC4-6F175D3DCCD1}">
                <a14:hiddenFill xmlns:a14="http://schemas.microsoft.com/office/drawing/2010/main">
                  <a:noFill/>
                </a14:hiddenFill>
              </a:ext>
            </a:extLst>
          </p:spPr>
        </p:cxnSp>
      </p:grpSp>
      <p:grpSp>
        <p:nvGrpSpPr>
          <p:cNvPr id="57349" name="组合 58"/>
          <p:cNvGrpSpPr>
            <a:grpSpLocks/>
          </p:cNvGrpSpPr>
          <p:nvPr/>
        </p:nvGrpSpPr>
        <p:grpSpPr bwMode="auto">
          <a:xfrm>
            <a:off x="5003800" y="1331913"/>
            <a:ext cx="4073525" cy="2339975"/>
            <a:chOff x="5004000" y="1332000"/>
            <a:chExt cx="4074017" cy="2339661"/>
          </a:xfrm>
        </p:grpSpPr>
        <p:grpSp>
          <p:nvGrpSpPr>
            <p:cNvPr id="57364" name="组合 30"/>
            <p:cNvGrpSpPr>
              <a:grpSpLocks/>
            </p:cNvGrpSpPr>
            <p:nvPr/>
          </p:nvGrpSpPr>
          <p:grpSpPr bwMode="auto">
            <a:xfrm>
              <a:off x="8352000" y="1800000"/>
              <a:ext cx="714375" cy="1871661"/>
              <a:chOff x="6357950" y="642918"/>
              <a:chExt cx="714380" cy="1871437"/>
            </a:xfrm>
          </p:grpSpPr>
          <p:sp>
            <p:nvSpPr>
              <p:cNvPr id="57382"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36" name="矩形 35"/>
              <p:cNvSpPr/>
              <p:nvPr/>
            </p:nvSpPr>
            <p:spPr bwMode="auto">
              <a:xfrm>
                <a:off x="6358392" y="643167"/>
                <a:ext cx="714466"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3/9</a:t>
                </a:r>
              </a:p>
              <a:p>
                <a:pPr>
                  <a:spcBef>
                    <a:spcPts val="0"/>
                  </a:spcBef>
                  <a:defRPr/>
                </a:pPr>
                <a:r>
                  <a:rPr lang="en-US" altLang="zh-CN" sz="2800" b="1" dirty="0">
                    <a:latin typeface="+mn-lt"/>
                    <a:ea typeface="宋体" charset="-122"/>
                  </a:rPr>
                  <a:t>2/9</a:t>
                </a:r>
              </a:p>
              <a:p>
                <a:pPr>
                  <a:spcBef>
                    <a:spcPts val="0"/>
                  </a:spcBef>
                  <a:defRPr/>
                </a:pPr>
                <a:r>
                  <a:rPr lang="en-US" altLang="zh-CN" sz="2800" b="1" dirty="0">
                    <a:latin typeface="+mn-lt"/>
                    <a:ea typeface="宋体" charset="-122"/>
                  </a:rPr>
                  <a:t>2/9</a:t>
                </a:r>
              </a:p>
              <a:p>
                <a:pPr>
                  <a:spcBef>
                    <a:spcPts val="0"/>
                  </a:spcBef>
                  <a:defRPr/>
                </a:pPr>
                <a:r>
                  <a:rPr lang="en-US" altLang="zh-CN" sz="2800" b="1" dirty="0">
                    <a:latin typeface="+mn-lt"/>
                    <a:ea typeface="宋体" charset="-122"/>
                  </a:rPr>
                  <a:t>2/9</a:t>
                </a:r>
                <a:endParaRPr lang="zh-CN" altLang="en-US" sz="2800" b="1" dirty="0">
                  <a:latin typeface="+mn-lt"/>
                  <a:ea typeface="宋体" charset="-122"/>
                </a:endParaRPr>
              </a:p>
            </p:txBody>
          </p:sp>
          <p:sp>
            <p:nvSpPr>
              <p:cNvPr id="57384"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grpSp>
          <p:nvGrpSpPr>
            <p:cNvPr id="57365" name="组合 30"/>
            <p:cNvGrpSpPr>
              <a:grpSpLocks/>
            </p:cNvGrpSpPr>
            <p:nvPr/>
          </p:nvGrpSpPr>
          <p:grpSpPr bwMode="auto">
            <a:xfrm>
              <a:off x="5004000" y="1800000"/>
              <a:ext cx="857256" cy="1871661"/>
              <a:chOff x="6357950" y="642918"/>
              <a:chExt cx="714380" cy="1871437"/>
            </a:xfrm>
          </p:grpSpPr>
          <p:sp>
            <p:nvSpPr>
              <p:cNvPr id="57379"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4" name="矩形 43"/>
              <p:cNvSpPr/>
              <p:nvPr/>
            </p:nvSpPr>
            <p:spPr bwMode="auto">
              <a:xfrm>
                <a:off x="6357950" y="643167"/>
                <a:ext cx="714462"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9/24</a:t>
                </a:r>
              </a:p>
              <a:p>
                <a:pPr>
                  <a:spcBef>
                    <a:spcPts val="0"/>
                  </a:spcBef>
                  <a:defRPr/>
                </a:pPr>
                <a:r>
                  <a:rPr lang="en-US" altLang="zh-CN" sz="2800" b="1" dirty="0">
                    <a:latin typeface="+mn-lt"/>
                    <a:ea typeface="宋体" charset="-122"/>
                  </a:rPr>
                  <a:t>5/24</a:t>
                </a:r>
              </a:p>
              <a:p>
                <a:pPr>
                  <a:spcBef>
                    <a:spcPts val="0"/>
                  </a:spcBef>
                  <a:defRPr/>
                </a:pPr>
                <a:r>
                  <a:rPr lang="en-US" altLang="zh-CN" sz="2800" b="1" dirty="0">
                    <a:latin typeface="+mn-lt"/>
                    <a:ea typeface="宋体" charset="-122"/>
                  </a:rPr>
                  <a:t>5/24</a:t>
                </a:r>
              </a:p>
              <a:p>
                <a:pPr>
                  <a:spcBef>
                    <a:spcPts val="0"/>
                  </a:spcBef>
                  <a:defRPr/>
                </a:pPr>
                <a:r>
                  <a:rPr lang="en-US" altLang="zh-CN" sz="2800" b="1" dirty="0">
                    <a:latin typeface="+mn-lt"/>
                    <a:ea typeface="宋体" charset="-122"/>
                  </a:rPr>
                  <a:t>5/24</a:t>
                </a:r>
                <a:endParaRPr lang="zh-CN" altLang="en-US" sz="2800" b="1" dirty="0">
                  <a:latin typeface="+mn-lt"/>
                  <a:ea typeface="宋体" charset="-122"/>
                </a:endParaRPr>
              </a:p>
            </p:txBody>
          </p:sp>
          <p:sp>
            <p:nvSpPr>
              <p:cNvPr id="57381"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grpSp>
          <p:nvGrpSpPr>
            <p:cNvPr id="57366" name="组合 30"/>
            <p:cNvGrpSpPr>
              <a:grpSpLocks/>
            </p:cNvGrpSpPr>
            <p:nvPr/>
          </p:nvGrpSpPr>
          <p:grpSpPr bwMode="auto">
            <a:xfrm>
              <a:off x="5868000" y="1800000"/>
              <a:ext cx="1062000" cy="1871661"/>
              <a:chOff x="6357950" y="642918"/>
              <a:chExt cx="714380" cy="1871437"/>
            </a:xfrm>
          </p:grpSpPr>
          <p:sp>
            <p:nvSpPr>
              <p:cNvPr id="57376"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48" name="矩形 47"/>
              <p:cNvSpPr/>
              <p:nvPr/>
            </p:nvSpPr>
            <p:spPr bwMode="auto">
              <a:xfrm>
                <a:off x="6357751" y="643167"/>
                <a:ext cx="714492"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15/48</a:t>
                </a:r>
              </a:p>
              <a:p>
                <a:pPr>
                  <a:spcBef>
                    <a:spcPts val="0"/>
                  </a:spcBef>
                  <a:defRPr/>
                </a:pPr>
                <a:r>
                  <a:rPr lang="en-US" altLang="zh-CN" sz="2800" b="1" dirty="0">
                    <a:latin typeface="+mn-lt"/>
                    <a:ea typeface="宋体" charset="-122"/>
                  </a:rPr>
                  <a:t>11/48</a:t>
                </a:r>
              </a:p>
              <a:p>
                <a:pPr>
                  <a:spcBef>
                    <a:spcPts val="0"/>
                  </a:spcBef>
                  <a:defRPr/>
                </a:pPr>
                <a:r>
                  <a:rPr lang="en-US" altLang="zh-CN" sz="2800" b="1" dirty="0">
                    <a:latin typeface="+mn-lt"/>
                    <a:ea typeface="宋体" charset="-122"/>
                  </a:rPr>
                  <a:t>11/48</a:t>
                </a:r>
              </a:p>
              <a:p>
                <a:pPr>
                  <a:spcBef>
                    <a:spcPts val="0"/>
                  </a:spcBef>
                  <a:defRPr/>
                </a:pPr>
                <a:r>
                  <a:rPr lang="en-US" altLang="zh-CN" sz="2800" b="1" dirty="0">
                    <a:latin typeface="+mn-lt"/>
                    <a:ea typeface="宋体" charset="-122"/>
                  </a:rPr>
                  <a:t>11/48</a:t>
                </a:r>
                <a:endParaRPr lang="zh-CN" altLang="en-US" sz="2800" b="1" dirty="0">
                  <a:latin typeface="+mn-lt"/>
                  <a:ea typeface="宋体" charset="-122"/>
                </a:endParaRPr>
              </a:p>
            </p:txBody>
          </p:sp>
          <p:sp>
            <p:nvSpPr>
              <p:cNvPr id="57378"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grpSp>
          <p:nvGrpSpPr>
            <p:cNvPr id="57367" name="组合 30"/>
            <p:cNvGrpSpPr>
              <a:grpSpLocks/>
            </p:cNvGrpSpPr>
            <p:nvPr/>
          </p:nvGrpSpPr>
          <p:grpSpPr bwMode="auto">
            <a:xfrm>
              <a:off x="6912000" y="1800000"/>
              <a:ext cx="1062000" cy="1871661"/>
              <a:chOff x="6357950" y="642918"/>
              <a:chExt cx="714380" cy="1871437"/>
            </a:xfrm>
          </p:grpSpPr>
          <p:sp>
            <p:nvSpPr>
              <p:cNvPr id="57373"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52" name="矩形 51"/>
              <p:cNvSpPr/>
              <p:nvPr/>
            </p:nvSpPr>
            <p:spPr bwMode="auto">
              <a:xfrm>
                <a:off x="6358222" y="643167"/>
                <a:ext cx="714492" cy="1856904"/>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11/32</a:t>
                </a:r>
              </a:p>
              <a:p>
                <a:pPr>
                  <a:spcBef>
                    <a:spcPts val="0"/>
                  </a:spcBef>
                  <a:defRPr/>
                </a:pPr>
                <a:r>
                  <a:rPr lang="en-US" altLang="zh-CN" sz="2800" b="1" dirty="0">
                    <a:latin typeface="+mn-lt"/>
                    <a:ea typeface="宋体" charset="-122"/>
                  </a:rPr>
                  <a:t>7/32</a:t>
                </a:r>
              </a:p>
              <a:p>
                <a:pPr>
                  <a:spcBef>
                    <a:spcPts val="0"/>
                  </a:spcBef>
                  <a:defRPr/>
                </a:pPr>
                <a:r>
                  <a:rPr lang="en-US" altLang="zh-CN" sz="2800" b="1" dirty="0">
                    <a:latin typeface="+mn-lt"/>
                    <a:ea typeface="宋体" charset="-122"/>
                  </a:rPr>
                  <a:t>7/32</a:t>
                </a:r>
              </a:p>
              <a:p>
                <a:pPr>
                  <a:spcBef>
                    <a:spcPts val="0"/>
                  </a:spcBef>
                  <a:defRPr/>
                </a:pPr>
                <a:r>
                  <a:rPr lang="en-US" altLang="zh-CN" sz="2800" b="1" dirty="0">
                    <a:latin typeface="+mn-lt"/>
                    <a:ea typeface="宋体" charset="-122"/>
                  </a:rPr>
                  <a:t>7/32</a:t>
                </a:r>
                <a:endParaRPr lang="zh-CN" altLang="en-US" sz="2800" b="1" dirty="0">
                  <a:latin typeface="+mn-lt"/>
                  <a:ea typeface="宋体" charset="-122"/>
                </a:endParaRPr>
              </a:p>
            </p:txBody>
          </p:sp>
          <p:sp>
            <p:nvSpPr>
              <p:cNvPr id="57375"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4" name="矩形 53"/>
            <p:cNvSpPr/>
            <p:nvPr/>
          </p:nvSpPr>
          <p:spPr bwMode="auto">
            <a:xfrm>
              <a:off x="7858670" y="2357387"/>
              <a:ext cx="500123" cy="642851"/>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宋体" charset="-122"/>
                </a:rPr>
                <a:t>…</a:t>
              </a:r>
              <a:endParaRPr lang="zh-CN" altLang="en-US" sz="2800" b="1" dirty="0">
                <a:latin typeface="+mn-lt"/>
                <a:ea typeface="宋体" charset="-122"/>
              </a:endParaRPr>
            </a:p>
          </p:txBody>
        </p:sp>
        <p:sp>
          <p:nvSpPr>
            <p:cNvPr id="55" name="矩形 54"/>
            <p:cNvSpPr/>
            <p:nvPr/>
          </p:nvSpPr>
          <p:spPr bwMode="auto">
            <a:xfrm>
              <a:off x="5004000" y="1332000"/>
              <a:ext cx="714461" cy="644439"/>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err="1">
                  <a:ea typeface="宋体" charset="-122"/>
                </a:rPr>
                <a:t>Mv</a:t>
              </a:r>
              <a:endParaRPr lang="zh-CN" altLang="en-US" sz="2800" b="1" dirty="0">
                <a:latin typeface="+mn-lt"/>
                <a:ea typeface="宋体" charset="-122"/>
              </a:endParaRPr>
            </a:p>
          </p:txBody>
        </p:sp>
        <p:sp>
          <p:nvSpPr>
            <p:cNvPr id="57370" name="矩形 55"/>
            <p:cNvSpPr>
              <a:spLocks noChangeArrowheads="1"/>
            </p:cNvSpPr>
            <p:nvPr/>
          </p:nvSpPr>
          <p:spPr bwMode="auto">
            <a:xfrm>
              <a:off x="5904000" y="1332000"/>
              <a:ext cx="86914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en-US" altLang="zh-CN" b="1" i="1"/>
                <a:t>M</a:t>
              </a:r>
              <a:r>
                <a:rPr lang="en-US" altLang="zh-CN" b="1" baseline="30000"/>
                <a:t>2</a:t>
              </a:r>
              <a:r>
                <a:rPr lang="en-US" altLang="zh-CN" b="1" i="1"/>
                <a:t>v</a:t>
              </a:r>
              <a:endParaRPr lang="zh-CN" altLang="en-US"/>
            </a:p>
          </p:txBody>
        </p:sp>
        <p:sp>
          <p:nvSpPr>
            <p:cNvPr id="57371" name="矩形 56"/>
            <p:cNvSpPr>
              <a:spLocks noChangeArrowheads="1"/>
            </p:cNvSpPr>
            <p:nvPr/>
          </p:nvSpPr>
          <p:spPr bwMode="auto">
            <a:xfrm>
              <a:off x="6929454" y="1332000"/>
              <a:ext cx="86914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en-US" altLang="zh-CN" b="1" i="1"/>
                <a:t>M</a:t>
              </a:r>
              <a:r>
                <a:rPr lang="en-US" altLang="zh-CN" b="1" baseline="30000"/>
                <a:t>3</a:t>
              </a:r>
              <a:r>
                <a:rPr lang="en-US" altLang="zh-CN" b="1" i="1"/>
                <a:t>v</a:t>
              </a:r>
              <a:endParaRPr lang="zh-CN" altLang="en-US"/>
            </a:p>
          </p:txBody>
        </p:sp>
        <p:sp>
          <p:nvSpPr>
            <p:cNvPr id="57372" name="矩形 57"/>
            <p:cNvSpPr>
              <a:spLocks noChangeArrowheads="1"/>
            </p:cNvSpPr>
            <p:nvPr/>
          </p:nvSpPr>
          <p:spPr bwMode="auto">
            <a:xfrm>
              <a:off x="8172000" y="1332000"/>
              <a:ext cx="90601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zh-CN" altLang="en-US" sz="2800" b="1"/>
                <a:t>极限</a:t>
              </a:r>
              <a:endParaRPr lang="zh-CN" altLang="en-US" sz="2800"/>
            </a:p>
          </p:txBody>
        </p:sp>
      </p:grpSp>
      <p:grpSp>
        <p:nvGrpSpPr>
          <p:cNvPr id="57350" name="组合 60"/>
          <p:cNvGrpSpPr>
            <a:grpSpLocks/>
          </p:cNvGrpSpPr>
          <p:nvPr/>
        </p:nvGrpSpPr>
        <p:grpSpPr bwMode="auto">
          <a:xfrm>
            <a:off x="1428750" y="4143375"/>
            <a:ext cx="4000500" cy="2371725"/>
            <a:chOff x="1428750" y="4143380"/>
            <a:chExt cx="4000500" cy="2371719"/>
          </a:xfrm>
        </p:grpSpPr>
        <p:grpSp>
          <p:nvGrpSpPr>
            <p:cNvPr id="57352" name="组合 27"/>
            <p:cNvGrpSpPr>
              <a:grpSpLocks/>
            </p:cNvGrpSpPr>
            <p:nvPr/>
          </p:nvGrpSpPr>
          <p:grpSpPr bwMode="auto">
            <a:xfrm>
              <a:off x="1428750" y="4214813"/>
              <a:ext cx="3286125" cy="2297112"/>
              <a:chOff x="1071538" y="3786190"/>
              <a:chExt cx="3286148" cy="2297810"/>
            </a:xfrm>
          </p:grpSpPr>
          <p:grpSp>
            <p:nvGrpSpPr>
              <p:cNvPr id="57358" name="组合 24"/>
              <p:cNvGrpSpPr>
                <a:grpSpLocks/>
              </p:cNvGrpSpPr>
              <p:nvPr/>
            </p:nvGrpSpPr>
            <p:grpSpPr bwMode="auto">
              <a:xfrm>
                <a:off x="1857356" y="4214818"/>
                <a:ext cx="2500330" cy="1869182"/>
                <a:chOff x="1857356" y="4214818"/>
                <a:chExt cx="2500330" cy="1869182"/>
              </a:xfrm>
            </p:grpSpPr>
            <p:sp>
              <p:nvSpPr>
                <p:cNvPr id="57361" name="左中括号 19"/>
                <p:cNvSpPr>
                  <a:spLocks/>
                </p:cNvSpPr>
                <p:nvPr/>
              </p:nvSpPr>
              <p:spPr bwMode="auto">
                <a:xfrm>
                  <a:off x="187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22" name="矩形 21"/>
                <p:cNvSpPr/>
                <p:nvPr/>
              </p:nvSpPr>
              <p:spPr bwMode="auto">
                <a:xfrm>
                  <a:off x="1857356" y="4214949"/>
                  <a:ext cx="2500329" cy="1857935"/>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  0   1/2   1   0</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0     0  1/2</a:t>
                  </a:r>
                </a:p>
                <a:p>
                  <a:pPr>
                    <a:spcBef>
                      <a:spcPts val="0"/>
                    </a:spcBef>
                    <a:defRPr/>
                  </a:pPr>
                  <a:r>
                    <a:rPr lang="en-US" altLang="zh-CN" sz="2800" b="1" dirty="0">
                      <a:latin typeface="+mn-lt"/>
                      <a:ea typeface="宋体" charset="-122"/>
                    </a:rPr>
                    <a:t>1/3  1/2   0   0</a:t>
                  </a:r>
                  <a:endParaRPr lang="zh-CN" altLang="en-US" sz="2800" b="1" dirty="0">
                    <a:latin typeface="+mn-lt"/>
                    <a:ea typeface="宋体" charset="-122"/>
                  </a:endParaRPr>
                </a:p>
              </p:txBody>
            </p:sp>
            <p:sp>
              <p:nvSpPr>
                <p:cNvPr id="57363" name="左中括号 23"/>
                <p:cNvSpPr>
                  <a:spLocks/>
                </p:cNvSpPr>
                <p:nvPr/>
              </p:nvSpPr>
              <p:spPr bwMode="auto">
                <a:xfrm rot="10800000">
                  <a:off x="4032000" y="4284000"/>
                  <a:ext cx="142876" cy="1800000"/>
                </a:xfrm>
                <a:prstGeom prst="leftBracket">
                  <a:avLst>
                    <a:gd name="adj" fmla="val 8341"/>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26" name="矩形 25"/>
              <p:cNvSpPr/>
              <p:nvPr/>
            </p:nvSpPr>
            <p:spPr bwMode="auto">
              <a:xfrm>
                <a:off x="2000233" y="3786195"/>
                <a:ext cx="2286016" cy="500213"/>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A    B    C   D</a:t>
                </a:r>
                <a:endParaRPr lang="zh-CN" altLang="en-US" sz="2800" b="1" i="1" dirty="0">
                  <a:latin typeface="+mn-lt"/>
                  <a:ea typeface="宋体" charset="-122"/>
                </a:endParaRPr>
              </a:p>
            </p:txBody>
          </p:sp>
          <p:sp>
            <p:nvSpPr>
              <p:cNvPr id="27" name="矩形 26"/>
              <p:cNvSpPr/>
              <p:nvPr/>
            </p:nvSpPr>
            <p:spPr bwMode="auto">
              <a:xfrm>
                <a:off x="1071538" y="4858080"/>
                <a:ext cx="857256" cy="500214"/>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i="1" dirty="0">
                    <a:latin typeface="+mn-lt"/>
                    <a:ea typeface="宋体" charset="-122"/>
                  </a:rPr>
                  <a:t>M </a:t>
                </a:r>
                <a:r>
                  <a:rPr lang="en-US" altLang="zh-CN" sz="2800" b="1" dirty="0">
                    <a:latin typeface="+mn-lt"/>
                    <a:ea typeface="宋体" charset="-122"/>
                  </a:rPr>
                  <a:t>=</a:t>
                </a:r>
                <a:endParaRPr lang="zh-CN" altLang="en-US" sz="2800" b="1" i="1" dirty="0">
                  <a:latin typeface="+mn-lt"/>
                  <a:ea typeface="宋体" charset="-122"/>
                </a:endParaRPr>
              </a:p>
            </p:txBody>
          </p:sp>
        </p:grpSp>
        <p:grpSp>
          <p:nvGrpSpPr>
            <p:cNvPr id="57353" name="组合 30"/>
            <p:cNvGrpSpPr>
              <a:grpSpLocks/>
            </p:cNvGrpSpPr>
            <p:nvPr/>
          </p:nvGrpSpPr>
          <p:grpSpPr bwMode="auto">
            <a:xfrm>
              <a:off x="4714875" y="4643438"/>
              <a:ext cx="714375" cy="1871661"/>
              <a:chOff x="6357950" y="642918"/>
              <a:chExt cx="714380" cy="1871437"/>
            </a:xfrm>
          </p:grpSpPr>
          <p:sp>
            <p:nvSpPr>
              <p:cNvPr id="57355" name="左中括号 27"/>
              <p:cNvSpPr>
                <a:spLocks/>
              </p:cNvSpPr>
              <p:nvPr/>
            </p:nvSpPr>
            <p:spPr bwMode="auto">
              <a:xfrm>
                <a:off x="6372594" y="712100"/>
                <a:ext cx="45719" cy="1800000"/>
              </a:xfrm>
              <a:prstGeom prst="leftBracket">
                <a:avLst>
                  <a:gd name="adj" fmla="val 8385"/>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sp>
            <p:nvSpPr>
              <p:cNvPr id="29" name="矩形 28"/>
              <p:cNvSpPr/>
              <p:nvPr/>
            </p:nvSpPr>
            <p:spPr bwMode="auto">
              <a:xfrm>
                <a:off x="6357950" y="642922"/>
                <a:ext cx="714380" cy="1857148"/>
              </a:xfrm>
              <a:prstGeom prst="rect">
                <a:avLst/>
              </a:prstGeom>
              <a:noFill/>
              <a:ln w="12700" cap="flat" cmpd="sng" algn="ctr">
                <a:noFill/>
                <a:prstDash val="solid"/>
                <a:round/>
                <a:headEnd type="none" w="sm" len="sm"/>
                <a:tailEnd type="none" w="sm" len="sm"/>
              </a:ln>
              <a:effectLst/>
              <a:extLst/>
            </p:spPr>
            <p:txBody>
              <a:bodyPr/>
              <a:lstStyle/>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p>
              <a:p>
                <a:pPr>
                  <a:spcBef>
                    <a:spcPts val="0"/>
                  </a:spcBef>
                  <a:defRPr/>
                </a:pPr>
                <a:r>
                  <a:rPr lang="en-US" altLang="zh-CN" sz="2800" b="1" dirty="0">
                    <a:latin typeface="+mn-lt"/>
                    <a:ea typeface="宋体" charset="-122"/>
                  </a:rPr>
                  <a:t>1/4</a:t>
                </a:r>
                <a:endParaRPr lang="zh-CN" altLang="en-US" sz="2800" b="1" dirty="0">
                  <a:latin typeface="+mn-lt"/>
                  <a:ea typeface="宋体" charset="-122"/>
                </a:endParaRPr>
              </a:p>
            </p:txBody>
          </p:sp>
          <p:sp>
            <p:nvSpPr>
              <p:cNvPr id="57357" name="左中括号 29"/>
              <p:cNvSpPr>
                <a:spLocks/>
              </p:cNvSpPr>
              <p:nvPr/>
            </p:nvSpPr>
            <p:spPr bwMode="auto">
              <a:xfrm rot="10800000">
                <a:off x="6929453" y="714355"/>
                <a:ext cx="71444" cy="1800000"/>
              </a:xfrm>
              <a:prstGeom prst="leftBracket">
                <a:avLst>
                  <a:gd name="adj" fmla="val 8398"/>
                </a:avLst>
              </a:prstGeom>
              <a:noFill/>
              <a:ln w="25400" algn="ctr">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buFontTx/>
                  <a:buChar char="•"/>
                </a:pPr>
                <a:endParaRPr lang="zh-CN" altLang="en-US" sz="2400" i="1">
                  <a:latin typeface="Courier New" panose="02070309020205020404" pitchFamily="49" charset="0"/>
                </a:endParaRPr>
              </a:p>
            </p:txBody>
          </p:sp>
        </p:grpSp>
        <p:sp>
          <p:nvSpPr>
            <p:cNvPr id="57354" name="矩形 59"/>
            <p:cNvSpPr>
              <a:spLocks noChangeArrowheads="1"/>
            </p:cNvSpPr>
            <p:nvPr/>
          </p:nvSpPr>
          <p:spPr bwMode="auto">
            <a:xfrm>
              <a:off x="4857752" y="4143380"/>
              <a:ext cx="42862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r>
                <a:rPr lang="en-US" altLang="zh-CN" sz="2800" b="1" i="1"/>
                <a:t>v</a:t>
              </a:r>
              <a:endParaRPr lang="zh-CN" altLang="en-US" sz="2800" i="1"/>
            </a:p>
          </p:txBody>
        </p:sp>
      </p:grpSp>
      <p:sp>
        <p:nvSpPr>
          <p:cNvPr id="57351" name="灯片编号占位符 5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D78BFE1-C52B-4028-9995-4C4973E408D5}" type="slidenum">
              <a:rPr lang="zh-CN" altLang="en-US" sz="1400"/>
              <a:pPr/>
              <a:t>55</a:t>
            </a:fld>
            <a:endParaRPr lang="en-US" altLang="zh-CN" sz="140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98307" name="Rectangle 3"/>
          <p:cNvSpPr>
            <a:spLocks noGrp="1" noChangeArrowheads="1"/>
          </p:cNvSpPr>
          <p:nvPr>
            <p:ph idx="4294967295"/>
          </p:nvPr>
        </p:nvSpPr>
        <p:spPr>
          <a:xfrm>
            <a:off x="287338" y="1439863"/>
            <a:ext cx="8640762" cy="5040312"/>
          </a:xfrm>
        </p:spPr>
        <p:txBody>
          <a:bodyPr/>
          <a:lstStyle/>
          <a:p>
            <a:pPr algn="just"/>
            <a:r>
              <a:rPr lang="zh-CN" altLang="en-US" b="1" dirty="0" smtClean="0">
                <a:sym typeface="Symbol" panose="05050102010706020507" pitchFamily="18" charset="2"/>
              </a:rPr>
              <a:t>本讲座小结</a:t>
            </a:r>
            <a:endParaRPr lang="en-US" altLang="zh-CN" b="1" dirty="0" smtClean="0">
              <a:sym typeface="Symbol" panose="05050102010706020507" pitchFamily="18" charset="2"/>
            </a:endParaRPr>
          </a:p>
          <a:p>
            <a:pPr lvl="1" algn="just">
              <a:spcBef>
                <a:spcPts val="675"/>
              </a:spcBef>
            </a:pPr>
            <a:r>
              <a:rPr lang="zh-CN" altLang="en-US" b="1" dirty="0" smtClean="0"/>
              <a:t>概要介绍了大数据的基本概念和特点、大数据时代的思维变革，大数据的处理和分析技术</a:t>
            </a:r>
            <a:endParaRPr lang="en-US" altLang="zh-CN" b="1" dirty="0" smtClean="0"/>
          </a:p>
          <a:p>
            <a:pPr algn="just">
              <a:spcBef>
                <a:spcPts val="675"/>
              </a:spcBef>
            </a:pPr>
            <a:r>
              <a:rPr lang="zh-CN" altLang="en-US" b="1" dirty="0" smtClean="0"/>
              <a:t>面临的挑战</a:t>
            </a:r>
            <a:endParaRPr lang="en-US" altLang="zh-CN" b="1" dirty="0" smtClean="0"/>
          </a:p>
          <a:p>
            <a:pPr lvl="1" algn="just">
              <a:spcBef>
                <a:spcPts val="675"/>
              </a:spcBef>
            </a:pPr>
            <a:r>
              <a:rPr lang="zh-CN" altLang="en-US" b="1" dirty="0" smtClean="0"/>
              <a:t>数据复杂：数据的种类复杂、结构复杂和模式复</a:t>
            </a:r>
            <a:endParaRPr lang="en-US" altLang="zh-CN" b="1" dirty="0" smtClean="0"/>
          </a:p>
          <a:p>
            <a:pPr lvl="1" algn="just">
              <a:spcBef>
                <a:spcPct val="0"/>
              </a:spcBef>
              <a:buFontTx/>
              <a:buNone/>
            </a:pPr>
            <a:r>
              <a:rPr lang="zh-CN" altLang="en-US" b="1" dirty="0" smtClean="0"/>
              <a:t>杂，使得数据感知、表达、理解和计算都面临挑战</a:t>
            </a:r>
            <a:endParaRPr lang="en-US" altLang="zh-CN" b="1" dirty="0" smtClean="0"/>
          </a:p>
          <a:p>
            <a:pPr lvl="1" algn="just">
              <a:spcBef>
                <a:spcPts val="675"/>
              </a:spcBef>
            </a:pPr>
            <a:r>
              <a:rPr lang="zh-CN" altLang="en-US" b="1" dirty="0" smtClean="0"/>
              <a:t>计算复杂：数据多源异构、规模巨大、快速多变</a:t>
            </a:r>
            <a:r>
              <a:rPr lang="en-US" altLang="zh-CN" b="1" dirty="0" smtClean="0"/>
              <a:t>, </a:t>
            </a:r>
          </a:p>
          <a:p>
            <a:pPr lvl="1" algn="just">
              <a:spcBef>
                <a:spcPct val="0"/>
              </a:spcBef>
              <a:buFontTx/>
              <a:buNone/>
            </a:pPr>
            <a:r>
              <a:rPr lang="zh-CN" altLang="en-US" b="1" dirty="0" smtClean="0"/>
              <a:t>使传统的机器学习、信息检索和数据挖掘都显不足</a:t>
            </a:r>
            <a:endParaRPr lang="en-US" altLang="zh-CN" b="1" dirty="0" smtClean="0"/>
          </a:p>
          <a:p>
            <a:pPr lvl="1" algn="just">
              <a:spcBef>
                <a:spcPts val="675"/>
              </a:spcBef>
            </a:pPr>
            <a:r>
              <a:rPr lang="zh-CN" altLang="en-US" b="1" dirty="0" smtClean="0"/>
              <a:t>系统复杂：对处理系统的系统架构、计算框架、</a:t>
            </a:r>
            <a:endParaRPr lang="en-US" altLang="zh-CN" b="1" dirty="0" smtClean="0"/>
          </a:p>
          <a:p>
            <a:pPr lvl="1" algn="just">
              <a:spcBef>
                <a:spcPct val="0"/>
              </a:spcBef>
              <a:buFontTx/>
              <a:buNone/>
            </a:pPr>
            <a:r>
              <a:rPr lang="zh-CN" altLang="en-US" b="1" dirty="0" smtClean="0"/>
              <a:t>处理方法、运行效率和单位能耗等都有挑战</a:t>
            </a:r>
            <a:endParaRPr lang="en-US" altLang="zh-CN" b="1" dirty="0" smtClean="0"/>
          </a:p>
        </p:txBody>
      </p:sp>
      <p:sp>
        <p:nvSpPr>
          <p:cNvPr id="583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EC81376-F25B-4B33-B601-45C8FE505D12}" type="slidenum">
              <a:rPr lang="zh-CN" altLang="en-US" sz="1400"/>
              <a:pPr/>
              <a:t>56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30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830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830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8307">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8307">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9830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830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100355" name="Rectangle 3"/>
          <p:cNvSpPr>
            <a:spLocks noGrp="1" noChangeArrowheads="1"/>
          </p:cNvSpPr>
          <p:nvPr>
            <p:ph idx="4294967295"/>
          </p:nvPr>
        </p:nvSpPr>
        <p:spPr>
          <a:xfrm>
            <a:off x="287338" y="1439863"/>
            <a:ext cx="8640762" cy="5040312"/>
          </a:xfrm>
        </p:spPr>
        <p:txBody>
          <a:bodyPr/>
          <a:lstStyle/>
          <a:p>
            <a:pPr algn="just">
              <a:spcBef>
                <a:spcPct val="0"/>
              </a:spcBef>
            </a:pPr>
            <a:r>
              <a:rPr lang="zh-CN" altLang="en-US" b="1" dirty="0" smtClean="0">
                <a:sym typeface="Symbol" panose="05050102010706020507" pitchFamily="18" charset="2"/>
              </a:rPr>
              <a:t>参考文献</a:t>
            </a:r>
            <a:endParaRPr lang="en-US" altLang="zh-CN" b="1" dirty="0" smtClean="0">
              <a:sym typeface="Symbol" panose="05050102010706020507" pitchFamily="18" charset="2"/>
            </a:endParaRPr>
          </a:p>
          <a:p>
            <a:pPr lvl="1" algn="just"/>
            <a:r>
              <a:rPr lang="zh-CN" altLang="en-US" b="1" dirty="0" smtClean="0"/>
              <a:t>维克托</a:t>
            </a:r>
            <a:r>
              <a:rPr lang="en-US" altLang="zh-CN" b="1" dirty="0" smtClean="0"/>
              <a:t>•</a:t>
            </a:r>
            <a:r>
              <a:rPr lang="zh-CN" altLang="en-US" b="1" dirty="0" smtClean="0"/>
              <a:t>尔耶</a:t>
            </a:r>
            <a:r>
              <a:rPr lang="en-US" altLang="zh-CN" b="1" dirty="0" smtClean="0"/>
              <a:t>•</a:t>
            </a:r>
            <a:r>
              <a:rPr lang="zh-CN" altLang="en-US" b="1" dirty="0" smtClean="0"/>
              <a:t>舍恩伯格等，大数据时代：生活、工作与思维的大变革，浙江人民出版社，</a:t>
            </a:r>
            <a:r>
              <a:rPr lang="en-US" altLang="zh-CN" b="1" dirty="0" smtClean="0"/>
              <a:t>2012</a:t>
            </a:r>
          </a:p>
          <a:p>
            <a:pPr lvl="1" algn="just"/>
            <a:r>
              <a:rPr lang="en-US" altLang="zh-CN" b="1" dirty="0" err="1" smtClean="0"/>
              <a:t>Anand</a:t>
            </a:r>
            <a:r>
              <a:rPr lang="en-US" altLang="zh-CN" b="1" dirty="0" smtClean="0"/>
              <a:t> </a:t>
            </a:r>
            <a:r>
              <a:rPr lang="en-US" altLang="zh-CN" b="1" dirty="0" err="1" smtClean="0"/>
              <a:t>Rajaraman</a:t>
            </a:r>
            <a:r>
              <a:rPr lang="zh-CN" altLang="en-US" b="1" dirty="0" smtClean="0"/>
              <a:t>等</a:t>
            </a:r>
            <a:r>
              <a:rPr lang="en-US" altLang="zh-CN" b="1" dirty="0" smtClean="0"/>
              <a:t>, </a:t>
            </a:r>
            <a:r>
              <a:rPr lang="zh-CN" altLang="en-US" b="1" dirty="0" smtClean="0"/>
              <a:t>大数据：互联网大规模数据挖掘与分布式处理，人民邮电出版社，</a:t>
            </a:r>
            <a:r>
              <a:rPr lang="en-US" altLang="zh-CN" b="1" dirty="0" smtClean="0"/>
              <a:t>2012</a:t>
            </a:r>
          </a:p>
          <a:p>
            <a:pPr marL="457200" lvl="1" indent="0" algn="just">
              <a:buNone/>
            </a:pPr>
            <a:r>
              <a:rPr lang="en-US" altLang="zh-CN" b="1" dirty="0"/>
              <a:t>	</a:t>
            </a:r>
            <a:r>
              <a:rPr lang="zh-CN" altLang="en-US" b="1" dirty="0" smtClean="0"/>
              <a:t>备注：本讲内容主要来源于上述两本书</a:t>
            </a:r>
            <a:endParaRPr lang="en-US" altLang="zh-CN" b="1" dirty="0" smtClean="0"/>
          </a:p>
          <a:p>
            <a:pPr lvl="1" algn="just"/>
            <a:r>
              <a:rPr lang="zh-CN" altLang="en-US" b="1" dirty="0" smtClean="0"/>
              <a:t>程学旗等，大数据系统和分析技术综述，软件学报，</a:t>
            </a:r>
            <a:r>
              <a:rPr lang="en-US" altLang="zh-CN" b="1" dirty="0" smtClean="0"/>
              <a:t>25(9):1889-1908, 2014</a:t>
            </a:r>
            <a:endParaRPr lang="en-US" altLang="zh-CN" b="1" dirty="0" smtClean="0">
              <a:sym typeface="Symbol" panose="05050102010706020507" pitchFamily="18" charset="2"/>
            </a:endParaRPr>
          </a:p>
          <a:p>
            <a:pPr algn="just">
              <a:spcBef>
                <a:spcPct val="0"/>
              </a:spcBef>
            </a:pPr>
            <a:r>
              <a:rPr lang="zh-CN" altLang="en-US" b="1" dirty="0" smtClean="0">
                <a:sym typeface="Symbol" panose="05050102010706020507" pitchFamily="18" charset="2"/>
              </a:rPr>
              <a:t>相关课程</a:t>
            </a:r>
            <a:endParaRPr lang="en-US" altLang="zh-CN" b="1" dirty="0" smtClean="0">
              <a:sym typeface="Symbol" panose="05050102010706020507" pitchFamily="18" charset="2"/>
            </a:endParaRPr>
          </a:p>
          <a:p>
            <a:pPr lvl="1">
              <a:spcBef>
                <a:spcPct val="0"/>
              </a:spcBef>
            </a:pPr>
            <a:r>
              <a:rPr lang="zh-CN" altLang="en-US" b="1" dirty="0" smtClean="0">
                <a:sym typeface="Symbol" panose="05050102010706020507" pitchFamily="18" charset="2"/>
              </a:rPr>
              <a:t>机器学习与知识发现（研）、机器学习与数据挖掘前沿（研）</a:t>
            </a:r>
          </a:p>
        </p:txBody>
      </p:sp>
      <p:sp>
        <p:nvSpPr>
          <p:cNvPr id="593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7F77CCD-AFC6-4133-8104-1BDA7D3D8833}" type="slidenum">
              <a:rPr lang="zh-CN" altLang="en-US" sz="1400"/>
              <a:pPr/>
              <a:t>57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035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03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287338" y="1438275"/>
            <a:ext cx="8640762" cy="5038725"/>
          </a:xfrm>
          <a:noFill/>
        </p:spPr>
        <p:txBody>
          <a:bodyPr/>
          <a:lstStyle/>
          <a:p>
            <a:pPr algn="just"/>
            <a:r>
              <a:rPr lang="zh-CN" altLang="en-US" b="1" smtClean="0"/>
              <a:t>数据挖掘</a:t>
            </a:r>
            <a:endParaRPr lang="en-US" altLang="zh-CN" b="1" smtClean="0"/>
          </a:p>
          <a:p>
            <a:pPr lvl="1" algn="just">
              <a:spcBef>
                <a:spcPct val="0"/>
              </a:spcBef>
            </a:pPr>
            <a:r>
              <a:rPr lang="zh-CN" altLang="en-US" b="1" smtClean="0"/>
              <a:t>典型事例：购物篮分析</a:t>
            </a:r>
            <a:endParaRPr lang="en-US" altLang="zh-CN" b="1" smtClean="0"/>
          </a:p>
          <a:p>
            <a:pPr lvl="1" algn="just">
              <a:lnSpc>
                <a:spcPct val="95000"/>
              </a:lnSpc>
              <a:spcBef>
                <a:spcPct val="0"/>
              </a:spcBef>
              <a:buFontTx/>
              <a:buNone/>
            </a:pPr>
            <a:r>
              <a:rPr lang="en-US" altLang="zh-CN" b="1" smtClean="0"/>
              <a:t>		</a:t>
            </a:r>
            <a:r>
              <a:rPr lang="zh-CN" altLang="en-US" sz="2400" b="1" smtClean="0"/>
              <a:t>顾客</a:t>
            </a:r>
            <a:r>
              <a:rPr lang="en-US" altLang="zh-CN" sz="2400" b="1" smtClean="0"/>
              <a:t>			</a:t>
            </a:r>
            <a:r>
              <a:rPr lang="zh-CN" altLang="en-US" sz="2400" b="1" smtClean="0"/>
              <a:t>一次购买商品</a:t>
            </a:r>
            <a:endParaRPr lang="en-US" altLang="zh-CN" sz="2400" b="1" smtClean="0"/>
          </a:p>
          <a:p>
            <a:pPr lvl="1" algn="just">
              <a:lnSpc>
                <a:spcPct val="95000"/>
              </a:lnSpc>
              <a:spcBef>
                <a:spcPct val="0"/>
              </a:spcBef>
              <a:buFontTx/>
              <a:buNone/>
            </a:pPr>
            <a:r>
              <a:rPr lang="en-US" altLang="zh-CN" sz="2400" b="1" smtClean="0"/>
              <a:t>	 	1		</a:t>
            </a:r>
            <a:r>
              <a:rPr lang="zh-CN" altLang="en-US" sz="2400" b="1" smtClean="0"/>
              <a:t>面包、黄油、</a:t>
            </a:r>
            <a:r>
              <a:rPr lang="zh-CN" altLang="en-US" sz="2400" b="1" smtClean="0">
                <a:solidFill>
                  <a:srgbClr val="00FF00"/>
                </a:solidFill>
              </a:rPr>
              <a:t>尿布</a:t>
            </a:r>
            <a:r>
              <a:rPr lang="zh-CN" altLang="en-US" sz="2400" b="1" smtClean="0"/>
              <a:t>、</a:t>
            </a:r>
            <a:r>
              <a:rPr lang="zh-CN" altLang="en-US" sz="2400" b="1" smtClean="0">
                <a:solidFill>
                  <a:srgbClr val="00FF00"/>
                </a:solidFill>
              </a:rPr>
              <a:t>牛奶</a:t>
            </a:r>
            <a:endParaRPr lang="en-US" altLang="zh-CN" sz="2400" b="1" smtClean="0">
              <a:solidFill>
                <a:srgbClr val="00FF00"/>
              </a:solidFill>
            </a:endParaRPr>
          </a:p>
          <a:p>
            <a:pPr lvl="1" algn="just">
              <a:lnSpc>
                <a:spcPct val="95000"/>
              </a:lnSpc>
              <a:spcBef>
                <a:spcPct val="0"/>
              </a:spcBef>
              <a:buFontTx/>
              <a:buNone/>
            </a:pPr>
            <a:r>
              <a:rPr lang="en-US" altLang="zh-CN" sz="2400" b="1" smtClean="0"/>
              <a:t>	  2		</a:t>
            </a:r>
            <a:r>
              <a:rPr lang="zh-CN" altLang="en-US" sz="2400" b="1" smtClean="0"/>
              <a:t>咖啡、糖、小甜饼、鲑鱼</a:t>
            </a:r>
            <a:endParaRPr lang="en-US" altLang="zh-CN" sz="2400" b="1" smtClean="0"/>
          </a:p>
          <a:p>
            <a:pPr lvl="1" algn="just">
              <a:lnSpc>
                <a:spcPct val="95000"/>
              </a:lnSpc>
              <a:spcBef>
                <a:spcPct val="0"/>
              </a:spcBef>
              <a:buFontTx/>
              <a:buNone/>
            </a:pPr>
            <a:r>
              <a:rPr lang="en-US" altLang="zh-CN" sz="2400" b="1" smtClean="0"/>
              <a:t>	  3		</a:t>
            </a:r>
            <a:r>
              <a:rPr lang="zh-CN" altLang="en-US" sz="2400" b="1" smtClean="0"/>
              <a:t>面包、黄油、咖啡、</a:t>
            </a:r>
            <a:r>
              <a:rPr lang="zh-CN" altLang="en-US" sz="2400" b="1" smtClean="0">
                <a:solidFill>
                  <a:srgbClr val="00FF00"/>
                </a:solidFill>
              </a:rPr>
              <a:t>尿布</a:t>
            </a:r>
            <a:r>
              <a:rPr lang="zh-CN" altLang="en-US" sz="2400" b="1" smtClean="0"/>
              <a:t>、</a:t>
            </a:r>
            <a:r>
              <a:rPr lang="zh-CN" altLang="en-US" sz="2400" b="1" smtClean="0">
                <a:solidFill>
                  <a:srgbClr val="00FF00"/>
                </a:solidFill>
              </a:rPr>
              <a:t>牛奶</a:t>
            </a:r>
            <a:r>
              <a:rPr lang="zh-CN" altLang="en-US" sz="2400" b="1" smtClean="0"/>
              <a:t>、鸡蛋</a:t>
            </a:r>
            <a:endParaRPr lang="en-US" altLang="zh-CN" sz="2400" b="1" smtClean="0"/>
          </a:p>
          <a:p>
            <a:pPr lvl="1" algn="just">
              <a:lnSpc>
                <a:spcPct val="95000"/>
              </a:lnSpc>
              <a:spcBef>
                <a:spcPct val="0"/>
              </a:spcBef>
              <a:buFontTx/>
              <a:buNone/>
            </a:pPr>
            <a:r>
              <a:rPr lang="en-US" altLang="zh-CN" sz="2400" b="1" smtClean="0"/>
              <a:t>	  4		</a:t>
            </a:r>
            <a:r>
              <a:rPr lang="zh-CN" altLang="en-US" sz="2400" b="1" smtClean="0"/>
              <a:t>面包、黄油、鲑鱼、鸡</a:t>
            </a:r>
            <a:endParaRPr lang="en-US" altLang="zh-CN" sz="2400" b="1" smtClean="0"/>
          </a:p>
          <a:p>
            <a:pPr lvl="1" algn="just">
              <a:lnSpc>
                <a:spcPct val="95000"/>
              </a:lnSpc>
              <a:spcBef>
                <a:spcPct val="0"/>
              </a:spcBef>
              <a:buFontTx/>
              <a:buNone/>
            </a:pPr>
            <a:r>
              <a:rPr lang="en-US" altLang="zh-CN" sz="2400" b="1" smtClean="0"/>
              <a:t>	  5		</a:t>
            </a:r>
            <a:r>
              <a:rPr lang="zh-CN" altLang="en-US" sz="2400" b="1" smtClean="0"/>
              <a:t>鸡蛋、面包、黄油</a:t>
            </a:r>
            <a:endParaRPr lang="en-US" altLang="zh-CN" sz="2400" b="1" smtClean="0"/>
          </a:p>
          <a:p>
            <a:pPr lvl="1" algn="just">
              <a:lnSpc>
                <a:spcPct val="95000"/>
              </a:lnSpc>
              <a:spcBef>
                <a:spcPct val="0"/>
              </a:spcBef>
              <a:buFontTx/>
              <a:buNone/>
            </a:pPr>
            <a:r>
              <a:rPr lang="en-US" altLang="zh-CN" sz="2400" b="1" smtClean="0"/>
              <a:t>	  6		</a:t>
            </a:r>
            <a:r>
              <a:rPr lang="zh-CN" altLang="en-US" sz="2400" b="1" smtClean="0"/>
              <a:t>鲑鱼、</a:t>
            </a:r>
            <a:r>
              <a:rPr lang="zh-CN" altLang="en-US" sz="2400" b="1" smtClean="0">
                <a:solidFill>
                  <a:srgbClr val="00FF00"/>
                </a:solidFill>
              </a:rPr>
              <a:t>尿布</a:t>
            </a:r>
            <a:r>
              <a:rPr lang="zh-CN" altLang="en-US" sz="2400" b="1" smtClean="0"/>
              <a:t>、</a:t>
            </a:r>
            <a:r>
              <a:rPr lang="zh-CN" altLang="en-US" sz="2400" b="1" smtClean="0">
                <a:solidFill>
                  <a:srgbClr val="00FF00"/>
                </a:solidFill>
              </a:rPr>
              <a:t>牛奶</a:t>
            </a:r>
            <a:endParaRPr lang="en-US" altLang="zh-CN" sz="2400" b="1" smtClean="0">
              <a:solidFill>
                <a:srgbClr val="00FF00"/>
              </a:solidFill>
            </a:endParaRPr>
          </a:p>
          <a:p>
            <a:pPr lvl="1" algn="just">
              <a:lnSpc>
                <a:spcPct val="95000"/>
              </a:lnSpc>
              <a:spcBef>
                <a:spcPct val="0"/>
              </a:spcBef>
              <a:buFontTx/>
              <a:buNone/>
            </a:pPr>
            <a:r>
              <a:rPr lang="en-US" altLang="zh-CN" sz="2400" b="1" smtClean="0"/>
              <a:t>	  7		</a:t>
            </a:r>
            <a:r>
              <a:rPr lang="zh-CN" altLang="en-US" sz="2400" b="1" smtClean="0"/>
              <a:t>面包、茶叶、糖、鸡蛋</a:t>
            </a:r>
            <a:endParaRPr lang="en-US" altLang="zh-CN" sz="2400" b="1" smtClean="0"/>
          </a:p>
          <a:p>
            <a:pPr lvl="1" algn="just">
              <a:lnSpc>
                <a:spcPct val="95000"/>
              </a:lnSpc>
              <a:spcBef>
                <a:spcPct val="0"/>
              </a:spcBef>
              <a:buFontTx/>
              <a:buNone/>
            </a:pPr>
            <a:r>
              <a:rPr lang="en-US" altLang="zh-CN" sz="2400" b="1" smtClean="0"/>
              <a:t>	  8		</a:t>
            </a:r>
            <a:r>
              <a:rPr lang="zh-CN" altLang="en-US" sz="2400" b="1" smtClean="0"/>
              <a:t>咖啡、糖、鸡、鸡蛋</a:t>
            </a:r>
            <a:endParaRPr lang="en-US" altLang="zh-CN" sz="2400" b="1" smtClean="0"/>
          </a:p>
          <a:p>
            <a:pPr lvl="1" algn="just">
              <a:lnSpc>
                <a:spcPct val="95000"/>
              </a:lnSpc>
              <a:spcBef>
                <a:spcPct val="0"/>
              </a:spcBef>
              <a:buFontTx/>
              <a:buNone/>
            </a:pPr>
            <a:r>
              <a:rPr lang="en-US" altLang="zh-CN" sz="2400" b="1" smtClean="0"/>
              <a:t>	  9		</a:t>
            </a:r>
            <a:r>
              <a:rPr lang="zh-CN" altLang="en-US" sz="2400" b="1" smtClean="0"/>
              <a:t>面包、</a:t>
            </a:r>
            <a:r>
              <a:rPr lang="zh-CN" altLang="en-US" sz="2400" b="1" smtClean="0">
                <a:solidFill>
                  <a:srgbClr val="00FF00"/>
                </a:solidFill>
              </a:rPr>
              <a:t>尿布</a:t>
            </a:r>
            <a:r>
              <a:rPr lang="zh-CN" altLang="en-US" sz="2400" b="1" smtClean="0"/>
              <a:t>、</a:t>
            </a:r>
            <a:r>
              <a:rPr lang="zh-CN" altLang="en-US" sz="2400" b="1" smtClean="0">
                <a:solidFill>
                  <a:srgbClr val="00FF00"/>
                </a:solidFill>
              </a:rPr>
              <a:t>牛奶</a:t>
            </a:r>
            <a:r>
              <a:rPr lang="zh-CN" altLang="en-US" sz="2400" b="1" smtClean="0"/>
              <a:t>、盐</a:t>
            </a:r>
            <a:endParaRPr lang="en-US" altLang="zh-CN" sz="2400" b="1" smtClean="0"/>
          </a:p>
          <a:p>
            <a:pPr lvl="1" algn="just">
              <a:lnSpc>
                <a:spcPct val="95000"/>
              </a:lnSpc>
              <a:spcBef>
                <a:spcPct val="0"/>
              </a:spcBef>
              <a:buFontTx/>
              <a:buNone/>
            </a:pPr>
            <a:r>
              <a:rPr lang="en-US" altLang="zh-CN" sz="2400" b="1" smtClean="0"/>
              <a:t>	10		</a:t>
            </a:r>
            <a:r>
              <a:rPr lang="zh-CN" altLang="en-US" sz="2400" b="1" smtClean="0"/>
              <a:t>茶叶、鸡蛋、小甜饼、</a:t>
            </a:r>
            <a:r>
              <a:rPr lang="zh-CN" altLang="en-US" sz="2400" b="1" smtClean="0">
                <a:solidFill>
                  <a:srgbClr val="00FF00"/>
                </a:solidFill>
              </a:rPr>
              <a:t>尿布</a:t>
            </a:r>
            <a:r>
              <a:rPr lang="zh-CN" altLang="en-US" sz="2400" b="1" smtClean="0"/>
              <a:t>、</a:t>
            </a:r>
            <a:r>
              <a:rPr lang="zh-CN" altLang="en-US" sz="2400" b="1" smtClean="0">
                <a:solidFill>
                  <a:srgbClr val="00FF00"/>
                </a:solidFill>
              </a:rPr>
              <a:t>牛奶</a:t>
            </a:r>
            <a:endParaRPr lang="en-US" altLang="zh-CN" sz="2400" b="1" smtClean="0">
              <a:solidFill>
                <a:srgbClr val="00FF00"/>
              </a:solidFill>
            </a:endParaRPr>
          </a:p>
          <a:p>
            <a:pPr lvl="1" algn="just">
              <a:spcBef>
                <a:spcPts val="600"/>
              </a:spcBef>
              <a:buFontTx/>
              <a:buNone/>
            </a:pPr>
            <a:r>
              <a:rPr lang="zh-CN" altLang="en-US" sz="2400" b="1" smtClean="0"/>
              <a:t>经关联分析，可发现顾客经常同时购买的商品：尿布</a:t>
            </a:r>
            <a:r>
              <a:rPr lang="zh-CN" altLang="en-US" sz="2400" b="1" smtClean="0">
                <a:sym typeface="Symbol" panose="05050102010706020507" pitchFamily="18" charset="2"/>
              </a:rPr>
              <a:t></a:t>
            </a:r>
            <a:r>
              <a:rPr lang="zh-CN" altLang="en-US" sz="2400" b="1" smtClean="0"/>
              <a:t>牛奶</a:t>
            </a:r>
            <a:endParaRPr lang="en-US" altLang="zh-CN" sz="2400" b="1" smtClean="0"/>
          </a:p>
          <a:p>
            <a:pPr lvl="1" algn="just">
              <a:lnSpc>
                <a:spcPct val="90000"/>
              </a:lnSpc>
              <a:spcBef>
                <a:spcPct val="0"/>
              </a:spcBef>
              <a:buFontTx/>
              <a:buNone/>
            </a:pPr>
            <a:endParaRPr lang="en-US" altLang="zh-CN" sz="2400" b="1" smtClean="0">
              <a:solidFill>
                <a:srgbClr val="00FF00"/>
              </a:solidFill>
            </a:endParaRPr>
          </a:p>
        </p:txBody>
      </p:sp>
      <p:sp>
        <p:nvSpPr>
          <p:cNvPr id="7171"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71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0EB4379-03E6-426A-B03E-5BE9D8C5F2FC}" type="slidenum">
              <a:rPr lang="zh-CN" altLang="en-US" sz="1400"/>
              <a:pPr/>
              <a:t>6</a:t>
            </a:fld>
            <a:endParaRPr lang="en-US" altLang="zh-CN" sz="1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287338" y="1438275"/>
            <a:ext cx="8640762" cy="5038725"/>
          </a:xfrm>
          <a:noFill/>
        </p:spPr>
        <p:txBody>
          <a:bodyPr/>
          <a:lstStyle/>
          <a:p>
            <a:pPr algn="just"/>
            <a:r>
              <a:rPr lang="zh-CN" altLang="en-US" b="1" smtClean="0"/>
              <a:t>大数据</a:t>
            </a:r>
            <a:endParaRPr lang="en-US" altLang="zh-CN" b="1" smtClean="0"/>
          </a:p>
          <a:p>
            <a:pPr lvl="1" algn="just"/>
            <a:r>
              <a:rPr lang="zh-CN" altLang="zh-CN" b="1" smtClean="0"/>
              <a:t>大数据</a:t>
            </a:r>
            <a:r>
              <a:rPr lang="zh-CN" altLang="en-US" smtClean="0"/>
              <a:t>，</a:t>
            </a:r>
            <a:r>
              <a:rPr lang="zh-CN" altLang="zh-CN" b="1" smtClean="0"/>
              <a:t>或</a:t>
            </a:r>
            <a:r>
              <a:rPr lang="zh-CN" altLang="en-US" b="1" smtClean="0"/>
              <a:t>称</a:t>
            </a:r>
            <a:r>
              <a:rPr lang="zh-CN" altLang="zh-CN" b="1" smtClean="0"/>
              <a:t>海量数据</a:t>
            </a:r>
            <a:r>
              <a:rPr lang="zh-CN" altLang="zh-CN" smtClean="0"/>
              <a:t>，</a:t>
            </a:r>
            <a:r>
              <a:rPr lang="zh-CN" altLang="zh-CN" b="1" smtClean="0"/>
              <a:t>指所涉及的数据量规模巨大到无法通过人工，在合理时间内达到截取、管理、处理、并整理成为人类所能解读的信息</a:t>
            </a:r>
            <a:endParaRPr lang="en-US" altLang="zh-CN" b="1" smtClean="0"/>
          </a:p>
          <a:p>
            <a:pPr lvl="1" algn="just"/>
            <a:r>
              <a:rPr lang="zh-CN" altLang="en-US" b="1" smtClean="0"/>
              <a:t>例如： </a:t>
            </a:r>
            <a:r>
              <a:rPr lang="en-US" altLang="zh-CN" b="1" smtClean="0"/>
              <a:t>Google</a:t>
            </a:r>
            <a:r>
              <a:rPr lang="zh-CN" altLang="en-US" b="1" smtClean="0"/>
              <a:t>每天有来自全球</a:t>
            </a:r>
            <a:r>
              <a:rPr lang="en-US" altLang="zh-CN" b="1" smtClean="0"/>
              <a:t>30</a:t>
            </a:r>
            <a:r>
              <a:rPr lang="zh-CN" altLang="en-US" b="1" smtClean="0"/>
              <a:t>亿条搜索指令</a:t>
            </a:r>
            <a:endParaRPr lang="en-US" altLang="zh-CN" b="1" smtClean="0"/>
          </a:p>
          <a:p>
            <a:pPr lvl="1" algn="just">
              <a:buFontTx/>
              <a:buNone/>
            </a:pPr>
            <a:r>
              <a:rPr lang="en-US" altLang="zh-CN" smtClean="0">
                <a:sym typeface="Symbol" panose="05050102010706020507" pitchFamily="18" charset="2"/>
              </a:rPr>
              <a:t>	   </a:t>
            </a:r>
            <a:r>
              <a:rPr lang="zh-CN" altLang="zh-CN" b="1" smtClean="0"/>
              <a:t>每天都有成千上万的人通过</a:t>
            </a:r>
            <a:r>
              <a:rPr lang="en-US" altLang="zh-CN" b="1" smtClean="0"/>
              <a:t>Google</a:t>
            </a:r>
            <a:r>
              <a:rPr lang="zh-CN" altLang="zh-CN" b="1" smtClean="0"/>
              <a:t>搜索信息，从</a:t>
            </a:r>
            <a:r>
              <a:rPr lang="zh-CN" altLang="en-US" b="1" smtClean="0"/>
              <a:t>出游的路线和耗时、</a:t>
            </a:r>
            <a:r>
              <a:rPr lang="zh-CN" altLang="zh-CN" b="1" smtClean="0"/>
              <a:t>治疗</a:t>
            </a:r>
            <a:r>
              <a:rPr lang="zh-CN" altLang="en-US" b="1" smtClean="0"/>
              <a:t>某种疾病的方法和某研究方向的最新学术资料</a:t>
            </a:r>
            <a:r>
              <a:rPr lang="zh-CN" altLang="zh-CN" b="1" smtClean="0"/>
              <a:t>，各式各样的</a:t>
            </a:r>
            <a:r>
              <a:rPr lang="zh-CN" altLang="en-US" b="1" smtClean="0"/>
              <a:t>搜索要求</a:t>
            </a:r>
            <a:r>
              <a:rPr lang="zh-CN" altLang="zh-CN" b="1" smtClean="0"/>
              <a:t>都有</a:t>
            </a:r>
            <a:endParaRPr lang="en-US" altLang="zh-CN" b="1" smtClean="0"/>
          </a:p>
          <a:p>
            <a:pPr lvl="1" algn="just">
              <a:buFontTx/>
              <a:buNone/>
            </a:pPr>
            <a:r>
              <a:rPr lang="en-US" altLang="zh-CN" smtClean="0">
                <a:sym typeface="Symbol" panose="05050102010706020507" pitchFamily="18" charset="2"/>
              </a:rPr>
              <a:t>	   </a:t>
            </a:r>
            <a:r>
              <a:rPr lang="zh-CN" altLang="zh-CN" b="1" smtClean="0"/>
              <a:t>这</a:t>
            </a:r>
            <a:r>
              <a:rPr lang="zh-CN" altLang="en-US" b="1" smtClean="0"/>
              <a:t>样的搜索引擎</a:t>
            </a:r>
            <a:r>
              <a:rPr lang="zh-CN" altLang="zh-CN" b="1" smtClean="0"/>
              <a:t>无疑极大</a:t>
            </a:r>
            <a:r>
              <a:rPr lang="zh-CN" altLang="en-US" b="1" smtClean="0"/>
              <a:t>地</a:t>
            </a:r>
            <a:r>
              <a:rPr lang="zh-CN" altLang="zh-CN" b="1" smtClean="0"/>
              <a:t>方便了人们的</a:t>
            </a:r>
            <a:r>
              <a:rPr lang="zh-CN" altLang="en-US" b="1" smtClean="0"/>
              <a:t>生活和工作</a:t>
            </a:r>
            <a:endParaRPr lang="en-US" altLang="zh-CN" b="1" baseline="30000" smtClean="0"/>
          </a:p>
        </p:txBody>
      </p:sp>
      <p:sp>
        <p:nvSpPr>
          <p:cNvPr id="8195"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81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4A7093C-3DA8-43B6-8047-0FA19EE168CD}" type="slidenum">
              <a:rPr lang="zh-CN" altLang="en-US" sz="1400"/>
              <a:pPr/>
              <a:t>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38">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33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287338" y="1438275"/>
            <a:ext cx="8640762" cy="5038725"/>
          </a:xfrm>
          <a:noFill/>
        </p:spPr>
        <p:txBody>
          <a:bodyPr/>
          <a:lstStyle/>
          <a:p>
            <a:pPr algn="just"/>
            <a:r>
              <a:rPr lang="zh-CN" altLang="en-US" b="1" smtClean="0"/>
              <a:t>大数据</a:t>
            </a:r>
            <a:endParaRPr lang="en-US" altLang="zh-CN" b="1" smtClean="0"/>
          </a:p>
          <a:p>
            <a:pPr lvl="1" algn="just"/>
            <a:r>
              <a:rPr lang="zh-CN" altLang="zh-CN" b="1" smtClean="0"/>
              <a:t>大数据</a:t>
            </a:r>
            <a:r>
              <a:rPr lang="zh-CN" altLang="en-US" smtClean="0"/>
              <a:t>，</a:t>
            </a:r>
            <a:r>
              <a:rPr lang="zh-CN" altLang="zh-CN" b="1" smtClean="0"/>
              <a:t>或</a:t>
            </a:r>
            <a:r>
              <a:rPr lang="zh-CN" altLang="en-US" b="1" smtClean="0"/>
              <a:t>称</a:t>
            </a:r>
            <a:r>
              <a:rPr lang="zh-CN" altLang="zh-CN" b="1" smtClean="0"/>
              <a:t>海量数据</a:t>
            </a:r>
            <a:r>
              <a:rPr lang="zh-CN" altLang="zh-CN" smtClean="0"/>
              <a:t>，</a:t>
            </a:r>
            <a:r>
              <a:rPr lang="zh-CN" altLang="zh-CN" b="1" smtClean="0"/>
              <a:t>指所涉及的数据量规模巨大到无法通过人工，在合理时间内达到截取、管理、处理、并整理成为人类所能解读的信息</a:t>
            </a:r>
            <a:endParaRPr lang="en-US" altLang="zh-CN" b="1" smtClean="0"/>
          </a:p>
          <a:p>
            <a:pPr lvl="1" algn="just"/>
            <a:r>
              <a:rPr lang="zh-CN" altLang="zh-CN" b="1" smtClean="0"/>
              <a:t>这一系列搜索数据从侧面显示出搜索这些信息的人</a:t>
            </a:r>
            <a:r>
              <a:rPr lang="zh-CN" altLang="en-US" b="1" smtClean="0"/>
              <a:t>的</a:t>
            </a:r>
            <a:r>
              <a:rPr lang="zh-CN" altLang="zh-CN" b="1" smtClean="0"/>
              <a:t>本身情况，比如他们的想法、需求、忧虑等非常有价值的信息</a:t>
            </a:r>
            <a:endParaRPr lang="en-US" altLang="zh-CN" b="1" smtClean="0"/>
          </a:p>
          <a:p>
            <a:pPr lvl="1" algn="just"/>
            <a:r>
              <a:rPr lang="zh-CN" altLang="zh-CN" b="1" smtClean="0"/>
              <a:t>如果这些搜索</a:t>
            </a:r>
            <a:r>
              <a:rPr lang="zh-CN" altLang="en-US" b="1" smtClean="0"/>
              <a:t>数据能</a:t>
            </a:r>
            <a:r>
              <a:rPr lang="zh-CN" altLang="zh-CN" b="1" smtClean="0"/>
              <a:t>准确</a:t>
            </a:r>
            <a:r>
              <a:rPr lang="zh-CN" altLang="en-US" b="1" smtClean="0"/>
              <a:t>地</a:t>
            </a:r>
            <a:r>
              <a:rPr lang="zh-CN" altLang="zh-CN" b="1" smtClean="0"/>
              <a:t>反映人们的</a:t>
            </a:r>
            <a:r>
              <a:rPr lang="zh-CN" altLang="en-US" b="1" smtClean="0"/>
              <a:t>生活和工作状况</a:t>
            </a:r>
            <a:r>
              <a:rPr lang="zh-CN" altLang="zh-CN" b="1" smtClean="0"/>
              <a:t>，那么就有可能利用这些信息来察觉商业趋势、避免疾病扩散、打击犯罪</a:t>
            </a:r>
            <a:r>
              <a:rPr lang="zh-CN" altLang="en-US" b="1" smtClean="0"/>
              <a:t>、</a:t>
            </a:r>
            <a:r>
              <a:rPr lang="zh-CN" altLang="zh-CN" b="1" smtClean="0"/>
              <a:t>测定实时交通路况</a:t>
            </a:r>
            <a:r>
              <a:rPr lang="zh-CN" altLang="en-US" b="1" smtClean="0"/>
              <a:t>和</a:t>
            </a:r>
            <a:r>
              <a:rPr lang="zh-CN" altLang="zh-CN" b="1" smtClean="0"/>
              <a:t>预测选举结果</a:t>
            </a:r>
            <a:r>
              <a:rPr lang="zh-CN" altLang="en-US" b="1" smtClean="0"/>
              <a:t>等</a:t>
            </a:r>
            <a:endParaRPr lang="en-US" altLang="zh-CN" b="1" smtClean="0"/>
          </a:p>
        </p:txBody>
      </p:sp>
      <p:sp>
        <p:nvSpPr>
          <p:cNvPr id="9219"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922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6C72ED1-136D-4FDA-85E6-6A713F245A8D}" type="slidenum">
              <a:rPr lang="zh-CN" altLang="en-US" sz="1400"/>
              <a:pPr/>
              <a:t>8</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287338" y="1438275"/>
            <a:ext cx="8640762" cy="5038725"/>
          </a:xfrm>
          <a:noFill/>
        </p:spPr>
        <p:txBody>
          <a:bodyPr/>
          <a:lstStyle/>
          <a:p>
            <a:pPr algn="just"/>
            <a:r>
              <a:rPr lang="zh-CN" altLang="en-US" b="1" smtClean="0"/>
              <a:t>大数据</a:t>
            </a:r>
            <a:endParaRPr lang="en-US" altLang="zh-CN" b="1" smtClean="0"/>
          </a:p>
          <a:p>
            <a:pPr lvl="1" algn="just"/>
            <a:r>
              <a:rPr lang="zh-CN" altLang="zh-CN" b="1" smtClean="0"/>
              <a:t>大数据</a:t>
            </a:r>
            <a:r>
              <a:rPr lang="zh-CN" altLang="en-US" smtClean="0"/>
              <a:t>，</a:t>
            </a:r>
            <a:r>
              <a:rPr lang="zh-CN" altLang="zh-CN" b="1" smtClean="0"/>
              <a:t>或</a:t>
            </a:r>
            <a:r>
              <a:rPr lang="zh-CN" altLang="en-US" b="1" smtClean="0"/>
              <a:t>称</a:t>
            </a:r>
            <a:r>
              <a:rPr lang="zh-CN" altLang="zh-CN" b="1" smtClean="0"/>
              <a:t>海量数据</a:t>
            </a:r>
            <a:r>
              <a:rPr lang="zh-CN" altLang="zh-CN" smtClean="0"/>
              <a:t>，</a:t>
            </a:r>
            <a:r>
              <a:rPr lang="zh-CN" altLang="zh-CN" b="1" smtClean="0"/>
              <a:t>指所涉及的数据量规模巨大到无法通过人工，在合理时间内达到截取、管理、处理、并整理成为人类所能解读的信息</a:t>
            </a:r>
            <a:endParaRPr lang="en-US" altLang="zh-CN" b="1" smtClean="0"/>
          </a:p>
          <a:p>
            <a:pPr lvl="1" algn="just"/>
            <a:r>
              <a:rPr lang="zh-CN" altLang="en-US" b="1" smtClean="0"/>
              <a:t>与小数据集的比较：</a:t>
            </a:r>
            <a:endParaRPr lang="en-US" altLang="zh-CN" b="1" smtClean="0"/>
          </a:p>
          <a:p>
            <a:pPr lvl="1" algn="just">
              <a:buFontTx/>
              <a:buNone/>
            </a:pPr>
            <a:r>
              <a:rPr lang="en-US" altLang="zh-CN" b="1" smtClean="0"/>
              <a:t>	   </a:t>
            </a:r>
            <a:r>
              <a:rPr lang="zh-CN" altLang="zh-CN" b="1" smtClean="0"/>
              <a:t>在总数据量相同的情况下，与个别分析独立的小型数据集相比，将各个小型数据集合并后进行</a:t>
            </a:r>
            <a:r>
              <a:rPr lang="zh-CN" altLang="en-US" b="1" smtClean="0"/>
              <a:t>大数据</a:t>
            </a:r>
            <a:r>
              <a:rPr lang="zh-CN" altLang="zh-CN" b="1" smtClean="0"/>
              <a:t>分析可得出许多额外的信息和数据关</a:t>
            </a:r>
            <a:r>
              <a:rPr lang="zh-CN" altLang="en-US" b="1" smtClean="0"/>
              <a:t>联</a:t>
            </a:r>
            <a:r>
              <a:rPr lang="zh-CN" altLang="zh-CN" b="1" smtClean="0"/>
              <a:t>性</a:t>
            </a:r>
            <a:endParaRPr lang="en-US" altLang="zh-CN" b="1" smtClean="0"/>
          </a:p>
          <a:p>
            <a:pPr lvl="1" algn="just"/>
            <a:r>
              <a:rPr lang="zh-CN" altLang="zh-CN" b="1" smtClean="0"/>
              <a:t>这正是大型数据集盛行的原因</a:t>
            </a:r>
            <a:endParaRPr lang="en-US" altLang="zh-CN" b="1" smtClean="0"/>
          </a:p>
          <a:p>
            <a:pPr lvl="1" algn="just"/>
            <a:r>
              <a:rPr lang="zh-CN" altLang="en-US" b="1" smtClean="0"/>
              <a:t>数据挖掘</a:t>
            </a:r>
            <a:r>
              <a:rPr lang="zh-CN" altLang="zh-CN" b="1" smtClean="0"/>
              <a:t>则是探讨用以解析大数据的方法</a:t>
            </a:r>
          </a:p>
          <a:p>
            <a:pPr lvl="1" algn="just"/>
            <a:endParaRPr lang="en-US" altLang="zh-CN" b="1" smtClean="0"/>
          </a:p>
        </p:txBody>
      </p:sp>
      <p:sp>
        <p:nvSpPr>
          <p:cNvPr id="10243" name="Rectangle 44"/>
          <p:cNvSpPr>
            <a:spLocks noChangeArrowheads="1"/>
          </p:cNvSpPr>
          <p:nvPr/>
        </p:nvSpPr>
        <p:spPr bwMode="auto">
          <a:xfrm>
            <a:off x="230188" y="228600"/>
            <a:ext cx="8640762"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zh-CN" altLang="en-US" sz="4400" b="1">
                <a:solidFill>
                  <a:srgbClr val="FFFF00"/>
                </a:solidFill>
              </a:rPr>
              <a:t>大数据的魅力</a:t>
            </a:r>
          </a:p>
        </p:txBody>
      </p:sp>
      <p:sp>
        <p:nvSpPr>
          <p:cNvPr id="1024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B7F9A82-EFDC-419B-AA5D-DA283B174F47}" type="slidenum">
              <a:rPr lang="zh-CN" altLang="en-US" sz="1400"/>
              <a:pPr/>
              <a:t>9</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3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fractions">
  <a:themeElements>
    <a:clrScheme name="">
      <a:dk1>
        <a:srgbClr val="000000"/>
      </a:dk1>
      <a:lt1>
        <a:srgbClr val="FFFFFF"/>
      </a:lt1>
      <a:dk2>
        <a:srgbClr val="0000FF"/>
      </a:dk2>
      <a:lt2>
        <a:srgbClr val="FFFF00"/>
      </a:lt2>
      <a:accent1>
        <a:srgbClr val="0000FF"/>
      </a:accent1>
      <a:accent2>
        <a:srgbClr val="3333CC"/>
      </a:accent2>
      <a:accent3>
        <a:srgbClr val="AAAAFF"/>
      </a:accent3>
      <a:accent4>
        <a:srgbClr val="DADADA"/>
      </a:accent4>
      <a:accent5>
        <a:srgbClr val="AAAAFF"/>
      </a:accent5>
      <a:accent6>
        <a:srgbClr val="2D2DB9"/>
      </a:accent6>
      <a:hlink>
        <a:srgbClr val="CCCCFF"/>
      </a:hlink>
      <a:folHlink>
        <a:srgbClr val="B2B2B2"/>
      </a:folHlink>
    </a:clrScheme>
    <a:fontScheme name="Refractions">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en-US" sz="2400" b="0" i="1" u="none" strike="noStrike" cap="none" normalizeH="0" baseline="0" smtClean="0">
            <a:ln>
              <a:noFill/>
            </a:ln>
            <a:solidFill>
              <a:schemeClr val="tx1"/>
            </a:solidFill>
            <a:effectLst/>
            <a:latin typeface="Courier New" pitchFamily="49" charset="0"/>
            <a:ea typeface="宋体"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en-US" sz="2400" b="0" i="1" u="none" strike="noStrike" cap="none" normalizeH="0" baseline="0" smtClean="0">
            <a:ln>
              <a:noFill/>
            </a:ln>
            <a:solidFill>
              <a:schemeClr val="tx1"/>
            </a:solidFill>
            <a:effectLst/>
            <a:latin typeface="Courier New" pitchFamily="49" charset="0"/>
            <a:ea typeface="宋体" charset="-122"/>
          </a:defRPr>
        </a:defPPr>
      </a:lstStyle>
    </a:lnDef>
  </a:objectDefaults>
  <a:extraClrSchemeLst>
    <a:extraClrScheme>
      <a:clrScheme name="Refraction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Refraction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Refraction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Refraction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efraction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Refraction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Refraction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Designs\ANGLES.POT</Template>
  <TotalTime>33454</TotalTime>
  <Words>3815</Words>
  <Application>Microsoft Office PowerPoint</Application>
  <PresentationFormat>全屏显示(4:3)</PresentationFormat>
  <Paragraphs>757</Paragraphs>
  <Slides>57</Slides>
  <Notes>57</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57</vt:i4>
      </vt:variant>
    </vt:vector>
  </HeadingPairs>
  <TitlesOfParts>
    <vt:vector size="63" baseType="lpstr">
      <vt:lpstr>宋体</vt:lpstr>
      <vt:lpstr>Courier New</vt:lpstr>
      <vt:lpstr>Euclid Math One</vt:lpstr>
      <vt:lpstr>Symbol</vt:lpstr>
      <vt:lpstr>Times New Roman</vt:lpstr>
      <vt:lpstr>Refractions</vt:lpstr>
      <vt:lpstr>大数据的处理和分析 计算机科学导论第十讲</vt:lpstr>
      <vt:lpstr>课 程 内 容</vt:lpstr>
      <vt:lpstr>讲 座 提 纲</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大数据的魅力</vt:lpstr>
      <vt:lpstr>大数据的魅力</vt:lpstr>
      <vt:lpstr>大数据的魅力</vt:lpstr>
      <vt:lpstr>大数据的魅力</vt:lpstr>
      <vt:lpstr>大数据的魅力</vt:lpstr>
      <vt:lpstr>大数据的魅力</vt:lpstr>
      <vt:lpstr>大数据时代的思维变革</vt:lpstr>
      <vt:lpstr>大数据时代的思维变革</vt:lpstr>
      <vt:lpstr>大数据时代的思维变革</vt:lpstr>
      <vt:lpstr>大数据时代的思维变革</vt:lpstr>
      <vt:lpstr>大数据时代的思维变革</vt:lpstr>
      <vt:lpstr>大数据时代的思维变革</vt:lpstr>
      <vt:lpstr>大数据时代的思维变革</vt:lpstr>
      <vt:lpstr>大数据时代的思维变革</vt:lpstr>
      <vt:lpstr>大数据时代的思维变革</vt:lpstr>
      <vt:lpstr>大数据时代的思维变革</vt:lpstr>
      <vt:lpstr>大数据的处理</vt:lpstr>
      <vt:lpstr>大数据的处理</vt:lpstr>
      <vt:lpstr>大数据的处理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大数据的分析</vt:lpstr>
      <vt:lpstr>大数据的分析</vt:lpstr>
      <vt:lpstr>大数据的分析</vt:lpstr>
      <vt:lpstr>大数据的分析</vt:lpstr>
      <vt:lpstr>大数据的分析</vt:lpstr>
      <vt:lpstr>大数据的分析</vt:lpstr>
      <vt:lpstr>大数据的分析</vt:lpstr>
      <vt:lpstr>大数据的分析</vt:lpstr>
      <vt:lpstr>大数据的分析</vt:lpstr>
      <vt:lpstr>大数据的分析</vt:lpstr>
      <vt:lpstr>小  结</vt:lpstr>
      <vt:lpstr>小  结</vt:lpstr>
    </vt:vector>
  </TitlesOfParts>
  <Company>中国科大</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Static Enforcement of Security with Types</dc:title>
  <dc:creator>陈意云</dc:creator>
  <cp:lastModifiedBy>lenovo</cp:lastModifiedBy>
  <cp:revision>2184</cp:revision>
  <dcterms:created xsi:type="dcterms:W3CDTF">2000-08-08T16:59:41Z</dcterms:created>
  <dcterms:modified xsi:type="dcterms:W3CDTF">2016-12-13T01:02:09Z</dcterms:modified>
</cp:coreProperties>
</file>