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53"/>
  </p:notesMasterIdLst>
  <p:handoutMasterIdLst>
    <p:handoutMasterId r:id="rId54"/>
  </p:handoutMasterIdLst>
  <p:sldIdLst>
    <p:sldId id="256" r:id="rId2"/>
    <p:sldId id="532" r:id="rId3"/>
    <p:sldId id="405" r:id="rId4"/>
    <p:sldId id="406" r:id="rId5"/>
    <p:sldId id="542" r:id="rId6"/>
    <p:sldId id="533" r:id="rId7"/>
    <p:sldId id="545" r:id="rId8"/>
    <p:sldId id="544" r:id="rId9"/>
    <p:sldId id="514" r:id="rId10"/>
    <p:sldId id="549" r:id="rId11"/>
    <p:sldId id="543" r:id="rId12"/>
    <p:sldId id="546" r:id="rId13"/>
    <p:sldId id="502" r:id="rId14"/>
    <p:sldId id="503" r:id="rId15"/>
    <p:sldId id="504" r:id="rId16"/>
    <p:sldId id="505" r:id="rId17"/>
    <p:sldId id="506" r:id="rId18"/>
    <p:sldId id="547" r:id="rId19"/>
    <p:sldId id="507" r:id="rId20"/>
    <p:sldId id="415" r:id="rId21"/>
    <p:sldId id="508" r:id="rId22"/>
    <p:sldId id="509" r:id="rId23"/>
    <p:sldId id="534" r:id="rId24"/>
    <p:sldId id="512" r:id="rId25"/>
    <p:sldId id="524" r:id="rId26"/>
    <p:sldId id="515" r:id="rId27"/>
    <p:sldId id="516" r:id="rId28"/>
    <p:sldId id="517" r:id="rId29"/>
    <p:sldId id="518" r:id="rId30"/>
    <p:sldId id="519" r:id="rId31"/>
    <p:sldId id="513" r:id="rId32"/>
    <p:sldId id="541" r:id="rId33"/>
    <p:sldId id="493" r:id="rId34"/>
    <p:sldId id="520" r:id="rId35"/>
    <p:sldId id="539" r:id="rId36"/>
    <p:sldId id="540" r:id="rId37"/>
    <p:sldId id="521" r:id="rId38"/>
    <p:sldId id="528" r:id="rId39"/>
    <p:sldId id="500" r:id="rId40"/>
    <p:sldId id="523" r:id="rId41"/>
    <p:sldId id="522" r:id="rId42"/>
    <p:sldId id="525" r:id="rId43"/>
    <p:sldId id="529" r:id="rId44"/>
    <p:sldId id="527" r:id="rId45"/>
    <p:sldId id="535" r:id="rId46"/>
    <p:sldId id="530" r:id="rId47"/>
    <p:sldId id="536" r:id="rId48"/>
    <p:sldId id="538" r:id="rId49"/>
    <p:sldId id="466" r:id="rId50"/>
    <p:sldId id="501" r:id="rId51"/>
    <p:sldId id="548" r:id="rId52"/>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1pPr>
    <a:lvl2pPr marL="4572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2pPr>
    <a:lvl3pPr marL="9144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3pPr>
    <a:lvl4pPr marL="13716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4pPr>
    <a:lvl5pPr marL="1828800" algn="l" rtl="0" eaLnBrk="0" fontAlgn="base" hangingPunct="0">
      <a:spcBef>
        <a:spcPct val="0"/>
      </a:spcBef>
      <a:spcAft>
        <a:spcPct val="0"/>
      </a:spcAft>
      <a:defRPr sz="3200"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6pPr>
    <a:lvl7pPr marL="27432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7pPr>
    <a:lvl8pPr marL="32004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8pPr>
    <a:lvl9pPr marL="3657600" algn="l" defTabSz="914400" rtl="0" eaLnBrk="1" latinLnBrk="0" hangingPunct="1">
      <a:defRPr sz="3200" kern="1200">
        <a:solidFill>
          <a:schemeClr val="tx1"/>
        </a:solidFill>
        <a:latin typeface="Times New Roman" panose="02020603050405020304" pitchFamily="18"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FF00"/>
    <a:srgbClr val="00CC66"/>
    <a:srgbClr val="B2B2B2"/>
    <a:srgbClr val="CCCC00"/>
    <a:srgbClr val="CCFF66"/>
    <a:srgbClr val="33CC33"/>
    <a:srgbClr val="CC0000"/>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8289" autoAdjust="0"/>
    <p:restoredTop sz="96125" autoAdjust="0"/>
  </p:normalViewPr>
  <p:slideViewPr>
    <p:cSldViewPr>
      <p:cViewPr varScale="1">
        <p:scale>
          <a:sx n="85" d="100"/>
          <a:sy n="85" d="100"/>
        </p:scale>
        <p:origin x="816"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30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8770" name="Rectangle 1026"/>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nSpc>
                <a:spcPct val="100000"/>
              </a:lnSpc>
              <a:spcBef>
                <a:spcPct val="20000"/>
              </a:spcBef>
              <a:buFontTx/>
              <a:buChar char="•"/>
              <a:defRPr sz="1200" i="1">
                <a:latin typeface="Courier New" pitchFamily="49" charset="0"/>
                <a:ea typeface="宋体" charset="-122"/>
              </a:defRPr>
            </a:lvl1pPr>
          </a:lstStyle>
          <a:p>
            <a:pPr>
              <a:defRPr/>
            </a:pPr>
            <a:endParaRPr lang="zh-CN" altLang="en-US"/>
          </a:p>
        </p:txBody>
      </p:sp>
      <p:sp>
        <p:nvSpPr>
          <p:cNvPr id="288771" name="Rectangle 1027"/>
          <p:cNvSpPr>
            <a:spLocks noGrp="1" noChangeArrowheads="1"/>
          </p:cNvSpPr>
          <p:nvPr>
            <p:ph type="dt" sz="quarter"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lnSpc>
                <a:spcPct val="100000"/>
              </a:lnSpc>
              <a:spcBef>
                <a:spcPct val="20000"/>
              </a:spcBef>
              <a:buFontTx/>
              <a:buChar char="•"/>
              <a:defRPr sz="1200" i="1">
                <a:latin typeface="Courier New" pitchFamily="49" charset="0"/>
                <a:ea typeface="宋体" charset="-122"/>
              </a:defRPr>
            </a:lvl1pPr>
          </a:lstStyle>
          <a:p>
            <a:pPr>
              <a:defRPr/>
            </a:pPr>
            <a:endParaRPr lang="en-US" altLang="zh-CN"/>
          </a:p>
        </p:txBody>
      </p:sp>
      <p:sp>
        <p:nvSpPr>
          <p:cNvPr id="288772" name="Rectangle 1028"/>
          <p:cNvSpPr>
            <a:spLocks noGrp="1" noChangeArrowheads="1"/>
          </p:cNvSpPr>
          <p:nvPr>
            <p:ph type="ftr" sz="quarter" idx="2"/>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nSpc>
                <a:spcPct val="100000"/>
              </a:lnSpc>
              <a:spcBef>
                <a:spcPct val="20000"/>
              </a:spcBef>
              <a:buFontTx/>
              <a:buChar char="•"/>
              <a:defRPr sz="1200" i="1">
                <a:latin typeface="Courier New" pitchFamily="49" charset="0"/>
                <a:ea typeface="宋体" charset="-122"/>
              </a:defRPr>
            </a:lvl1pPr>
          </a:lstStyle>
          <a:p>
            <a:pPr>
              <a:defRPr/>
            </a:pPr>
            <a:endParaRPr lang="en-US" altLang="zh-CN"/>
          </a:p>
        </p:txBody>
      </p:sp>
      <p:sp>
        <p:nvSpPr>
          <p:cNvPr id="288773" name="Rectangle 1029"/>
          <p:cNvSpPr>
            <a:spLocks noGrp="1" noChangeArrowheads="1"/>
          </p:cNvSpPr>
          <p:nvPr>
            <p:ph type="sldNum" sz="quarter" idx="3"/>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20000"/>
              </a:spcBef>
              <a:buFontTx/>
              <a:buChar char="•"/>
              <a:defRPr sz="1200" i="1">
                <a:latin typeface="Courier New" panose="02070309020205020404" pitchFamily="49" charset="0"/>
              </a:defRPr>
            </a:lvl1pPr>
          </a:lstStyle>
          <a:p>
            <a:fld id="{27597C49-94D5-4CE5-BE40-495F23130FCF}" type="slidenum">
              <a:rPr lang="zh-CN" altLang="en-US"/>
              <a:pPr/>
              <a:t>‹#›</a:t>
            </a:fld>
            <a:endParaRPr lang="en-US" altLang="zh-CN"/>
          </a:p>
        </p:txBody>
      </p:sp>
    </p:spTree>
    <p:extLst>
      <p:ext uri="{BB962C8B-B14F-4D97-AF65-F5344CB8AC3E}">
        <p14:creationId xmlns:p14="http://schemas.microsoft.com/office/powerpoint/2010/main" val="41581435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b="1" i="0">
                <a:latin typeface="Times New Roman" pitchFamily="18" charset="0"/>
                <a:ea typeface="宋体" charset="-122"/>
              </a:defRPr>
            </a:lvl1pPr>
          </a:lstStyle>
          <a:p>
            <a:pPr>
              <a:defRPr/>
            </a:pPr>
            <a:endParaRPr lang="zh-CN" altLang="en-US"/>
          </a:p>
        </p:txBody>
      </p:sp>
      <p:sp>
        <p:nvSpPr>
          <p:cNvPr id="52227"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b="1" i="0">
                <a:latin typeface="Times New Roman" pitchFamily="18" charset="0"/>
                <a:ea typeface="宋体" charset="-122"/>
              </a:defRPr>
            </a:lvl1pPr>
          </a:lstStyle>
          <a:p>
            <a:pPr>
              <a:defRPr/>
            </a:pPr>
            <a:endParaRPr lang="en-US" altLang="zh-CN"/>
          </a:p>
        </p:txBody>
      </p:sp>
      <p:sp>
        <p:nvSpPr>
          <p:cNvPr id="471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9"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52230"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b="1" i="0">
                <a:latin typeface="Times New Roman" pitchFamily="18" charset="0"/>
                <a:ea typeface="宋体" charset="-122"/>
              </a:defRPr>
            </a:lvl1pPr>
          </a:lstStyle>
          <a:p>
            <a:pPr>
              <a:defRPr/>
            </a:pPr>
            <a:endParaRPr lang="en-US" altLang="zh-CN"/>
          </a:p>
        </p:txBody>
      </p:sp>
      <p:sp>
        <p:nvSpPr>
          <p:cNvPr id="52231"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1"/>
            </a:lvl1pPr>
          </a:lstStyle>
          <a:p>
            <a:fld id="{50DD8758-3CAC-47CF-AA65-180D1A22767B}" type="slidenum">
              <a:rPr lang="zh-CN" altLang="en-US"/>
              <a:pPr/>
              <a:t>‹#›</a:t>
            </a:fld>
            <a:endParaRPr lang="en-US" altLang="zh-CN"/>
          </a:p>
        </p:txBody>
      </p:sp>
    </p:spTree>
    <p:extLst>
      <p:ext uri="{BB962C8B-B14F-4D97-AF65-F5344CB8AC3E}">
        <p14:creationId xmlns:p14="http://schemas.microsoft.com/office/powerpoint/2010/main" val="5336230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64DF7AA-9F41-4B38-8B18-9EDC3B75C880}" type="slidenum">
              <a:rPr lang="zh-CN" altLang="en-US" sz="1200"/>
              <a:pPr/>
              <a:t>1</a:t>
            </a:fld>
            <a:endParaRPr lang="en-US" altLang="zh-CN"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ea typeface="宋体" panose="02010600030101010101" pitchFamily="2" charset="-122"/>
            </a:endParaRPr>
          </a:p>
        </p:txBody>
      </p:sp>
    </p:spTree>
    <p:extLst>
      <p:ext uri="{BB962C8B-B14F-4D97-AF65-F5344CB8AC3E}">
        <p14:creationId xmlns:p14="http://schemas.microsoft.com/office/powerpoint/2010/main" val="20220014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559A7EED-1B01-4FE9-8CE6-CF0959F9CB34}" type="slidenum">
              <a:rPr lang="zh-CN" altLang="en-US" sz="1200" b="1"/>
              <a:pPr algn="r"/>
              <a:t>10</a:t>
            </a:fld>
            <a:endParaRPr lang="en-US" altLang="zh-CN" sz="1200" b="1"/>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9629054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559A7EED-1B01-4FE9-8CE6-CF0959F9CB34}" type="slidenum">
              <a:rPr lang="zh-CN" altLang="en-US" sz="1200" b="1"/>
              <a:pPr algn="r"/>
              <a:t>11</a:t>
            </a:fld>
            <a:endParaRPr lang="en-US" altLang="zh-CN" sz="1200" b="1"/>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2839040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559A7EED-1B01-4FE9-8CE6-CF0959F9CB34}" type="slidenum">
              <a:rPr lang="zh-CN" altLang="en-US" sz="1200" b="1"/>
              <a:pPr algn="r"/>
              <a:t>12</a:t>
            </a:fld>
            <a:endParaRPr lang="en-US" altLang="zh-CN" sz="1200" b="1"/>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3796350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8DE32BFB-AABE-443D-BF5E-0FE2F845EDF2}" type="slidenum">
              <a:rPr lang="zh-CN" altLang="en-US" sz="1200"/>
              <a:pPr/>
              <a:t>13</a:t>
            </a:fld>
            <a:endParaRPr lang="en-US" altLang="zh-CN"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9495742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195F295-F902-4A3D-872F-BEC47F057EA5}" type="slidenum">
              <a:rPr lang="zh-CN" altLang="en-US" sz="1200"/>
              <a:pPr/>
              <a:t>14</a:t>
            </a:fld>
            <a:endParaRPr lang="en-US" altLang="zh-CN" sz="12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589654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106FB96E-456C-4653-A038-4B8459F9FDC6}" type="slidenum">
              <a:rPr lang="zh-CN" altLang="en-US" sz="1200"/>
              <a:pPr/>
              <a:t>15</a:t>
            </a:fld>
            <a:endParaRPr lang="en-US" altLang="zh-CN" sz="12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569483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028AC8B-7761-4F58-96A3-C03D282266A7}" type="slidenum">
              <a:rPr lang="zh-CN" altLang="en-US" sz="1200"/>
              <a:pPr/>
              <a:t>16</a:t>
            </a:fld>
            <a:endParaRPr lang="en-US" altLang="zh-CN"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4636898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C1579E9-38A0-4389-B0E7-745A50CC4C5B}" type="slidenum">
              <a:rPr lang="zh-CN" altLang="en-US" sz="1200"/>
              <a:pPr/>
              <a:t>17</a:t>
            </a:fld>
            <a:endParaRPr lang="en-US" altLang="zh-CN" sz="12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5429550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8DE32BFB-AABE-443D-BF5E-0FE2F845EDF2}" type="slidenum">
              <a:rPr lang="zh-CN" altLang="en-US" sz="1200"/>
              <a:pPr/>
              <a:t>18</a:t>
            </a:fld>
            <a:endParaRPr lang="en-US" altLang="zh-CN"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540005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696910B-CEB6-477C-A8CE-0603BD485F90}" type="slidenum">
              <a:rPr lang="zh-CN" altLang="en-US" sz="1200"/>
              <a:pPr/>
              <a:t>19</a:t>
            </a:fld>
            <a:endParaRPr lang="en-US" altLang="zh-CN"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692927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E4727398-816E-4823-A5A0-19278A0C376F}" type="slidenum">
              <a:rPr lang="zh-CN" altLang="en-US" sz="1200" b="1"/>
              <a:pPr algn="r"/>
              <a:t>2</a:t>
            </a:fld>
            <a:endParaRPr lang="en-US" altLang="zh-CN" sz="1200" b="1"/>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368373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9BF995A0-15D4-499F-B02E-31FF4381EF15}" type="slidenum">
              <a:rPr lang="zh-CN" altLang="en-US" sz="1200" b="1"/>
              <a:pPr algn="r"/>
              <a:t>20</a:t>
            </a:fld>
            <a:endParaRPr lang="en-US" altLang="zh-CN" sz="1200" b="1"/>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8912717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BDA4DE74-68BD-4683-BE2B-D6C9F2C1AF28}" type="slidenum">
              <a:rPr lang="zh-CN" altLang="en-US" sz="1200" b="1"/>
              <a:pPr algn="r"/>
              <a:t>21</a:t>
            </a:fld>
            <a:endParaRPr lang="en-US" altLang="zh-CN" sz="1200" b="1"/>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7962106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6C684822-1785-4420-9B6C-C837569EF908}" type="slidenum">
              <a:rPr lang="zh-CN" altLang="en-US" sz="1200" b="1"/>
              <a:pPr algn="r"/>
              <a:t>22</a:t>
            </a:fld>
            <a:endParaRPr lang="en-US" altLang="zh-CN" sz="1200" b="1"/>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1439741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7E074F07-A396-4307-A839-97BABE489947}" type="slidenum">
              <a:rPr lang="zh-CN" altLang="en-US" sz="1200" b="1"/>
              <a:pPr algn="r"/>
              <a:t>23</a:t>
            </a:fld>
            <a:endParaRPr lang="en-US" altLang="zh-CN" sz="1200" b="1"/>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632504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182C8B88-FCDF-4DCF-84E9-81164675B743}" type="slidenum">
              <a:rPr lang="zh-CN" altLang="en-US" sz="1200" b="1"/>
              <a:pPr algn="r"/>
              <a:t>24</a:t>
            </a:fld>
            <a:endParaRPr lang="en-US" altLang="zh-CN" sz="1200" b="1"/>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4163502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BD82A261-D01C-4217-AC2A-1DBA5A3D9E90}" type="slidenum">
              <a:rPr lang="zh-CN" altLang="en-US" sz="1200" b="1"/>
              <a:pPr algn="r"/>
              <a:t>25</a:t>
            </a:fld>
            <a:endParaRPr lang="en-US" altLang="zh-CN" sz="1200" b="1"/>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5318117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6D8213FF-EED5-4A58-9F45-F0DAC3D8BE37}" type="slidenum">
              <a:rPr lang="zh-CN" altLang="en-US" sz="1200" b="1"/>
              <a:pPr algn="r"/>
              <a:t>26</a:t>
            </a:fld>
            <a:endParaRPr lang="en-US" altLang="zh-CN" sz="1200" b="1"/>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986727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50C9573-4F47-48D4-BA1D-9A94AA0B9FD8}" type="slidenum">
              <a:rPr lang="zh-CN" altLang="en-US" sz="1200"/>
              <a:pPr/>
              <a:t>27</a:t>
            </a:fld>
            <a:endParaRPr lang="en-US" altLang="zh-CN" sz="120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1478047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0ADD253-0BD7-47D9-BB44-D297C244DD04}" type="slidenum">
              <a:rPr lang="zh-CN" altLang="en-US" sz="1200"/>
              <a:pPr/>
              <a:t>28</a:t>
            </a:fld>
            <a:endParaRPr lang="en-US" altLang="zh-CN" sz="120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2636451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6277AB0-CFC9-4EDA-88FF-2808C1B12AFB}" type="slidenum">
              <a:rPr lang="zh-CN" altLang="en-US" sz="1200"/>
              <a:pPr/>
              <a:t>29</a:t>
            </a:fld>
            <a:endParaRPr lang="en-US" altLang="zh-CN" sz="12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75238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9DA3C093-1E75-46C8-9586-3FDF995581E1}" type="slidenum">
              <a:rPr lang="zh-CN" altLang="en-US" sz="1200" b="1"/>
              <a:pPr algn="r"/>
              <a:t>3</a:t>
            </a:fld>
            <a:endParaRPr lang="en-US" altLang="zh-CN" sz="1200" b="1"/>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4980098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A26FF825-1906-4E6F-AD06-163D8C0F758F}" type="slidenum">
              <a:rPr lang="zh-CN" altLang="en-US" sz="1200"/>
              <a:pPr/>
              <a:t>30</a:t>
            </a:fld>
            <a:endParaRPr lang="en-US" altLang="zh-CN" sz="12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7037358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5331ECEE-787B-4845-B97F-7D152055CB06}" type="slidenum">
              <a:rPr lang="zh-CN" altLang="en-US" sz="1200" b="1"/>
              <a:pPr algn="r"/>
              <a:t>31</a:t>
            </a:fld>
            <a:endParaRPr lang="en-US" altLang="zh-CN" sz="1200" b="1"/>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1133767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A79AEB29-25BA-4B67-88E6-AE0463A037E8}" type="slidenum">
              <a:rPr lang="zh-CN" altLang="en-US" sz="1200" b="1"/>
              <a:pPr algn="r"/>
              <a:t>32</a:t>
            </a:fld>
            <a:endParaRPr lang="en-US" altLang="zh-CN" sz="1200" b="1"/>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21117152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2822D2BF-61A0-4D69-84AA-8F4576BDBB8B}" type="slidenum">
              <a:rPr lang="zh-CN" altLang="en-US" sz="1200" b="1"/>
              <a:pPr algn="r"/>
              <a:t>33</a:t>
            </a:fld>
            <a:endParaRPr lang="en-US" altLang="zh-CN" sz="1200" b="1"/>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1143975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49DD5742-7372-4193-8FD0-28A2B3BD7A17}" type="slidenum">
              <a:rPr lang="zh-CN" altLang="en-US" sz="1200" b="1"/>
              <a:pPr algn="r"/>
              <a:t>34</a:t>
            </a:fld>
            <a:endParaRPr lang="en-US" altLang="zh-CN" sz="1200" b="1"/>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7650381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4122C55E-E753-4346-A9EB-F77C79C15D73}" type="slidenum">
              <a:rPr lang="zh-CN" altLang="en-US" sz="1200" b="1"/>
              <a:pPr algn="r"/>
              <a:t>35</a:t>
            </a:fld>
            <a:endParaRPr lang="en-US" altLang="zh-CN" sz="1200" b="1"/>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9901914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02C8F1EB-4B2F-48DD-92ED-0BC98903AD74}" type="slidenum">
              <a:rPr lang="zh-CN" altLang="en-US" sz="1200" b="1"/>
              <a:pPr algn="r"/>
              <a:t>36</a:t>
            </a:fld>
            <a:endParaRPr lang="en-US" altLang="zh-CN" sz="1200" b="1"/>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9815214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B8AD337A-170E-4729-AEC4-0C054A370E92}" type="slidenum">
              <a:rPr lang="zh-CN" altLang="en-US" sz="1200" b="1"/>
              <a:pPr algn="r"/>
              <a:t>37</a:t>
            </a:fld>
            <a:endParaRPr lang="en-US" altLang="zh-CN" sz="1200" b="1"/>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685810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2EC9C852-BC35-41FB-B06E-DA7B6D7BFE07}" type="slidenum">
              <a:rPr lang="zh-CN" altLang="en-US" sz="1200" b="1"/>
              <a:pPr algn="r"/>
              <a:t>38</a:t>
            </a:fld>
            <a:endParaRPr lang="en-US" altLang="zh-CN" sz="1200" b="1"/>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83540373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6C916579-8C43-4406-866D-CB9A4070030B}" type="slidenum">
              <a:rPr lang="zh-CN" altLang="en-US" sz="1200" b="1"/>
              <a:pPr algn="r"/>
              <a:t>39</a:t>
            </a:fld>
            <a:endParaRPr lang="en-US" altLang="zh-CN" sz="1200" b="1"/>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355046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E5176C94-E9F5-4DA0-9BB3-D688B87D17E0}" type="slidenum">
              <a:rPr lang="zh-CN" altLang="en-US" sz="1200" b="1"/>
              <a:pPr algn="r"/>
              <a:t>4</a:t>
            </a:fld>
            <a:endParaRPr lang="en-US" altLang="zh-CN" sz="1200" b="1"/>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9346356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30158C8D-A65F-4FE7-9173-8372F7027CD9}" type="slidenum">
              <a:rPr lang="zh-CN" altLang="en-US" sz="1200" b="1"/>
              <a:pPr algn="r"/>
              <a:t>40</a:t>
            </a:fld>
            <a:endParaRPr lang="en-US" altLang="zh-CN" sz="1200" b="1"/>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9449845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D9FE8E20-D992-457F-8508-F3128DA2BB03}" type="slidenum">
              <a:rPr lang="zh-CN" altLang="en-US" sz="1200" b="1"/>
              <a:pPr algn="r"/>
              <a:t>41</a:t>
            </a:fld>
            <a:endParaRPr lang="en-US" altLang="zh-CN" sz="1200" b="1"/>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37083180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98C50805-FABA-4791-9242-929F7A85DD85}" type="slidenum">
              <a:rPr lang="zh-CN" altLang="en-US" sz="1200" b="1"/>
              <a:pPr algn="r"/>
              <a:t>42</a:t>
            </a:fld>
            <a:endParaRPr lang="en-US" altLang="zh-CN" sz="1200" b="1"/>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50497587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2F977082-871E-4335-ADF2-8FD3E68E499F}" type="slidenum">
              <a:rPr lang="zh-CN" altLang="en-US" sz="1200" b="1"/>
              <a:pPr algn="r"/>
              <a:t>43</a:t>
            </a:fld>
            <a:endParaRPr lang="en-US" altLang="zh-CN" sz="1200" b="1"/>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75323672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EC53A7C0-CC24-494A-B481-AB6B7172AA04}" type="slidenum">
              <a:rPr lang="zh-CN" altLang="en-US" sz="1200" b="1"/>
              <a:pPr algn="r"/>
              <a:t>44</a:t>
            </a:fld>
            <a:endParaRPr lang="en-US" altLang="zh-CN" sz="1200" b="1"/>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45935675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6F124C86-F087-4885-82A9-0DFE7B6201E7}" type="slidenum">
              <a:rPr lang="zh-CN" altLang="en-US" sz="1200" b="1"/>
              <a:pPr algn="r"/>
              <a:t>45</a:t>
            </a:fld>
            <a:endParaRPr lang="en-US" altLang="zh-CN" sz="1200" b="1"/>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427371765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49CD2768-720C-4437-9670-9089A484CFE2}" type="slidenum">
              <a:rPr lang="zh-CN" altLang="en-US" sz="1200" b="1"/>
              <a:pPr algn="r"/>
              <a:t>46</a:t>
            </a:fld>
            <a:endParaRPr lang="en-US" altLang="zh-CN" sz="1200" b="1"/>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02987577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4CF88137-2FBD-4AF5-AD73-47D4984B28B8}" type="slidenum">
              <a:rPr lang="zh-CN" altLang="en-US" sz="1200" b="1"/>
              <a:pPr algn="r"/>
              <a:t>47</a:t>
            </a:fld>
            <a:endParaRPr lang="en-US" altLang="zh-CN" sz="1200" b="1"/>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20005135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F73411B5-AFC5-4FEB-95DC-77046A19904E}" type="slidenum">
              <a:rPr lang="zh-CN" altLang="en-US" sz="1200" b="1"/>
              <a:pPr algn="r"/>
              <a:t>48</a:t>
            </a:fld>
            <a:endParaRPr lang="en-US" altLang="zh-CN" sz="1200" b="1"/>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6019295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C2A1E90D-BF04-432C-B374-413B641530EC}" type="slidenum">
              <a:rPr lang="zh-CN" altLang="en-US" sz="1200"/>
              <a:pPr algn="r"/>
              <a:t>49</a:t>
            </a:fld>
            <a:endParaRPr lang="en-US" altLang="zh-CN" sz="120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177240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A1D59862-E40B-48EB-9302-210C247BF50D}" type="slidenum">
              <a:rPr lang="zh-CN" altLang="en-US" sz="1200" b="1"/>
              <a:pPr algn="r"/>
              <a:t>5</a:t>
            </a:fld>
            <a:endParaRPr lang="en-US" altLang="zh-CN" sz="1200" b="1"/>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17144247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BD057A40-0080-4D61-853E-AFFA8FCD270F}" type="slidenum">
              <a:rPr lang="zh-CN" altLang="en-US" sz="1200"/>
              <a:pPr algn="r"/>
              <a:t>50</a:t>
            </a:fld>
            <a:endParaRPr lang="en-US" altLang="zh-CN" sz="120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345203407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BD057A40-0080-4D61-853E-AFFA8FCD270F}" type="slidenum">
              <a:rPr lang="zh-CN" altLang="en-US" sz="1200"/>
              <a:pPr algn="r"/>
              <a:t>51</a:t>
            </a:fld>
            <a:endParaRPr lang="en-US" altLang="zh-CN" sz="120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817783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3D3CC277-6949-4660-BC1C-E452E9198066}" type="slidenum">
              <a:rPr lang="zh-CN" altLang="en-US" sz="1200" b="1"/>
              <a:pPr algn="r"/>
              <a:t>6</a:t>
            </a:fld>
            <a:endParaRPr lang="en-US" altLang="zh-CN" sz="1200" b="1"/>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417200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3D3CC277-6949-4660-BC1C-E452E9198066}" type="slidenum">
              <a:rPr lang="zh-CN" altLang="en-US" sz="1200" b="1"/>
              <a:pPr algn="r"/>
              <a:t>7</a:t>
            </a:fld>
            <a:endParaRPr lang="en-US" altLang="zh-CN" sz="1200" b="1"/>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19637397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3D3CC277-6949-4660-BC1C-E452E9198066}" type="slidenum">
              <a:rPr lang="zh-CN" altLang="en-US" sz="1200" b="1"/>
              <a:pPr algn="r"/>
              <a:t>8</a:t>
            </a:fld>
            <a:endParaRPr lang="en-US" altLang="zh-CN" sz="1200" b="1"/>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060785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b"/>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r"/>
            <a:fld id="{559A7EED-1B01-4FE9-8CE6-CF0959F9CB34}" type="slidenum">
              <a:rPr lang="zh-CN" altLang="en-US" sz="1200" b="1"/>
              <a:pPr algn="r"/>
              <a:t>9</a:t>
            </a:fld>
            <a:endParaRPr lang="en-US" altLang="zh-CN" sz="1200" b="1"/>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mtClean="0">
                <a:ea typeface="宋体" panose="02010600030101010101" pitchFamily="2" charset="-122"/>
              </a:rPr>
              <a:t> </a:t>
            </a:r>
          </a:p>
        </p:txBody>
      </p:sp>
    </p:spTree>
    <p:extLst>
      <p:ext uri="{BB962C8B-B14F-4D97-AF65-F5344CB8AC3E}">
        <p14:creationId xmlns:p14="http://schemas.microsoft.com/office/powerpoint/2010/main" val="2327359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2350A1CC-3B72-45BF-9A59-2A0DB4EC27DF}" type="datetime1">
              <a:rPr lang="zh-CN" altLang="en-US"/>
              <a:pPr>
                <a:defRPr/>
              </a:pPr>
              <a:t>2016/10/25</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EF88AF54-DD18-45F5-8A95-991FA5CAB29C}" type="slidenum">
              <a:rPr lang="zh-CN" altLang="en-US"/>
              <a:pPr/>
              <a:t>‹#›</a:t>
            </a:fld>
            <a:endParaRPr lang="en-US" altLang="zh-CN"/>
          </a:p>
        </p:txBody>
      </p:sp>
    </p:spTree>
    <p:extLst>
      <p:ext uri="{BB962C8B-B14F-4D97-AF65-F5344CB8AC3E}">
        <p14:creationId xmlns:p14="http://schemas.microsoft.com/office/powerpoint/2010/main" val="1768201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EDC31292-412B-4BA2-AB9D-3EE107BC926A}" type="datetime1">
              <a:rPr lang="zh-CN" altLang="en-US"/>
              <a:pPr>
                <a:defRPr/>
              </a:pPr>
              <a:t>2016/10/25</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07CEB77F-232D-4120-BD70-8E082FD37F52}" type="slidenum">
              <a:rPr lang="zh-CN" altLang="en-US"/>
              <a:pPr/>
              <a:t>‹#›</a:t>
            </a:fld>
            <a:endParaRPr lang="en-US" altLang="zh-CN"/>
          </a:p>
        </p:txBody>
      </p:sp>
    </p:spTree>
    <p:extLst>
      <p:ext uri="{BB962C8B-B14F-4D97-AF65-F5344CB8AC3E}">
        <p14:creationId xmlns:p14="http://schemas.microsoft.com/office/powerpoint/2010/main" val="4115920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15100" y="609600"/>
            <a:ext cx="1943100" cy="54864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85800" y="609600"/>
            <a:ext cx="5676900" cy="548640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020CE7BC-FF79-4466-924A-D0528B378EDF}" type="datetime1">
              <a:rPr lang="zh-CN" altLang="en-US"/>
              <a:pPr>
                <a:defRPr/>
              </a:pPr>
              <a:t>2016/10/25</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95202EF4-ECEE-4F91-8C48-2BAE780E500D}" type="slidenum">
              <a:rPr lang="zh-CN" altLang="en-US"/>
              <a:pPr/>
              <a:t>‹#›</a:t>
            </a:fld>
            <a:endParaRPr lang="en-US" altLang="zh-CN"/>
          </a:p>
        </p:txBody>
      </p:sp>
    </p:spTree>
    <p:extLst>
      <p:ext uri="{BB962C8B-B14F-4D97-AF65-F5344CB8AC3E}">
        <p14:creationId xmlns:p14="http://schemas.microsoft.com/office/powerpoint/2010/main" val="4001724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fld id="{74F8E273-0F70-4A97-AD7C-2E2FC1AA9EB8}" type="datetime1">
              <a:rPr lang="zh-CN" altLang="en-US"/>
              <a:pPr>
                <a:defRPr/>
              </a:pPr>
              <a:t>2016/10/25</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26C41A79-AB6A-4655-B761-A38F106C0204}" type="slidenum">
              <a:rPr lang="zh-CN" altLang="en-US"/>
              <a:pPr/>
              <a:t>‹#›</a:t>
            </a:fld>
            <a:endParaRPr lang="en-US" altLang="zh-CN"/>
          </a:p>
        </p:txBody>
      </p:sp>
    </p:spTree>
    <p:extLst>
      <p:ext uri="{BB962C8B-B14F-4D97-AF65-F5344CB8AC3E}">
        <p14:creationId xmlns:p14="http://schemas.microsoft.com/office/powerpoint/2010/main" val="1799167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4"/>
          <p:cNvSpPr>
            <a:spLocks noGrp="1" noChangeArrowheads="1"/>
          </p:cNvSpPr>
          <p:nvPr>
            <p:ph type="dt" sz="half" idx="10"/>
          </p:nvPr>
        </p:nvSpPr>
        <p:spPr>
          <a:ln/>
        </p:spPr>
        <p:txBody>
          <a:bodyPr/>
          <a:lstStyle>
            <a:lvl1pPr>
              <a:defRPr/>
            </a:lvl1pPr>
          </a:lstStyle>
          <a:p>
            <a:pPr>
              <a:defRPr/>
            </a:pPr>
            <a:fld id="{1E2F1FC3-046C-4E81-8EA0-2ED59761C1F3}" type="datetime1">
              <a:rPr lang="zh-CN" altLang="en-US"/>
              <a:pPr>
                <a:defRPr/>
              </a:pPr>
              <a:t>2016/10/25</a:t>
            </a:fld>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6" name="Rectangle 6"/>
          <p:cNvSpPr>
            <a:spLocks noGrp="1" noChangeArrowheads="1"/>
          </p:cNvSpPr>
          <p:nvPr>
            <p:ph type="sldNum" sz="quarter" idx="12"/>
          </p:nvPr>
        </p:nvSpPr>
        <p:spPr>
          <a:ln/>
        </p:spPr>
        <p:txBody>
          <a:bodyPr/>
          <a:lstStyle>
            <a:lvl1pPr>
              <a:defRPr/>
            </a:lvl1pPr>
          </a:lstStyle>
          <a:p>
            <a:fld id="{80CA022D-0E27-49BC-B3F8-F6D61E27D04B}" type="slidenum">
              <a:rPr lang="zh-CN" altLang="en-US"/>
              <a:pPr/>
              <a:t>‹#›</a:t>
            </a:fld>
            <a:endParaRPr lang="en-US" altLang="zh-CN"/>
          </a:p>
        </p:txBody>
      </p:sp>
    </p:spTree>
    <p:extLst>
      <p:ext uri="{BB962C8B-B14F-4D97-AF65-F5344CB8AC3E}">
        <p14:creationId xmlns:p14="http://schemas.microsoft.com/office/powerpoint/2010/main" val="3932021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a:ln/>
        </p:spPr>
        <p:txBody>
          <a:bodyPr/>
          <a:lstStyle>
            <a:lvl1pPr>
              <a:defRPr/>
            </a:lvl1pPr>
          </a:lstStyle>
          <a:p>
            <a:pPr>
              <a:defRPr/>
            </a:pPr>
            <a:fld id="{8FE68CE7-5892-4495-A433-D2562E9D7133}" type="datetime1">
              <a:rPr lang="zh-CN" altLang="en-US"/>
              <a:pPr>
                <a:defRPr/>
              </a:pPr>
              <a:t>2016/10/25</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7" name="Rectangle 6"/>
          <p:cNvSpPr>
            <a:spLocks noGrp="1" noChangeArrowheads="1"/>
          </p:cNvSpPr>
          <p:nvPr>
            <p:ph type="sldNum" sz="quarter" idx="12"/>
          </p:nvPr>
        </p:nvSpPr>
        <p:spPr>
          <a:ln/>
        </p:spPr>
        <p:txBody>
          <a:bodyPr/>
          <a:lstStyle>
            <a:lvl1pPr>
              <a:defRPr/>
            </a:lvl1pPr>
          </a:lstStyle>
          <a:p>
            <a:fld id="{37497BDA-D607-40EC-82EF-4F86EA293B13}" type="slidenum">
              <a:rPr lang="zh-CN" altLang="en-US"/>
              <a:pPr/>
              <a:t>‹#›</a:t>
            </a:fld>
            <a:endParaRPr lang="en-US" altLang="zh-CN"/>
          </a:p>
        </p:txBody>
      </p:sp>
    </p:spTree>
    <p:extLst>
      <p:ext uri="{BB962C8B-B14F-4D97-AF65-F5344CB8AC3E}">
        <p14:creationId xmlns:p14="http://schemas.microsoft.com/office/powerpoint/2010/main" val="246745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4"/>
          <p:cNvSpPr>
            <a:spLocks noGrp="1" noChangeArrowheads="1"/>
          </p:cNvSpPr>
          <p:nvPr>
            <p:ph type="dt" sz="half" idx="10"/>
          </p:nvPr>
        </p:nvSpPr>
        <p:spPr>
          <a:ln/>
        </p:spPr>
        <p:txBody>
          <a:bodyPr/>
          <a:lstStyle>
            <a:lvl1pPr>
              <a:defRPr/>
            </a:lvl1pPr>
          </a:lstStyle>
          <a:p>
            <a:pPr>
              <a:defRPr/>
            </a:pPr>
            <a:fld id="{067D69B4-7EB6-43AF-905B-A248D1FA804A}" type="datetime1">
              <a:rPr lang="zh-CN" altLang="en-US"/>
              <a:pPr>
                <a:defRPr/>
              </a:pPr>
              <a:t>2016/10/25</a:t>
            </a:fld>
            <a:endParaRPr lang="en-US" altLang="zh-CN"/>
          </a:p>
        </p:txBody>
      </p:sp>
      <p:sp>
        <p:nvSpPr>
          <p:cNvPr id="8"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9" name="Rectangle 6"/>
          <p:cNvSpPr>
            <a:spLocks noGrp="1" noChangeArrowheads="1"/>
          </p:cNvSpPr>
          <p:nvPr>
            <p:ph type="sldNum" sz="quarter" idx="12"/>
          </p:nvPr>
        </p:nvSpPr>
        <p:spPr>
          <a:ln/>
        </p:spPr>
        <p:txBody>
          <a:bodyPr/>
          <a:lstStyle>
            <a:lvl1pPr>
              <a:defRPr/>
            </a:lvl1pPr>
          </a:lstStyle>
          <a:p>
            <a:fld id="{91095471-7721-4DC3-B532-BA2E01FED7F3}" type="slidenum">
              <a:rPr lang="zh-CN" altLang="en-US"/>
              <a:pPr/>
              <a:t>‹#›</a:t>
            </a:fld>
            <a:endParaRPr lang="en-US" altLang="zh-CN"/>
          </a:p>
        </p:txBody>
      </p:sp>
    </p:spTree>
    <p:extLst>
      <p:ext uri="{BB962C8B-B14F-4D97-AF65-F5344CB8AC3E}">
        <p14:creationId xmlns:p14="http://schemas.microsoft.com/office/powerpoint/2010/main" val="846088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4"/>
          <p:cNvSpPr>
            <a:spLocks noGrp="1" noChangeArrowheads="1"/>
          </p:cNvSpPr>
          <p:nvPr>
            <p:ph type="dt" sz="half" idx="10"/>
          </p:nvPr>
        </p:nvSpPr>
        <p:spPr>
          <a:ln/>
        </p:spPr>
        <p:txBody>
          <a:bodyPr/>
          <a:lstStyle>
            <a:lvl1pPr>
              <a:defRPr/>
            </a:lvl1pPr>
          </a:lstStyle>
          <a:p>
            <a:pPr>
              <a:defRPr/>
            </a:pPr>
            <a:fld id="{3B9AC8BA-1094-4A24-92AA-EFAFCF932AC3}" type="datetime1">
              <a:rPr lang="zh-CN" altLang="en-US"/>
              <a:pPr>
                <a:defRPr/>
              </a:pPr>
              <a:t>2016/10/25</a:t>
            </a:fld>
            <a:endParaRPr lang="en-US" altLang="zh-CN"/>
          </a:p>
        </p:txBody>
      </p:sp>
      <p:sp>
        <p:nvSpPr>
          <p:cNvPr id="4"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5" name="Rectangle 6"/>
          <p:cNvSpPr>
            <a:spLocks noGrp="1" noChangeArrowheads="1"/>
          </p:cNvSpPr>
          <p:nvPr>
            <p:ph type="sldNum" sz="quarter" idx="12"/>
          </p:nvPr>
        </p:nvSpPr>
        <p:spPr>
          <a:ln/>
        </p:spPr>
        <p:txBody>
          <a:bodyPr/>
          <a:lstStyle>
            <a:lvl1pPr>
              <a:defRPr/>
            </a:lvl1pPr>
          </a:lstStyle>
          <a:p>
            <a:fld id="{EA3EC313-BBF1-440D-9906-D5A94D7BDF36}" type="slidenum">
              <a:rPr lang="zh-CN" altLang="en-US"/>
              <a:pPr/>
              <a:t>‹#›</a:t>
            </a:fld>
            <a:endParaRPr lang="en-US" altLang="zh-CN"/>
          </a:p>
        </p:txBody>
      </p:sp>
    </p:spTree>
    <p:extLst>
      <p:ext uri="{BB962C8B-B14F-4D97-AF65-F5344CB8AC3E}">
        <p14:creationId xmlns:p14="http://schemas.microsoft.com/office/powerpoint/2010/main" val="910691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4DE3468-5E2C-400D-A17A-50B19432904B}" type="datetime1">
              <a:rPr lang="zh-CN" altLang="en-US"/>
              <a:pPr>
                <a:defRPr/>
              </a:pPr>
              <a:t>2016/10/25</a:t>
            </a:fld>
            <a:endParaRPr lang="en-US" altLang="zh-CN"/>
          </a:p>
        </p:txBody>
      </p:sp>
      <p:sp>
        <p:nvSpPr>
          <p:cNvPr id="3"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4" name="Rectangle 6"/>
          <p:cNvSpPr>
            <a:spLocks noGrp="1" noChangeArrowheads="1"/>
          </p:cNvSpPr>
          <p:nvPr>
            <p:ph type="sldNum" sz="quarter" idx="12"/>
          </p:nvPr>
        </p:nvSpPr>
        <p:spPr>
          <a:ln/>
        </p:spPr>
        <p:txBody>
          <a:bodyPr/>
          <a:lstStyle>
            <a:lvl1pPr>
              <a:defRPr/>
            </a:lvl1pPr>
          </a:lstStyle>
          <a:p>
            <a:fld id="{B0C56D8E-5B4E-429F-8EE6-7D4D2BD142AD}" type="slidenum">
              <a:rPr lang="zh-CN" altLang="en-US"/>
              <a:pPr/>
              <a:t>‹#›</a:t>
            </a:fld>
            <a:endParaRPr lang="en-US" altLang="zh-CN"/>
          </a:p>
        </p:txBody>
      </p:sp>
    </p:spTree>
    <p:extLst>
      <p:ext uri="{BB962C8B-B14F-4D97-AF65-F5344CB8AC3E}">
        <p14:creationId xmlns:p14="http://schemas.microsoft.com/office/powerpoint/2010/main" val="661542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fld id="{366E5B9A-E3CC-48F5-A3DA-E3542A85D1F1}" type="datetime1">
              <a:rPr lang="zh-CN" altLang="en-US"/>
              <a:pPr>
                <a:defRPr/>
              </a:pPr>
              <a:t>2016/10/25</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7" name="Rectangle 6"/>
          <p:cNvSpPr>
            <a:spLocks noGrp="1" noChangeArrowheads="1"/>
          </p:cNvSpPr>
          <p:nvPr>
            <p:ph type="sldNum" sz="quarter" idx="12"/>
          </p:nvPr>
        </p:nvSpPr>
        <p:spPr>
          <a:ln/>
        </p:spPr>
        <p:txBody>
          <a:bodyPr/>
          <a:lstStyle>
            <a:lvl1pPr>
              <a:defRPr/>
            </a:lvl1pPr>
          </a:lstStyle>
          <a:p>
            <a:fld id="{C0812615-4138-48DF-B95D-21C89CEF235A}" type="slidenum">
              <a:rPr lang="zh-CN" altLang="en-US"/>
              <a:pPr/>
              <a:t>‹#›</a:t>
            </a:fld>
            <a:endParaRPr lang="en-US" altLang="zh-CN"/>
          </a:p>
        </p:txBody>
      </p:sp>
    </p:spTree>
    <p:extLst>
      <p:ext uri="{BB962C8B-B14F-4D97-AF65-F5344CB8AC3E}">
        <p14:creationId xmlns:p14="http://schemas.microsoft.com/office/powerpoint/2010/main" val="4051633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fld id="{22F6AC92-DF25-4920-80F4-46BF87A66A26}" type="datetime1">
              <a:rPr lang="zh-CN" altLang="en-US"/>
              <a:pPr>
                <a:defRPr/>
              </a:pPr>
              <a:t>2016/10/25</a:t>
            </a:fld>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r>
              <a:rPr lang="zh-CN" altLang="en-US"/>
              <a:t>中国科大</a:t>
            </a:r>
            <a:endParaRPr lang="en-US" altLang="zh-CN"/>
          </a:p>
        </p:txBody>
      </p:sp>
      <p:sp>
        <p:nvSpPr>
          <p:cNvPr id="7" name="Rectangle 6"/>
          <p:cNvSpPr>
            <a:spLocks noGrp="1" noChangeArrowheads="1"/>
          </p:cNvSpPr>
          <p:nvPr>
            <p:ph type="sldNum" sz="quarter" idx="12"/>
          </p:nvPr>
        </p:nvSpPr>
        <p:spPr>
          <a:ln/>
        </p:spPr>
        <p:txBody>
          <a:bodyPr/>
          <a:lstStyle>
            <a:lvl1pPr>
              <a:defRPr/>
            </a:lvl1pPr>
          </a:lstStyle>
          <a:p>
            <a:fld id="{C0D90353-812F-405E-96E6-E120A6313275}" type="slidenum">
              <a:rPr lang="zh-CN" altLang="en-US"/>
              <a:pPr/>
              <a:t>‹#›</a:t>
            </a:fld>
            <a:endParaRPr lang="en-US" altLang="zh-CN"/>
          </a:p>
        </p:txBody>
      </p:sp>
    </p:spTree>
    <p:extLst>
      <p:ext uri="{BB962C8B-B14F-4D97-AF65-F5344CB8AC3E}">
        <p14:creationId xmlns:p14="http://schemas.microsoft.com/office/powerpoint/2010/main" val="1675307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5974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400" i="0">
                <a:latin typeface="+mn-lt"/>
                <a:ea typeface="宋体" charset="-122"/>
              </a:defRPr>
            </a:lvl1pPr>
          </a:lstStyle>
          <a:p>
            <a:pPr>
              <a:defRPr/>
            </a:pPr>
            <a:fld id="{986A0F98-9C1B-4760-A5B9-B1CCEFCACC2A}" type="datetime1">
              <a:rPr lang="zh-CN" altLang="en-US"/>
              <a:pPr>
                <a:defRPr/>
              </a:pPr>
              <a:t>2016/10/25</a:t>
            </a:fld>
            <a:endParaRPr lang="en-US" altLang="zh-CN"/>
          </a:p>
        </p:txBody>
      </p:sp>
      <p:sp>
        <p:nvSpPr>
          <p:cNvPr id="15974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lnSpc>
                <a:spcPct val="100000"/>
              </a:lnSpc>
              <a:spcBef>
                <a:spcPct val="0"/>
              </a:spcBef>
              <a:buFontTx/>
              <a:buNone/>
              <a:defRPr sz="1400" i="0">
                <a:latin typeface="+mn-lt"/>
                <a:ea typeface="宋体" charset="-122"/>
              </a:defRPr>
            </a:lvl1pPr>
          </a:lstStyle>
          <a:p>
            <a:pPr>
              <a:defRPr/>
            </a:pPr>
            <a:r>
              <a:rPr lang="zh-CN" altLang="en-US"/>
              <a:t>中国科大</a:t>
            </a:r>
            <a:endParaRPr lang="en-US" altLang="zh-CN"/>
          </a:p>
        </p:txBody>
      </p:sp>
      <p:sp>
        <p:nvSpPr>
          <p:cNvPr id="15975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fld id="{10FBB6A6-75E2-47F5-B8D8-19F02FDA1B6B}" type="slidenum">
              <a:rPr lang="zh-CN" altLang="en-US"/>
              <a:pPr/>
              <a:t>‹#›</a:t>
            </a:fld>
            <a:endParaRPr lang="en-US" altLang="zh-CN"/>
          </a:p>
        </p:txBody>
      </p:sp>
    </p:spTree>
  </p:cSld>
  <p:clrMap bg1="dk2" tx1="lt1" bg2="dk1"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ea typeface="宋体" charset="-122"/>
        </a:defRPr>
      </a:lvl2pPr>
      <a:lvl3pPr algn="ctr" rtl="0" eaLnBrk="0" fontAlgn="base" hangingPunct="0">
        <a:spcBef>
          <a:spcPct val="0"/>
        </a:spcBef>
        <a:spcAft>
          <a:spcPct val="0"/>
        </a:spcAft>
        <a:defRPr sz="4400">
          <a:solidFill>
            <a:schemeClr val="tx2"/>
          </a:solidFill>
          <a:latin typeface="Times New Roman" pitchFamily="18" charset="0"/>
          <a:ea typeface="宋体" charset="-122"/>
        </a:defRPr>
      </a:lvl3pPr>
      <a:lvl4pPr algn="ctr" rtl="0" eaLnBrk="0" fontAlgn="base" hangingPunct="0">
        <a:spcBef>
          <a:spcPct val="0"/>
        </a:spcBef>
        <a:spcAft>
          <a:spcPct val="0"/>
        </a:spcAft>
        <a:defRPr sz="4400">
          <a:solidFill>
            <a:schemeClr val="tx2"/>
          </a:solidFill>
          <a:latin typeface="Times New Roman" pitchFamily="18" charset="0"/>
          <a:ea typeface="宋体" charset="-122"/>
        </a:defRPr>
      </a:lvl4pPr>
      <a:lvl5pPr algn="ctr" rtl="0" eaLnBrk="0" fontAlgn="base" hangingPunct="0">
        <a:spcBef>
          <a:spcPct val="0"/>
        </a:spcBef>
        <a:spcAft>
          <a:spcPct val="0"/>
        </a:spcAft>
        <a:defRPr sz="4400">
          <a:solidFill>
            <a:schemeClr val="tx2"/>
          </a:solidFill>
          <a:latin typeface="Times New Roman" pitchFamily="18" charset="0"/>
          <a:ea typeface="宋体" charset="-122"/>
        </a:defRPr>
      </a:lvl5pPr>
      <a:lvl6pPr marL="457200" algn="ctr" rtl="0" eaLnBrk="0" fontAlgn="base" hangingPunct="0">
        <a:spcBef>
          <a:spcPct val="0"/>
        </a:spcBef>
        <a:spcAft>
          <a:spcPct val="0"/>
        </a:spcAft>
        <a:defRPr sz="4400">
          <a:solidFill>
            <a:schemeClr val="tx2"/>
          </a:solidFill>
          <a:latin typeface="Times New Roman" pitchFamily="18" charset="0"/>
          <a:ea typeface="宋体" charset="-122"/>
        </a:defRPr>
      </a:lvl6pPr>
      <a:lvl7pPr marL="914400" algn="ctr" rtl="0" eaLnBrk="0" fontAlgn="base" hangingPunct="0">
        <a:spcBef>
          <a:spcPct val="0"/>
        </a:spcBef>
        <a:spcAft>
          <a:spcPct val="0"/>
        </a:spcAft>
        <a:defRPr sz="4400">
          <a:solidFill>
            <a:schemeClr val="tx2"/>
          </a:solidFill>
          <a:latin typeface="Times New Roman" pitchFamily="18" charset="0"/>
          <a:ea typeface="宋体" charset="-122"/>
        </a:defRPr>
      </a:lvl7pPr>
      <a:lvl8pPr marL="1371600" algn="ctr" rtl="0" eaLnBrk="0" fontAlgn="base" hangingPunct="0">
        <a:spcBef>
          <a:spcPct val="0"/>
        </a:spcBef>
        <a:spcAft>
          <a:spcPct val="0"/>
        </a:spcAft>
        <a:defRPr sz="4400">
          <a:solidFill>
            <a:schemeClr val="tx2"/>
          </a:solidFill>
          <a:latin typeface="Times New Roman" pitchFamily="18" charset="0"/>
          <a:ea typeface="宋体" charset="-122"/>
        </a:defRPr>
      </a:lvl8pPr>
      <a:lvl9pPr marL="1828800" algn="ctr" rtl="0" eaLnBrk="0" fontAlgn="base" hangingPunct="0">
        <a:spcBef>
          <a:spcPct val="0"/>
        </a:spcBef>
        <a:spcAft>
          <a:spcPct val="0"/>
        </a:spcAft>
        <a:defRPr sz="4400">
          <a:solidFill>
            <a:schemeClr val="tx2"/>
          </a:solidFill>
          <a:latin typeface="Times New Roman" pitchFamily="18" charset="0"/>
          <a:ea typeface="宋体"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eaLnBrk="0" fontAlgn="base" hangingPunct="0">
        <a:spcBef>
          <a:spcPct val="20000"/>
        </a:spcBef>
        <a:spcAft>
          <a:spcPct val="0"/>
        </a:spcAft>
        <a:buChar char="»"/>
        <a:defRPr sz="2000">
          <a:solidFill>
            <a:schemeClr val="tx1"/>
          </a:solidFill>
          <a:latin typeface="+mn-lt"/>
          <a:ea typeface="+mn-ea"/>
        </a:defRPr>
      </a:lvl6pPr>
      <a:lvl7pPr marL="2971800" indent="-228600" algn="l" rtl="0" eaLnBrk="0" fontAlgn="base" hangingPunct="0">
        <a:spcBef>
          <a:spcPct val="20000"/>
        </a:spcBef>
        <a:spcAft>
          <a:spcPct val="0"/>
        </a:spcAft>
        <a:buChar char="»"/>
        <a:defRPr sz="2000">
          <a:solidFill>
            <a:schemeClr val="tx1"/>
          </a:solidFill>
          <a:latin typeface="+mn-lt"/>
          <a:ea typeface="+mn-ea"/>
        </a:defRPr>
      </a:lvl7pPr>
      <a:lvl8pPr marL="3429000" indent="-228600" algn="l" rtl="0" eaLnBrk="0" fontAlgn="base" hangingPunct="0">
        <a:spcBef>
          <a:spcPct val="20000"/>
        </a:spcBef>
        <a:spcAft>
          <a:spcPct val="0"/>
        </a:spcAft>
        <a:buChar char="»"/>
        <a:defRPr sz="2000">
          <a:solidFill>
            <a:schemeClr val="tx1"/>
          </a:solidFill>
          <a:latin typeface="+mn-lt"/>
          <a:ea typeface="+mn-ea"/>
        </a:defRPr>
      </a:lvl8pPr>
      <a:lvl9pPr marL="3886200" indent="-228600" algn="l" rtl="0" eaLnBrk="0" fontAlgn="base" hangingPunct="0">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87338" y="1438275"/>
            <a:ext cx="8564562" cy="1728788"/>
          </a:xfrm>
        </p:spPr>
        <p:txBody>
          <a:bodyPr/>
          <a:lstStyle/>
          <a:p>
            <a:pPr>
              <a:lnSpc>
                <a:spcPct val="130000"/>
              </a:lnSpc>
            </a:pPr>
            <a:r>
              <a:rPr lang="zh-CN" altLang="zh-CN" sz="4800" b="1" smtClean="0"/>
              <a:t>编程语言的类型系统</a:t>
            </a:r>
            <a:r>
              <a:rPr lang="zh-CN" altLang="en-US" sz="4000" b="1" smtClean="0"/>
              <a:t/>
            </a:r>
            <a:br>
              <a:rPr lang="zh-CN" altLang="en-US" sz="4000" b="1" smtClean="0"/>
            </a:br>
            <a:r>
              <a:rPr lang="zh-CN" altLang="en-US" sz="3600" b="1" smtClean="0">
                <a:solidFill>
                  <a:srgbClr val="00FF00"/>
                </a:solidFill>
              </a:rPr>
              <a:t>计算机科学导论第三讲</a:t>
            </a:r>
          </a:p>
        </p:txBody>
      </p:sp>
      <p:sp>
        <p:nvSpPr>
          <p:cNvPr id="2051" name="Rectangle 3"/>
          <p:cNvSpPr>
            <a:spLocks noGrp="1" noChangeArrowheads="1"/>
          </p:cNvSpPr>
          <p:nvPr>
            <p:ph type="subTitle" idx="1"/>
          </p:nvPr>
        </p:nvSpPr>
        <p:spPr>
          <a:xfrm>
            <a:off x="1295400" y="3886200"/>
            <a:ext cx="6629400" cy="2351088"/>
          </a:xfrm>
        </p:spPr>
        <p:txBody>
          <a:bodyPr/>
          <a:lstStyle/>
          <a:p>
            <a:r>
              <a:rPr lang="zh-CN" altLang="en-US" b="1" smtClean="0"/>
              <a:t>计算机科学技术学院</a:t>
            </a:r>
          </a:p>
          <a:p>
            <a:r>
              <a:rPr lang="zh-CN" altLang="en-US" b="1" smtClean="0"/>
              <a:t>陈意云</a:t>
            </a:r>
          </a:p>
          <a:p>
            <a:r>
              <a:rPr lang="zh-CN" altLang="en-US" b="1" smtClean="0"/>
              <a:t>0551-</a:t>
            </a:r>
            <a:r>
              <a:rPr lang="en-US" altLang="zh-CN" b="1" smtClean="0"/>
              <a:t>6</a:t>
            </a:r>
            <a:r>
              <a:rPr lang="zh-CN" altLang="en-US" b="1" smtClean="0"/>
              <a:t>3607043</a:t>
            </a:r>
            <a:r>
              <a:rPr lang="en-US" altLang="zh-CN" b="1" smtClean="0"/>
              <a:t>, yiyun@ustc.edu.cn http://staff.ustc.edu.cn/~yiyun/</a:t>
            </a:r>
            <a:endParaRPr lang="zh-CN" altLang="en-US" b="1"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6147" name="Rectangle 3"/>
          <p:cNvSpPr>
            <a:spLocks noGrp="1" noChangeArrowheads="1"/>
          </p:cNvSpPr>
          <p:nvPr>
            <p:ph type="body" idx="4294967295"/>
          </p:nvPr>
        </p:nvSpPr>
        <p:spPr>
          <a:xfrm>
            <a:off x="287338" y="1439863"/>
            <a:ext cx="8640762" cy="5040312"/>
          </a:xfrm>
          <a:noFill/>
        </p:spPr>
        <p:txBody>
          <a:bodyPr/>
          <a:lstStyle/>
          <a:p>
            <a:r>
              <a:rPr lang="zh-CN" altLang="en-US" b="1" dirty="0" smtClean="0">
                <a:cs typeface="Times New Roman" panose="02020603050405020304" pitchFamily="18" charset="0"/>
              </a:rPr>
              <a:t>一点个人评论</a:t>
            </a:r>
            <a:r>
              <a:rPr lang="en-US" altLang="zh-CN" sz="2800" b="1" dirty="0" smtClean="0">
                <a:cs typeface="Times New Roman" panose="02020603050405020304" pitchFamily="18" charset="0"/>
              </a:rPr>
              <a:t>(</a:t>
            </a:r>
            <a:r>
              <a:rPr lang="zh-CN" altLang="en-US" sz="2800" b="1" dirty="0" smtClean="0">
                <a:cs typeface="Times New Roman" panose="02020603050405020304" pitchFamily="18" charset="0"/>
              </a:rPr>
              <a:t>对发行量最大那本</a:t>
            </a:r>
            <a:r>
              <a:rPr lang="en-US" altLang="zh-CN" sz="2800" b="1" dirty="0" smtClean="0">
                <a:cs typeface="Times New Roman" panose="02020603050405020304" pitchFamily="18" charset="0"/>
              </a:rPr>
              <a:t>C</a:t>
            </a:r>
            <a:r>
              <a:rPr lang="zh-CN" altLang="en-US" sz="2800" b="1" dirty="0" smtClean="0">
                <a:cs typeface="Times New Roman" panose="02020603050405020304" pitchFamily="18" charset="0"/>
              </a:rPr>
              <a:t>程序设计教材</a:t>
            </a:r>
            <a:r>
              <a:rPr lang="en-US" altLang="zh-CN" sz="2800" b="1" dirty="0" smtClean="0">
                <a:cs typeface="Times New Roman" panose="02020603050405020304" pitchFamily="18" charset="0"/>
              </a:rPr>
              <a:t>)</a:t>
            </a:r>
          </a:p>
          <a:p>
            <a:pPr lvl="1"/>
            <a:r>
              <a:rPr lang="zh-CN" altLang="en-US" b="1" dirty="0" smtClean="0">
                <a:cs typeface="Times New Roman" panose="02020603050405020304" pitchFamily="18" charset="0"/>
              </a:rPr>
              <a:t>解释一下指针运算符“*”</a:t>
            </a:r>
            <a:endParaRPr lang="en-US" altLang="zh-CN" b="1" dirty="0" smtClean="0">
              <a:cs typeface="Times New Roman" panose="02020603050405020304" pitchFamily="18" charset="0"/>
            </a:endParaRPr>
          </a:p>
          <a:p>
            <a:pPr lvl="1">
              <a:buFontTx/>
              <a:buNone/>
            </a:pPr>
            <a:r>
              <a:rPr lang="en-US" altLang="zh-CN" b="1" dirty="0" smtClean="0">
                <a:cs typeface="Times New Roman" panose="02020603050405020304" pitchFamily="18" charset="0"/>
                <a:sym typeface="Symbol" panose="05050102010706020507" pitchFamily="18" charset="2"/>
              </a:rPr>
              <a:t> </a:t>
            </a:r>
            <a:r>
              <a:rPr lang="en-US" altLang="zh-CN" b="1" dirty="0" smtClean="0">
                <a:cs typeface="Times New Roman" panose="02020603050405020304" pitchFamily="18" charset="0"/>
              </a:rPr>
              <a:t>long a[10];</a:t>
            </a:r>
          </a:p>
          <a:p>
            <a:pPr marL="457200" lvl="1" indent="0">
              <a:buNone/>
            </a:pPr>
            <a:r>
              <a:rPr lang="en-US" altLang="zh-CN" b="1" dirty="0" smtClean="0">
                <a:cs typeface="Times New Roman" panose="02020603050405020304" pitchFamily="18" charset="0"/>
                <a:sym typeface="Symbol" panose="05050102010706020507" pitchFamily="18" charset="2"/>
              </a:rPr>
              <a:t> </a:t>
            </a:r>
            <a:r>
              <a:rPr lang="en-US" altLang="zh-CN" b="1" dirty="0" smtClean="0">
                <a:cs typeface="Times New Roman" panose="02020603050405020304" pitchFamily="18" charset="0"/>
              </a:rPr>
              <a:t>a</a:t>
            </a:r>
            <a:r>
              <a:rPr lang="zh-CN" altLang="en-US" b="1" dirty="0" smtClean="0">
                <a:cs typeface="Times New Roman" panose="02020603050405020304" pitchFamily="18" charset="0"/>
              </a:rPr>
              <a:t>和</a:t>
            </a:r>
            <a:r>
              <a:rPr lang="en-US" altLang="zh-CN" b="1" dirty="0" err="1" smtClean="0">
                <a:cs typeface="Times New Roman" panose="02020603050405020304" pitchFamily="18" charset="0"/>
              </a:rPr>
              <a:t>a+n</a:t>
            </a:r>
            <a:r>
              <a:rPr lang="zh-CN" altLang="en-US" b="1" dirty="0" smtClean="0">
                <a:cs typeface="Times New Roman" panose="02020603050405020304" pitchFamily="18" charset="0"/>
              </a:rPr>
              <a:t>分别代表数组</a:t>
            </a:r>
            <a:r>
              <a:rPr lang="en-US" altLang="zh-CN" b="1" dirty="0" smtClean="0">
                <a:cs typeface="Times New Roman" panose="02020603050405020304" pitchFamily="18" charset="0"/>
              </a:rPr>
              <a:t>a</a:t>
            </a:r>
          </a:p>
          <a:p>
            <a:pPr marL="457200" lvl="1" indent="0">
              <a:buNone/>
            </a:pPr>
            <a:r>
              <a:rPr lang="zh-CN" altLang="en-US" b="1" dirty="0" smtClean="0">
                <a:cs typeface="Times New Roman" panose="02020603050405020304" pitchFamily="18" charset="0"/>
              </a:rPr>
              <a:t>的第</a:t>
            </a:r>
            <a:r>
              <a:rPr lang="en-US" altLang="zh-CN" b="1" dirty="0" smtClean="0">
                <a:cs typeface="Times New Roman" panose="02020603050405020304" pitchFamily="18" charset="0"/>
              </a:rPr>
              <a:t>1</a:t>
            </a:r>
            <a:r>
              <a:rPr lang="zh-CN" altLang="en-US" b="1" dirty="0" smtClean="0">
                <a:cs typeface="Times New Roman" panose="02020603050405020304" pitchFamily="18" charset="0"/>
              </a:rPr>
              <a:t>和第</a:t>
            </a:r>
            <a:r>
              <a:rPr lang="en-US" altLang="zh-CN" b="1" dirty="0" smtClean="0">
                <a:cs typeface="Times New Roman" panose="02020603050405020304" pitchFamily="18" charset="0"/>
              </a:rPr>
              <a:t>n</a:t>
            </a:r>
            <a:r>
              <a:rPr lang="zh-CN" altLang="en-US" b="1" dirty="0" smtClean="0">
                <a:cs typeface="Times New Roman" panose="02020603050405020304" pitchFamily="18" charset="0"/>
              </a:rPr>
              <a:t>个元素的地址</a:t>
            </a:r>
            <a:endParaRPr lang="en-US" altLang="zh-CN" b="1" dirty="0" smtClean="0">
              <a:cs typeface="Times New Roman" panose="02020603050405020304" pitchFamily="18" charset="0"/>
            </a:endParaRPr>
          </a:p>
          <a:p>
            <a:pPr marL="457200" lvl="1" indent="0">
              <a:buNone/>
            </a:pPr>
            <a:r>
              <a:rPr lang="en-US" altLang="zh-CN" b="1" dirty="0" smtClean="0">
                <a:cs typeface="Times New Roman" panose="02020603050405020304" pitchFamily="18" charset="0"/>
                <a:sym typeface="Symbol" panose="05050102010706020507" pitchFamily="18" charset="2"/>
              </a:rPr>
              <a:t> </a:t>
            </a:r>
            <a:r>
              <a:rPr lang="zh-CN" altLang="en-US" b="1" dirty="0" smtClean="0">
                <a:cs typeface="Times New Roman" panose="02020603050405020304" pitchFamily="18" charset="0"/>
                <a:sym typeface="Symbol" panose="05050102010706020507" pitchFamily="18" charset="2"/>
              </a:rPr>
              <a:t>*</a:t>
            </a:r>
            <a:r>
              <a:rPr lang="en-US" altLang="zh-CN" b="1" dirty="0" smtClean="0">
                <a:cs typeface="Times New Roman" panose="02020603050405020304" pitchFamily="18" charset="0"/>
                <a:sym typeface="Symbol" panose="05050102010706020507" pitchFamily="18" charset="2"/>
              </a:rPr>
              <a:t>a</a:t>
            </a:r>
            <a:r>
              <a:rPr lang="zh-CN" altLang="en-US" b="1" dirty="0" smtClean="0">
                <a:cs typeface="Times New Roman" panose="02020603050405020304" pitchFamily="18" charset="0"/>
                <a:sym typeface="Symbol" panose="05050102010706020507" pitchFamily="18" charset="2"/>
              </a:rPr>
              <a:t>表示取相应地址的内容</a:t>
            </a:r>
            <a:endParaRPr lang="en-US" altLang="zh-CN" b="1" dirty="0" smtClean="0">
              <a:cs typeface="Times New Roman" panose="02020603050405020304" pitchFamily="18" charset="0"/>
              <a:sym typeface="Symbol" panose="05050102010706020507" pitchFamily="18" charset="2"/>
            </a:endParaRPr>
          </a:p>
          <a:p>
            <a:pPr marL="457200" lvl="1" indent="0">
              <a:buNone/>
            </a:pPr>
            <a:r>
              <a:rPr lang="en-US" altLang="zh-CN" b="1" dirty="0" smtClean="0">
                <a:cs typeface="Times New Roman" panose="02020603050405020304" pitchFamily="18" charset="0"/>
                <a:sym typeface="Symbol" panose="05050102010706020507" pitchFamily="18" charset="2"/>
              </a:rPr>
              <a:t> *a</a:t>
            </a:r>
            <a:r>
              <a:rPr lang="zh-CN" altLang="en-US" b="1" dirty="0" smtClean="0">
                <a:cs typeface="Times New Roman" panose="02020603050405020304" pitchFamily="18" charset="0"/>
                <a:sym typeface="Symbol" panose="05050102010706020507" pitchFamily="18" charset="2"/>
              </a:rPr>
              <a:t>和</a:t>
            </a:r>
            <a:r>
              <a:rPr lang="en-US" altLang="zh-CN" b="1" dirty="0" smtClean="0">
                <a:cs typeface="Times New Roman" panose="02020603050405020304" pitchFamily="18" charset="0"/>
                <a:sym typeface="Symbol" panose="05050102010706020507" pitchFamily="18" charset="2"/>
              </a:rPr>
              <a:t>a[0]</a:t>
            </a:r>
            <a:r>
              <a:rPr lang="zh-CN" altLang="en-US" b="1" dirty="0" smtClean="0">
                <a:cs typeface="Times New Roman" panose="02020603050405020304" pitchFamily="18" charset="0"/>
                <a:sym typeface="Symbol" panose="05050102010706020507" pitchFamily="18" charset="2"/>
              </a:rPr>
              <a:t>都等于</a:t>
            </a:r>
            <a:r>
              <a:rPr lang="en-US" altLang="zh-CN" b="1" dirty="0" smtClean="0">
                <a:cs typeface="Times New Roman" panose="02020603050405020304" pitchFamily="18" charset="0"/>
                <a:sym typeface="Symbol" panose="05050102010706020507" pitchFamily="18" charset="2"/>
              </a:rPr>
              <a:t>10</a:t>
            </a:r>
          </a:p>
          <a:p>
            <a:pPr marL="457200" lvl="1" indent="0">
              <a:buNone/>
            </a:pPr>
            <a:r>
              <a:rPr lang="en-US" altLang="zh-CN" b="1" dirty="0" smtClean="0">
                <a:cs typeface="Times New Roman" panose="02020603050405020304" pitchFamily="18" charset="0"/>
                <a:sym typeface="Symbol" panose="05050102010706020507" pitchFamily="18" charset="2"/>
              </a:rPr>
              <a:t> </a:t>
            </a:r>
            <a:r>
              <a:rPr lang="zh-CN" altLang="en-US" b="1" dirty="0" smtClean="0">
                <a:cs typeface="Times New Roman" panose="02020603050405020304" pitchFamily="18" charset="0"/>
                <a:sym typeface="Symbol" panose="05050102010706020507" pitchFamily="18" charset="2"/>
              </a:rPr>
              <a:t>*</a:t>
            </a:r>
            <a:r>
              <a:rPr lang="en-US" altLang="zh-CN" b="1" dirty="0" smtClean="0">
                <a:cs typeface="Times New Roman" panose="02020603050405020304" pitchFamily="18" charset="0"/>
                <a:sym typeface="Symbol" panose="05050102010706020507" pitchFamily="18" charset="2"/>
              </a:rPr>
              <a:t>(a+1)</a:t>
            </a:r>
            <a:r>
              <a:rPr lang="zh-CN" altLang="en-US" b="1" dirty="0" smtClean="0">
                <a:cs typeface="Times New Roman" panose="02020603050405020304" pitchFamily="18" charset="0"/>
                <a:sym typeface="Symbol" panose="05050102010706020507" pitchFamily="18" charset="2"/>
              </a:rPr>
              <a:t>和</a:t>
            </a:r>
            <a:r>
              <a:rPr lang="en-US" altLang="zh-CN" b="1" dirty="0" smtClean="0">
                <a:cs typeface="Times New Roman" panose="02020603050405020304" pitchFamily="18" charset="0"/>
                <a:sym typeface="Symbol" panose="05050102010706020507" pitchFamily="18" charset="2"/>
              </a:rPr>
              <a:t>a[1]</a:t>
            </a:r>
            <a:r>
              <a:rPr lang="zh-CN" altLang="en-US" b="1" dirty="0" smtClean="0">
                <a:cs typeface="Times New Roman" panose="02020603050405020304" pitchFamily="18" charset="0"/>
                <a:sym typeface="Symbol" panose="05050102010706020507" pitchFamily="18" charset="2"/>
              </a:rPr>
              <a:t>都等于</a:t>
            </a:r>
            <a:r>
              <a:rPr lang="en-US" altLang="zh-CN" b="1" dirty="0" smtClean="0">
                <a:cs typeface="Times New Roman" panose="02020603050405020304" pitchFamily="18" charset="0"/>
                <a:sym typeface="Symbol" panose="05050102010706020507" pitchFamily="18" charset="2"/>
              </a:rPr>
              <a:t>20</a:t>
            </a:r>
            <a:endParaRPr lang="zh-CN" altLang="en-US" b="1" dirty="0" smtClean="0">
              <a:cs typeface="Times New Roman" panose="02020603050405020304" pitchFamily="18" charset="0"/>
            </a:endParaRPr>
          </a:p>
        </p:txBody>
      </p:sp>
      <p:sp>
        <p:nvSpPr>
          <p:cNvPr id="819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912FC21E-F45E-4544-B188-191075E03F9B}" type="slidenum">
              <a:rPr lang="zh-CN" altLang="en-US" sz="1400"/>
              <a:pPr/>
              <a:t>10</a:t>
            </a:fld>
            <a:endParaRPr lang="en-US" altLang="zh-CN" sz="1400"/>
          </a:p>
        </p:txBody>
      </p:sp>
      <p:grpSp>
        <p:nvGrpSpPr>
          <p:cNvPr id="5" name="组合 102"/>
          <p:cNvGrpSpPr>
            <a:grpSpLocks/>
          </p:cNvGrpSpPr>
          <p:nvPr/>
        </p:nvGrpSpPr>
        <p:grpSpPr bwMode="auto">
          <a:xfrm>
            <a:off x="5312151" y="2451424"/>
            <a:ext cx="3605605" cy="4254176"/>
            <a:chOff x="351119" y="2460947"/>
            <a:chExt cx="3605605" cy="4254218"/>
          </a:xfrm>
        </p:grpSpPr>
        <p:sp>
          <p:nvSpPr>
            <p:cNvPr id="6" name="Rectangle 5"/>
            <p:cNvSpPr>
              <a:spLocks noChangeArrowheads="1"/>
            </p:cNvSpPr>
            <p:nvPr/>
          </p:nvSpPr>
          <p:spPr bwMode="auto">
            <a:xfrm>
              <a:off x="1142719" y="2571749"/>
              <a:ext cx="2814005" cy="4143416"/>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endParaRPr lang="zh-CN" altLang="en-US"/>
            </a:p>
          </p:txBody>
        </p:sp>
        <p:grpSp>
          <p:nvGrpSpPr>
            <p:cNvPr id="9" name="组合 78"/>
            <p:cNvGrpSpPr>
              <a:grpSpLocks/>
            </p:cNvGrpSpPr>
            <p:nvPr/>
          </p:nvGrpSpPr>
          <p:grpSpPr bwMode="auto">
            <a:xfrm>
              <a:off x="1137932" y="5025605"/>
              <a:ext cx="2813944" cy="1334453"/>
              <a:chOff x="1142975" y="4954155"/>
              <a:chExt cx="2814577" cy="1334450"/>
            </a:xfrm>
          </p:grpSpPr>
          <p:sp>
            <p:nvSpPr>
              <p:cNvPr id="29" name="Line 14"/>
              <p:cNvSpPr>
                <a:spLocks noChangeShapeType="1"/>
              </p:cNvSpPr>
              <p:nvPr/>
            </p:nvSpPr>
            <p:spPr bwMode="auto">
              <a:xfrm>
                <a:off x="1165995" y="5815376"/>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0" name="Line 15"/>
              <p:cNvSpPr>
                <a:spLocks noChangeShapeType="1"/>
              </p:cNvSpPr>
              <p:nvPr/>
            </p:nvSpPr>
            <p:spPr bwMode="auto">
              <a:xfrm>
                <a:off x="1165995" y="4954155"/>
                <a:ext cx="2778127"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2" name="Line 15"/>
              <p:cNvSpPr>
                <a:spLocks noChangeShapeType="1"/>
              </p:cNvSpPr>
              <p:nvPr/>
            </p:nvSpPr>
            <p:spPr bwMode="auto">
              <a:xfrm>
                <a:off x="1179425" y="6288605"/>
                <a:ext cx="2778127"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3" name="Line 13"/>
              <p:cNvSpPr>
                <a:spLocks noChangeShapeType="1"/>
              </p:cNvSpPr>
              <p:nvPr/>
            </p:nvSpPr>
            <p:spPr bwMode="auto">
              <a:xfrm>
                <a:off x="1142975" y="5383325"/>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10" name="组合 79"/>
            <p:cNvGrpSpPr>
              <a:grpSpLocks/>
            </p:cNvGrpSpPr>
            <p:nvPr/>
          </p:nvGrpSpPr>
          <p:grpSpPr bwMode="auto">
            <a:xfrm>
              <a:off x="1137932" y="3802815"/>
              <a:ext cx="2777502" cy="833838"/>
              <a:chOff x="1152000" y="5017252"/>
              <a:chExt cx="2778127" cy="833836"/>
            </a:xfrm>
          </p:grpSpPr>
          <p:sp>
            <p:nvSpPr>
              <p:cNvPr id="23" name="Line 14"/>
              <p:cNvSpPr>
                <a:spLocks noChangeShapeType="1"/>
              </p:cNvSpPr>
              <p:nvPr/>
            </p:nvSpPr>
            <p:spPr bwMode="auto">
              <a:xfrm>
                <a:off x="1152000" y="5851088"/>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4" name="Line 15"/>
              <p:cNvSpPr>
                <a:spLocks noChangeShapeType="1"/>
              </p:cNvSpPr>
              <p:nvPr/>
            </p:nvSpPr>
            <p:spPr bwMode="auto">
              <a:xfrm>
                <a:off x="1152000" y="5017252"/>
                <a:ext cx="2778127"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6" name="Line 13"/>
              <p:cNvSpPr>
                <a:spLocks noChangeShapeType="1"/>
              </p:cNvSpPr>
              <p:nvPr/>
            </p:nvSpPr>
            <p:spPr bwMode="auto">
              <a:xfrm>
                <a:off x="1152000" y="5436000"/>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11" name="组合 87"/>
            <p:cNvGrpSpPr>
              <a:grpSpLocks/>
            </p:cNvGrpSpPr>
            <p:nvPr/>
          </p:nvGrpSpPr>
          <p:grpSpPr bwMode="auto">
            <a:xfrm>
              <a:off x="1137932" y="2460947"/>
              <a:ext cx="2777502" cy="1006870"/>
              <a:chOff x="1152000" y="4889835"/>
              <a:chExt cx="2778127" cy="1006868"/>
            </a:xfrm>
          </p:grpSpPr>
          <p:sp>
            <p:nvSpPr>
              <p:cNvPr id="16" name="Rectangle 8"/>
              <p:cNvSpPr>
                <a:spLocks noChangeArrowheads="1"/>
              </p:cNvSpPr>
              <p:nvPr/>
            </p:nvSpPr>
            <p:spPr bwMode="auto">
              <a:xfrm>
                <a:off x="1208650" y="4889835"/>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10</a:t>
                </a:r>
                <a:endParaRPr lang="en-US" altLang="zh-CN" sz="2800" b="1" dirty="0"/>
              </a:p>
            </p:txBody>
          </p:sp>
          <p:sp>
            <p:nvSpPr>
              <p:cNvPr id="17" name="Rectangle 10"/>
              <p:cNvSpPr>
                <a:spLocks noChangeArrowheads="1"/>
              </p:cNvSpPr>
              <p:nvPr/>
            </p:nvSpPr>
            <p:spPr bwMode="auto">
              <a:xfrm>
                <a:off x="1197024" y="5325199"/>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20</a:t>
                </a:r>
                <a:endParaRPr lang="en-US" altLang="zh-CN" sz="2800" b="1" dirty="0"/>
              </a:p>
            </p:txBody>
          </p:sp>
          <p:sp>
            <p:nvSpPr>
              <p:cNvPr id="18" name="Line 14"/>
              <p:cNvSpPr>
                <a:spLocks noChangeShapeType="1"/>
              </p:cNvSpPr>
              <p:nvPr/>
            </p:nvSpPr>
            <p:spPr bwMode="auto">
              <a:xfrm>
                <a:off x="1152000" y="5857892"/>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0" name="Line 13"/>
              <p:cNvSpPr>
                <a:spLocks noChangeShapeType="1"/>
              </p:cNvSpPr>
              <p:nvPr/>
            </p:nvSpPr>
            <p:spPr bwMode="auto">
              <a:xfrm>
                <a:off x="1152000" y="5436000"/>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13" name="矩形 12"/>
            <p:cNvSpPr/>
            <p:nvPr/>
          </p:nvSpPr>
          <p:spPr bwMode="auto">
            <a:xfrm>
              <a:off x="351119" y="2474171"/>
              <a:ext cx="790781" cy="519470"/>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smtClean="0">
                  <a:latin typeface="+mn-lt"/>
                  <a:ea typeface="+mn-ea"/>
                </a:rPr>
                <a:t>a </a:t>
              </a:r>
              <a:r>
                <a:rPr lang="en-US" altLang="zh-CN" sz="2400" b="1" dirty="0" smtClean="0">
                  <a:latin typeface="+mn-lt"/>
                  <a:ea typeface="+mn-ea"/>
                  <a:sym typeface="Symbol" panose="05050102010706020507" pitchFamily="18" charset="2"/>
                </a:rPr>
                <a:t></a:t>
              </a:r>
              <a:endParaRPr lang="zh-CN" altLang="en-US" sz="2400" b="1" dirty="0">
                <a:latin typeface="+mn-lt"/>
                <a:ea typeface="+mn-ea"/>
              </a:endParaRPr>
            </a:p>
          </p:txBody>
        </p:sp>
      </p:grpSp>
      <p:sp>
        <p:nvSpPr>
          <p:cNvPr id="34" name="矩形 33"/>
          <p:cNvSpPr/>
          <p:nvPr/>
        </p:nvSpPr>
        <p:spPr bwMode="auto">
          <a:xfrm>
            <a:off x="4788024" y="2912584"/>
            <a:ext cx="1217849" cy="519465"/>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smtClean="0">
                <a:latin typeface="+mn-lt"/>
                <a:ea typeface="+mn-ea"/>
              </a:rPr>
              <a:t>a+1 </a:t>
            </a:r>
            <a:r>
              <a:rPr lang="en-US" altLang="zh-CN" sz="2400" b="1" dirty="0" smtClean="0">
                <a:latin typeface="+mn-lt"/>
                <a:ea typeface="+mn-ea"/>
                <a:sym typeface="Symbol" panose="05050102010706020507" pitchFamily="18" charset="2"/>
              </a:rPr>
              <a:t></a:t>
            </a:r>
            <a:endParaRPr lang="zh-CN" altLang="en-US" sz="2400" b="1" dirty="0">
              <a:latin typeface="+mn-lt"/>
              <a:ea typeface="+mn-ea"/>
            </a:endParaRPr>
          </a:p>
        </p:txBody>
      </p:sp>
    </p:spTree>
    <p:extLst>
      <p:ext uri="{BB962C8B-B14F-4D97-AF65-F5344CB8AC3E}">
        <p14:creationId xmlns:p14="http://schemas.microsoft.com/office/powerpoint/2010/main" val="90469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7">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14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7">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6147" name="Rectangle 3"/>
          <p:cNvSpPr>
            <a:spLocks noGrp="1" noChangeArrowheads="1"/>
          </p:cNvSpPr>
          <p:nvPr>
            <p:ph type="body" idx="4294967295"/>
          </p:nvPr>
        </p:nvSpPr>
        <p:spPr>
          <a:xfrm>
            <a:off x="287338" y="1439863"/>
            <a:ext cx="8640762" cy="5040312"/>
          </a:xfrm>
          <a:noFill/>
        </p:spPr>
        <p:txBody>
          <a:bodyPr/>
          <a:lstStyle/>
          <a:p>
            <a:r>
              <a:rPr lang="zh-CN" altLang="en-US" b="1" dirty="0" smtClean="0">
                <a:cs typeface="Times New Roman" panose="02020603050405020304" pitchFamily="18" charset="0"/>
              </a:rPr>
              <a:t>一点个人评论</a:t>
            </a:r>
            <a:r>
              <a:rPr lang="en-US" altLang="zh-CN" sz="2800" b="1" dirty="0" smtClean="0">
                <a:cs typeface="Times New Roman" panose="02020603050405020304" pitchFamily="18" charset="0"/>
              </a:rPr>
              <a:t>(</a:t>
            </a:r>
            <a:r>
              <a:rPr lang="zh-CN" altLang="en-US" sz="2800" b="1" dirty="0" smtClean="0">
                <a:cs typeface="Times New Roman" panose="02020603050405020304" pitchFamily="18" charset="0"/>
              </a:rPr>
              <a:t>对发行量最大那本</a:t>
            </a:r>
            <a:r>
              <a:rPr lang="en-US" altLang="zh-CN" sz="2800" b="1" dirty="0" smtClean="0">
                <a:cs typeface="Times New Roman" panose="02020603050405020304" pitchFamily="18" charset="0"/>
              </a:rPr>
              <a:t>C</a:t>
            </a:r>
            <a:r>
              <a:rPr lang="zh-CN" altLang="en-US" sz="2800" b="1" dirty="0" smtClean="0">
                <a:cs typeface="Times New Roman" panose="02020603050405020304" pitchFamily="18" charset="0"/>
              </a:rPr>
              <a:t>程序设计教材</a:t>
            </a:r>
            <a:r>
              <a:rPr lang="en-US" altLang="zh-CN" sz="2800" b="1" dirty="0" smtClean="0">
                <a:cs typeface="Times New Roman" panose="02020603050405020304" pitchFamily="18" charset="0"/>
              </a:rPr>
              <a:t>)</a:t>
            </a:r>
          </a:p>
          <a:p>
            <a:pPr lvl="1"/>
            <a:r>
              <a:rPr lang="zh-CN" altLang="en-US" b="1" dirty="0" smtClean="0">
                <a:cs typeface="Times New Roman" panose="02020603050405020304" pitchFamily="18" charset="0"/>
              </a:rPr>
              <a:t>例</a:t>
            </a:r>
            <a:r>
              <a:rPr lang="en-US" altLang="zh-CN" b="1" dirty="0">
                <a:cs typeface="Times New Roman" panose="02020603050405020304" pitchFamily="18" charset="0"/>
              </a:rPr>
              <a:t>2</a:t>
            </a:r>
            <a:r>
              <a:rPr lang="en-US" altLang="zh-CN" b="1" dirty="0" smtClean="0">
                <a:cs typeface="Times New Roman" panose="02020603050405020304" pitchFamily="18" charset="0"/>
              </a:rPr>
              <a:t>: </a:t>
            </a:r>
            <a:r>
              <a:rPr lang="zh-CN" altLang="en-US" b="1" dirty="0" smtClean="0">
                <a:cs typeface="Times New Roman" panose="02020603050405020304" pitchFamily="18" charset="0"/>
              </a:rPr>
              <a:t>读者难以理解编译器就下面代码报告的错误</a:t>
            </a:r>
            <a:endParaRPr lang="en-US" altLang="zh-CN" b="1" dirty="0" smtClean="0">
              <a:cs typeface="Times New Roman" panose="02020603050405020304" pitchFamily="18" charset="0"/>
            </a:endParaRPr>
          </a:p>
          <a:p>
            <a:pPr lvl="1">
              <a:buFontTx/>
              <a:buNone/>
            </a:pPr>
            <a:r>
              <a:rPr lang="en-US" altLang="zh-CN" b="1" dirty="0" smtClean="0">
                <a:cs typeface="Times New Roman" panose="02020603050405020304" pitchFamily="18" charset="0"/>
              </a:rPr>
              <a:t>long a[10][10];</a:t>
            </a:r>
          </a:p>
          <a:p>
            <a:pPr lvl="1">
              <a:buFontTx/>
              <a:buNone/>
            </a:pPr>
            <a:r>
              <a:rPr lang="en-US" altLang="zh-CN" b="1" dirty="0" smtClean="0">
                <a:cs typeface="Times New Roman" panose="02020603050405020304" pitchFamily="18" charset="0"/>
              </a:rPr>
              <a:t>main( ) { *(a + 1) = a + 1; }</a:t>
            </a:r>
          </a:p>
          <a:p>
            <a:pPr lvl="1"/>
            <a:r>
              <a:rPr lang="zh-CN" altLang="en-US" b="1" dirty="0"/>
              <a:t>该函数在</a:t>
            </a:r>
            <a:r>
              <a:rPr lang="en-US" altLang="zh-CN" b="1" dirty="0"/>
              <a:t>Linux</a:t>
            </a:r>
            <a:r>
              <a:rPr lang="zh-CN" altLang="en-US" b="1" dirty="0"/>
              <a:t>上用</a:t>
            </a:r>
            <a:r>
              <a:rPr lang="en-US" altLang="zh-CN" b="1" dirty="0"/>
              <a:t>GCC</a:t>
            </a:r>
            <a:r>
              <a:rPr lang="zh-CN" altLang="en-US" b="1" dirty="0"/>
              <a:t>编译</a:t>
            </a:r>
            <a:r>
              <a:rPr lang="en-US" altLang="zh-CN" b="1" dirty="0"/>
              <a:t>, </a:t>
            </a:r>
            <a:endParaRPr lang="en-US" altLang="zh-CN" b="1" dirty="0" smtClean="0"/>
          </a:p>
          <a:p>
            <a:pPr marL="457200" lvl="1" indent="0">
              <a:buNone/>
            </a:pPr>
            <a:r>
              <a:rPr lang="en-US" altLang="zh-CN" b="1" dirty="0" smtClean="0"/>
              <a:t>   </a:t>
            </a:r>
            <a:r>
              <a:rPr lang="zh-CN" altLang="en-US" b="1" dirty="0" smtClean="0"/>
              <a:t>报告</a:t>
            </a:r>
            <a:r>
              <a:rPr lang="zh-CN" altLang="en-US" b="1" dirty="0"/>
              <a:t>的错误如下</a:t>
            </a:r>
            <a:r>
              <a:rPr lang="zh-CN" altLang="en-US" b="1" dirty="0">
                <a:cs typeface="Times New Roman" panose="02020603050405020304" pitchFamily="18" charset="0"/>
              </a:rPr>
              <a:t>：</a:t>
            </a:r>
            <a:endParaRPr lang="en-US" altLang="zh-CN" b="1" dirty="0">
              <a:cs typeface="Times New Roman" panose="02020603050405020304" pitchFamily="18" charset="0"/>
            </a:endParaRPr>
          </a:p>
          <a:p>
            <a:pPr lvl="1">
              <a:spcBef>
                <a:spcPct val="0"/>
              </a:spcBef>
              <a:buFontTx/>
              <a:buNone/>
            </a:pPr>
            <a:r>
              <a:rPr lang="en-US" altLang="zh-CN" b="1" dirty="0" smtClean="0">
                <a:cs typeface="Times New Roman" panose="02020603050405020304" pitchFamily="18" charset="0"/>
              </a:rPr>
              <a:t>      incompatible </a:t>
            </a:r>
            <a:r>
              <a:rPr lang="en-US" altLang="zh-CN" b="1" dirty="0">
                <a:cs typeface="Times New Roman" panose="02020603050405020304" pitchFamily="18" charset="0"/>
              </a:rPr>
              <a:t>types </a:t>
            </a:r>
            <a:r>
              <a:rPr lang="en-US" altLang="zh-CN" b="1" dirty="0" smtClean="0">
                <a:cs typeface="Times New Roman" panose="02020603050405020304" pitchFamily="18" charset="0"/>
              </a:rPr>
              <a:t>when</a:t>
            </a:r>
          </a:p>
          <a:p>
            <a:pPr lvl="1">
              <a:spcBef>
                <a:spcPct val="0"/>
              </a:spcBef>
              <a:buFontTx/>
              <a:buNone/>
            </a:pPr>
            <a:r>
              <a:rPr lang="en-US" altLang="zh-CN" b="1" dirty="0">
                <a:cs typeface="Times New Roman" panose="02020603050405020304" pitchFamily="18" charset="0"/>
              </a:rPr>
              <a:t> </a:t>
            </a:r>
            <a:r>
              <a:rPr lang="en-US" altLang="zh-CN" b="1" dirty="0" smtClean="0">
                <a:cs typeface="Times New Roman" panose="02020603050405020304" pitchFamily="18" charset="0"/>
              </a:rPr>
              <a:t>  assigning </a:t>
            </a:r>
            <a:r>
              <a:rPr lang="en-US" altLang="zh-CN" b="1" dirty="0">
                <a:cs typeface="Times New Roman" panose="02020603050405020304" pitchFamily="18" charset="0"/>
              </a:rPr>
              <a:t>to ‘long </a:t>
            </a:r>
            <a:r>
              <a:rPr lang="en-US" altLang="zh-CN" b="1" dirty="0" err="1">
                <a:cs typeface="Times New Roman" panose="02020603050405020304" pitchFamily="18" charset="0"/>
              </a:rPr>
              <a:t>int</a:t>
            </a:r>
            <a:r>
              <a:rPr lang="en-US" altLang="zh-CN" b="1" dirty="0">
                <a:cs typeface="Times New Roman" panose="02020603050405020304" pitchFamily="18" charset="0"/>
              </a:rPr>
              <a:t>[10]’ </a:t>
            </a:r>
            <a:r>
              <a:rPr lang="en-US" altLang="zh-CN" b="1" dirty="0" smtClean="0">
                <a:cs typeface="Times New Roman" panose="02020603050405020304" pitchFamily="18" charset="0"/>
              </a:rPr>
              <a:t>from</a:t>
            </a:r>
          </a:p>
          <a:p>
            <a:pPr lvl="1">
              <a:spcBef>
                <a:spcPct val="0"/>
              </a:spcBef>
              <a:buFontTx/>
              <a:buNone/>
            </a:pPr>
            <a:r>
              <a:rPr lang="en-US" altLang="zh-CN" b="1" dirty="0">
                <a:cs typeface="Times New Roman" panose="02020603050405020304" pitchFamily="18" charset="0"/>
              </a:rPr>
              <a:t> </a:t>
            </a:r>
            <a:r>
              <a:rPr lang="en-US" altLang="zh-CN" b="1" dirty="0" smtClean="0">
                <a:cs typeface="Times New Roman" panose="02020603050405020304" pitchFamily="18" charset="0"/>
              </a:rPr>
              <a:t>  type </a:t>
            </a:r>
            <a:r>
              <a:rPr lang="en-US" altLang="zh-CN" b="1" dirty="0">
                <a:cs typeface="Times New Roman" panose="02020603050405020304" pitchFamily="18" charset="0"/>
              </a:rPr>
              <a:t>‘long </a:t>
            </a:r>
            <a:r>
              <a:rPr lang="en-US" altLang="zh-CN" b="1" dirty="0" err="1">
                <a:cs typeface="Times New Roman" panose="02020603050405020304" pitchFamily="18" charset="0"/>
              </a:rPr>
              <a:t>int</a:t>
            </a:r>
            <a:r>
              <a:rPr lang="en-US" altLang="zh-CN" b="1" dirty="0">
                <a:cs typeface="Times New Roman" panose="02020603050405020304" pitchFamily="18" charset="0"/>
              </a:rPr>
              <a:t> (*)[10]’</a:t>
            </a:r>
          </a:p>
          <a:p>
            <a:pPr lvl="1"/>
            <a:endParaRPr lang="zh-CN" altLang="en-US" b="1" dirty="0" smtClean="0">
              <a:cs typeface="Times New Roman" panose="02020603050405020304" pitchFamily="18" charset="0"/>
            </a:endParaRPr>
          </a:p>
        </p:txBody>
      </p:sp>
      <p:sp>
        <p:nvSpPr>
          <p:cNvPr id="819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912FC21E-F45E-4544-B188-191075E03F9B}" type="slidenum">
              <a:rPr lang="zh-CN" altLang="en-US" sz="1400"/>
              <a:pPr/>
              <a:t>11</a:t>
            </a:fld>
            <a:endParaRPr lang="en-US" altLang="zh-CN" sz="1400"/>
          </a:p>
        </p:txBody>
      </p:sp>
      <p:grpSp>
        <p:nvGrpSpPr>
          <p:cNvPr id="5" name="组合 102"/>
          <p:cNvGrpSpPr>
            <a:grpSpLocks/>
          </p:cNvGrpSpPr>
          <p:nvPr/>
        </p:nvGrpSpPr>
        <p:grpSpPr bwMode="auto">
          <a:xfrm>
            <a:off x="5312151" y="2451425"/>
            <a:ext cx="3605605" cy="4254175"/>
            <a:chOff x="351119" y="2460948"/>
            <a:chExt cx="3605605" cy="4254217"/>
          </a:xfrm>
        </p:grpSpPr>
        <p:sp>
          <p:nvSpPr>
            <p:cNvPr id="6" name="Rectangle 5"/>
            <p:cNvSpPr>
              <a:spLocks noChangeArrowheads="1"/>
            </p:cNvSpPr>
            <p:nvPr/>
          </p:nvSpPr>
          <p:spPr bwMode="auto">
            <a:xfrm>
              <a:off x="1142719" y="2571749"/>
              <a:ext cx="2814005" cy="4143416"/>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endParaRPr lang="zh-CN" altLang="en-US"/>
            </a:p>
          </p:txBody>
        </p:sp>
        <p:sp>
          <p:nvSpPr>
            <p:cNvPr id="7" name="Rectangle 6"/>
            <p:cNvSpPr>
              <a:spLocks noChangeArrowheads="1"/>
            </p:cNvSpPr>
            <p:nvPr/>
          </p:nvSpPr>
          <p:spPr bwMode="auto">
            <a:xfrm>
              <a:off x="1182946" y="6143658"/>
              <a:ext cx="2680685" cy="571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grpSp>
          <p:nvGrpSpPr>
            <p:cNvPr id="9" name="组合 78"/>
            <p:cNvGrpSpPr>
              <a:grpSpLocks/>
            </p:cNvGrpSpPr>
            <p:nvPr/>
          </p:nvGrpSpPr>
          <p:grpSpPr bwMode="auto">
            <a:xfrm>
              <a:off x="1145342" y="4887999"/>
              <a:ext cx="2806534" cy="1552335"/>
              <a:chOff x="1150387" y="4816551"/>
              <a:chExt cx="2807165" cy="1552332"/>
            </a:xfrm>
          </p:grpSpPr>
          <p:sp>
            <p:nvSpPr>
              <p:cNvPr id="27" name="Rectangle 8"/>
              <p:cNvSpPr>
                <a:spLocks noChangeArrowheads="1"/>
              </p:cNvSpPr>
              <p:nvPr/>
            </p:nvSpPr>
            <p:spPr bwMode="auto">
              <a:xfrm>
                <a:off x="1210122" y="4816551"/>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sp>
            <p:nvSpPr>
              <p:cNvPr id="28" name="Rectangle 10"/>
              <p:cNvSpPr>
                <a:spLocks noChangeArrowheads="1"/>
              </p:cNvSpPr>
              <p:nvPr/>
            </p:nvSpPr>
            <p:spPr bwMode="auto">
              <a:xfrm>
                <a:off x="1204137" y="5378648"/>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a[9][0]</a:t>
                </a:r>
                <a:endParaRPr lang="en-US" altLang="zh-CN" sz="2800" b="1" dirty="0"/>
              </a:p>
            </p:txBody>
          </p:sp>
          <p:sp>
            <p:nvSpPr>
              <p:cNvPr id="29" name="Line 14"/>
              <p:cNvSpPr>
                <a:spLocks noChangeShapeType="1"/>
              </p:cNvSpPr>
              <p:nvPr/>
            </p:nvSpPr>
            <p:spPr bwMode="auto">
              <a:xfrm>
                <a:off x="1165995" y="5921063"/>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0" name="Line 15"/>
              <p:cNvSpPr>
                <a:spLocks noChangeShapeType="1"/>
              </p:cNvSpPr>
              <p:nvPr/>
            </p:nvSpPr>
            <p:spPr bwMode="auto">
              <a:xfrm>
                <a:off x="1165995" y="4954155"/>
                <a:ext cx="2778127" cy="0"/>
              </a:xfrm>
              <a:prstGeom prst="line">
                <a:avLst/>
              </a:prstGeom>
              <a:noFill/>
              <a:ln w="254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1" name="Rectangle 17"/>
              <p:cNvSpPr>
                <a:spLocks noChangeArrowheads="1"/>
              </p:cNvSpPr>
              <p:nvPr/>
            </p:nvSpPr>
            <p:spPr bwMode="auto">
              <a:xfrm>
                <a:off x="1187999" y="5797378"/>
                <a:ext cx="2681289" cy="57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a[9][1]</a:t>
                </a:r>
                <a:endParaRPr lang="en-US" altLang="zh-CN" sz="2800" b="1" dirty="0"/>
              </a:p>
            </p:txBody>
          </p:sp>
          <p:sp>
            <p:nvSpPr>
              <p:cNvPr id="32" name="Line 15"/>
              <p:cNvSpPr>
                <a:spLocks noChangeShapeType="1"/>
              </p:cNvSpPr>
              <p:nvPr/>
            </p:nvSpPr>
            <p:spPr bwMode="auto">
              <a:xfrm>
                <a:off x="1179425" y="6288606"/>
                <a:ext cx="2778127" cy="0"/>
              </a:xfrm>
              <a:prstGeom prst="line">
                <a:avLst/>
              </a:prstGeom>
              <a:noFill/>
              <a:ln w="254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3" name="Line 13"/>
              <p:cNvSpPr>
                <a:spLocks noChangeShapeType="1"/>
              </p:cNvSpPr>
              <p:nvPr/>
            </p:nvSpPr>
            <p:spPr bwMode="auto">
              <a:xfrm>
                <a:off x="1150387" y="5496512"/>
                <a:ext cx="2778127" cy="0"/>
              </a:xfrm>
              <a:prstGeom prst="line">
                <a:avLst/>
              </a:prstGeom>
              <a:noFill/>
              <a:ln w="25400">
                <a:solidFill>
                  <a:srgbClr val="00FF00"/>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10" name="组合 79"/>
            <p:cNvGrpSpPr>
              <a:grpSpLocks/>
            </p:cNvGrpSpPr>
            <p:nvPr/>
          </p:nvGrpSpPr>
          <p:grpSpPr bwMode="auto">
            <a:xfrm>
              <a:off x="1137932" y="3687369"/>
              <a:ext cx="2777502" cy="1338236"/>
              <a:chOff x="1152000" y="4901807"/>
              <a:chExt cx="2778127" cy="1338233"/>
            </a:xfrm>
          </p:grpSpPr>
          <p:sp>
            <p:nvSpPr>
              <p:cNvPr id="21" name="Rectangle 8"/>
              <p:cNvSpPr>
                <a:spLocks noChangeArrowheads="1"/>
              </p:cNvSpPr>
              <p:nvPr/>
            </p:nvSpPr>
            <p:spPr bwMode="auto">
              <a:xfrm>
                <a:off x="1207830" y="4901807"/>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a[1][0]</a:t>
                </a:r>
                <a:endParaRPr lang="en-US" altLang="zh-CN" sz="2800" b="1" dirty="0"/>
              </a:p>
            </p:txBody>
          </p:sp>
          <p:sp>
            <p:nvSpPr>
              <p:cNvPr id="22" name="Rectangle 10"/>
              <p:cNvSpPr>
                <a:spLocks noChangeArrowheads="1"/>
              </p:cNvSpPr>
              <p:nvPr/>
            </p:nvSpPr>
            <p:spPr bwMode="auto">
              <a:xfrm>
                <a:off x="1197024" y="5316617"/>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a[1][1]</a:t>
                </a:r>
                <a:endParaRPr lang="en-US" altLang="zh-CN" sz="2800" b="1" dirty="0"/>
              </a:p>
            </p:txBody>
          </p:sp>
          <p:sp>
            <p:nvSpPr>
              <p:cNvPr id="23" name="Line 14"/>
              <p:cNvSpPr>
                <a:spLocks noChangeShapeType="1"/>
              </p:cNvSpPr>
              <p:nvPr/>
            </p:nvSpPr>
            <p:spPr bwMode="auto">
              <a:xfrm>
                <a:off x="1152000" y="5851088"/>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4" name="Line 15"/>
              <p:cNvSpPr>
                <a:spLocks noChangeShapeType="1"/>
              </p:cNvSpPr>
              <p:nvPr/>
            </p:nvSpPr>
            <p:spPr bwMode="auto">
              <a:xfrm>
                <a:off x="1152000" y="5017252"/>
                <a:ext cx="2778127" cy="0"/>
              </a:xfrm>
              <a:prstGeom prst="line">
                <a:avLst/>
              </a:prstGeom>
              <a:noFill/>
              <a:ln w="254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5" name="Rectangle 17"/>
              <p:cNvSpPr>
                <a:spLocks noChangeArrowheads="1"/>
              </p:cNvSpPr>
              <p:nvPr/>
            </p:nvSpPr>
            <p:spPr bwMode="auto">
              <a:xfrm>
                <a:off x="1236868" y="5668535"/>
                <a:ext cx="2681289" cy="57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sp>
            <p:nvSpPr>
              <p:cNvPr id="26" name="Line 13"/>
              <p:cNvSpPr>
                <a:spLocks noChangeShapeType="1"/>
              </p:cNvSpPr>
              <p:nvPr/>
            </p:nvSpPr>
            <p:spPr bwMode="auto">
              <a:xfrm>
                <a:off x="1152000" y="5436000"/>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11" name="组合 87"/>
            <p:cNvGrpSpPr>
              <a:grpSpLocks/>
            </p:cNvGrpSpPr>
            <p:nvPr/>
          </p:nvGrpSpPr>
          <p:grpSpPr bwMode="auto">
            <a:xfrm>
              <a:off x="1137932" y="2460948"/>
              <a:ext cx="2777502" cy="1351391"/>
              <a:chOff x="1152000" y="4889835"/>
              <a:chExt cx="2778127" cy="1351388"/>
            </a:xfrm>
          </p:grpSpPr>
          <p:sp>
            <p:nvSpPr>
              <p:cNvPr id="16" name="Rectangle 8"/>
              <p:cNvSpPr>
                <a:spLocks noChangeArrowheads="1"/>
              </p:cNvSpPr>
              <p:nvPr/>
            </p:nvSpPr>
            <p:spPr bwMode="auto">
              <a:xfrm>
                <a:off x="1208650" y="4889835"/>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a[0][0]</a:t>
                </a:r>
                <a:endParaRPr lang="en-US" altLang="zh-CN" sz="2800" b="1" dirty="0"/>
              </a:p>
            </p:txBody>
          </p:sp>
          <p:sp>
            <p:nvSpPr>
              <p:cNvPr id="17" name="Rectangle 10"/>
              <p:cNvSpPr>
                <a:spLocks noChangeArrowheads="1"/>
              </p:cNvSpPr>
              <p:nvPr/>
            </p:nvSpPr>
            <p:spPr bwMode="auto">
              <a:xfrm>
                <a:off x="1197024" y="5325199"/>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a[0][1]</a:t>
                </a:r>
                <a:endParaRPr lang="en-US" altLang="zh-CN" sz="2800" b="1" dirty="0"/>
              </a:p>
            </p:txBody>
          </p:sp>
          <p:sp>
            <p:nvSpPr>
              <p:cNvPr id="18" name="Line 14"/>
              <p:cNvSpPr>
                <a:spLocks noChangeShapeType="1"/>
              </p:cNvSpPr>
              <p:nvPr/>
            </p:nvSpPr>
            <p:spPr bwMode="auto">
              <a:xfrm>
                <a:off x="1152000" y="5857892"/>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9" name="Rectangle 17"/>
              <p:cNvSpPr>
                <a:spLocks noChangeArrowheads="1"/>
              </p:cNvSpPr>
              <p:nvPr/>
            </p:nvSpPr>
            <p:spPr bwMode="auto">
              <a:xfrm>
                <a:off x="1243581" y="5669718"/>
                <a:ext cx="2681289" cy="57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sp>
            <p:nvSpPr>
              <p:cNvPr id="20" name="Line 13"/>
              <p:cNvSpPr>
                <a:spLocks noChangeShapeType="1"/>
              </p:cNvSpPr>
              <p:nvPr/>
            </p:nvSpPr>
            <p:spPr bwMode="auto">
              <a:xfrm>
                <a:off x="1152000" y="5436000"/>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13" name="矩形 12"/>
            <p:cNvSpPr/>
            <p:nvPr/>
          </p:nvSpPr>
          <p:spPr bwMode="auto">
            <a:xfrm>
              <a:off x="351119" y="2474171"/>
              <a:ext cx="790781" cy="519470"/>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smtClean="0">
                  <a:latin typeface="+mn-lt"/>
                  <a:ea typeface="+mn-ea"/>
                </a:rPr>
                <a:t>a </a:t>
              </a:r>
              <a:r>
                <a:rPr lang="en-US" altLang="zh-CN" sz="2400" b="1" dirty="0" smtClean="0">
                  <a:latin typeface="+mn-lt"/>
                  <a:ea typeface="+mn-ea"/>
                  <a:sym typeface="Symbol" panose="05050102010706020507" pitchFamily="18" charset="2"/>
                </a:rPr>
                <a:t></a:t>
              </a:r>
              <a:endParaRPr lang="zh-CN" altLang="en-US" sz="2400" b="1" dirty="0">
                <a:latin typeface="+mn-lt"/>
                <a:ea typeface="+mn-ea"/>
              </a:endParaRPr>
            </a:p>
          </p:txBody>
        </p:sp>
      </p:grpSp>
    </p:spTree>
    <p:extLst>
      <p:ext uri="{BB962C8B-B14F-4D97-AF65-F5344CB8AC3E}">
        <p14:creationId xmlns:p14="http://schemas.microsoft.com/office/powerpoint/2010/main" val="1642268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47">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7">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6147" name="Rectangle 3"/>
          <p:cNvSpPr>
            <a:spLocks noGrp="1" noChangeArrowheads="1"/>
          </p:cNvSpPr>
          <p:nvPr>
            <p:ph type="body" idx="4294967295"/>
          </p:nvPr>
        </p:nvSpPr>
        <p:spPr>
          <a:xfrm>
            <a:off x="287338" y="1439863"/>
            <a:ext cx="8640762" cy="5040312"/>
          </a:xfrm>
          <a:noFill/>
        </p:spPr>
        <p:txBody>
          <a:bodyPr/>
          <a:lstStyle/>
          <a:p>
            <a:r>
              <a:rPr lang="zh-CN" altLang="en-US" b="1" dirty="0" smtClean="0">
                <a:cs typeface="Times New Roman" panose="02020603050405020304" pitchFamily="18" charset="0"/>
              </a:rPr>
              <a:t>一点个人评论</a:t>
            </a:r>
            <a:r>
              <a:rPr lang="en-US" altLang="zh-CN" sz="2800" b="1" dirty="0" smtClean="0">
                <a:cs typeface="Times New Roman" panose="02020603050405020304" pitchFamily="18" charset="0"/>
              </a:rPr>
              <a:t>(</a:t>
            </a:r>
            <a:r>
              <a:rPr lang="zh-CN" altLang="en-US" sz="2800" b="1" dirty="0" smtClean="0">
                <a:cs typeface="Times New Roman" panose="02020603050405020304" pitchFamily="18" charset="0"/>
              </a:rPr>
              <a:t>对发行量最大那本</a:t>
            </a:r>
            <a:r>
              <a:rPr lang="en-US" altLang="zh-CN" sz="2800" b="1" dirty="0" smtClean="0">
                <a:cs typeface="Times New Roman" panose="02020603050405020304" pitchFamily="18" charset="0"/>
              </a:rPr>
              <a:t>C</a:t>
            </a:r>
            <a:r>
              <a:rPr lang="zh-CN" altLang="en-US" sz="2800" b="1" dirty="0" smtClean="0">
                <a:cs typeface="Times New Roman" panose="02020603050405020304" pitchFamily="18" charset="0"/>
              </a:rPr>
              <a:t>程序设计教材</a:t>
            </a:r>
            <a:r>
              <a:rPr lang="en-US" altLang="zh-CN" sz="2800" b="1" dirty="0" smtClean="0">
                <a:cs typeface="Times New Roman" panose="02020603050405020304" pitchFamily="18" charset="0"/>
              </a:rPr>
              <a:t>)</a:t>
            </a:r>
          </a:p>
          <a:p>
            <a:pPr lvl="1"/>
            <a:r>
              <a:rPr lang="zh-CN" altLang="en-US" b="1" dirty="0" smtClean="0">
                <a:cs typeface="Times New Roman" panose="02020603050405020304" pitchFamily="18" charset="0"/>
              </a:rPr>
              <a:t>例</a:t>
            </a:r>
            <a:r>
              <a:rPr lang="en-US" altLang="zh-CN" b="1" dirty="0">
                <a:cs typeface="Times New Roman" panose="02020603050405020304" pitchFamily="18" charset="0"/>
              </a:rPr>
              <a:t>2</a:t>
            </a:r>
            <a:r>
              <a:rPr lang="en-US" altLang="zh-CN" b="1" dirty="0" smtClean="0">
                <a:cs typeface="Times New Roman" panose="02020603050405020304" pitchFamily="18" charset="0"/>
              </a:rPr>
              <a:t>: </a:t>
            </a:r>
            <a:r>
              <a:rPr lang="zh-CN" altLang="en-US" b="1" dirty="0" smtClean="0">
                <a:cs typeface="Times New Roman" panose="02020603050405020304" pitchFamily="18" charset="0"/>
              </a:rPr>
              <a:t>读者难以理解编译器就下面代码报告的错误</a:t>
            </a:r>
            <a:endParaRPr lang="en-US" altLang="zh-CN" b="1" dirty="0" smtClean="0">
              <a:cs typeface="Times New Roman" panose="02020603050405020304" pitchFamily="18" charset="0"/>
            </a:endParaRPr>
          </a:p>
          <a:p>
            <a:pPr lvl="1">
              <a:buFontTx/>
              <a:buNone/>
            </a:pPr>
            <a:r>
              <a:rPr lang="en-US" altLang="zh-CN" b="1" dirty="0" smtClean="0">
                <a:cs typeface="Times New Roman" panose="02020603050405020304" pitchFamily="18" charset="0"/>
              </a:rPr>
              <a:t>long a[10][10];</a:t>
            </a:r>
          </a:p>
          <a:p>
            <a:pPr lvl="1">
              <a:buFontTx/>
              <a:buNone/>
            </a:pPr>
            <a:r>
              <a:rPr lang="en-US" altLang="zh-CN" b="1" dirty="0" smtClean="0">
                <a:cs typeface="Times New Roman" panose="02020603050405020304" pitchFamily="18" charset="0"/>
              </a:rPr>
              <a:t>main( ) { *(a + 1) = a + 1; }</a:t>
            </a:r>
          </a:p>
          <a:p>
            <a:pPr lvl="1"/>
            <a:r>
              <a:rPr lang="zh-CN" altLang="en-US" b="1" dirty="0" smtClean="0"/>
              <a:t>该函数在</a:t>
            </a:r>
            <a:r>
              <a:rPr lang="en-US" altLang="zh-CN" b="1" dirty="0" smtClean="0"/>
              <a:t>Linux</a:t>
            </a:r>
            <a:r>
              <a:rPr lang="zh-CN" altLang="en-US" b="1" dirty="0" smtClean="0"/>
              <a:t>上用</a:t>
            </a:r>
            <a:r>
              <a:rPr lang="en-US" altLang="zh-CN" b="1" dirty="0" smtClean="0"/>
              <a:t>GCC</a:t>
            </a:r>
            <a:r>
              <a:rPr lang="zh-CN" altLang="en-US" b="1" dirty="0" smtClean="0"/>
              <a:t>编译</a:t>
            </a:r>
            <a:r>
              <a:rPr lang="en-US" altLang="zh-CN" b="1" dirty="0" smtClean="0"/>
              <a:t>, </a:t>
            </a:r>
            <a:r>
              <a:rPr lang="zh-CN" altLang="en-US" b="1" dirty="0" smtClean="0"/>
              <a:t>报告的错误如下</a:t>
            </a:r>
            <a:r>
              <a:rPr lang="zh-CN" altLang="en-US" b="1" dirty="0" smtClean="0">
                <a:cs typeface="Times New Roman" panose="02020603050405020304" pitchFamily="18" charset="0"/>
              </a:rPr>
              <a:t>：</a:t>
            </a:r>
            <a:endParaRPr lang="en-US" altLang="zh-CN" b="1" dirty="0" smtClean="0">
              <a:cs typeface="Times New Roman" panose="02020603050405020304" pitchFamily="18" charset="0"/>
            </a:endParaRPr>
          </a:p>
          <a:p>
            <a:pPr lvl="1">
              <a:spcBef>
                <a:spcPct val="0"/>
              </a:spcBef>
              <a:buFontTx/>
              <a:buNone/>
            </a:pPr>
            <a:r>
              <a:rPr lang="en-US" altLang="zh-CN" b="1" dirty="0" smtClean="0">
                <a:cs typeface="Times New Roman" panose="02020603050405020304" pitchFamily="18" charset="0"/>
              </a:rPr>
              <a:t>	incompatible types when assigning to ‘long </a:t>
            </a:r>
            <a:r>
              <a:rPr lang="en-US" altLang="zh-CN" b="1" dirty="0" err="1" smtClean="0">
                <a:cs typeface="Times New Roman" panose="02020603050405020304" pitchFamily="18" charset="0"/>
              </a:rPr>
              <a:t>int</a:t>
            </a:r>
            <a:r>
              <a:rPr lang="en-US" altLang="zh-CN" b="1" dirty="0" smtClean="0">
                <a:cs typeface="Times New Roman" panose="02020603050405020304" pitchFamily="18" charset="0"/>
              </a:rPr>
              <a:t>[10]’ from type ‘long </a:t>
            </a:r>
            <a:r>
              <a:rPr lang="en-US" altLang="zh-CN" b="1" dirty="0" err="1" smtClean="0">
                <a:cs typeface="Times New Roman" panose="02020603050405020304" pitchFamily="18" charset="0"/>
              </a:rPr>
              <a:t>int</a:t>
            </a:r>
            <a:r>
              <a:rPr lang="en-US" altLang="zh-CN" b="1" dirty="0" smtClean="0">
                <a:cs typeface="Times New Roman" panose="02020603050405020304" pitchFamily="18" charset="0"/>
              </a:rPr>
              <a:t> (*)[10]’</a:t>
            </a:r>
          </a:p>
          <a:p>
            <a:pPr lvl="1"/>
            <a:r>
              <a:rPr lang="zh-CN" altLang="en-US" b="1" dirty="0" smtClean="0">
                <a:cs typeface="Times New Roman" panose="02020603050405020304" pitchFamily="18" charset="0"/>
              </a:rPr>
              <a:t>计算机专业的新生从该书能较好地学习程序设计</a:t>
            </a:r>
            <a:r>
              <a:rPr lang="en-US" altLang="zh-CN" b="1" dirty="0" smtClean="0">
                <a:cs typeface="Times New Roman" panose="02020603050405020304" pitchFamily="18" charset="0"/>
              </a:rPr>
              <a:t>,</a:t>
            </a:r>
            <a:r>
              <a:rPr lang="zh-CN" altLang="en-US" b="1" dirty="0" smtClean="0">
                <a:cs typeface="Times New Roman" panose="02020603050405020304" pitchFamily="18" charset="0"/>
              </a:rPr>
              <a:t>但难以同时了解怎样学习和掌握编程语言</a:t>
            </a:r>
            <a:endParaRPr lang="en-US" altLang="zh-CN" b="1" dirty="0" smtClean="0">
              <a:cs typeface="Times New Roman" panose="02020603050405020304" pitchFamily="18" charset="0"/>
            </a:endParaRPr>
          </a:p>
          <a:p>
            <a:pPr lvl="1">
              <a:spcBef>
                <a:spcPts val="1800"/>
              </a:spcBef>
              <a:buFontTx/>
              <a:buNone/>
            </a:pPr>
            <a:r>
              <a:rPr lang="zh-CN" altLang="en-US" b="1" dirty="0" smtClean="0">
                <a:cs typeface="Times New Roman" panose="02020603050405020304" pitchFamily="18" charset="0"/>
              </a:rPr>
              <a:t>下面在从另一角度举例说明了解类型系统的重要性</a:t>
            </a:r>
            <a:endParaRPr lang="en-US" altLang="zh-CN" b="1" dirty="0" smtClean="0">
              <a:cs typeface="Times New Roman" panose="02020603050405020304" pitchFamily="18" charset="0"/>
            </a:endParaRPr>
          </a:p>
          <a:p>
            <a:pPr lvl="1">
              <a:buFontTx/>
              <a:buNone/>
            </a:pPr>
            <a:endParaRPr lang="zh-CN" altLang="en-US" b="1" dirty="0" smtClean="0">
              <a:cs typeface="Times New Roman" panose="02020603050405020304" pitchFamily="18" charset="0"/>
            </a:endParaRPr>
          </a:p>
        </p:txBody>
      </p:sp>
      <p:sp>
        <p:nvSpPr>
          <p:cNvPr id="819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912FC21E-F45E-4544-B188-191075E03F9B}" type="slidenum">
              <a:rPr lang="zh-CN" altLang="en-US" sz="1400"/>
              <a:pPr/>
              <a:t>12</a:t>
            </a:fld>
            <a:endParaRPr lang="en-US" altLang="zh-CN" sz="1400"/>
          </a:p>
        </p:txBody>
      </p:sp>
    </p:spTree>
    <p:extLst>
      <p:ext uri="{BB962C8B-B14F-4D97-AF65-F5344CB8AC3E}">
        <p14:creationId xmlns:p14="http://schemas.microsoft.com/office/powerpoint/2010/main" val="33616707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8640763" cy="1152525"/>
          </a:xfrm>
        </p:spPr>
        <p:txBody>
          <a:bodyPr/>
          <a:lstStyle/>
          <a:p>
            <a:pPr>
              <a:defRPr/>
            </a:pPr>
            <a:r>
              <a:rPr lang="zh-CN" altLang="en-US" b="1" dirty="0" smtClean="0"/>
              <a:t>了解</a:t>
            </a:r>
            <a:r>
              <a:rPr lang="zh-CN" altLang="en-US" b="1" dirty="0" smtClean="0">
                <a:latin typeface="+mn-lt"/>
              </a:rPr>
              <a:t>类型系统的</a:t>
            </a:r>
            <a:r>
              <a:rPr lang="zh-CN" altLang="en-US" b="1" dirty="0" smtClean="0">
                <a:cs typeface="Times New Roman" pitchFamily="18" charset="0"/>
              </a:rPr>
              <a:t>重要性</a:t>
            </a:r>
            <a:endParaRPr lang="en-US" altLang="zh-CN" b="1" dirty="0" smtClean="0">
              <a:latin typeface="+mn-lt"/>
            </a:endParaRPr>
          </a:p>
        </p:txBody>
      </p:sp>
      <p:sp>
        <p:nvSpPr>
          <p:cNvPr id="1071107" name="Rectangle 3"/>
          <p:cNvSpPr>
            <a:spLocks noGrp="1" noChangeArrowheads="1"/>
          </p:cNvSpPr>
          <p:nvPr>
            <p:ph type="body" idx="1"/>
          </p:nvPr>
        </p:nvSpPr>
        <p:spPr>
          <a:xfrm>
            <a:off x="287338" y="1438275"/>
            <a:ext cx="8640762" cy="5040313"/>
          </a:xfrm>
          <a:noFill/>
        </p:spPr>
        <p:txBody>
          <a:bodyPr/>
          <a:lstStyle/>
          <a:p>
            <a:r>
              <a:rPr lang="zh-CN" altLang="en-US" b="1" dirty="0" smtClean="0"/>
              <a:t>例</a:t>
            </a:r>
            <a:r>
              <a:rPr lang="en-US" altLang="zh-CN" b="1" dirty="0" smtClean="0"/>
              <a:t>1</a:t>
            </a:r>
            <a:endParaRPr lang="zh-CN" altLang="en-US" b="1" dirty="0" smtClean="0"/>
          </a:p>
          <a:p>
            <a:pPr lvl="1"/>
            <a:r>
              <a:rPr lang="zh-CN" altLang="en-US" b="1" dirty="0" smtClean="0">
                <a:latin typeface="Arial" panose="020B0604020202020204" pitchFamily="34" charset="0"/>
              </a:rPr>
              <a:t>在</a:t>
            </a:r>
            <a:r>
              <a:rPr lang="en-US" altLang="zh-CN" b="1" dirty="0" smtClean="0"/>
              <a:t>C</a:t>
            </a:r>
            <a:r>
              <a:rPr lang="zh-CN" altLang="en-US" b="1" dirty="0" smtClean="0">
                <a:latin typeface="Arial" panose="020B0604020202020204" pitchFamily="34" charset="0"/>
              </a:rPr>
              <a:t>中称</a:t>
            </a:r>
            <a:r>
              <a:rPr lang="zh-CN" altLang="en-US" b="1" dirty="0" smtClean="0"/>
              <a:t>&amp;</a:t>
            </a:r>
            <a:r>
              <a:rPr lang="zh-CN" altLang="en-US" b="1" dirty="0" smtClean="0">
                <a:latin typeface="Arial" panose="020B0604020202020204" pitchFamily="34" charset="0"/>
              </a:rPr>
              <a:t>为地址运算符，</a:t>
            </a:r>
            <a:r>
              <a:rPr lang="zh-CN" altLang="en-US" b="1" dirty="0" smtClean="0"/>
              <a:t>&amp;</a:t>
            </a:r>
            <a:r>
              <a:rPr lang="en-US" altLang="zh-CN" b="1" dirty="0" smtClean="0"/>
              <a:t>a</a:t>
            </a:r>
            <a:r>
              <a:rPr lang="zh-CN" altLang="en-US" b="1" dirty="0" smtClean="0">
                <a:latin typeface="Arial" panose="020B0604020202020204" pitchFamily="34" charset="0"/>
              </a:rPr>
              <a:t>为变量</a:t>
            </a:r>
            <a:r>
              <a:rPr lang="en-US" altLang="zh-CN" b="1" dirty="0" smtClean="0"/>
              <a:t>a</a:t>
            </a:r>
            <a:r>
              <a:rPr lang="zh-CN" altLang="en-US" b="1" dirty="0" smtClean="0">
                <a:latin typeface="Arial" panose="020B0604020202020204" pitchFamily="34" charset="0"/>
              </a:rPr>
              <a:t>的地址</a:t>
            </a:r>
            <a:endParaRPr lang="en-US" altLang="zh-CN" b="1" dirty="0">
              <a:cs typeface="Times New Roman" panose="02020603050405020304" pitchFamily="18" charset="0"/>
            </a:endParaRPr>
          </a:p>
          <a:p>
            <a:pPr lvl="1"/>
            <a:r>
              <a:rPr lang="zh-CN" altLang="en-US" b="1" dirty="0" smtClean="0">
                <a:latin typeface="Arial" panose="020B0604020202020204" pitchFamily="34" charset="0"/>
              </a:rPr>
              <a:t>数组名代表数组</a:t>
            </a:r>
            <a:endParaRPr lang="en-US" altLang="zh-CN" b="1" dirty="0" smtClean="0">
              <a:latin typeface="Arial" panose="020B0604020202020204" pitchFamily="34" charset="0"/>
            </a:endParaRPr>
          </a:p>
          <a:p>
            <a:pPr marL="457200" lvl="1" indent="0">
              <a:buNone/>
            </a:pPr>
            <a:r>
              <a:rPr lang="en-US" altLang="zh-CN" b="1" dirty="0">
                <a:latin typeface="Arial" panose="020B0604020202020204" pitchFamily="34" charset="0"/>
              </a:rPr>
              <a:t>	</a:t>
            </a:r>
            <a:r>
              <a:rPr lang="zh-CN" altLang="en-US" b="1" dirty="0" smtClean="0">
                <a:latin typeface="Arial" panose="020B0604020202020204" pitchFamily="34" charset="0"/>
              </a:rPr>
              <a:t>第一个元素的地址</a:t>
            </a:r>
            <a:endParaRPr lang="en-US" altLang="zh-CN" b="1" dirty="0" smtClean="0">
              <a:latin typeface="Arial" panose="020B0604020202020204" pitchFamily="34" charset="0"/>
            </a:endParaRPr>
          </a:p>
          <a:p>
            <a:pPr lvl="1"/>
            <a:r>
              <a:rPr lang="zh-CN" altLang="en-US" b="1" dirty="0">
                <a:latin typeface="Arial" panose="020B0604020202020204" pitchFamily="34" charset="0"/>
              </a:rPr>
              <a:t>若有</a:t>
            </a:r>
            <a:r>
              <a:rPr lang="en-US" altLang="zh-CN" b="1" dirty="0">
                <a:cs typeface="Times New Roman" panose="02020603050405020304" pitchFamily="18" charset="0"/>
              </a:rPr>
              <a:t>long a[10][10</a:t>
            </a:r>
            <a:r>
              <a:rPr lang="en-US" altLang="zh-CN" b="1" dirty="0" smtClean="0">
                <a:cs typeface="Times New Roman" panose="02020603050405020304" pitchFamily="18" charset="0"/>
              </a:rPr>
              <a:t>]</a:t>
            </a:r>
            <a:r>
              <a:rPr lang="zh-CN" altLang="en-US" b="1" dirty="0" smtClean="0">
                <a:cs typeface="Times New Roman" panose="02020603050405020304" pitchFamily="18" charset="0"/>
              </a:rPr>
              <a:t>，那么</a:t>
            </a:r>
            <a:r>
              <a:rPr lang="en-US" altLang="zh-CN" b="1" dirty="0" smtClean="0">
                <a:cs typeface="Times New Roman" panose="02020603050405020304" pitchFamily="18" charset="0"/>
              </a:rPr>
              <a:t>a</a:t>
            </a:r>
          </a:p>
          <a:p>
            <a:pPr marL="457200" lvl="1" indent="0">
              <a:buNone/>
            </a:pPr>
            <a:r>
              <a:rPr lang="en-US" altLang="zh-CN" b="1" dirty="0">
                <a:latin typeface="Arial" panose="020B0604020202020204" pitchFamily="34" charset="0"/>
                <a:cs typeface="Times New Roman" panose="02020603050405020304" pitchFamily="18" charset="0"/>
              </a:rPr>
              <a:t>	</a:t>
            </a:r>
            <a:r>
              <a:rPr lang="zh-CN" altLang="en-US" b="1" dirty="0" smtClean="0">
                <a:latin typeface="Arial" panose="020B0604020202020204" pitchFamily="34" charset="0"/>
                <a:cs typeface="Times New Roman" panose="02020603050405020304" pitchFamily="18" charset="0"/>
              </a:rPr>
              <a:t>和</a:t>
            </a:r>
            <a:r>
              <a:rPr lang="en-US" altLang="zh-CN" b="1" dirty="0" smtClean="0">
                <a:cs typeface="Times New Roman" panose="02020603050405020304" pitchFamily="18" charset="0"/>
              </a:rPr>
              <a:t>&amp;a</a:t>
            </a:r>
            <a:r>
              <a:rPr lang="zh-CN" altLang="en-US" b="1" dirty="0" smtClean="0">
                <a:cs typeface="Times New Roman" panose="02020603050405020304" pitchFamily="18" charset="0"/>
              </a:rPr>
              <a:t>的值一样</a:t>
            </a:r>
            <a:endParaRPr lang="en-US" altLang="zh-CN" b="1" dirty="0" smtClean="0">
              <a:cs typeface="Times New Roman" panose="02020603050405020304" pitchFamily="18" charset="0"/>
            </a:endParaRPr>
          </a:p>
          <a:p>
            <a:pPr lvl="1"/>
            <a:r>
              <a:rPr lang="en-US" altLang="zh-CN" b="1" dirty="0" smtClean="0">
                <a:cs typeface="Times New Roman" panose="02020603050405020304" pitchFamily="18" charset="0"/>
              </a:rPr>
              <a:t>a</a:t>
            </a:r>
            <a:r>
              <a:rPr lang="zh-CN" altLang="en-US" b="1" dirty="0" smtClean="0">
                <a:latin typeface="Arial" panose="020B0604020202020204" pitchFamily="34" charset="0"/>
                <a:cs typeface="Times New Roman" panose="02020603050405020304" pitchFamily="18" charset="0"/>
              </a:rPr>
              <a:t>和</a:t>
            </a:r>
            <a:r>
              <a:rPr lang="en-US" altLang="zh-CN" b="1" dirty="0">
                <a:cs typeface="Times New Roman" panose="02020603050405020304" pitchFamily="18" charset="0"/>
              </a:rPr>
              <a:t>&amp;</a:t>
            </a:r>
            <a:r>
              <a:rPr lang="en-US" altLang="zh-CN" b="1" dirty="0" smtClean="0">
                <a:cs typeface="Times New Roman" panose="02020603050405020304" pitchFamily="18" charset="0"/>
              </a:rPr>
              <a:t>a</a:t>
            </a:r>
            <a:r>
              <a:rPr lang="zh-CN" altLang="en-US" b="1" dirty="0">
                <a:latin typeface="Arial" panose="020B0604020202020204" pitchFamily="34" charset="0"/>
                <a:cs typeface="Times New Roman" panose="02020603050405020304" pitchFamily="18" charset="0"/>
              </a:rPr>
              <a:t>在</a:t>
            </a:r>
            <a:r>
              <a:rPr lang="zh-CN" altLang="en-US" b="1" dirty="0" smtClean="0">
                <a:latin typeface="Arial" panose="020B0604020202020204" pitchFamily="34" charset="0"/>
              </a:rPr>
              <a:t>使用上是否</a:t>
            </a:r>
            <a:r>
              <a:rPr lang="zh-CN" altLang="en-US" b="1" dirty="0">
                <a:latin typeface="Arial" panose="020B0604020202020204" pitchFamily="34" charset="0"/>
              </a:rPr>
              <a:t>有区别</a:t>
            </a:r>
            <a:r>
              <a:rPr lang="zh-CN" altLang="en-US" b="1" dirty="0" smtClean="0">
                <a:latin typeface="Arial" panose="020B0604020202020204" pitchFamily="34" charset="0"/>
              </a:rPr>
              <a:t>？</a:t>
            </a:r>
            <a:endParaRPr lang="en-US" altLang="zh-CN" b="1" dirty="0" smtClean="0">
              <a:latin typeface="Arial" panose="020B0604020202020204" pitchFamily="34" charset="0"/>
            </a:endParaRPr>
          </a:p>
          <a:p>
            <a:pPr lvl="1">
              <a:buNone/>
            </a:pPr>
            <a:r>
              <a:rPr lang="zh-CN" altLang="en-US" b="1" dirty="0">
                <a:latin typeface="Arial" panose="020B0604020202020204" pitchFamily="34" charset="0"/>
              </a:rPr>
              <a:t>解答</a:t>
            </a:r>
            <a:r>
              <a:rPr lang="zh-CN" altLang="en-US" b="1" dirty="0" smtClean="0">
                <a:latin typeface="Arial" panose="020B0604020202020204" pitchFamily="34" charset="0"/>
              </a:rPr>
              <a:t>：</a:t>
            </a:r>
            <a:endParaRPr lang="en-US" altLang="zh-CN" b="1" dirty="0" smtClean="0">
              <a:latin typeface="Arial" panose="020B0604020202020204" pitchFamily="34" charset="0"/>
            </a:endParaRPr>
          </a:p>
          <a:p>
            <a:pPr lvl="1">
              <a:buNone/>
            </a:pPr>
            <a:r>
              <a:rPr lang="zh-CN" altLang="en-US" b="1" dirty="0" smtClean="0">
                <a:latin typeface="Arial" panose="020B0604020202020204" pitchFamily="34" charset="0"/>
              </a:rPr>
              <a:t>  用</a:t>
            </a:r>
            <a:r>
              <a:rPr lang="en-US" altLang="zh-CN" b="1" dirty="0"/>
              <a:t>4</a:t>
            </a:r>
            <a:r>
              <a:rPr lang="zh-CN" altLang="en-US" b="1" dirty="0">
                <a:latin typeface="Arial" panose="020B0604020202020204" pitchFamily="34" charset="0"/>
              </a:rPr>
              <a:t>个</a:t>
            </a:r>
            <a:r>
              <a:rPr lang="en-US" altLang="zh-CN" b="1" dirty="0"/>
              <a:t>C</a:t>
            </a:r>
            <a:r>
              <a:rPr lang="zh-CN" altLang="en-US" b="1" dirty="0"/>
              <a:t>文件在编译</a:t>
            </a:r>
            <a:r>
              <a:rPr lang="zh-CN" altLang="en-US" b="1" dirty="0" smtClean="0"/>
              <a:t>时</a:t>
            </a:r>
            <a:r>
              <a:rPr lang="zh-CN" altLang="en-US" b="1" dirty="0"/>
              <a:t>输出</a:t>
            </a:r>
            <a:r>
              <a:rPr lang="zh-CN" altLang="en-US" b="1" dirty="0" smtClean="0"/>
              <a:t>的</a:t>
            </a:r>
            <a:endParaRPr lang="en-US" altLang="zh-CN" b="1" dirty="0" smtClean="0"/>
          </a:p>
          <a:p>
            <a:pPr lvl="1">
              <a:buNone/>
            </a:pPr>
            <a:r>
              <a:rPr lang="zh-CN" altLang="en-US" b="1" dirty="0" smtClean="0"/>
              <a:t>程序</a:t>
            </a:r>
            <a:r>
              <a:rPr lang="zh-CN" altLang="en-US" b="1" dirty="0"/>
              <a:t>错误信息或</a:t>
            </a:r>
            <a:r>
              <a:rPr lang="zh-CN" altLang="en-US" b="1" dirty="0" smtClean="0"/>
              <a:t>运行结果</a:t>
            </a:r>
            <a:r>
              <a:rPr lang="zh-CN" altLang="en-US" b="1" dirty="0"/>
              <a:t>来</a:t>
            </a:r>
            <a:r>
              <a:rPr lang="zh-CN" altLang="en-US" b="1" dirty="0" smtClean="0"/>
              <a:t>提示</a:t>
            </a:r>
            <a:endParaRPr lang="zh-CN" altLang="en-US" b="1" dirty="0" smtClean="0">
              <a:latin typeface="Arial" panose="020B0604020202020204" pitchFamily="34" charset="0"/>
            </a:endParaRPr>
          </a:p>
          <a:p>
            <a:pPr lvl="1">
              <a:spcBef>
                <a:spcPct val="0"/>
              </a:spcBef>
              <a:buFontTx/>
              <a:buNone/>
            </a:pPr>
            <a:r>
              <a:rPr lang="zh-CN" altLang="en-US" b="1" dirty="0" smtClean="0">
                <a:latin typeface="Arial" panose="020B0604020202020204" pitchFamily="34" charset="0"/>
              </a:rPr>
              <a:t>	</a:t>
            </a:r>
            <a:endParaRPr lang="zh-CN" altLang="en-US" b="1" dirty="0" smtClean="0"/>
          </a:p>
        </p:txBody>
      </p:sp>
      <p:sp>
        <p:nvSpPr>
          <p:cNvPr id="922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35C1C35-E9AD-46F6-A1C8-A9178EC56596}" type="slidenum">
              <a:rPr lang="zh-CN" altLang="en-US" sz="1400"/>
              <a:pPr/>
              <a:t>13</a:t>
            </a:fld>
            <a:endParaRPr lang="en-US" altLang="zh-CN" sz="1400"/>
          </a:p>
        </p:txBody>
      </p:sp>
      <p:grpSp>
        <p:nvGrpSpPr>
          <p:cNvPr id="5" name="组合 102"/>
          <p:cNvGrpSpPr>
            <a:grpSpLocks/>
          </p:cNvGrpSpPr>
          <p:nvPr/>
        </p:nvGrpSpPr>
        <p:grpSpPr bwMode="auto">
          <a:xfrm>
            <a:off x="4572000" y="2452439"/>
            <a:ext cx="4320401" cy="4254175"/>
            <a:chOff x="-363677" y="2460948"/>
            <a:chExt cx="4320401" cy="4254217"/>
          </a:xfrm>
        </p:grpSpPr>
        <p:sp>
          <p:nvSpPr>
            <p:cNvPr id="6" name="Rectangle 5"/>
            <p:cNvSpPr>
              <a:spLocks noChangeArrowheads="1"/>
            </p:cNvSpPr>
            <p:nvPr/>
          </p:nvSpPr>
          <p:spPr bwMode="auto">
            <a:xfrm>
              <a:off x="1142719" y="2571749"/>
              <a:ext cx="2814005" cy="4143416"/>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endParaRPr lang="zh-CN" altLang="en-US"/>
            </a:p>
          </p:txBody>
        </p:sp>
        <p:sp>
          <p:nvSpPr>
            <p:cNvPr id="7" name="Rectangle 6"/>
            <p:cNvSpPr>
              <a:spLocks noChangeArrowheads="1"/>
            </p:cNvSpPr>
            <p:nvPr/>
          </p:nvSpPr>
          <p:spPr bwMode="auto">
            <a:xfrm>
              <a:off x="1182946" y="6143658"/>
              <a:ext cx="2680685" cy="571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grpSp>
          <p:nvGrpSpPr>
            <p:cNvPr id="8" name="组合 78"/>
            <p:cNvGrpSpPr>
              <a:grpSpLocks/>
            </p:cNvGrpSpPr>
            <p:nvPr/>
          </p:nvGrpSpPr>
          <p:grpSpPr bwMode="auto">
            <a:xfrm>
              <a:off x="1145342" y="4887999"/>
              <a:ext cx="2806534" cy="1552335"/>
              <a:chOff x="1150387" y="4816551"/>
              <a:chExt cx="2807165" cy="1552332"/>
            </a:xfrm>
          </p:grpSpPr>
          <p:sp>
            <p:nvSpPr>
              <p:cNvPr id="23" name="Rectangle 8"/>
              <p:cNvSpPr>
                <a:spLocks noChangeArrowheads="1"/>
              </p:cNvSpPr>
              <p:nvPr/>
            </p:nvSpPr>
            <p:spPr bwMode="auto">
              <a:xfrm>
                <a:off x="1210122" y="4816551"/>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sp>
            <p:nvSpPr>
              <p:cNvPr id="24" name="Rectangle 10"/>
              <p:cNvSpPr>
                <a:spLocks noChangeArrowheads="1"/>
              </p:cNvSpPr>
              <p:nvPr/>
            </p:nvSpPr>
            <p:spPr bwMode="auto">
              <a:xfrm>
                <a:off x="1204137" y="5378648"/>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a[9][0]</a:t>
                </a:r>
                <a:endParaRPr lang="en-US" altLang="zh-CN" sz="2800" b="1" dirty="0"/>
              </a:p>
            </p:txBody>
          </p:sp>
          <p:sp>
            <p:nvSpPr>
              <p:cNvPr id="25" name="Line 14"/>
              <p:cNvSpPr>
                <a:spLocks noChangeShapeType="1"/>
              </p:cNvSpPr>
              <p:nvPr/>
            </p:nvSpPr>
            <p:spPr bwMode="auto">
              <a:xfrm>
                <a:off x="1165995" y="5921063"/>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6" name="Line 15"/>
              <p:cNvSpPr>
                <a:spLocks noChangeShapeType="1"/>
              </p:cNvSpPr>
              <p:nvPr/>
            </p:nvSpPr>
            <p:spPr bwMode="auto">
              <a:xfrm>
                <a:off x="1165995" y="4954155"/>
                <a:ext cx="2778127" cy="0"/>
              </a:xfrm>
              <a:prstGeom prst="line">
                <a:avLst/>
              </a:prstGeom>
              <a:noFill/>
              <a:ln w="254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7" name="Rectangle 17"/>
              <p:cNvSpPr>
                <a:spLocks noChangeArrowheads="1"/>
              </p:cNvSpPr>
              <p:nvPr/>
            </p:nvSpPr>
            <p:spPr bwMode="auto">
              <a:xfrm>
                <a:off x="1187999" y="5797378"/>
                <a:ext cx="2681289" cy="57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a[9][1]</a:t>
                </a:r>
                <a:endParaRPr lang="en-US" altLang="zh-CN" sz="2800" b="1" dirty="0"/>
              </a:p>
            </p:txBody>
          </p:sp>
          <p:sp>
            <p:nvSpPr>
              <p:cNvPr id="28" name="Line 15"/>
              <p:cNvSpPr>
                <a:spLocks noChangeShapeType="1"/>
              </p:cNvSpPr>
              <p:nvPr/>
            </p:nvSpPr>
            <p:spPr bwMode="auto">
              <a:xfrm>
                <a:off x="1179425" y="6288606"/>
                <a:ext cx="2778127" cy="0"/>
              </a:xfrm>
              <a:prstGeom prst="line">
                <a:avLst/>
              </a:prstGeom>
              <a:noFill/>
              <a:ln w="254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9" name="Line 13"/>
              <p:cNvSpPr>
                <a:spLocks noChangeShapeType="1"/>
              </p:cNvSpPr>
              <p:nvPr/>
            </p:nvSpPr>
            <p:spPr bwMode="auto">
              <a:xfrm>
                <a:off x="1150387" y="5496512"/>
                <a:ext cx="2778127" cy="0"/>
              </a:xfrm>
              <a:prstGeom prst="line">
                <a:avLst/>
              </a:prstGeom>
              <a:noFill/>
              <a:ln w="25400">
                <a:solidFill>
                  <a:srgbClr val="00FF00"/>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9" name="组合 79"/>
            <p:cNvGrpSpPr>
              <a:grpSpLocks/>
            </p:cNvGrpSpPr>
            <p:nvPr/>
          </p:nvGrpSpPr>
          <p:grpSpPr bwMode="auto">
            <a:xfrm>
              <a:off x="1137932" y="3687369"/>
              <a:ext cx="2777502" cy="1338236"/>
              <a:chOff x="1152000" y="4901807"/>
              <a:chExt cx="2778127" cy="1338233"/>
            </a:xfrm>
          </p:grpSpPr>
          <p:sp>
            <p:nvSpPr>
              <p:cNvPr id="17" name="Rectangle 8"/>
              <p:cNvSpPr>
                <a:spLocks noChangeArrowheads="1"/>
              </p:cNvSpPr>
              <p:nvPr/>
            </p:nvSpPr>
            <p:spPr bwMode="auto">
              <a:xfrm>
                <a:off x="1207830" y="4901807"/>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a[1][0]</a:t>
                </a:r>
                <a:endParaRPr lang="en-US" altLang="zh-CN" sz="2800" b="1" dirty="0"/>
              </a:p>
            </p:txBody>
          </p:sp>
          <p:sp>
            <p:nvSpPr>
              <p:cNvPr id="18" name="Rectangle 10"/>
              <p:cNvSpPr>
                <a:spLocks noChangeArrowheads="1"/>
              </p:cNvSpPr>
              <p:nvPr/>
            </p:nvSpPr>
            <p:spPr bwMode="auto">
              <a:xfrm>
                <a:off x="1197024" y="5316617"/>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a[1][1]</a:t>
                </a:r>
                <a:endParaRPr lang="en-US" altLang="zh-CN" sz="2800" b="1" dirty="0"/>
              </a:p>
            </p:txBody>
          </p:sp>
          <p:sp>
            <p:nvSpPr>
              <p:cNvPr id="19" name="Line 14"/>
              <p:cNvSpPr>
                <a:spLocks noChangeShapeType="1"/>
              </p:cNvSpPr>
              <p:nvPr/>
            </p:nvSpPr>
            <p:spPr bwMode="auto">
              <a:xfrm>
                <a:off x="1152000" y="5851088"/>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0" name="Line 15"/>
              <p:cNvSpPr>
                <a:spLocks noChangeShapeType="1"/>
              </p:cNvSpPr>
              <p:nvPr/>
            </p:nvSpPr>
            <p:spPr bwMode="auto">
              <a:xfrm>
                <a:off x="1152000" y="5017252"/>
                <a:ext cx="2778127" cy="0"/>
              </a:xfrm>
              <a:prstGeom prst="line">
                <a:avLst/>
              </a:prstGeom>
              <a:noFill/>
              <a:ln w="254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1" name="Rectangle 17"/>
              <p:cNvSpPr>
                <a:spLocks noChangeArrowheads="1"/>
              </p:cNvSpPr>
              <p:nvPr/>
            </p:nvSpPr>
            <p:spPr bwMode="auto">
              <a:xfrm>
                <a:off x="1236868" y="5668535"/>
                <a:ext cx="2681289" cy="57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sp>
            <p:nvSpPr>
              <p:cNvPr id="22" name="Line 13"/>
              <p:cNvSpPr>
                <a:spLocks noChangeShapeType="1"/>
              </p:cNvSpPr>
              <p:nvPr/>
            </p:nvSpPr>
            <p:spPr bwMode="auto">
              <a:xfrm>
                <a:off x="1152000" y="5436000"/>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10" name="组合 87"/>
            <p:cNvGrpSpPr>
              <a:grpSpLocks/>
            </p:cNvGrpSpPr>
            <p:nvPr/>
          </p:nvGrpSpPr>
          <p:grpSpPr bwMode="auto">
            <a:xfrm>
              <a:off x="1137932" y="2460948"/>
              <a:ext cx="2777502" cy="1351391"/>
              <a:chOff x="1152000" y="4889835"/>
              <a:chExt cx="2778127" cy="1351388"/>
            </a:xfrm>
          </p:grpSpPr>
          <p:sp>
            <p:nvSpPr>
              <p:cNvPr id="12" name="Rectangle 8"/>
              <p:cNvSpPr>
                <a:spLocks noChangeArrowheads="1"/>
              </p:cNvSpPr>
              <p:nvPr/>
            </p:nvSpPr>
            <p:spPr bwMode="auto">
              <a:xfrm>
                <a:off x="1208650" y="4889835"/>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a[0][0]</a:t>
                </a:r>
                <a:endParaRPr lang="en-US" altLang="zh-CN" sz="2800" b="1" dirty="0"/>
              </a:p>
            </p:txBody>
          </p:sp>
          <p:sp>
            <p:nvSpPr>
              <p:cNvPr id="13" name="Rectangle 10"/>
              <p:cNvSpPr>
                <a:spLocks noChangeArrowheads="1"/>
              </p:cNvSpPr>
              <p:nvPr/>
            </p:nvSpPr>
            <p:spPr bwMode="auto">
              <a:xfrm>
                <a:off x="1197024" y="5325199"/>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a[0][1]</a:t>
                </a:r>
                <a:endParaRPr lang="en-US" altLang="zh-CN" sz="2800" b="1" dirty="0"/>
              </a:p>
            </p:txBody>
          </p:sp>
          <p:sp>
            <p:nvSpPr>
              <p:cNvPr id="14" name="Line 14"/>
              <p:cNvSpPr>
                <a:spLocks noChangeShapeType="1"/>
              </p:cNvSpPr>
              <p:nvPr/>
            </p:nvSpPr>
            <p:spPr bwMode="auto">
              <a:xfrm>
                <a:off x="1152000" y="5857892"/>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5" name="Rectangle 17"/>
              <p:cNvSpPr>
                <a:spLocks noChangeArrowheads="1"/>
              </p:cNvSpPr>
              <p:nvPr/>
            </p:nvSpPr>
            <p:spPr bwMode="auto">
              <a:xfrm>
                <a:off x="1243581" y="5669718"/>
                <a:ext cx="2681289" cy="57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sp>
            <p:nvSpPr>
              <p:cNvPr id="16" name="Line 13"/>
              <p:cNvSpPr>
                <a:spLocks noChangeShapeType="1"/>
              </p:cNvSpPr>
              <p:nvPr/>
            </p:nvSpPr>
            <p:spPr bwMode="auto">
              <a:xfrm>
                <a:off x="1152000" y="5436000"/>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11" name="矩形 10"/>
            <p:cNvSpPr/>
            <p:nvPr/>
          </p:nvSpPr>
          <p:spPr bwMode="auto">
            <a:xfrm>
              <a:off x="-363677" y="2474171"/>
              <a:ext cx="1505577" cy="519470"/>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smtClean="0">
                  <a:latin typeface="+mn-lt"/>
                  <a:ea typeface="+mn-ea"/>
                </a:rPr>
                <a:t>a, &amp;a </a:t>
              </a:r>
              <a:r>
                <a:rPr lang="en-US" altLang="zh-CN" sz="2400" b="1" dirty="0" smtClean="0">
                  <a:latin typeface="+mn-lt"/>
                  <a:ea typeface="+mn-ea"/>
                  <a:sym typeface="Symbol" panose="05050102010706020507" pitchFamily="18" charset="2"/>
                </a:rPr>
                <a:t></a:t>
              </a:r>
              <a:endParaRPr lang="zh-CN" altLang="en-US" sz="2400" b="1" dirty="0">
                <a:latin typeface="+mn-lt"/>
                <a:ea typeface="+mn-ea"/>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7110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71107">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7110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71107">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71107">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71107">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71107">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711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228600" y="228600"/>
            <a:ext cx="8640763" cy="1152525"/>
          </a:xfrm>
        </p:spPr>
        <p:txBody>
          <a:bodyPr/>
          <a:lstStyle/>
          <a:p>
            <a:pPr>
              <a:defRPr/>
            </a:pPr>
            <a:r>
              <a:rPr lang="zh-CN" altLang="en-US" b="1" dirty="0" smtClean="0"/>
              <a:t>了解</a:t>
            </a:r>
            <a:r>
              <a:rPr lang="zh-CN" altLang="en-US" b="1" dirty="0" smtClean="0">
                <a:latin typeface="+mn-lt"/>
              </a:rPr>
              <a:t>类型系统的</a:t>
            </a:r>
            <a:r>
              <a:rPr lang="zh-CN" altLang="en-US" b="1" dirty="0" smtClean="0">
                <a:cs typeface="Times New Roman" pitchFamily="18" charset="0"/>
              </a:rPr>
              <a:t>重要性</a:t>
            </a:r>
            <a:endParaRPr lang="en-US" altLang="zh-CN" b="1" dirty="0" smtClean="0">
              <a:latin typeface="+mn-lt"/>
            </a:endParaRPr>
          </a:p>
        </p:txBody>
      </p:sp>
      <p:sp>
        <p:nvSpPr>
          <p:cNvPr id="8195" name="Rectangle 3"/>
          <p:cNvSpPr>
            <a:spLocks noGrp="1" noChangeArrowheads="1"/>
          </p:cNvSpPr>
          <p:nvPr>
            <p:ph type="body" idx="1"/>
          </p:nvPr>
        </p:nvSpPr>
        <p:spPr>
          <a:xfrm>
            <a:off x="287338" y="1438275"/>
            <a:ext cx="8640762" cy="5040313"/>
          </a:xfrm>
          <a:noFill/>
        </p:spPr>
        <p:txBody>
          <a:bodyPr/>
          <a:lstStyle/>
          <a:p>
            <a:pPr algn="just">
              <a:buFontTx/>
              <a:buNone/>
            </a:pPr>
            <a:r>
              <a:rPr lang="zh-CN" altLang="en-US" sz="2800" b="1" dirty="0" smtClean="0"/>
              <a:t>文件</a:t>
            </a:r>
            <a:r>
              <a:rPr lang="en-US" altLang="zh-CN" sz="2800" b="1" dirty="0" smtClean="0"/>
              <a:t>1</a:t>
            </a:r>
            <a:r>
              <a:rPr lang="zh-CN" altLang="en-US" sz="2800" b="1" dirty="0" smtClean="0"/>
              <a:t>：</a:t>
            </a:r>
            <a:endParaRPr lang="en-US" altLang="zh-CN" sz="2800" b="1" dirty="0" smtClean="0"/>
          </a:p>
          <a:p>
            <a:pPr algn="just">
              <a:buFontTx/>
              <a:buNone/>
            </a:pPr>
            <a:r>
              <a:rPr lang="en-US" altLang="zh-CN" sz="2800" b="1" dirty="0" smtClean="0"/>
              <a:t>	</a:t>
            </a:r>
            <a:r>
              <a:rPr lang="en-US" altLang="zh-CN" sz="2800" b="1" dirty="0" err="1" smtClean="0"/>
              <a:t>typedef</a:t>
            </a:r>
            <a:r>
              <a:rPr lang="en-US" altLang="zh-CN" sz="2800" b="1" dirty="0" smtClean="0"/>
              <a:t>  </a:t>
            </a:r>
            <a:r>
              <a:rPr lang="en-US" altLang="zh-CN" sz="2800" b="1" dirty="0" err="1" smtClean="0"/>
              <a:t>int</a:t>
            </a:r>
            <a:r>
              <a:rPr lang="en-US" altLang="zh-CN" sz="2800" b="1" dirty="0" smtClean="0"/>
              <a:t>  A[10][20];</a:t>
            </a:r>
          </a:p>
          <a:p>
            <a:pPr algn="just">
              <a:buFontTx/>
              <a:buNone/>
            </a:pPr>
            <a:r>
              <a:rPr lang="en-US" altLang="zh-CN" sz="2800" b="1" dirty="0" smtClean="0"/>
              <a:t>	A  </a:t>
            </a:r>
            <a:r>
              <a:rPr lang="en-US" altLang="zh-CN" sz="2800" b="1" dirty="0" err="1" smtClean="0"/>
              <a:t>a</a:t>
            </a:r>
            <a:r>
              <a:rPr lang="en-US" altLang="zh-CN" sz="2800" b="1" dirty="0" smtClean="0"/>
              <a:t>;</a:t>
            </a:r>
          </a:p>
          <a:p>
            <a:pPr algn="just">
              <a:buFontTx/>
              <a:buNone/>
            </a:pPr>
            <a:r>
              <a:rPr lang="en-US" altLang="zh-CN" sz="2800" b="1" dirty="0" smtClean="0"/>
              <a:t>	A *fun( ) {</a:t>
            </a:r>
          </a:p>
          <a:p>
            <a:pPr algn="just">
              <a:buFontTx/>
              <a:buNone/>
            </a:pPr>
            <a:r>
              <a:rPr lang="en-US" altLang="zh-CN" sz="2800" b="1" dirty="0" smtClean="0"/>
              <a:t>		return(a);</a:t>
            </a:r>
          </a:p>
          <a:p>
            <a:pPr algn="just">
              <a:buFontTx/>
              <a:buNone/>
            </a:pPr>
            <a:r>
              <a:rPr lang="en-US" altLang="zh-CN" sz="2800" b="1" dirty="0" smtClean="0"/>
              <a:t>	}</a:t>
            </a:r>
          </a:p>
          <a:p>
            <a:pPr lvl="1" algn="just"/>
            <a:r>
              <a:rPr lang="zh-CN" altLang="en-US" b="1" dirty="0" smtClean="0"/>
              <a:t>该函数在</a:t>
            </a:r>
            <a:r>
              <a:rPr lang="en-US" altLang="zh-CN" b="1" dirty="0" smtClean="0"/>
              <a:t>Linux</a:t>
            </a:r>
            <a:r>
              <a:rPr lang="zh-CN" altLang="en-US" b="1" dirty="0" smtClean="0"/>
              <a:t>上用</a:t>
            </a:r>
            <a:r>
              <a:rPr lang="en-US" altLang="zh-CN" b="1" dirty="0" smtClean="0"/>
              <a:t>GCC</a:t>
            </a:r>
            <a:r>
              <a:rPr lang="zh-CN" altLang="en-US" b="1" dirty="0" smtClean="0"/>
              <a:t>编译</a:t>
            </a:r>
            <a:r>
              <a:rPr lang="en-US" altLang="zh-CN" b="1" dirty="0" smtClean="0"/>
              <a:t>, </a:t>
            </a:r>
            <a:r>
              <a:rPr lang="zh-CN" altLang="en-US" b="1" dirty="0" smtClean="0"/>
              <a:t>报告的错误如下：</a:t>
            </a:r>
            <a:endParaRPr lang="en-US" altLang="zh-CN" b="1" dirty="0" smtClean="0"/>
          </a:p>
          <a:p>
            <a:pPr algn="just">
              <a:spcBef>
                <a:spcPts val="675"/>
              </a:spcBef>
              <a:buFontTx/>
              <a:buNone/>
            </a:pPr>
            <a:r>
              <a:rPr lang="en-US" altLang="zh-CN" sz="2800" b="1" dirty="0" smtClean="0"/>
              <a:t>		</a:t>
            </a:r>
            <a:r>
              <a:rPr lang="zh-CN" altLang="en-US" sz="2800" b="1" dirty="0" smtClean="0"/>
              <a:t>第</a:t>
            </a:r>
            <a:r>
              <a:rPr lang="en-US" altLang="zh-CN" sz="2800" b="1" dirty="0" smtClean="0"/>
              <a:t>4</a:t>
            </a:r>
            <a:r>
              <a:rPr lang="zh-CN" altLang="en-US" sz="2800" b="1" dirty="0" smtClean="0"/>
              <a:t>行：</a:t>
            </a:r>
            <a:r>
              <a:rPr lang="en-US" altLang="zh-CN" sz="2800" b="1" dirty="0" smtClean="0"/>
              <a:t>warning: return from incompatible</a:t>
            </a:r>
          </a:p>
          <a:p>
            <a:pPr algn="just">
              <a:spcBef>
                <a:spcPct val="0"/>
              </a:spcBef>
              <a:buFontTx/>
              <a:buNone/>
            </a:pPr>
            <a:r>
              <a:rPr lang="en-US" altLang="zh-CN" sz="2800" b="1" dirty="0" smtClean="0"/>
              <a:t> 	    pointer type</a:t>
            </a:r>
          </a:p>
          <a:p>
            <a:pPr lvl="1" algn="just">
              <a:spcBef>
                <a:spcPct val="0"/>
              </a:spcBef>
            </a:pPr>
            <a:r>
              <a:rPr lang="zh-CN" altLang="en-US" b="1" dirty="0" smtClean="0"/>
              <a:t>解释：</a:t>
            </a:r>
            <a:r>
              <a:rPr lang="en-US" altLang="zh-CN" b="1" dirty="0" smtClean="0"/>
              <a:t>	</a:t>
            </a:r>
            <a:r>
              <a:rPr lang="zh-CN" altLang="en-US" b="1" dirty="0" smtClean="0"/>
              <a:t>表达式</a:t>
            </a:r>
            <a:r>
              <a:rPr lang="en-US" altLang="zh-CN" b="1" dirty="0" smtClean="0"/>
              <a:t>a</a:t>
            </a:r>
            <a:r>
              <a:rPr lang="zh-CN" altLang="en-US" b="1" dirty="0" smtClean="0"/>
              <a:t>的类型不是</a:t>
            </a:r>
            <a:r>
              <a:rPr lang="en-US" altLang="zh-CN" b="1" dirty="0" smtClean="0"/>
              <a:t>A</a:t>
            </a:r>
            <a:r>
              <a:rPr lang="zh-CN" altLang="en-US" b="1" dirty="0" smtClean="0"/>
              <a:t>的指针类型</a:t>
            </a:r>
            <a:endParaRPr lang="en-US" altLang="zh-CN" b="1" dirty="0" smtClean="0"/>
          </a:p>
        </p:txBody>
      </p:sp>
      <p:sp>
        <p:nvSpPr>
          <p:cNvPr id="1024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AE99572F-81E2-48E0-BBBC-2F2078E0DC77}" type="slidenum">
              <a:rPr lang="zh-CN" altLang="en-US" sz="1400"/>
              <a:pPr/>
              <a:t>14</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5">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195">
                                            <p:txEl>
                                              <p:pRg st="8" end="8"/>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228600" y="228600"/>
            <a:ext cx="8640763" cy="1152525"/>
          </a:xfrm>
        </p:spPr>
        <p:txBody>
          <a:bodyPr/>
          <a:lstStyle/>
          <a:p>
            <a:pPr>
              <a:defRPr/>
            </a:pPr>
            <a:r>
              <a:rPr lang="zh-CN" altLang="en-US" b="1" dirty="0" smtClean="0"/>
              <a:t>了解</a:t>
            </a:r>
            <a:r>
              <a:rPr lang="zh-CN" altLang="en-US" b="1" dirty="0" smtClean="0">
                <a:latin typeface="+mn-lt"/>
              </a:rPr>
              <a:t>类型系统的</a:t>
            </a:r>
            <a:r>
              <a:rPr lang="zh-CN" altLang="en-US" b="1" dirty="0" smtClean="0">
                <a:cs typeface="Times New Roman" pitchFamily="18" charset="0"/>
              </a:rPr>
              <a:t>重要性</a:t>
            </a:r>
            <a:endParaRPr lang="en-US" altLang="zh-CN" b="1" dirty="0" smtClean="0">
              <a:latin typeface="+mn-lt"/>
            </a:endParaRPr>
          </a:p>
        </p:txBody>
      </p:sp>
      <p:sp>
        <p:nvSpPr>
          <p:cNvPr id="9219" name="Rectangle 3"/>
          <p:cNvSpPr>
            <a:spLocks noGrp="1" noChangeArrowheads="1"/>
          </p:cNvSpPr>
          <p:nvPr>
            <p:ph type="body" idx="1"/>
          </p:nvPr>
        </p:nvSpPr>
        <p:spPr>
          <a:xfrm>
            <a:off x="287338" y="1438275"/>
            <a:ext cx="8640762" cy="5038725"/>
          </a:xfrm>
          <a:noFill/>
        </p:spPr>
        <p:txBody>
          <a:bodyPr/>
          <a:lstStyle/>
          <a:p>
            <a:pPr algn="just">
              <a:buFontTx/>
              <a:buNone/>
            </a:pPr>
            <a:r>
              <a:rPr lang="zh-CN" altLang="en-US" sz="2800" b="1" dirty="0" smtClean="0">
                <a:cs typeface="Arial" panose="020B0604020202020204" pitchFamily="34" charset="0"/>
              </a:rPr>
              <a:t>文件</a:t>
            </a:r>
            <a:r>
              <a:rPr lang="en-US" altLang="zh-CN" sz="2800" b="1" dirty="0" smtClean="0">
                <a:cs typeface="Arial" panose="020B0604020202020204" pitchFamily="34" charset="0"/>
              </a:rPr>
              <a:t>2</a:t>
            </a:r>
            <a:r>
              <a:rPr lang="zh-CN" altLang="en-US" sz="2800" b="1" dirty="0" smtClean="0">
                <a:cs typeface="Arial" panose="020B0604020202020204" pitchFamily="34" charset="0"/>
              </a:rPr>
              <a:t>：</a:t>
            </a:r>
            <a:endParaRPr lang="en-US" altLang="zh-CN" sz="2800" b="1" dirty="0" smtClean="0">
              <a:cs typeface="Arial" panose="020B0604020202020204" pitchFamily="34" charset="0"/>
            </a:endParaRPr>
          </a:p>
          <a:p>
            <a:pPr algn="just">
              <a:buFontTx/>
              <a:buNone/>
            </a:pPr>
            <a:r>
              <a:rPr lang="en-US" altLang="zh-CN" sz="2800" b="1" dirty="0" smtClean="0">
                <a:cs typeface="Arial" panose="020B0604020202020204" pitchFamily="34" charset="0"/>
              </a:rPr>
              <a:t>	</a:t>
            </a:r>
            <a:r>
              <a:rPr lang="en-US" altLang="zh-CN" sz="2800" b="1" dirty="0" err="1" smtClean="0">
                <a:cs typeface="Arial" panose="020B0604020202020204" pitchFamily="34" charset="0"/>
              </a:rPr>
              <a:t>typedef</a:t>
            </a:r>
            <a:r>
              <a:rPr lang="en-US" altLang="zh-CN" sz="2800" b="1" dirty="0" smtClean="0">
                <a:cs typeface="Arial" panose="020B0604020202020204" pitchFamily="34" charset="0"/>
              </a:rPr>
              <a:t>  </a:t>
            </a:r>
            <a:r>
              <a:rPr lang="en-US" altLang="zh-CN" sz="2800" b="1" dirty="0" err="1" smtClean="0">
                <a:cs typeface="Arial" panose="020B0604020202020204" pitchFamily="34" charset="0"/>
              </a:rPr>
              <a:t>int</a:t>
            </a:r>
            <a:r>
              <a:rPr lang="en-US" altLang="zh-CN" sz="2800" b="1" dirty="0" smtClean="0">
                <a:cs typeface="Arial" panose="020B0604020202020204" pitchFamily="34" charset="0"/>
              </a:rPr>
              <a:t>  A[10][20];</a:t>
            </a:r>
            <a:endParaRPr lang="en-US" altLang="zh-CN" sz="2800" b="1" dirty="0" smtClean="0"/>
          </a:p>
          <a:p>
            <a:pPr algn="just">
              <a:buFontTx/>
              <a:buNone/>
            </a:pPr>
            <a:r>
              <a:rPr lang="en-US" altLang="zh-CN" sz="2800" b="1" dirty="0" smtClean="0">
                <a:cs typeface="Arial" panose="020B0604020202020204" pitchFamily="34" charset="0"/>
              </a:rPr>
              <a:t>	A  </a:t>
            </a:r>
            <a:r>
              <a:rPr lang="en-US" altLang="zh-CN" sz="2800" b="1" dirty="0" err="1" smtClean="0">
                <a:cs typeface="Arial" panose="020B0604020202020204" pitchFamily="34" charset="0"/>
              </a:rPr>
              <a:t>a</a:t>
            </a:r>
            <a:r>
              <a:rPr lang="en-US" altLang="zh-CN" sz="2800" b="1" dirty="0" smtClean="0">
                <a:cs typeface="Arial" panose="020B0604020202020204" pitchFamily="34" charset="0"/>
              </a:rPr>
              <a:t>;</a:t>
            </a:r>
            <a:endParaRPr lang="en-US" altLang="zh-CN" sz="2800" b="1" dirty="0" smtClean="0"/>
          </a:p>
          <a:p>
            <a:pPr algn="just">
              <a:buFontTx/>
              <a:buNone/>
            </a:pPr>
            <a:r>
              <a:rPr lang="en-US" altLang="zh-CN" sz="2800" b="1" dirty="0" smtClean="0">
                <a:cs typeface="Arial" panose="020B0604020202020204" pitchFamily="34" charset="0"/>
              </a:rPr>
              <a:t> 	A *fun( )</a:t>
            </a:r>
            <a:r>
              <a:rPr lang="en-US" altLang="zh-CN" sz="2800" b="1" dirty="0" smtClean="0"/>
              <a:t> </a:t>
            </a:r>
            <a:r>
              <a:rPr lang="en-US" altLang="zh-CN" sz="2800" b="1" dirty="0" smtClean="0">
                <a:cs typeface="Arial" panose="020B0604020202020204" pitchFamily="34" charset="0"/>
              </a:rPr>
              <a:t>{</a:t>
            </a:r>
            <a:endParaRPr lang="en-US" altLang="zh-CN" sz="2800" b="1" dirty="0" smtClean="0"/>
          </a:p>
          <a:p>
            <a:pPr algn="just">
              <a:buFontTx/>
              <a:buNone/>
            </a:pPr>
            <a:r>
              <a:rPr lang="en-US" altLang="zh-CN" sz="2800" b="1" dirty="0" smtClean="0">
                <a:cs typeface="Arial" panose="020B0604020202020204" pitchFamily="34" charset="0"/>
              </a:rPr>
              <a:t>		return(&amp;a);</a:t>
            </a:r>
            <a:endParaRPr lang="en-US" altLang="zh-CN" sz="2800" b="1" dirty="0" smtClean="0"/>
          </a:p>
          <a:p>
            <a:pPr algn="just">
              <a:buFontTx/>
              <a:buNone/>
            </a:pPr>
            <a:r>
              <a:rPr lang="en-US" altLang="zh-CN" sz="2800" b="1" dirty="0" smtClean="0">
                <a:cs typeface="Arial" panose="020B0604020202020204" pitchFamily="34" charset="0"/>
              </a:rPr>
              <a:t>	}</a:t>
            </a:r>
            <a:endParaRPr lang="en-US" altLang="zh-CN" sz="2800" b="1" dirty="0" smtClean="0"/>
          </a:p>
          <a:p>
            <a:pPr lvl="1" algn="just"/>
            <a:r>
              <a:rPr lang="zh-CN" altLang="en-US" b="1" dirty="0" smtClean="0"/>
              <a:t>该函数在</a:t>
            </a:r>
            <a:r>
              <a:rPr lang="en-US" altLang="zh-CN" b="1" dirty="0" smtClean="0"/>
              <a:t>Linux</a:t>
            </a:r>
            <a:r>
              <a:rPr lang="zh-CN" altLang="en-US" b="1" dirty="0" smtClean="0"/>
              <a:t>上用</a:t>
            </a:r>
            <a:r>
              <a:rPr lang="en-US" altLang="zh-CN" b="1" dirty="0" smtClean="0"/>
              <a:t>GCC</a:t>
            </a:r>
            <a:r>
              <a:rPr lang="zh-CN" altLang="en-US" b="1" dirty="0" smtClean="0"/>
              <a:t>编译时，没有错误</a:t>
            </a:r>
            <a:endParaRPr lang="en-US" altLang="zh-CN" b="1" dirty="0" smtClean="0"/>
          </a:p>
          <a:p>
            <a:pPr lvl="1" algn="just"/>
            <a:r>
              <a:rPr lang="zh-CN" altLang="en-US" b="1" dirty="0" smtClean="0"/>
              <a:t>解释：</a:t>
            </a:r>
            <a:endParaRPr lang="en-US" altLang="zh-CN" b="1" dirty="0" smtClean="0"/>
          </a:p>
          <a:p>
            <a:pPr algn="just">
              <a:buFontTx/>
              <a:buNone/>
            </a:pPr>
            <a:r>
              <a:rPr lang="en-US" altLang="zh-CN" sz="2800" b="1" dirty="0" smtClean="0"/>
              <a:t>		</a:t>
            </a:r>
            <a:r>
              <a:rPr lang="zh-CN" altLang="en-US" sz="2800" b="1" dirty="0" smtClean="0"/>
              <a:t>表达式</a:t>
            </a:r>
            <a:r>
              <a:rPr lang="en-US" altLang="zh-CN" sz="2800" b="1" dirty="0" smtClean="0">
                <a:cs typeface="Arial" panose="020B0604020202020204" pitchFamily="34" charset="0"/>
              </a:rPr>
              <a:t>&amp;</a:t>
            </a:r>
            <a:r>
              <a:rPr lang="en-US" altLang="zh-CN" sz="2800" b="1" dirty="0" smtClean="0"/>
              <a:t>a</a:t>
            </a:r>
            <a:r>
              <a:rPr lang="zh-CN" altLang="en-US" sz="2800" b="1" dirty="0" smtClean="0"/>
              <a:t>的类型是</a:t>
            </a:r>
            <a:r>
              <a:rPr lang="en-US" altLang="zh-CN" sz="2800" b="1" dirty="0" smtClean="0"/>
              <a:t>A</a:t>
            </a:r>
            <a:r>
              <a:rPr lang="zh-CN" altLang="en-US" sz="2800" b="1" dirty="0" smtClean="0"/>
              <a:t>的指针类型</a:t>
            </a:r>
            <a:endParaRPr lang="en-US" altLang="zh-CN" sz="2800" b="1" dirty="0" smtClean="0"/>
          </a:p>
        </p:txBody>
      </p:sp>
      <p:sp>
        <p:nvSpPr>
          <p:cNvPr id="1126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07000FB-6DB6-4272-B0D6-C5F4DDE9D5C0}" type="slidenum">
              <a:rPr lang="zh-CN" altLang="en-US" sz="1400"/>
              <a:pPr/>
              <a:t>15</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1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228600" y="228600"/>
            <a:ext cx="8640763" cy="1152525"/>
          </a:xfrm>
        </p:spPr>
        <p:txBody>
          <a:bodyPr/>
          <a:lstStyle/>
          <a:p>
            <a:pPr>
              <a:defRPr/>
            </a:pPr>
            <a:r>
              <a:rPr lang="zh-CN" altLang="en-US" b="1" dirty="0" smtClean="0"/>
              <a:t>了解</a:t>
            </a:r>
            <a:r>
              <a:rPr lang="zh-CN" altLang="en-US" b="1" dirty="0" smtClean="0">
                <a:latin typeface="+mn-lt"/>
              </a:rPr>
              <a:t>类型系统的</a:t>
            </a:r>
            <a:r>
              <a:rPr lang="zh-CN" altLang="en-US" b="1" dirty="0" smtClean="0">
                <a:cs typeface="Times New Roman" pitchFamily="18" charset="0"/>
              </a:rPr>
              <a:t>重要性</a:t>
            </a:r>
            <a:endParaRPr lang="en-US" altLang="zh-CN" b="1" dirty="0" smtClean="0">
              <a:latin typeface="+mn-lt"/>
            </a:endParaRPr>
          </a:p>
        </p:txBody>
      </p:sp>
      <p:sp>
        <p:nvSpPr>
          <p:cNvPr id="10243" name="Rectangle 3"/>
          <p:cNvSpPr>
            <a:spLocks noGrp="1" noChangeArrowheads="1"/>
          </p:cNvSpPr>
          <p:nvPr>
            <p:ph type="body" idx="1"/>
          </p:nvPr>
        </p:nvSpPr>
        <p:spPr>
          <a:xfrm>
            <a:off x="287338" y="1438275"/>
            <a:ext cx="8640762" cy="5040313"/>
          </a:xfrm>
          <a:noFill/>
        </p:spPr>
        <p:txBody>
          <a:bodyPr/>
          <a:lstStyle/>
          <a:p>
            <a:pPr algn="just">
              <a:buFontTx/>
              <a:buNone/>
            </a:pPr>
            <a:r>
              <a:rPr lang="zh-CN" altLang="en-US" sz="2800" b="1" smtClean="0">
                <a:cs typeface="Arial" panose="020B0604020202020204" pitchFamily="34" charset="0"/>
              </a:rPr>
              <a:t>文件</a:t>
            </a:r>
            <a:r>
              <a:rPr lang="en-US" altLang="zh-CN" sz="2800" b="1" smtClean="0">
                <a:cs typeface="Arial" panose="020B0604020202020204" pitchFamily="34" charset="0"/>
              </a:rPr>
              <a:t>3</a:t>
            </a:r>
            <a:r>
              <a:rPr lang="zh-CN" altLang="en-US" sz="2800" b="1" smtClean="0">
                <a:cs typeface="Arial" panose="020B0604020202020204" pitchFamily="34" charset="0"/>
              </a:rPr>
              <a:t>：</a:t>
            </a:r>
            <a:endParaRPr lang="en-US" altLang="zh-CN" sz="2800" b="1" smtClean="0">
              <a:cs typeface="Arial" panose="020B0604020202020204" pitchFamily="34" charset="0"/>
            </a:endParaRPr>
          </a:p>
          <a:p>
            <a:pPr algn="just">
              <a:buFontTx/>
              <a:buNone/>
            </a:pPr>
            <a:r>
              <a:rPr lang="en-US" altLang="zh-CN" sz="2800" b="1" smtClean="0">
                <a:cs typeface="Arial" panose="020B0604020202020204" pitchFamily="34" charset="0"/>
              </a:rPr>
              <a:t>	typedef  int  A[10][20];</a:t>
            </a:r>
            <a:endParaRPr lang="en-US" altLang="zh-CN" sz="2800" b="1" smtClean="0"/>
          </a:p>
          <a:p>
            <a:pPr algn="just">
              <a:buFontTx/>
              <a:buNone/>
            </a:pPr>
            <a:r>
              <a:rPr lang="en-US" altLang="zh-CN" sz="2800" b="1" smtClean="0">
                <a:cs typeface="Arial" panose="020B0604020202020204" pitchFamily="34" charset="0"/>
              </a:rPr>
              <a:t>	typedef  int  B[20];</a:t>
            </a:r>
            <a:endParaRPr lang="en-US" altLang="zh-CN" sz="2800" b="1" smtClean="0"/>
          </a:p>
          <a:p>
            <a:pPr algn="just">
              <a:buFontTx/>
              <a:buNone/>
            </a:pPr>
            <a:r>
              <a:rPr lang="en-US" altLang="zh-CN" sz="2800" b="1" smtClean="0">
                <a:cs typeface="Arial" panose="020B0604020202020204" pitchFamily="34" charset="0"/>
              </a:rPr>
              <a:t>	A  a;</a:t>
            </a:r>
            <a:endParaRPr lang="en-US" altLang="zh-CN" sz="2800" b="1" smtClean="0"/>
          </a:p>
          <a:p>
            <a:pPr algn="just">
              <a:buFontTx/>
              <a:buNone/>
            </a:pPr>
            <a:r>
              <a:rPr lang="en-US" altLang="zh-CN" sz="2800" b="1" smtClean="0">
                <a:cs typeface="Arial" panose="020B0604020202020204" pitchFamily="34" charset="0"/>
              </a:rPr>
              <a:t> 	B  *fun( )</a:t>
            </a:r>
            <a:r>
              <a:rPr lang="en-US" altLang="zh-CN" sz="2800" b="1" smtClean="0"/>
              <a:t> </a:t>
            </a:r>
            <a:r>
              <a:rPr lang="en-US" altLang="zh-CN" sz="2800" b="1" smtClean="0">
                <a:cs typeface="Arial" panose="020B0604020202020204" pitchFamily="34" charset="0"/>
              </a:rPr>
              <a:t>{</a:t>
            </a:r>
            <a:endParaRPr lang="en-US" altLang="zh-CN" sz="2800" b="1" smtClean="0"/>
          </a:p>
          <a:p>
            <a:pPr algn="just">
              <a:buFontTx/>
              <a:buNone/>
            </a:pPr>
            <a:r>
              <a:rPr lang="en-US" altLang="zh-CN" sz="2800" b="1" smtClean="0">
                <a:cs typeface="Arial" panose="020B0604020202020204" pitchFamily="34" charset="0"/>
              </a:rPr>
              <a:t>		return(a);</a:t>
            </a:r>
            <a:endParaRPr lang="en-US" altLang="zh-CN" sz="2800" b="1" smtClean="0"/>
          </a:p>
          <a:p>
            <a:pPr algn="just">
              <a:buFontTx/>
              <a:buNone/>
            </a:pPr>
            <a:r>
              <a:rPr lang="en-US" altLang="zh-CN" sz="2800" b="1" smtClean="0">
                <a:cs typeface="Arial" panose="020B0604020202020204" pitchFamily="34" charset="0"/>
              </a:rPr>
              <a:t>	}</a:t>
            </a:r>
            <a:endParaRPr lang="en-US" altLang="zh-CN" sz="2800" b="1" smtClean="0"/>
          </a:p>
          <a:p>
            <a:pPr lvl="1" algn="just"/>
            <a:r>
              <a:rPr lang="zh-CN" altLang="en-US" b="1" smtClean="0"/>
              <a:t>该函数在</a:t>
            </a:r>
            <a:r>
              <a:rPr lang="en-US" altLang="zh-CN" b="1" smtClean="0"/>
              <a:t>Linux</a:t>
            </a:r>
            <a:r>
              <a:rPr lang="zh-CN" altLang="en-US" b="1" smtClean="0"/>
              <a:t>上用</a:t>
            </a:r>
            <a:r>
              <a:rPr lang="en-US" altLang="zh-CN" b="1" smtClean="0"/>
              <a:t>GCC</a:t>
            </a:r>
            <a:r>
              <a:rPr lang="zh-CN" altLang="en-US" b="1" smtClean="0"/>
              <a:t>编译时，没有错误</a:t>
            </a:r>
            <a:endParaRPr lang="en-US" altLang="zh-CN" b="1" smtClean="0"/>
          </a:p>
          <a:p>
            <a:pPr lvl="1" algn="just"/>
            <a:r>
              <a:rPr lang="zh-CN" altLang="en-US" b="1" smtClean="0"/>
              <a:t>解释：</a:t>
            </a:r>
            <a:endParaRPr lang="en-US" altLang="zh-CN" b="1" smtClean="0"/>
          </a:p>
          <a:p>
            <a:pPr algn="just">
              <a:buFontTx/>
              <a:buNone/>
            </a:pPr>
            <a:r>
              <a:rPr lang="en-US" altLang="zh-CN" sz="2800" b="1" smtClean="0"/>
              <a:t>		a</a:t>
            </a:r>
            <a:r>
              <a:rPr lang="zh-CN" altLang="en-US" sz="2800" b="1" smtClean="0"/>
              <a:t>的类型是</a:t>
            </a:r>
            <a:r>
              <a:rPr lang="en-US" altLang="zh-CN" sz="2800" b="1" smtClean="0"/>
              <a:t>B</a:t>
            </a:r>
            <a:r>
              <a:rPr lang="zh-CN" altLang="en-US" sz="2800" b="1" smtClean="0"/>
              <a:t>类型</a:t>
            </a:r>
            <a:r>
              <a:rPr lang="en-US" altLang="zh-CN" sz="2800" b="1" smtClean="0"/>
              <a:t>(</a:t>
            </a:r>
            <a:r>
              <a:rPr lang="zh-CN" altLang="en-US" sz="2800" b="1" smtClean="0"/>
              <a:t>即</a:t>
            </a:r>
            <a:r>
              <a:rPr lang="en-US" altLang="zh-CN" sz="2800" b="1" smtClean="0"/>
              <a:t>A</a:t>
            </a:r>
            <a:r>
              <a:rPr lang="zh-CN" altLang="en-US" sz="2800" b="1" smtClean="0"/>
              <a:t>的元素类型</a:t>
            </a:r>
            <a:r>
              <a:rPr lang="en-US" altLang="zh-CN" sz="2800" b="1" smtClean="0"/>
              <a:t>)</a:t>
            </a:r>
            <a:r>
              <a:rPr lang="zh-CN" altLang="en-US" sz="2800" b="1" smtClean="0"/>
              <a:t> 的指针类型 </a:t>
            </a:r>
            <a:endParaRPr lang="en-US" altLang="zh-CN" sz="2800" b="1" smtClean="0"/>
          </a:p>
        </p:txBody>
      </p:sp>
      <p:sp>
        <p:nvSpPr>
          <p:cNvPr id="1229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1AA170D-2A83-43D5-9053-689AF6DEBAC7}" type="slidenum">
              <a:rPr lang="zh-CN" altLang="en-US" sz="1400"/>
              <a:pPr/>
              <a:t>16</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4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228600" y="228600"/>
            <a:ext cx="8640763" cy="1152525"/>
          </a:xfrm>
        </p:spPr>
        <p:txBody>
          <a:bodyPr/>
          <a:lstStyle/>
          <a:p>
            <a:pPr>
              <a:defRPr/>
            </a:pPr>
            <a:r>
              <a:rPr lang="zh-CN" altLang="en-US" b="1" dirty="0" smtClean="0"/>
              <a:t>了解</a:t>
            </a:r>
            <a:r>
              <a:rPr lang="zh-CN" altLang="en-US" b="1" dirty="0" smtClean="0">
                <a:latin typeface="+mn-lt"/>
              </a:rPr>
              <a:t>类型系统的</a:t>
            </a:r>
            <a:r>
              <a:rPr lang="zh-CN" altLang="en-US" b="1" dirty="0" smtClean="0">
                <a:cs typeface="Times New Roman" pitchFamily="18" charset="0"/>
              </a:rPr>
              <a:t>重要性</a:t>
            </a:r>
            <a:endParaRPr lang="en-US" altLang="zh-CN" b="1" dirty="0" smtClean="0">
              <a:latin typeface="+mn-lt"/>
            </a:endParaRPr>
          </a:p>
        </p:txBody>
      </p:sp>
      <p:sp>
        <p:nvSpPr>
          <p:cNvPr id="11267" name="Rectangle 3"/>
          <p:cNvSpPr>
            <a:spLocks noGrp="1" noChangeArrowheads="1"/>
          </p:cNvSpPr>
          <p:nvPr>
            <p:ph type="body" idx="1"/>
          </p:nvPr>
        </p:nvSpPr>
        <p:spPr>
          <a:xfrm>
            <a:off x="287338" y="1438275"/>
            <a:ext cx="8640762" cy="5038725"/>
          </a:xfrm>
          <a:noFill/>
        </p:spPr>
        <p:txBody>
          <a:bodyPr/>
          <a:lstStyle/>
          <a:p>
            <a:pPr algn="just">
              <a:buFontTx/>
              <a:buNone/>
            </a:pPr>
            <a:r>
              <a:rPr lang="zh-CN" altLang="en-US" sz="2800" b="1" smtClean="0">
                <a:cs typeface="Arial" panose="020B0604020202020204" pitchFamily="34" charset="0"/>
              </a:rPr>
              <a:t>文件</a:t>
            </a:r>
            <a:r>
              <a:rPr lang="en-US" altLang="zh-CN" sz="2800" b="1" smtClean="0">
                <a:cs typeface="Arial" panose="020B0604020202020204" pitchFamily="34" charset="0"/>
              </a:rPr>
              <a:t>4</a:t>
            </a:r>
            <a:r>
              <a:rPr lang="zh-CN" altLang="en-US" sz="2800" b="1" smtClean="0">
                <a:cs typeface="Arial" panose="020B0604020202020204" pitchFamily="34" charset="0"/>
              </a:rPr>
              <a:t>：</a:t>
            </a:r>
            <a:r>
              <a:rPr lang="en-US" altLang="zh-CN" sz="2800" b="1" smtClean="0">
                <a:cs typeface="Arial" panose="020B0604020202020204" pitchFamily="34" charset="0"/>
              </a:rPr>
              <a:t>(</a:t>
            </a:r>
            <a:r>
              <a:rPr lang="zh-CN" altLang="en-US" sz="2800" b="1" smtClean="0">
                <a:cs typeface="Arial" panose="020B0604020202020204" pitchFamily="34" charset="0"/>
              </a:rPr>
              <a:t>已明白：</a:t>
            </a:r>
            <a:r>
              <a:rPr lang="en-US" altLang="zh-CN" sz="2800" b="1" smtClean="0">
                <a:cs typeface="Arial" panose="020B0604020202020204" pitchFamily="34" charset="0"/>
              </a:rPr>
              <a:t>&amp;a</a:t>
            </a:r>
            <a:r>
              <a:rPr lang="zh-CN" altLang="en-US" sz="2800" b="1" smtClean="0">
                <a:cs typeface="Arial" panose="020B0604020202020204" pitchFamily="34" charset="0"/>
              </a:rPr>
              <a:t>和</a:t>
            </a:r>
            <a:r>
              <a:rPr lang="en-US" altLang="zh-CN" sz="2800" b="1" smtClean="0">
                <a:cs typeface="Arial" panose="020B0604020202020204" pitchFamily="34" charset="0"/>
              </a:rPr>
              <a:t>a</a:t>
            </a:r>
            <a:r>
              <a:rPr lang="zh-CN" altLang="en-US" sz="2800" b="1" smtClean="0">
                <a:cs typeface="Arial" panose="020B0604020202020204" pitchFamily="34" charset="0"/>
              </a:rPr>
              <a:t>分别是</a:t>
            </a:r>
            <a:r>
              <a:rPr lang="en-US" altLang="zh-CN" sz="2800" b="1" smtClean="0">
                <a:cs typeface="Arial" panose="020B0604020202020204" pitchFamily="34" charset="0"/>
              </a:rPr>
              <a:t>A</a:t>
            </a:r>
            <a:r>
              <a:rPr lang="zh-CN" altLang="en-US" sz="2800" b="1" smtClean="0">
                <a:cs typeface="Arial" panose="020B0604020202020204" pitchFamily="34" charset="0"/>
              </a:rPr>
              <a:t>和</a:t>
            </a:r>
            <a:r>
              <a:rPr lang="en-US" altLang="zh-CN" sz="2800" b="1" smtClean="0">
                <a:cs typeface="Arial" panose="020B0604020202020204" pitchFamily="34" charset="0"/>
              </a:rPr>
              <a:t>A</a:t>
            </a:r>
            <a:r>
              <a:rPr lang="zh-CN" altLang="en-US" sz="2800" b="1" smtClean="0">
                <a:cs typeface="Arial" panose="020B0604020202020204" pitchFamily="34" charset="0"/>
              </a:rPr>
              <a:t>元素的指针类型</a:t>
            </a:r>
            <a:r>
              <a:rPr lang="en-US" altLang="zh-CN" sz="2800" b="1" smtClean="0">
                <a:cs typeface="Arial" panose="020B0604020202020204" pitchFamily="34" charset="0"/>
              </a:rPr>
              <a:t>)</a:t>
            </a:r>
          </a:p>
          <a:p>
            <a:pPr algn="just">
              <a:buFontTx/>
              <a:buNone/>
            </a:pPr>
            <a:r>
              <a:rPr lang="en-US" altLang="zh-CN" sz="2800" b="1" smtClean="0">
                <a:cs typeface="Arial" panose="020B0604020202020204" pitchFamily="34" charset="0"/>
              </a:rPr>
              <a:t>	typedef  int  A[10][20];</a:t>
            </a:r>
            <a:endParaRPr lang="en-US" altLang="zh-CN" sz="2800" b="1" smtClean="0"/>
          </a:p>
          <a:p>
            <a:pPr algn="just">
              <a:buFontTx/>
              <a:buNone/>
            </a:pPr>
            <a:r>
              <a:rPr lang="en-US" altLang="zh-CN" sz="2800" b="1" smtClean="0">
                <a:cs typeface="Arial" panose="020B0604020202020204" pitchFamily="34" charset="0"/>
              </a:rPr>
              <a:t>	A  a;</a:t>
            </a:r>
            <a:endParaRPr lang="en-US" altLang="zh-CN" sz="2800" b="1" smtClean="0"/>
          </a:p>
          <a:p>
            <a:pPr algn="just">
              <a:buFontTx/>
              <a:buNone/>
            </a:pPr>
            <a:r>
              <a:rPr lang="en-US" altLang="zh-CN" sz="2800" b="1" smtClean="0">
                <a:cs typeface="Arial" panose="020B0604020202020204" pitchFamily="34" charset="0"/>
              </a:rPr>
              <a:t>	fun( ) { printf(“%d,%d,%d\n”, </a:t>
            </a:r>
            <a:r>
              <a:rPr lang="en-US" altLang="zh-CN" sz="2800" b="1" smtClean="0">
                <a:solidFill>
                  <a:srgbClr val="00FF00"/>
                </a:solidFill>
                <a:cs typeface="Arial" panose="020B0604020202020204" pitchFamily="34" charset="0"/>
              </a:rPr>
              <a:t>a</a:t>
            </a:r>
            <a:r>
              <a:rPr lang="en-US" altLang="zh-CN" sz="2800" b="1" smtClean="0">
                <a:cs typeface="Arial" panose="020B0604020202020204" pitchFamily="34" charset="0"/>
              </a:rPr>
              <a:t>, </a:t>
            </a:r>
            <a:r>
              <a:rPr lang="en-US" altLang="zh-CN" sz="2800" b="1" smtClean="0">
                <a:solidFill>
                  <a:srgbClr val="00FF00"/>
                </a:solidFill>
                <a:cs typeface="Arial" panose="020B0604020202020204" pitchFamily="34" charset="0"/>
              </a:rPr>
              <a:t>a+1</a:t>
            </a:r>
            <a:r>
              <a:rPr lang="en-US" altLang="zh-CN" sz="2800" b="1" smtClean="0">
                <a:cs typeface="Arial" panose="020B0604020202020204" pitchFamily="34" charset="0"/>
              </a:rPr>
              <a:t>, </a:t>
            </a:r>
            <a:r>
              <a:rPr lang="en-US" altLang="zh-CN" sz="2800" b="1" smtClean="0">
                <a:solidFill>
                  <a:srgbClr val="00FF00"/>
                </a:solidFill>
                <a:cs typeface="Arial" panose="020B0604020202020204" pitchFamily="34" charset="0"/>
              </a:rPr>
              <a:t>&amp;a+1</a:t>
            </a:r>
            <a:r>
              <a:rPr lang="en-US" altLang="zh-CN" sz="2800" b="1" smtClean="0">
                <a:cs typeface="Arial" panose="020B0604020202020204" pitchFamily="34" charset="0"/>
              </a:rPr>
              <a:t>);}</a:t>
            </a:r>
            <a:endParaRPr lang="en-US" altLang="zh-CN" sz="2800" b="1" smtClean="0"/>
          </a:p>
          <a:p>
            <a:pPr algn="just">
              <a:spcBef>
                <a:spcPts val="1200"/>
              </a:spcBef>
              <a:buFontTx/>
              <a:buNone/>
            </a:pPr>
            <a:r>
              <a:rPr lang="en-US" altLang="zh-CN" sz="2800" b="1" smtClean="0">
                <a:cs typeface="Arial" panose="020B0604020202020204" pitchFamily="34" charset="0"/>
              </a:rPr>
              <a:t>	main( ) { fun( );</a:t>
            </a:r>
            <a:r>
              <a:rPr lang="en-US" altLang="zh-CN" sz="2800" b="1" smtClean="0"/>
              <a:t> </a:t>
            </a:r>
            <a:r>
              <a:rPr lang="en-US" altLang="zh-CN" sz="2800" b="1" smtClean="0">
                <a:cs typeface="Arial" panose="020B0604020202020204" pitchFamily="34" charset="0"/>
              </a:rPr>
              <a:t>}</a:t>
            </a:r>
          </a:p>
          <a:p>
            <a:pPr lvl="1" algn="just"/>
            <a:r>
              <a:rPr lang="zh-CN" altLang="en-US" b="1" smtClean="0"/>
              <a:t>该程序的运行结果是：（</a:t>
            </a:r>
            <a:r>
              <a:rPr lang="en-US" altLang="zh-CN" b="1" smtClean="0"/>
              <a:t>sizeof(int)</a:t>
            </a:r>
            <a:r>
              <a:rPr lang="zh-CN" altLang="en-US" b="1" smtClean="0"/>
              <a:t>是</a:t>
            </a:r>
            <a:r>
              <a:rPr lang="en-US" altLang="zh-CN" b="1" smtClean="0"/>
              <a:t>4</a:t>
            </a:r>
            <a:r>
              <a:rPr lang="zh-CN" altLang="en-US" b="1" smtClean="0"/>
              <a:t>字节）</a:t>
            </a:r>
          </a:p>
          <a:p>
            <a:pPr algn="just">
              <a:buFontTx/>
              <a:buNone/>
            </a:pPr>
            <a:r>
              <a:rPr lang="en-US" altLang="zh-CN" sz="2800" b="1" smtClean="0">
                <a:cs typeface="Arial" panose="020B0604020202020204" pitchFamily="34" charset="0"/>
              </a:rPr>
              <a:t>		</a:t>
            </a:r>
            <a:r>
              <a:rPr lang="zh-CN" altLang="en-US" sz="2800" b="1" smtClean="0">
                <a:cs typeface="Arial" panose="020B0604020202020204" pitchFamily="34" charset="0"/>
              </a:rPr>
              <a:t>134518</a:t>
            </a:r>
            <a:r>
              <a:rPr lang="zh-CN" altLang="en-US" sz="2800" b="1" smtClean="0">
                <a:solidFill>
                  <a:srgbClr val="00FF00"/>
                </a:solidFill>
                <a:cs typeface="Arial" panose="020B0604020202020204" pitchFamily="34" charset="0"/>
              </a:rPr>
              <a:t>112</a:t>
            </a:r>
            <a:r>
              <a:rPr lang="zh-CN" altLang="en-US" sz="2800" b="1" smtClean="0">
                <a:cs typeface="Arial" panose="020B0604020202020204" pitchFamily="34" charset="0"/>
              </a:rPr>
              <a:t>, 134518</a:t>
            </a:r>
            <a:r>
              <a:rPr lang="zh-CN" altLang="en-US" sz="2800" b="1" smtClean="0">
                <a:solidFill>
                  <a:srgbClr val="00FF00"/>
                </a:solidFill>
                <a:cs typeface="Arial" panose="020B0604020202020204" pitchFamily="34" charset="0"/>
              </a:rPr>
              <a:t>192</a:t>
            </a:r>
            <a:r>
              <a:rPr lang="zh-CN" altLang="en-US" sz="2800" b="1" smtClean="0">
                <a:cs typeface="Arial" panose="020B0604020202020204" pitchFamily="34" charset="0"/>
              </a:rPr>
              <a:t>, 134518</a:t>
            </a:r>
            <a:r>
              <a:rPr lang="zh-CN" altLang="en-US" sz="2800" b="1" smtClean="0">
                <a:solidFill>
                  <a:srgbClr val="00FF00"/>
                </a:solidFill>
                <a:cs typeface="Arial" panose="020B0604020202020204" pitchFamily="34" charset="0"/>
              </a:rPr>
              <a:t>912</a:t>
            </a:r>
            <a:endParaRPr lang="en-US" altLang="zh-CN" sz="2800" b="1" smtClean="0">
              <a:solidFill>
                <a:srgbClr val="00FF00"/>
              </a:solidFill>
              <a:cs typeface="Arial" panose="020B0604020202020204" pitchFamily="34" charset="0"/>
            </a:endParaRPr>
          </a:p>
          <a:p>
            <a:pPr lvl="1" algn="just"/>
            <a:r>
              <a:rPr lang="zh-CN" altLang="en-US" b="1" smtClean="0">
                <a:cs typeface="Arial" panose="020B0604020202020204" pitchFamily="34" charset="0"/>
              </a:rPr>
              <a:t>解释：</a:t>
            </a:r>
            <a:endParaRPr lang="en-US" altLang="zh-CN" b="1" smtClean="0">
              <a:cs typeface="Arial" panose="020B0604020202020204" pitchFamily="34" charset="0"/>
            </a:endParaRPr>
          </a:p>
          <a:p>
            <a:pPr algn="just">
              <a:buFontTx/>
              <a:buNone/>
            </a:pPr>
            <a:r>
              <a:rPr lang="en-US" altLang="zh-CN" sz="2800" b="1" smtClean="0">
                <a:cs typeface="Arial" panose="020B0604020202020204" pitchFamily="34" charset="0"/>
              </a:rPr>
              <a:t>	     </a:t>
            </a:r>
            <a:r>
              <a:rPr lang="zh-CN" altLang="en-US" sz="2800" b="1" smtClean="0">
                <a:cs typeface="Arial" panose="020B0604020202020204" pitchFamily="34" charset="0"/>
              </a:rPr>
              <a:t>表达式</a:t>
            </a:r>
            <a:r>
              <a:rPr lang="en-US" altLang="zh-CN" sz="2800" b="1" smtClean="0">
                <a:cs typeface="Arial" panose="020B0604020202020204" pitchFamily="34" charset="0"/>
              </a:rPr>
              <a:t>a</a:t>
            </a:r>
            <a:r>
              <a:rPr lang="zh-CN" altLang="en-US" sz="2800" b="1" smtClean="0">
                <a:cs typeface="Arial" panose="020B0604020202020204" pitchFamily="34" charset="0"/>
              </a:rPr>
              <a:t>和</a:t>
            </a:r>
            <a:r>
              <a:rPr lang="en-US" altLang="zh-CN" sz="2800" b="1" smtClean="0">
                <a:cs typeface="Arial" panose="020B0604020202020204" pitchFamily="34" charset="0"/>
              </a:rPr>
              <a:t>&amp;a</a:t>
            </a:r>
            <a:r>
              <a:rPr lang="zh-CN" altLang="en-US" sz="2800" b="1" smtClean="0">
                <a:cs typeface="Arial" panose="020B0604020202020204" pitchFamily="34" charset="0"/>
              </a:rPr>
              <a:t>的含义是有区别的</a:t>
            </a:r>
            <a:r>
              <a:rPr lang="en-US" altLang="zh-CN" sz="2800" b="1" smtClean="0">
                <a:cs typeface="Arial" panose="020B0604020202020204" pitchFamily="34" charset="0"/>
              </a:rPr>
              <a:t>: </a:t>
            </a:r>
            <a:r>
              <a:rPr lang="zh-CN" altLang="en-US" sz="2800" b="1" smtClean="0">
                <a:cs typeface="Arial" panose="020B0604020202020204" pitchFamily="34" charset="0"/>
              </a:rPr>
              <a:t>它们的类型不同</a:t>
            </a:r>
          </a:p>
        </p:txBody>
      </p:sp>
      <p:sp>
        <p:nvSpPr>
          <p:cNvPr id="1331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2D26B5E4-BD74-4A01-9171-72F5809EE195}" type="slidenum">
              <a:rPr lang="zh-CN" altLang="en-US" sz="1400"/>
              <a:pPr/>
              <a:t>17</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7">
                                            <p:txEl>
                                              <p:pRg st="6" end="6"/>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267">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8600" y="228600"/>
            <a:ext cx="8640763" cy="1152525"/>
          </a:xfrm>
        </p:spPr>
        <p:txBody>
          <a:bodyPr/>
          <a:lstStyle/>
          <a:p>
            <a:pPr>
              <a:defRPr/>
            </a:pPr>
            <a:r>
              <a:rPr lang="zh-CN" altLang="en-US" b="1" dirty="0" smtClean="0"/>
              <a:t>了解</a:t>
            </a:r>
            <a:r>
              <a:rPr lang="zh-CN" altLang="en-US" b="1" dirty="0" smtClean="0">
                <a:latin typeface="+mn-lt"/>
              </a:rPr>
              <a:t>类型系统的</a:t>
            </a:r>
            <a:r>
              <a:rPr lang="zh-CN" altLang="en-US" b="1" dirty="0" smtClean="0">
                <a:cs typeface="Times New Roman" pitchFamily="18" charset="0"/>
              </a:rPr>
              <a:t>重要性</a:t>
            </a:r>
            <a:endParaRPr lang="en-US" altLang="zh-CN" b="1" dirty="0" smtClean="0">
              <a:latin typeface="+mn-lt"/>
            </a:endParaRPr>
          </a:p>
        </p:txBody>
      </p:sp>
      <p:sp>
        <p:nvSpPr>
          <p:cNvPr id="1071107" name="Rectangle 3"/>
          <p:cNvSpPr>
            <a:spLocks noGrp="1" noChangeArrowheads="1"/>
          </p:cNvSpPr>
          <p:nvPr>
            <p:ph type="body" idx="1"/>
          </p:nvPr>
        </p:nvSpPr>
        <p:spPr>
          <a:xfrm>
            <a:off x="287338" y="1438275"/>
            <a:ext cx="8640762" cy="5040313"/>
          </a:xfrm>
          <a:noFill/>
        </p:spPr>
        <p:txBody>
          <a:bodyPr/>
          <a:lstStyle/>
          <a:p>
            <a:r>
              <a:rPr lang="zh-CN" altLang="en-US" b="1" dirty="0" smtClean="0"/>
              <a:t>例</a:t>
            </a:r>
            <a:r>
              <a:rPr lang="en-US" altLang="zh-CN" b="1" dirty="0" smtClean="0"/>
              <a:t>1</a:t>
            </a:r>
            <a:endParaRPr lang="zh-CN" altLang="en-US" b="1" dirty="0" smtClean="0"/>
          </a:p>
          <a:p>
            <a:pPr lvl="1">
              <a:spcBef>
                <a:spcPct val="0"/>
              </a:spcBef>
              <a:buFontTx/>
              <a:buNone/>
            </a:pPr>
            <a:r>
              <a:rPr lang="zh-CN" altLang="en-US" b="1" dirty="0" smtClean="0">
                <a:latin typeface="Arial" panose="020B0604020202020204" pitchFamily="34" charset="0"/>
              </a:rPr>
              <a:t>	</a:t>
            </a:r>
            <a:endParaRPr lang="zh-CN" altLang="en-US" b="1" dirty="0" smtClean="0"/>
          </a:p>
        </p:txBody>
      </p:sp>
      <p:sp>
        <p:nvSpPr>
          <p:cNvPr id="922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35C1C35-E9AD-46F6-A1C8-A9178EC56596}" type="slidenum">
              <a:rPr lang="zh-CN" altLang="en-US" sz="1400"/>
              <a:pPr/>
              <a:t>18</a:t>
            </a:fld>
            <a:endParaRPr lang="en-US" altLang="zh-CN" sz="1400"/>
          </a:p>
        </p:txBody>
      </p:sp>
      <p:grpSp>
        <p:nvGrpSpPr>
          <p:cNvPr id="5" name="组合 102"/>
          <p:cNvGrpSpPr>
            <a:grpSpLocks/>
          </p:cNvGrpSpPr>
          <p:nvPr/>
        </p:nvGrpSpPr>
        <p:grpSpPr bwMode="auto">
          <a:xfrm>
            <a:off x="3635896" y="1994225"/>
            <a:ext cx="4320401" cy="4254175"/>
            <a:chOff x="-363677" y="2460948"/>
            <a:chExt cx="4320401" cy="4254217"/>
          </a:xfrm>
        </p:grpSpPr>
        <p:sp>
          <p:nvSpPr>
            <p:cNvPr id="6" name="Rectangle 5"/>
            <p:cNvSpPr>
              <a:spLocks noChangeArrowheads="1"/>
            </p:cNvSpPr>
            <p:nvPr/>
          </p:nvSpPr>
          <p:spPr bwMode="auto">
            <a:xfrm>
              <a:off x="1142719" y="2571749"/>
              <a:ext cx="2814005" cy="4143416"/>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endParaRPr lang="zh-CN" altLang="en-US"/>
            </a:p>
          </p:txBody>
        </p:sp>
        <p:sp>
          <p:nvSpPr>
            <p:cNvPr id="7" name="Rectangle 6"/>
            <p:cNvSpPr>
              <a:spLocks noChangeArrowheads="1"/>
            </p:cNvSpPr>
            <p:nvPr/>
          </p:nvSpPr>
          <p:spPr bwMode="auto">
            <a:xfrm>
              <a:off x="1182946" y="6143658"/>
              <a:ext cx="2680685" cy="571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grpSp>
          <p:nvGrpSpPr>
            <p:cNvPr id="8" name="组合 78"/>
            <p:cNvGrpSpPr>
              <a:grpSpLocks/>
            </p:cNvGrpSpPr>
            <p:nvPr/>
          </p:nvGrpSpPr>
          <p:grpSpPr bwMode="auto">
            <a:xfrm>
              <a:off x="1145342" y="4887999"/>
              <a:ext cx="2806534" cy="1552335"/>
              <a:chOff x="1150387" y="4816551"/>
              <a:chExt cx="2807165" cy="1552332"/>
            </a:xfrm>
          </p:grpSpPr>
          <p:sp>
            <p:nvSpPr>
              <p:cNvPr id="23" name="Rectangle 8"/>
              <p:cNvSpPr>
                <a:spLocks noChangeArrowheads="1"/>
              </p:cNvSpPr>
              <p:nvPr/>
            </p:nvSpPr>
            <p:spPr bwMode="auto">
              <a:xfrm>
                <a:off x="1210122" y="4816551"/>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sp>
            <p:nvSpPr>
              <p:cNvPr id="24" name="Rectangle 10"/>
              <p:cNvSpPr>
                <a:spLocks noChangeArrowheads="1"/>
              </p:cNvSpPr>
              <p:nvPr/>
            </p:nvSpPr>
            <p:spPr bwMode="auto">
              <a:xfrm>
                <a:off x="1204137" y="5378648"/>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a[9][0]</a:t>
                </a:r>
                <a:endParaRPr lang="en-US" altLang="zh-CN" sz="2800" b="1" dirty="0"/>
              </a:p>
            </p:txBody>
          </p:sp>
          <p:sp>
            <p:nvSpPr>
              <p:cNvPr id="25" name="Line 14"/>
              <p:cNvSpPr>
                <a:spLocks noChangeShapeType="1"/>
              </p:cNvSpPr>
              <p:nvPr/>
            </p:nvSpPr>
            <p:spPr bwMode="auto">
              <a:xfrm>
                <a:off x="1165995" y="5921063"/>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6" name="Line 15"/>
              <p:cNvSpPr>
                <a:spLocks noChangeShapeType="1"/>
              </p:cNvSpPr>
              <p:nvPr/>
            </p:nvSpPr>
            <p:spPr bwMode="auto">
              <a:xfrm>
                <a:off x="1165995" y="4954155"/>
                <a:ext cx="2778127" cy="0"/>
              </a:xfrm>
              <a:prstGeom prst="line">
                <a:avLst/>
              </a:prstGeom>
              <a:noFill/>
              <a:ln w="254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7" name="Rectangle 17"/>
              <p:cNvSpPr>
                <a:spLocks noChangeArrowheads="1"/>
              </p:cNvSpPr>
              <p:nvPr/>
            </p:nvSpPr>
            <p:spPr bwMode="auto">
              <a:xfrm>
                <a:off x="1187999" y="5797378"/>
                <a:ext cx="2681289" cy="57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a[9][1]</a:t>
                </a:r>
                <a:endParaRPr lang="en-US" altLang="zh-CN" sz="2800" b="1" dirty="0"/>
              </a:p>
            </p:txBody>
          </p:sp>
          <p:sp>
            <p:nvSpPr>
              <p:cNvPr id="28" name="Line 15"/>
              <p:cNvSpPr>
                <a:spLocks noChangeShapeType="1"/>
              </p:cNvSpPr>
              <p:nvPr/>
            </p:nvSpPr>
            <p:spPr bwMode="auto">
              <a:xfrm>
                <a:off x="1179425" y="6288606"/>
                <a:ext cx="2778127" cy="0"/>
              </a:xfrm>
              <a:prstGeom prst="line">
                <a:avLst/>
              </a:prstGeom>
              <a:noFill/>
              <a:ln w="254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9" name="Line 13"/>
              <p:cNvSpPr>
                <a:spLocks noChangeShapeType="1"/>
              </p:cNvSpPr>
              <p:nvPr/>
            </p:nvSpPr>
            <p:spPr bwMode="auto">
              <a:xfrm>
                <a:off x="1150387" y="5496512"/>
                <a:ext cx="2778127" cy="0"/>
              </a:xfrm>
              <a:prstGeom prst="line">
                <a:avLst/>
              </a:prstGeom>
              <a:noFill/>
              <a:ln w="25400">
                <a:solidFill>
                  <a:srgbClr val="00FF00"/>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9" name="组合 79"/>
            <p:cNvGrpSpPr>
              <a:grpSpLocks/>
            </p:cNvGrpSpPr>
            <p:nvPr/>
          </p:nvGrpSpPr>
          <p:grpSpPr bwMode="auto">
            <a:xfrm>
              <a:off x="1137932" y="3687369"/>
              <a:ext cx="2777502" cy="1338236"/>
              <a:chOff x="1152000" y="4901807"/>
              <a:chExt cx="2778127" cy="1338233"/>
            </a:xfrm>
          </p:grpSpPr>
          <p:sp>
            <p:nvSpPr>
              <p:cNvPr id="17" name="Rectangle 8"/>
              <p:cNvSpPr>
                <a:spLocks noChangeArrowheads="1"/>
              </p:cNvSpPr>
              <p:nvPr/>
            </p:nvSpPr>
            <p:spPr bwMode="auto">
              <a:xfrm>
                <a:off x="1207830" y="4901807"/>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a[1][0]</a:t>
                </a:r>
                <a:endParaRPr lang="en-US" altLang="zh-CN" sz="2800" b="1" dirty="0"/>
              </a:p>
            </p:txBody>
          </p:sp>
          <p:sp>
            <p:nvSpPr>
              <p:cNvPr id="18" name="Rectangle 10"/>
              <p:cNvSpPr>
                <a:spLocks noChangeArrowheads="1"/>
              </p:cNvSpPr>
              <p:nvPr/>
            </p:nvSpPr>
            <p:spPr bwMode="auto">
              <a:xfrm>
                <a:off x="1197024" y="5316617"/>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a[1][1]</a:t>
                </a:r>
                <a:endParaRPr lang="en-US" altLang="zh-CN" sz="2800" b="1" dirty="0"/>
              </a:p>
            </p:txBody>
          </p:sp>
          <p:sp>
            <p:nvSpPr>
              <p:cNvPr id="19" name="Line 14"/>
              <p:cNvSpPr>
                <a:spLocks noChangeShapeType="1"/>
              </p:cNvSpPr>
              <p:nvPr/>
            </p:nvSpPr>
            <p:spPr bwMode="auto">
              <a:xfrm>
                <a:off x="1152000" y="5851088"/>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0" name="Line 15"/>
              <p:cNvSpPr>
                <a:spLocks noChangeShapeType="1"/>
              </p:cNvSpPr>
              <p:nvPr/>
            </p:nvSpPr>
            <p:spPr bwMode="auto">
              <a:xfrm>
                <a:off x="1152000" y="5017252"/>
                <a:ext cx="2778127" cy="0"/>
              </a:xfrm>
              <a:prstGeom prst="line">
                <a:avLst/>
              </a:prstGeom>
              <a:noFill/>
              <a:ln w="25400">
                <a:solidFill>
                  <a:srgbClr val="00FF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1" name="Rectangle 17"/>
              <p:cNvSpPr>
                <a:spLocks noChangeArrowheads="1"/>
              </p:cNvSpPr>
              <p:nvPr/>
            </p:nvSpPr>
            <p:spPr bwMode="auto">
              <a:xfrm>
                <a:off x="1236868" y="5668535"/>
                <a:ext cx="2681289" cy="57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sp>
            <p:nvSpPr>
              <p:cNvPr id="22" name="Line 13"/>
              <p:cNvSpPr>
                <a:spLocks noChangeShapeType="1"/>
              </p:cNvSpPr>
              <p:nvPr/>
            </p:nvSpPr>
            <p:spPr bwMode="auto">
              <a:xfrm>
                <a:off x="1152000" y="5436000"/>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10" name="组合 87"/>
            <p:cNvGrpSpPr>
              <a:grpSpLocks/>
            </p:cNvGrpSpPr>
            <p:nvPr/>
          </p:nvGrpSpPr>
          <p:grpSpPr bwMode="auto">
            <a:xfrm>
              <a:off x="1137932" y="2460948"/>
              <a:ext cx="2777502" cy="1351391"/>
              <a:chOff x="1152000" y="4889835"/>
              <a:chExt cx="2778127" cy="1351388"/>
            </a:xfrm>
          </p:grpSpPr>
          <p:sp>
            <p:nvSpPr>
              <p:cNvPr id="12" name="Rectangle 8"/>
              <p:cNvSpPr>
                <a:spLocks noChangeArrowheads="1"/>
              </p:cNvSpPr>
              <p:nvPr/>
            </p:nvSpPr>
            <p:spPr bwMode="auto">
              <a:xfrm>
                <a:off x="1208650" y="4889835"/>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a[0][0]</a:t>
                </a:r>
                <a:endParaRPr lang="en-US" altLang="zh-CN" sz="2800" b="1" dirty="0"/>
              </a:p>
            </p:txBody>
          </p:sp>
          <p:sp>
            <p:nvSpPr>
              <p:cNvPr id="13" name="Rectangle 10"/>
              <p:cNvSpPr>
                <a:spLocks noChangeArrowheads="1"/>
              </p:cNvSpPr>
              <p:nvPr/>
            </p:nvSpPr>
            <p:spPr bwMode="auto">
              <a:xfrm>
                <a:off x="1197024" y="5325199"/>
                <a:ext cx="2681289" cy="57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a[0][1]</a:t>
                </a:r>
                <a:endParaRPr lang="en-US" altLang="zh-CN" sz="2800" b="1" dirty="0"/>
              </a:p>
            </p:txBody>
          </p:sp>
          <p:sp>
            <p:nvSpPr>
              <p:cNvPr id="14" name="Line 14"/>
              <p:cNvSpPr>
                <a:spLocks noChangeShapeType="1"/>
              </p:cNvSpPr>
              <p:nvPr/>
            </p:nvSpPr>
            <p:spPr bwMode="auto">
              <a:xfrm>
                <a:off x="1152000" y="5857892"/>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5" name="Rectangle 17"/>
              <p:cNvSpPr>
                <a:spLocks noChangeArrowheads="1"/>
              </p:cNvSpPr>
              <p:nvPr/>
            </p:nvSpPr>
            <p:spPr bwMode="auto">
              <a:xfrm>
                <a:off x="1243581" y="5669718"/>
                <a:ext cx="2681289" cy="57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r>
                  <a:rPr lang="en-US" altLang="zh-CN" sz="2800" b="1" dirty="0" smtClean="0"/>
                  <a:t>…  …</a:t>
                </a:r>
                <a:endParaRPr lang="en-US" altLang="zh-CN" sz="2800" b="1" dirty="0"/>
              </a:p>
            </p:txBody>
          </p:sp>
          <p:sp>
            <p:nvSpPr>
              <p:cNvPr id="16" name="Line 13"/>
              <p:cNvSpPr>
                <a:spLocks noChangeShapeType="1"/>
              </p:cNvSpPr>
              <p:nvPr/>
            </p:nvSpPr>
            <p:spPr bwMode="auto">
              <a:xfrm>
                <a:off x="1152000" y="5436000"/>
                <a:ext cx="2778127" cy="0"/>
              </a:xfrm>
              <a:prstGeom prst="line">
                <a:avLst/>
              </a:prstGeom>
              <a:noFill/>
              <a:ln w="2540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zh-CN" altLang="en-US"/>
              </a:p>
            </p:txBody>
          </p:sp>
        </p:grpSp>
        <p:sp>
          <p:nvSpPr>
            <p:cNvPr id="11" name="矩形 10"/>
            <p:cNvSpPr/>
            <p:nvPr/>
          </p:nvSpPr>
          <p:spPr bwMode="auto">
            <a:xfrm>
              <a:off x="-363677" y="2474171"/>
              <a:ext cx="1505577" cy="519470"/>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smtClean="0">
                  <a:latin typeface="+mn-lt"/>
                  <a:ea typeface="+mn-ea"/>
                </a:rPr>
                <a:t>a, &amp;a </a:t>
              </a:r>
              <a:r>
                <a:rPr lang="en-US" altLang="zh-CN" sz="2400" b="1" dirty="0" smtClean="0">
                  <a:latin typeface="+mn-lt"/>
                  <a:ea typeface="+mn-ea"/>
                  <a:sym typeface="Symbol" panose="05050102010706020507" pitchFamily="18" charset="2"/>
                </a:rPr>
                <a:t></a:t>
              </a:r>
              <a:endParaRPr lang="zh-CN" altLang="en-US" sz="2400" b="1" dirty="0">
                <a:latin typeface="+mn-lt"/>
                <a:ea typeface="+mn-ea"/>
              </a:endParaRPr>
            </a:p>
          </p:txBody>
        </p:sp>
      </p:grpSp>
      <p:sp>
        <p:nvSpPr>
          <p:cNvPr id="30" name="矩形 29"/>
          <p:cNvSpPr/>
          <p:nvPr/>
        </p:nvSpPr>
        <p:spPr bwMode="auto">
          <a:xfrm>
            <a:off x="3600972" y="3220634"/>
            <a:ext cx="1505577" cy="519465"/>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a:latin typeface="+mn-lt"/>
                <a:ea typeface="+mn-ea"/>
              </a:rPr>
              <a:t> </a:t>
            </a:r>
            <a:r>
              <a:rPr lang="en-US" altLang="zh-CN" sz="2800" b="1" dirty="0" smtClean="0">
                <a:latin typeface="+mn-lt"/>
                <a:ea typeface="+mn-ea"/>
              </a:rPr>
              <a:t>  a+1 </a:t>
            </a:r>
            <a:r>
              <a:rPr lang="en-US" altLang="zh-CN" sz="2400" b="1" dirty="0" smtClean="0">
                <a:latin typeface="+mn-lt"/>
                <a:ea typeface="+mn-ea"/>
                <a:sym typeface="Symbol" panose="05050102010706020507" pitchFamily="18" charset="2"/>
              </a:rPr>
              <a:t></a:t>
            </a:r>
            <a:endParaRPr lang="zh-CN" altLang="en-US" sz="2400" b="1" dirty="0">
              <a:latin typeface="+mn-lt"/>
              <a:ea typeface="+mn-ea"/>
            </a:endParaRPr>
          </a:p>
        </p:txBody>
      </p:sp>
      <p:sp>
        <p:nvSpPr>
          <p:cNvPr id="31" name="矩形 30"/>
          <p:cNvSpPr/>
          <p:nvPr/>
        </p:nvSpPr>
        <p:spPr bwMode="auto">
          <a:xfrm>
            <a:off x="3656828" y="6147296"/>
            <a:ext cx="1505577" cy="519465"/>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en-US" altLang="zh-CN" sz="2800" b="1" dirty="0" smtClean="0">
                <a:latin typeface="+mn-lt"/>
                <a:ea typeface="+mn-ea"/>
              </a:rPr>
              <a:t>&amp;a+1 </a:t>
            </a:r>
            <a:r>
              <a:rPr lang="en-US" altLang="zh-CN" sz="2400" b="1" dirty="0" smtClean="0">
                <a:latin typeface="+mn-lt"/>
                <a:ea typeface="+mn-ea"/>
                <a:sym typeface="Symbol" panose="05050102010706020507" pitchFamily="18" charset="2"/>
              </a:rPr>
              <a:t></a:t>
            </a:r>
            <a:endParaRPr lang="zh-CN" altLang="en-US" sz="2400" b="1" dirty="0">
              <a:latin typeface="+mn-lt"/>
              <a:ea typeface="+mn-ea"/>
            </a:endParaRPr>
          </a:p>
        </p:txBody>
      </p:sp>
    </p:spTree>
    <p:extLst>
      <p:ext uri="{BB962C8B-B14F-4D97-AF65-F5344CB8AC3E}">
        <p14:creationId xmlns:p14="http://schemas.microsoft.com/office/powerpoint/2010/main" val="26569065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228600" y="228600"/>
            <a:ext cx="8640763" cy="1152525"/>
          </a:xfrm>
        </p:spPr>
        <p:txBody>
          <a:bodyPr/>
          <a:lstStyle/>
          <a:p>
            <a:pPr>
              <a:defRPr/>
            </a:pPr>
            <a:r>
              <a:rPr lang="zh-CN" altLang="en-US" b="1" dirty="0" smtClean="0"/>
              <a:t>了解</a:t>
            </a:r>
            <a:r>
              <a:rPr lang="zh-CN" altLang="en-US" b="1" dirty="0" smtClean="0">
                <a:latin typeface="+mn-lt"/>
              </a:rPr>
              <a:t>类型系统的</a:t>
            </a:r>
            <a:r>
              <a:rPr lang="zh-CN" altLang="en-US" b="1" dirty="0" smtClean="0">
                <a:cs typeface="Times New Roman" pitchFamily="18" charset="0"/>
              </a:rPr>
              <a:t>重要性</a:t>
            </a:r>
            <a:endParaRPr lang="en-US" altLang="zh-CN" b="1" dirty="0" smtClean="0">
              <a:latin typeface="+mn-lt"/>
            </a:endParaRPr>
          </a:p>
        </p:txBody>
      </p:sp>
      <p:sp>
        <p:nvSpPr>
          <p:cNvPr id="12291" name="Rectangle 3"/>
          <p:cNvSpPr>
            <a:spLocks noGrp="1" noChangeArrowheads="1"/>
          </p:cNvSpPr>
          <p:nvPr>
            <p:ph type="body" idx="1"/>
          </p:nvPr>
        </p:nvSpPr>
        <p:spPr>
          <a:xfrm>
            <a:off x="287338" y="1438275"/>
            <a:ext cx="8640762" cy="5038725"/>
          </a:xfrm>
          <a:noFill/>
        </p:spPr>
        <p:txBody>
          <a:bodyPr/>
          <a:lstStyle/>
          <a:p>
            <a:pPr algn="just">
              <a:buFontTx/>
              <a:buNone/>
            </a:pPr>
            <a:r>
              <a:rPr lang="zh-CN" altLang="en-US" sz="2800" b="1" smtClean="0">
                <a:latin typeface="宋体" panose="02010600030101010101" pitchFamily="2" charset="-122"/>
              </a:rPr>
              <a:t>结论</a:t>
            </a:r>
          </a:p>
          <a:p>
            <a:pPr lvl="1" algn="just"/>
            <a:r>
              <a:rPr lang="zh-CN" altLang="en-US" b="1" smtClean="0"/>
              <a:t>由声明</a:t>
            </a:r>
            <a:r>
              <a:rPr lang="en-US" altLang="zh-CN" b="1" smtClean="0"/>
              <a:t>int a[i]</a:t>
            </a:r>
            <a:r>
              <a:rPr lang="zh-CN" altLang="en-US" b="1" smtClean="0">
                <a:cs typeface="Arial" panose="020B0604020202020204" pitchFamily="34" charset="0"/>
              </a:rPr>
              <a:t>，</a:t>
            </a:r>
            <a:r>
              <a:rPr lang="en-US" altLang="zh-CN" b="1" smtClean="0">
                <a:cs typeface="Arial" panose="020B0604020202020204" pitchFamily="34" charset="0"/>
              </a:rPr>
              <a:t>a</a:t>
            </a:r>
            <a:r>
              <a:rPr lang="zh-CN" altLang="en-US" b="1" smtClean="0">
                <a:cs typeface="Arial" panose="020B0604020202020204" pitchFamily="34" charset="0"/>
              </a:rPr>
              <a:t>是</a:t>
            </a:r>
            <a:r>
              <a:rPr lang="en-US" altLang="zh-CN" b="1" smtClean="0">
                <a:cs typeface="Arial" panose="020B0604020202020204" pitchFamily="34" charset="0"/>
              </a:rPr>
              <a:t>array(0.. </a:t>
            </a:r>
            <a:r>
              <a:rPr lang="en-US" altLang="zh-CN" b="1" i="1" smtClean="0">
                <a:cs typeface="Arial" panose="020B0604020202020204" pitchFamily="34" charset="0"/>
              </a:rPr>
              <a:t>i</a:t>
            </a:r>
            <a:r>
              <a:rPr lang="en-US" altLang="zh-CN" b="1" smtClean="0">
                <a:cs typeface="Arial" panose="020B0604020202020204" pitchFamily="34" charset="0"/>
              </a:rPr>
              <a:t>–1, </a:t>
            </a:r>
            <a:r>
              <a:rPr lang="en-US" altLang="zh-CN" b="1" i="1" smtClean="0">
                <a:cs typeface="Arial" panose="020B0604020202020204" pitchFamily="34" charset="0"/>
              </a:rPr>
              <a:t>int</a:t>
            </a:r>
            <a:r>
              <a:rPr lang="en-US" altLang="zh-CN" b="1" smtClean="0">
                <a:cs typeface="Arial" panose="020B0604020202020204" pitchFamily="34" charset="0"/>
              </a:rPr>
              <a:t>)</a:t>
            </a:r>
            <a:r>
              <a:rPr lang="zh-CN" altLang="en-US" b="1" smtClean="0">
                <a:cs typeface="Arial" panose="020B0604020202020204" pitchFamily="34" charset="0"/>
              </a:rPr>
              <a:t>类型的元素</a:t>
            </a:r>
            <a:endParaRPr lang="en-US" altLang="zh-CN" b="1" smtClean="0">
              <a:cs typeface="Arial" panose="020B0604020202020204" pitchFamily="34" charset="0"/>
            </a:endParaRPr>
          </a:p>
          <a:p>
            <a:pPr lvl="1" algn="just"/>
            <a:r>
              <a:rPr lang="zh-CN" altLang="en-US" b="1" smtClean="0"/>
              <a:t>由声明</a:t>
            </a:r>
            <a:r>
              <a:rPr lang="en-US" altLang="zh-CN" b="1" smtClean="0">
                <a:cs typeface="Arial" panose="020B0604020202020204" pitchFamily="34" charset="0"/>
              </a:rPr>
              <a:t>int *p</a:t>
            </a:r>
            <a:r>
              <a:rPr lang="zh-CN" altLang="en-US" b="1" smtClean="0">
                <a:cs typeface="Arial" panose="020B0604020202020204" pitchFamily="34" charset="0"/>
              </a:rPr>
              <a:t>，</a:t>
            </a:r>
            <a:r>
              <a:rPr lang="en-US" altLang="zh-CN" b="1" smtClean="0">
                <a:cs typeface="Arial" panose="020B0604020202020204" pitchFamily="34" charset="0"/>
              </a:rPr>
              <a:t>p</a:t>
            </a:r>
            <a:r>
              <a:rPr lang="zh-CN" altLang="en-US" b="1" smtClean="0">
                <a:cs typeface="Arial" panose="020B0604020202020204" pitchFamily="34" charset="0"/>
              </a:rPr>
              <a:t>是</a:t>
            </a:r>
            <a:r>
              <a:rPr lang="en-US" altLang="zh-CN" b="1" smtClean="0">
                <a:cs typeface="Arial" panose="020B0604020202020204" pitchFamily="34" charset="0"/>
              </a:rPr>
              <a:t>pointer(</a:t>
            </a:r>
            <a:r>
              <a:rPr lang="en-US" altLang="zh-CN" b="1" i="1" smtClean="0">
                <a:cs typeface="Arial" panose="020B0604020202020204" pitchFamily="34" charset="0"/>
              </a:rPr>
              <a:t>int</a:t>
            </a:r>
            <a:r>
              <a:rPr lang="en-US" altLang="zh-CN" b="1" smtClean="0">
                <a:cs typeface="Arial" panose="020B0604020202020204" pitchFamily="34" charset="0"/>
              </a:rPr>
              <a:t>)</a:t>
            </a:r>
            <a:r>
              <a:rPr lang="zh-CN" altLang="en-US" b="1" smtClean="0">
                <a:cs typeface="Arial" panose="020B0604020202020204" pitchFamily="34" charset="0"/>
              </a:rPr>
              <a:t>类型的元素</a:t>
            </a:r>
            <a:endParaRPr lang="en-US" altLang="zh-CN" b="1" smtClean="0">
              <a:cs typeface="Arial" panose="020B0604020202020204" pitchFamily="34" charset="0"/>
            </a:endParaRPr>
          </a:p>
          <a:p>
            <a:pPr lvl="1" algn="just"/>
            <a:r>
              <a:rPr lang="en-US" altLang="zh-CN" b="1" smtClean="0">
                <a:cs typeface="Arial" panose="020B0604020202020204" pitchFamily="34" charset="0"/>
              </a:rPr>
              <a:t>array(…)</a:t>
            </a:r>
            <a:r>
              <a:rPr lang="zh-CN" altLang="en-US" b="1" smtClean="0">
                <a:cs typeface="Arial" panose="020B0604020202020204" pitchFamily="34" charset="0"/>
              </a:rPr>
              <a:t>和</a:t>
            </a:r>
            <a:r>
              <a:rPr lang="en-US" altLang="zh-CN" b="1" smtClean="0">
                <a:cs typeface="Arial" panose="020B0604020202020204" pitchFamily="34" charset="0"/>
              </a:rPr>
              <a:t>pointer(…)</a:t>
            </a:r>
            <a:r>
              <a:rPr lang="zh-CN" altLang="en-US" b="1" smtClean="0">
                <a:cs typeface="Arial" panose="020B0604020202020204" pitchFamily="34" charset="0"/>
              </a:rPr>
              <a:t>称为类型表达式</a:t>
            </a:r>
            <a:endParaRPr lang="en-US" altLang="zh-CN" b="1" smtClean="0">
              <a:cs typeface="Arial" panose="020B0604020202020204" pitchFamily="34" charset="0"/>
            </a:endParaRPr>
          </a:p>
          <a:p>
            <a:pPr lvl="1" algn="just"/>
            <a:r>
              <a:rPr lang="zh-CN" altLang="en-US" b="1" smtClean="0"/>
              <a:t>对一个</a:t>
            </a:r>
            <a:r>
              <a:rPr lang="en-US" altLang="zh-CN" b="1" i="1" smtClean="0">
                <a:cs typeface="Arial" panose="020B0604020202020204" pitchFamily="34" charset="0"/>
              </a:rPr>
              <a:t>t </a:t>
            </a:r>
            <a:r>
              <a:rPr lang="zh-CN" altLang="en-US" b="1" smtClean="0"/>
              <a:t>类型的数组</a:t>
            </a:r>
            <a:r>
              <a:rPr lang="en-US" altLang="zh-CN" b="1" i="1" smtClean="0">
                <a:cs typeface="Arial" panose="020B0604020202020204" pitchFamily="34" charset="0"/>
              </a:rPr>
              <a:t>a</a:t>
            </a:r>
            <a:r>
              <a:rPr lang="en-US" altLang="zh-CN" b="1" smtClean="0">
                <a:cs typeface="Arial" panose="020B0604020202020204" pitchFamily="34" charset="0"/>
              </a:rPr>
              <a:t>[ </a:t>
            </a:r>
            <a:r>
              <a:rPr lang="en-US" altLang="zh-CN" b="1" i="1" smtClean="0">
                <a:cs typeface="Arial" panose="020B0604020202020204" pitchFamily="34" charset="0"/>
              </a:rPr>
              <a:t>i</a:t>
            </a:r>
            <a:r>
              <a:rPr lang="en-US" altLang="zh-CN" b="1" baseline="-30000" smtClean="0">
                <a:cs typeface="Arial" panose="020B0604020202020204" pitchFamily="34" charset="0"/>
              </a:rPr>
              <a:t>1 </a:t>
            </a:r>
            <a:r>
              <a:rPr lang="en-US" altLang="zh-CN" b="1" smtClean="0">
                <a:cs typeface="Arial" panose="020B0604020202020204" pitchFamily="34" charset="0"/>
              </a:rPr>
              <a:t>][ </a:t>
            </a:r>
            <a:r>
              <a:rPr lang="en-US" altLang="zh-CN" b="1" i="1" smtClean="0">
                <a:cs typeface="Arial" panose="020B0604020202020204" pitchFamily="34" charset="0"/>
              </a:rPr>
              <a:t>i</a:t>
            </a:r>
            <a:r>
              <a:rPr lang="en-US" altLang="zh-CN" b="1" baseline="-30000" smtClean="0">
                <a:cs typeface="Arial" panose="020B0604020202020204" pitchFamily="34" charset="0"/>
              </a:rPr>
              <a:t>2 </a:t>
            </a:r>
            <a:r>
              <a:rPr lang="en-US" altLang="zh-CN" b="1" smtClean="0">
                <a:cs typeface="Arial" panose="020B0604020202020204" pitchFamily="34" charset="0"/>
              </a:rPr>
              <a:t>]…[ </a:t>
            </a:r>
            <a:r>
              <a:rPr lang="en-US" altLang="zh-CN" b="1" i="1" smtClean="0">
                <a:cs typeface="Arial" panose="020B0604020202020204" pitchFamily="34" charset="0"/>
              </a:rPr>
              <a:t>i</a:t>
            </a:r>
            <a:r>
              <a:rPr lang="en-US" altLang="zh-CN" b="1" baseline="-30000" smtClean="0">
                <a:cs typeface="Arial" panose="020B0604020202020204" pitchFamily="34" charset="0"/>
              </a:rPr>
              <a:t>n</a:t>
            </a:r>
            <a:r>
              <a:rPr lang="en-US" altLang="zh-CN" b="1" i="1" baseline="-30000" smtClean="0">
                <a:cs typeface="Arial" panose="020B0604020202020204" pitchFamily="34" charset="0"/>
              </a:rPr>
              <a:t> </a:t>
            </a:r>
            <a:r>
              <a:rPr lang="en-US" altLang="zh-CN" b="1" smtClean="0">
                <a:cs typeface="Arial" panose="020B0604020202020204" pitchFamily="34" charset="0"/>
              </a:rPr>
              <a:t>]</a:t>
            </a:r>
            <a:r>
              <a:rPr lang="zh-CN" altLang="en-US" b="1" smtClean="0"/>
              <a:t>来说，</a:t>
            </a:r>
          </a:p>
          <a:p>
            <a:pPr algn="just">
              <a:buFontTx/>
              <a:buNone/>
            </a:pPr>
            <a:r>
              <a:rPr lang="zh-CN" altLang="en-US" sz="2800" b="1" smtClean="0"/>
              <a:t>	</a:t>
            </a:r>
            <a:r>
              <a:rPr lang="en-US" altLang="zh-CN" sz="2800" b="1" smtClean="0">
                <a:sym typeface="Symbol" panose="05050102010706020507" pitchFamily="18" charset="2"/>
              </a:rPr>
              <a:t>     </a:t>
            </a:r>
            <a:r>
              <a:rPr lang="zh-CN" altLang="en-US" sz="2800" b="1" smtClean="0"/>
              <a:t>表达式</a:t>
            </a:r>
            <a:r>
              <a:rPr lang="zh-CN" altLang="en-US" sz="2800" b="1" smtClean="0">
                <a:cs typeface="Arial" panose="020B0604020202020204" pitchFamily="34" charset="0"/>
              </a:rPr>
              <a:t>&amp;</a:t>
            </a:r>
            <a:r>
              <a:rPr lang="en-US" altLang="zh-CN" sz="2800" b="1" i="1" smtClean="0">
                <a:cs typeface="Arial" panose="020B0604020202020204" pitchFamily="34" charset="0"/>
              </a:rPr>
              <a:t>a</a:t>
            </a:r>
            <a:r>
              <a:rPr lang="zh-CN" altLang="en-US" sz="2800" b="1" smtClean="0"/>
              <a:t>的类型是：</a:t>
            </a:r>
          </a:p>
          <a:p>
            <a:pPr algn="just">
              <a:buFontTx/>
              <a:buNone/>
            </a:pPr>
            <a:r>
              <a:rPr lang="zh-CN" altLang="en-US" sz="2800" b="1" smtClean="0">
                <a:cs typeface="Arial" panose="020B0604020202020204" pitchFamily="34" charset="0"/>
              </a:rPr>
              <a:t>	</a:t>
            </a:r>
            <a:r>
              <a:rPr lang="en-US" altLang="zh-CN" sz="2800" b="1" smtClean="0">
                <a:cs typeface="Arial" panose="020B0604020202020204" pitchFamily="34" charset="0"/>
              </a:rPr>
              <a:t>	    pointer(array(0.. </a:t>
            </a:r>
            <a:r>
              <a:rPr lang="en-US" altLang="zh-CN" sz="2800" b="1" i="1" smtClean="0">
                <a:cs typeface="Arial" panose="020B0604020202020204" pitchFamily="34" charset="0"/>
              </a:rPr>
              <a:t>i</a:t>
            </a:r>
            <a:r>
              <a:rPr lang="en-US" altLang="zh-CN" sz="2800" b="1" baseline="-30000" smtClean="0">
                <a:cs typeface="Arial" panose="020B0604020202020204" pitchFamily="34" charset="0"/>
              </a:rPr>
              <a:t>1</a:t>
            </a:r>
            <a:r>
              <a:rPr lang="en-US" altLang="zh-CN" sz="2800" b="1" smtClean="0">
                <a:cs typeface="Arial" panose="020B0604020202020204" pitchFamily="34" charset="0"/>
              </a:rPr>
              <a:t>–1, … array(0.. </a:t>
            </a:r>
            <a:r>
              <a:rPr lang="en-US" altLang="zh-CN" sz="2800" b="1" i="1" smtClean="0">
                <a:cs typeface="Arial" panose="020B0604020202020204" pitchFamily="34" charset="0"/>
              </a:rPr>
              <a:t>i</a:t>
            </a:r>
            <a:r>
              <a:rPr lang="en-US" altLang="zh-CN" sz="2800" b="1" i="1" baseline="-30000" smtClean="0">
                <a:cs typeface="Arial" panose="020B0604020202020204" pitchFamily="34" charset="0"/>
              </a:rPr>
              <a:t>n</a:t>
            </a:r>
            <a:r>
              <a:rPr lang="en-US" altLang="zh-CN" sz="2800" b="1" smtClean="0">
                <a:cs typeface="Arial" panose="020B0604020202020204" pitchFamily="34" charset="0"/>
              </a:rPr>
              <a:t>–1, </a:t>
            </a:r>
            <a:r>
              <a:rPr lang="en-US" altLang="zh-CN" sz="2800" b="1" i="1" smtClean="0">
                <a:cs typeface="Arial" panose="020B0604020202020204" pitchFamily="34" charset="0"/>
              </a:rPr>
              <a:t>t</a:t>
            </a:r>
            <a:r>
              <a:rPr lang="en-US" altLang="zh-CN" sz="2800" b="1" smtClean="0">
                <a:cs typeface="Arial" panose="020B0604020202020204" pitchFamily="34" charset="0"/>
              </a:rPr>
              <a:t>)…))</a:t>
            </a:r>
            <a:r>
              <a:rPr lang="zh-CN" altLang="en-US" sz="2800" b="1" smtClean="0"/>
              <a:t>	</a:t>
            </a:r>
            <a:endParaRPr lang="en-US" altLang="zh-CN" sz="2800" b="1" smtClean="0"/>
          </a:p>
          <a:p>
            <a:pPr algn="just">
              <a:buFontTx/>
              <a:buNone/>
            </a:pPr>
            <a:r>
              <a:rPr lang="en-US" altLang="zh-CN" sz="2800" b="1" smtClean="0">
                <a:sym typeface="Symbol" panose="05050102010706020507" pitchFamily="18" charset="2"/>
              </a:rPr>
              <a:t>	     </a:t>
            </a:r>
            <a:r>
              <a:rPr lang="zh-CN" altLang="en-US" sz="2800" b="1" smtClean="0"/>
              <a:t>表达式</a:t>
            </a:r>
            <a:r>
              <a:rPr lang="en-US" altLang="zh-CN" sz="2800" b="1" i="1" smtClean="0">
                <a:cs typeface="Arial" panose="020B0604020202020204" pitchFamily="34" charset="0"/>
              </a:rPr>
              <a:t>a</a:t>
            </a:r>
            <a:r>
              <a:rPr lang="zh-CN" altLang="en-US" sz="2800" b="1" smtClean="0"/>
              <a:t>的类型是：</a:t>
            </a:r>
          </a:p>
          <a:p>
            <a:pPr algn="just">
              <a:buFontTx/>
              <a:buNone/>
            </a:pPr>
            <a:r>
              <a:rPr lang="zh-CN" altLang="en-US" sz="2800" b="1" smtClean="0">
                <a:cs typeface="Arial" panose="020B0604020202020204" pitchFamily="34" charset="0"/>
              </a:rPr>
              <a:t>	</a:t>
            </a:r>
            <a:r>
              <a:rPr lang="en-US" altLang="zh-CN" sz="2800" b="1" smtClean="0">
                <a:cs typeface="Arial" panose="020B0604020202020204" pitchFamily="34" charset="0"/>
              </a:rPr>
              <a:t>	    pointer(array(0.. </a:t>
            </a:r>
            <a:r>
              <a:rPr lang="en-US" altLang="zh-CN" sz="2800" b="1" i="1" smtClean="0">
                <a:cs typeface="Arial" panose="020B0604020202020204" pitchFamily="34" charset="0"/>
              </a:rPr>
              <a:t>i</a:t>
            </a:r>
            <a:r>
              <a:rPr lang="en-US" altLang="zh-CN" sz="2800" b="1" baseline="-30000" smtClean="0">
                <a:cs typeface="Arial" panose="020B0604020202020204" pitchFamily="34" charset="0"/>
              </a:rPr>
              <a:t>2</a:t>
            </a:r>
            <a:r>
              <a:rPr lang="en-US" altLang="zh-CN" sz="2800" b="1" smtClean="0">
                <a:cs typeface="Arial" panose="020B0604020202020204" pitchFamily="34" charset="0"/>
              </a:rPr>
              <a:t>–1, … array(0.. </a:t>
            </a:r>
            <a:r>
              <a:rPr lang="en-US" altLang="zh-CN" sz="2800" b="1" i="1" smtClean="0">
                <a:cs typeface="Arial" panose="020B0604020202020204" pitchFamily="34" charset="0"/>
              </a:rPr>
              <a:t>i</a:t>
            </a:r>
            <a:r>
              <a:rPr lang="en-US" altLang="zh-CN" sz="2800" b="1" i="1" baseline="-30000" smtClean="0">
                <a:cs typeface="Arial" panose="020B0604020202020204" pitchFamily="34" charset="0"/>
              </a:rPr>
              <a:t>n</a:t>
            </a:r>
            <a:r>
              <a:rPr lang="en-US" altLang="zh-CN" sz="2800" b="1" smtClean="0">
                <a:cs typeface="Arial" panose="020B0604020202020204" pitchFamily="34" charset="0"/>
              </a:rPr>
              <a:t>–1, </a:t>
            </a:r>
            <a:r>
              <a:rPr lang="en-US" altLang="zh-CN" sz="2800" b="1" i="1" smtClean="0">
                <a:cs typeface="Arial" panose="020B0604020202020204" pitchFamily="34" charset="0"/>
              </a:rPr>
              <a:t>t</a:t>
            </a:r>
            <a:r>
              <a:rPr lang="en-US" altLang="zh-CN" sz="2800" b="1" smtClean="0">
                <a:cs typeface="Arial" panose="020B0604020202020204" pitchFamily="34" charset="0"/>
              </a:rPr>
              <a:t>)…))</a:t>
            </a:r>
            <a:endParaRPr lang="en-US" altLang="zh-CN" sz="2800" b="1" smtClean="0"/>
          </a:p>
          <a:p>
            <a:pPr algn="just">
              <a:buFontTx/>
              <a:buNone/>
            </a:pPr>
            <a:endParaRPr lang="en-US" altLang="zh-CN" sz="2800" b="1" smtClean="0">
              <a:cs typeface="Arial" panose="020B0604020202020204" pitchFamily="34" charset="0"/>
            </a:endParaRPr>
          </a:p>
          <a:p>
            <a:pPr algn="just">
              <a:buFontTx/>
              <a:buNone/>
            </a:pPr>
            <a:r>
              <a:rPr lang="en-US" altLang="zh-CN" sz="2800" b="1" smtClean="0">
                <a:cs typeface="Arial" panose="020B0604020202020204" pitchFamily="34" charset="0"/>
              </a:rPr>
              <a:t>	</a:t>
            </a:r>
          </a:p>
        </p:txBody>
      </p:sp>
      <p:sp>
        <p:nvSpPr>
          <p:cNvPr id="1434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81E1C199-FFBF-4DE5-B5B2-64A8FB2806B5}" type="slidenum">
              <a:rPr lang="zh-CN" altLang="en-US" sz="1400"/>
              <a:pPr/>
              <a:t>19</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1">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1">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1">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230188" y="230188"/>
            <a:ext cx="8640762" cy="1150937"/>
          </a:xfrm>
        </p:spPr>
        <p:txBody>
          <a:bodyPr/>
          <a:lstStyle/>
          <a:p>
            <a:r>
              <a:rPr lang="zh-CN" altLang="en-US" b="1" smtClean="0"/>
              <a:t>课 程 内 容</a:t>
            </a:r>
          </a:p>
        </p:txBody>
      </p:sp>
      <p:sp>
        <p:nvSpPr>
          <p:cNvPr id="3075" name="Rectangle 3"/>
          <p:cNvSpPr>
            <a:spLocks noGrp="1" noChangeArrowheads="1"/>
          </p:cNvSpPr>
          <p:nvPr>
            <p:ph type="body" idx="4294967295"/>
          </p:nvPr>
        </p:nvSpPr>
        <p:spPr>
          <a:xfrm>
            <a:off x="287338" y="1438275"/>
            <a:ext cx="8640762" cy="5038725"/>
          </a:xfrm>
        </p:spPr>
        <p:txBody>
          <a:bodyPr/>
          <a:lstStyle/>
          <a:p>
            <a:pPr>
              <a:defRPr/>
            </a:pPr>
            <a:r>
              <a:rPr lang="zh-CN" altLang="en-US" b="1" dirty="0" smtClean="0"/>
              <a:t>课程内容</a:t>
            </a:r>
            <a:endParaRPr lang="en-US" altLang="zh-CN" b="1" dirty="0" smtClean="0"/>
          </a:p>
          <a:p>
            <a:pPr>
              <a:buFontTx/>
              <a:buNone/>
              <a:defRPr/>
            </a:pPr>
            <a:r>
              <a:rPr lang="zh-CN" altLang="en-US" sz="2800" b="1" dirty="0" smtClean="0"/>
              <a:t>围绕学科理论体系中的模型理论</a:t>
            </a:r>
            <a:r>
              <a:rPr lang="en-US" altLang="zh-CN" sz="2800" b="1" dirty="0" smtClean="0"/>
              <a:t>, </a:t>
            </a:r>
            <a:r>
              <a:rPr lang="zh-CN" altLang="en-US" sz="2800" b="1" dirty="0" smtClean="0"/>
              <a:t>程序理论和计算理论</a:t>
            </a:r>
            <a:endParaRPr lang="en-US" altLang="zh-CN" sz="2800" b="1" dirty="0" smtClean="0"/>
          </a:p>
          <a:p>
            <a:pPr lvl="1">
              <a:buFontTx/>
              <a:buNone/>
              <a:defRPr/>
            </a:pPr>
            <a:r>
              <a:rPr lang="en-US" altLang="zh-CN" b="1" dirty="0" smtClean="0"/>
              <a:t>1. </a:t>
            </a:r>
            <a:r>
              <a:rPr lang="zh-CN" altLang="en-US" b="1" dirty="0" smtClean="0"/>
              <a:t>模型理论关心的问题</a:t>
            </a:r>
          </a:p>
          <a:p>
            <a:pPr marL="457200" lvl="1" indent="0">
              <a:spcBef>
                <a:spcPts val="0"/>
              </a:spcBef>
              <a:buFontTx/>
              <a:buNone/>
              <a:defRPr/>
            </a:pPr>
            <a:r>
              <a:rPr lang="zh-CN" altLang="en-US" b="1" dirty="0" smtClean="0"/>
              <a:t> </a:t>
            </a:r>
            <a:r>
              <a:rPr lang="en-US" altLang="zh-CN" b="1" dirty="0" smtClean="0"/>
              <a:t>	</a:t>
            </a:r>
            <a:r>
              <a:rPr lang="zh-CN" altLang="en-US" b="1" dirty="0" smtClean="0"/>
              <a:t>给定模型</a:t>
            </a:r>
            <a:r>
              <a:rPr lang="en-US" altLang="zh-CN" b="1" i="1" dirty="0" smtClean="0"/>
              <a:t>M</a:t>
            </a:r>
            <a:r>
              <a:rPr lang="zh-CN" altLang="en-US" b="1" dirty="0" smtClean="0"/>
              <a:t>，哪些问题可以由模型</a:t>
            </a:r>
            <a:r>
              <a:rPr lang="en-US" altLang="zh-CN" b="1" i="1" dirty="0" smtClean="0"/>
              <a:t>M</a:t>
            </a:r>
            <a:r>
              <a:rPr lang="zh-CN" altLang="en-US" b="1" dirty="0" smtClean="0"/>
              <a:t>解决；如何比较模型的表达能力</a:t>
            </a:r>
          </a:p>
          <a:p>
            <a:pPr marL="457200" lvl="1" indent="0">
              <a:buFontTx/>
              <a:buNone/>
              <a:defRPr/>
            </a:pPr>
            <a:r>
              <a:rPr lang="en-US" altLang="zh-CN" b="1" dirty="0" smtClean="0"/>
              <a:t>2. </a:t>
            </a:r>
            <a:r>
              <a:rPr lang="zh-CN" altLang="en-US" b="1" dirty="0" smtClean="0"/>
              <a:t>程序理论关心的问题</a:t>
            </a:r>
          </a:p>
          <a:p>
            <a:pPr lvl="1">
              <a:spcBef>
                <a:spcPts val="0"/>
              </a:spcBef>
              <a:defRPr/>
            </a:pPr>
            <a:r>
              <a:rPr lang="zh-CN" altLang="en-US" b="1" dirty="0" smtClean="0"/>
              <a:t>给定模型</a:t>
            </a:r>
            <a:r>
              <a:rPr lang="en-US" altLang="zh-CN" b="1" i="1" dirty="0" smtClean="0"/>
              <a:t>M</a:t>
            </a:r>
            <a:r>
              <a:rPr lang="zh-CN" altLang="en-US" b="1" dirty="0" smtClean="0"/>
              <a:t>，如何用模型</a:t>
            </a:r>
            <a:r>
              <a:rPr lang="en-US" altLang="zh-CN" b="1" i="1" dirty="0" smtClean="0"/>
              <a:t>M</a:t>
            </a:r>
            <a:r>
              <a:rPr lang="zh-CN" altLang="en-US" b="1" dirty="0" smtClean="0"/>
              <a:t>解决问题</a:t>
            </a:r>
            <a:endParaRPr lang="en-US" altLang="zh-CN" b="1" dirty="0" smtClean="0"/>
          </a:p>
          <a:p>
            <a:pPr lvl="1">
              <a:spcBef>
                <a:spcPts val="0"/>
              </a:spcBef>
              <a:defRPr/>
            </a:pPr>
            <a:r>
              <a:rPr lang="zh-CN" altLang="en-US" b="1" dirty="0" smtClean="0"/>
              <a:t>包括程序设计范型、</a:t>
            </a:r>
            <a:r>
              <a:rPr lang="zh-CN" altLang="en-US" b="1" dirty="0" smtClean="0">
                <a:solidFill>
                  <a:srgbClr val="00FF00"/>
                </a:solidFill>
              </a:rPr>
              <a:t>程序设计语言</a:t>
            </a:r>
            <a:r>
              <a:rPr lang="zh-CN" altLang="en-US" b="1" dirty="0" smtClean="0"/>
              <a:t>、程序设计、形式语义、</a:t>
            </a:r>
            <a:r>
              <a:rPr lang="zh-CN" altLang="en-US" b="1" dirty="0" smtClean="0">
                <a:solidFill>
                  <a:srgbClr val="00FF00"/>
                </a:solidFill>
              </a:rPr>
              <a:t>类型论</a:t>
            </a:r>
            <a:r>
              <a:rPr lang="zh-CN" altLang="en-US" b="1" dirty="0" smtClean="0"/>
              <a:t>、程序验证、</a:t>
            </a:r>
            <a:r>
              <a:rPr lang="zh-CN" altLang="en-US" b="1" dirty="0" smtClean="0">
                <a:solidFill>
                  <a:srgbClr val="00FF00"/>
                </a:solidFill>
              </a:rPr>
              <a:t>程序分析</a:t>
            </a:r>
            <a:r>
              <a:rPr lang="zh-CN" altLang="en-US" b="1" dirty="0" smtClean="0"/>
              <a:t>等</a:t>
            </a:r>
          </a:p>
          <a:p>
            <a:pPr lvl="1">
              <a:buFontTx/>
              <a:buNone/>
              <a:defRPr/>
            </a:pPr>
            <a:r>
              <a:rPr lang="en-US" altLang="zh-CN" b="1" dirty="0" smtClean="0"/>
              <a:t>3. </a:t>
            </a:r>
            <a:r>
              <a:rPr lang="zh-CN" altLang="en-US" b="1" dirty="0" smtClean="0"/>
              <a:t>计算理论关心的问题</a:t>
            </a:r>
          </a:p>
          <a:p>
            <a:pPr lvl="1">
              <a:spcBef>
                <a:spcPts val="0"/>
              </a:spcBef>
              <a:buFontTx/>
              <a:buNone/>
              <a:defRPr/>
            </a:pPr>
            <a:r>
              <a:rPr lang="en-US" altLang="zh-CN" b="1" dirty="0" smtClean="0"/>
              <a:t>	</a:t>
            </a:r>
            <a:r>
              <a:rPr lang="zh-CN" altLang="en-US" b="1" dirty="0" smtClean="0"/>
              <a:t>给定模型</a:t>
            </a:r>
            <a:r>
              <a:rPr lang="en-US" altLang="zh-CN" b="1" i="1" dirty="0" smtClean="0"/>
              <a:t>M</a:t>
            </a:r>
            <a:r>
              <a:rPr lang="zh-CN" altLang="en-US" b="1" dirty="0" smtClean="0"/>
              <a:t>和一类问题</a:t>
            </a:r>
            <a:r>
              <a:rPr lang="en-US" altLang="zh-CN" b="1" dirty="0" smtClean="0"/>
              <a:t>, </a:t>
            </a:r>
            <a:r>
              <a:rPr lang="zh-CN" altLang="en-US" b="1" dirty="0" smtClean="0"/>
              <a:t>解决该类问题需多少资源</a:t>
            </a:r>
          </a:p>
          <a:p>
            <a:pPr lvl="1">
              <a:buFontTx/>
              <a:buNone/>
              <a:defRPr/>
            </a:pPr>
            <a:endParaRPr lang="en-US" altLang="zh-CN" b="1" dirty="0" smtClean="0"/>
          </a:p>
        </p:txBody>
      </p:sp>
      <p:sp>
        <p:nvSpPr>
          <p:cNvPr id="4" name="矩形 3"/>
          <p:cNvSpPr/>
          <p:nvPr/>
        </p:nvSpPr>
        <p:spPr bwMode="auto">
          <a:xfrm>
            <a:off x="4500563" y="3429000"/>
            <a:ext cx="4357687" cy="857250"/>
          </a:xfrm>
          <a:prstGeom prst="rect">
            <a:avLst/>
          </a:prstGeom>
          <a:noFill/>
          <a:ln w="12700" cap="flat" cmpd="sng" algn="ctr">
            <a:noFill/>
            <a:prstDash val="solid"/>
            <a:round/>
            <a:headEnd type="none" w="sm" len="sm"/>
            <a:tailEnd type="none" w="sm" len="sm"/>
          </a:ln>
          <a:effectLst/>
          <a:extLst/>
        </p:spPr>
        <p:txBody>
          <a:bodyPr/>
          <a:lstStyle/>
          <a:p>
            <a:pPr>
              <a:spcBef>
                <a:spcPct val="20000"/>
              </a:spcBef>
              <a:defRPr/>
            </a:pPr>
            <a:r>
              <a:rPr lang="zh-CN" altLang="en-US" sz="2800" b="1" dirty="0">
                <a:solidFill>
                  <a:srgbClr val="00FF00"/>
                </a:solidFill>
                <a:latin typeface="Courier New" pitchFamily="49" charset="0"/>
                <a:ea typeface="宋体" charset="-122"/>
              </a:rPr>
              <a:t>本讲座介绍类型检查的好处，讨论类型系统的设计</a:t>
            </a:r>
            <a:endParaRPr lang="zh-CN" altLang="en-US" sz="2800" b="1" dirty="0">
              <a:solidFill>
                <a:srgbClr val="00FF00"/>
              </a:solidFill>
              <a:latin typeface="+mn-lt"/>
              <a:ea typeface="宋体" charset="-122"/>
            </a:endParaRPr>
          </a:p>
        </p:txBody>
      </p:sp>
      <p:sp>
        <p:nvSpPr>
          <p:cNvPr id="3077" name="灯片编号占位符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76BD489F-BB2B-419B-B29B-7DBF547A4C61}" type="slidenum">
              <a:rPr lang="zh-CN" altLang="en-US" sz="1400"/>
              <a:pPr/>
              <a:t>2</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13315" name="Rectangle 3"/>
          <p:cNvSpPr>
            <a:spLocks noGrp="1" noChangeArrowheads="1"/>
          </p:cNvSpPr>
          <p:nvPr>
            <p:ph type="body" idx="4294967295"/>
          </p:nvPr>
        </p:nvSpPr>
        <p:spPr>
          <a:xfrm>
            <a:off x="287338" y="1438275"/>
            <a:ext cx="8640762" cy="5038725"/>
          </a:xfrm>
          <a:noFill/>
        </p:spPr>
        <p:txBody>
          <a:bodyPr/>
          <a:lstStyle/>
          <a:p>
            <a:r>
              <a:rPr lang="zh-CN" altLang="en-US" b="1" smtClean="0"/>
              <a:t>例</a:t>
            </a:r>
            <a:r>
              <a:rPr lang="en-US" altLang="zh-CN" b="1" smtClean="0"/>
              <a:t>2	</a:t>
            </a:r>
            <a:r>
              <a:rPr lang="zh-CN" altLang="zh-CN" b="1" smtClean="0"/>
              <a:t>下面是一个</a:t>
            </a:r>
            <a:r>
              <a:rPr lang="de-DE" altLang="zh-CN" b="1" smtClean="0"/>
              <a:t>C</a:t>
            </a:r>
            <a:r>
              <a:rPr lang="zh-CN" altLang="zh-CN" b="1" smtClean="0"/>
              <a:t>语言文件的内容</a:t>
            </a:r>
          </a:p>
          <a:p>
            <a:pPr>
              <a:buFontTx/>
              <a:buNone/>
            </a:pPr>
            <a:r>
              <a:rPr lang="de-DE" altLang="zh-CN" sz="2800" b="1" smtClean="0"/>
              <a:t>long a1[10][10][10]; </a:t>
            </a:r>
          </a:p>
          <a:p>
            <a:pPr>
              <a:buFontTx/>
              <a:buNone/>
            </a:pPr>
            <a:r>
              <a:rPr lang="de-DE" altLang="zh-CN" sz="2800" b="1" smtClean="0"/>
              <a:t>long a2[ ][10][10]; </a:t>
            </a:r>
          </a:p>
          <a:p>
            <a:pPr>
              <a:buFontTx/>
              <a:buNone/>
            </a:pPr>
            <a:r>
              <a:rPr lang="en-US" altLang="zh-CN" sz="2800" b="1" smtClean="0"/>
              <a:t>long a3[ ][ ][10];</a:t>
            </a:r>
            <a:endParaRPr lang="zh-CN" altLang="zh-CN" sz="2800" b="1" smtClean="0"/>
          </a:p>
          <a:p>
            <a:pPr>
              <a:buFontTx/>
              <a:buNone/>
            </a:pPr>
            <a:r>
              <a:rPr lang="en-US" altLang="zh-CN" sz="2800" b="1" smtClean="0"/>
              <a:t>void f (long a4[ ][10][10]) {a1[2][2][2] = a4[2][2][2];}</a:t>
            </a:r>
            <a:endParaRPr lang="zh-CN" altLang="zh-CN" sz="2800" b="1" smtClean="0"/>
          </a:p>
          <a:p>
            <a:pPr>
              <a:buFontTx/>
              <a:buNone/>
            </a:pPr>
            <a:r>
              <a:rPr lang="en-US" altLang="zh-CN" sz="2800" b="1" smtClean="0"/>
              <a:t>main( ) { f (a1); }</a:t>
            </a:r>
          </a:p>
          <a:p>
            <a:pPr lvl="1"/>
            <a:r>
              <a:rPr lang="en-US" altLang="zh-CN" b="1" smtClean="0"/>
              <a:t>GCC</a:t>
            </a:r>
            <a:r>
              <a:rPr lang="zh-CN" altLang="zh-CN" b="1" smtClean="0"/>
              <a:t>编译器</a:t>
            </a:r>
            <a:r>
              <a:rPr lang="zh-CN" altLang="en-US" b="1" smtClean="0"/>
              <a:t>对第</a:t>
            </a:r>
            <a:r>
              <a:rPr lang="en-US" altLang="zh-CN" b="1" smtClean="0"/>
              <a:t>2</a:t>
            </a:r>
            <a:r>
              <a:rPr lang="zh-CN" altLang="en-US" b="1" smtClean="0"/>
              <a:t>行给出</a:t>
            </a:r>
            <a:r>
              <a:rPr lang="zh-CN" altLang="zh-CN" b="1" smtClean="0"/>
              <a:t>警告：</a:t>
            </a:r>
            <a:endParaRPr lang="en-US" altLang="zh-CN" b="1" smtClean="0"/>
          </a:p>
          <a:p>
            <a:pPr>
              <a:lnSpc>
                <a:spcPct val="90000"/>
              </a:lnSpc>
              <a:spcBef>
                <a:spcPct val="0"/>
              </a:spcBef>
              <a:buFontTx/>
              <a:buNone/>
            </a:pPr>
            <a:r>
              <a:rPr lang="zh-CN" altLang="en-US" sz="2800" b="1" smtClean="0"/>
              <a:t>		</a:t>
            </a:r>
            <a:r>
              <a:rPr lang="en-US" altLang="zh-CN" sz="2800" b="1" smtClean="0"/>
              <a:t>array ‘a2’ assumed to have one element [enabled by default]</a:t>
            </a:r>
          </a:p>
          <a:p>
            <a:pPr lvl="1"/>
            <a:r>
              <a:rPr lang="zh-CN" altLang="en-US" b="1" smtClean="0"/>
              <a:t>对第</a:t>
            </a:r>
            <a:r>
              <a:rPr lang="en-US" altLang="zh-CN" b="1" smtClean="0"/>
              <a:t>3</a:t>
            </a:r>
            <a:r>
              <a:rPr lang="zh-CN" altLang="en-US" b="1" smtClean="0"/>
              <a:t>行</a:t>
            </a:r>
            <a:r>
              <a:rPr lang="zh-CN" altLang="zh-CN" b="1" smtClean="0"/>
              <a:t>报告错误：</a:t>
            </a:r>
            <a:endParaRPr lang="en-US" altLang="zh-CN" b="1" smtClean="0"/>
          </a:p>
          <a:p>
            <a:pPr>
              <a:lnSpc>
                <a:spcPct val="90000"/>
              </a:lnSpc>
              <a:spcBef>
                <a:spcPct val="0"/>
              </a:spcBef>
              <a:buFontTx/>
              <a:buNone/>
            </a:pPr>
            <a:r>
              <a:rPr lang="zh-CN" altLang="en-US" sz="2800" b="1" smtClean="0"/>
              <a:t>		</a:t>
            </a:r>
            <a:r>
              <a:rPr lang="en-US" altLang="zh-CN" sz="2800" b="1" smtClean="0"/>
              <a:t>array  type has incomplete element type</a:t>
            </a:r>
            <a:endParaRPr lang="zh-CN" altLang="zh-CN" sz="2800" b="1" smtClean="0"/>
          </a:p>
          <a:p>
            <a:pPr lvl="1"/>
            <a:endParaRPr lang="zh-CN" altLang="en-US" b="1" smtClean="0"/>
          </a:p>
        </p:txBody>
      </p:sp>
      <p:sp>
        <p:nvSpPr>
          <p:cNvPr id="1536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62A4004-5538-4033-93E4-03496BFB14C8}" type="slidenum">
              <a:rPr lang="zh-CN" altLang="en-US" sz="1400"/>
              <a:pPr/>
              <a:t>20</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315">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1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16387" name="Rectangle 3"/>
          <p:cNvSpPr>
            <a:spLocks noGrp="1" noChangeArrowheads="1"/>
          </p:cNvSpPr>
          <p:nvPr>
            <p:ph type="body" idx="4294967295"/>
          </p:nvPr>
        </p:nvSpPr>
        <p:spPr>
          <a:xfrm>
            <a:off x="287338" y="1438275"/>
            <a:ext cx="8640762" cy="5038725"/>
          </a:xfrm>
          <a:noFill/>
        </p:spPr>
        <p:txBody>
          <a:bodyPr/>
          <a:lstStyle/>
          <a:p>
            <a:r>
              <a:rPr lang="zh-CN" altLang="en-US" b="1" smtClean="0"/>
              <a:t>例</a:t>
            </a:r>
            <a:r>
              <a:rPr lang="en-US" altLang="zh-CN" b="1" smtClean="0"/>
              <a:t>2	</a:t>
            </a:r>
            <a:r>
              <a:rPr lang="zh-CN" altLang="zh-CN" b="1" smtClean="0"/>
              <a:t>下面是一个</a:t>
            </a:r>
            <a:r>
              <a:rPr lang="de-DE" altLang="zh-CN" b="1" smtClean="0"/>
              <a:t>C</a:t>
            </a:r>
            <a:r>
              <a:rPr lang="zh-CN" altLang="zh-CN" b="1" smtClean="0"/>
              <a:t>语言文件的内容</a:t>
            </a:r>
          </a:p>
          <a:p>
            <a:pPr>
              <a:buFontTx/>
              <a:buNone/>
            </a:pPr>
            <a:r>
              <a:rPr lang="de-DE" altLang="zh-CN" sz="2800" b="1" smtClean="0"/>
              <a:t>long a1[10][10][10]; </a:t>
            </a:r>
          </a:p>
          <a:p>
            <a:pPr>
              <a:buFontTx/>
              <a:buNone/>
            </a:pPr>
            <a:r>
              <a:rPr lang="de-DE" altLang="zh-CN" sz="2800" b="1" smtClean="0"/>
              <a:t>long a2[ ][10][10]; </a:t>
            </a:r>
          </a:p>
          <a:p>
            <a:pPr>
              <a:buFontTx/>
              <a:buNone/>
            </a:pPr>
            <a:r>
              <a:rPr lang="en-US" altLang="zh-CN" sz="2800" b="1" smtClean="0"/>
              <a:t>long a3[ ][ ][10];</a:t>
            </a:r>
            <a:endParaRPr lang="zh-CN" altLang="zh-CN" sz="2800" b="1" smtClean="0"/>
          </a:p>
          <a:p>
            <a:pPr>
              <a:buFontTx/>
              <a:buNone/>
            </a:pPr>
            <a:r>
              <a:rPr lang="en-US" altLang="zh-CN" sz="2800" b="1" smtClean="0"/>
              <a:t>void f (long a4[ ][10][10]) {a1[2][2][2] = a4[2][2][2];}</a:t>
            </a:r>
            <a:endParaRPr lang="zh-CN" altLang="zh-CN" sz="2800" b="1" smtClean="0"/>
          </a:p>
          <a:p>
            <a:pPr>
              <a:buFontTx/>
              <a:buNone/>
            </a:pPr>
            <a:r>
              <a:rPr lang="en-US" altLang="zh-CN" sz="2800" b="1" smtClean="0"/>
              <a:t>main( ) { f (a1); }</a:t>
            </a:r>
          </a:p>
          <a:p>
            <a:pPr lvl="1"/>
            <a:r>
              <a:rPr lang="zh-CN" altLang="zh-CN" b="1" smtClean="0"/>
              <a:t>为什么第</a:t>
            </a:r>
            <a:r>
              <a:rPr lang="en-US" altLang="zh-CN" b="1" smtClean="0"/>
              <a:t>2</a:t>
            </a:r>
            <a:r>
              <a:rPr lang="zh-CN" altLang="zh-CN" b="1" smtClean="0"/>
              <a:t>行给出警告，而第</a:t>
            </a:r>
            <a:r>
              <a:rPr lang="en-US" altLang="zh-CN" b="1" smtClean="0"/>
              <a:t>3</a:t>
            </a:r>
            <a:r>
              <a:rPr lang="zh-CN" altLang="zh-CN" b="1" smtClean="0"/>
              <a:t>行报告错误？</a:t>
            </a:r>
            <a:endParaRPr lang="en-US" altLang="zh-CN" b="1" smtClean="0"/>
          </a:p>
          <a:p>
            <a:pPr lvl="1">
              <a:buFontTx/>
              <a:buNone/>
            </a:pPr>
            <a:r>
              <a:rPr lang="zh-CN" altLang="en-US" b="1" smtClean="0">
                <a:sym typeface="Symbol" panose="05050102010706020507" pitchFamily="18" charset="2"/>
              </a:rPr>
              <a:t>	 </a:t>
            </a:r>
            <a:r>
              <a:rPr lang="en-US" altLang="zh-CN" b="1" smtClean="0"/>
              <a:t>a2</a:t>
            </a:r>
            <a:r>
              <a:rPr lang="zh-CN" altLang="zh-CN" b="1" smtClean="0"/>
              <a:t>的元素是</a:t>
            </a:r>
            <a:r>
              <a:rPr lang="en-US" altLang="zh-CN" b="1" smtClean="0"/>
              <a:t>10</a:t>
            </a:r>
            <a:r>
              <a:rPr lang="en-US" altLang="zh-CN" b="1" smtClean="0">
                <a:sym typeface="Symbol" panose="05050102010706020507" pitchFamily="18" charset="2"/>
              </a:rPr>
              <a:t></a:t>
            </a:r>
            <a:r>
              <a:rPr lang="en-US" altLang="zh-CN" b="1" smtClean="0"/>
              <a:t>10</a:t>
            </a:r>
            <a:r>
              <a:rPr lang="zh-CN" altLang="zh-CN" b="1" smtClean="0"/>
              <a:t>的长整型数组</a:t>
            </a:r>
            <a:r>
              <a:rPr lang="zh-CN" altLang="en-US" b="1" smtClean="0"/>
              <a:t>，但大小未确定</a:t>
            </a:r>
            <a:endParaRPr lang="en-US" altLang="zh-CN" b="1" smtClean="0"/>
          </a:p>
          <a:p>
            <a:pPr lvl="1">
              <a:buFontTx/>
              <a:buNone/>
            </a:pPr>
            <a:r>
              <a:rPr lang="zh-CN" altLang="en-US" b="1" smtClean="0">
                <a:sym typeface="Symbol" panose="05050102010706020507" pitchFamily="18" charset="2"/>
              </a:rPr>
              <a:t>	 </a:t>
            </a:r>
            <a:r>
              <a:rPr lang="en-US" altLang="zh-CN" b="1" smtClean="0"/>
              <a:t>a3</a:t>
            </a:r>
            <a:r>
              <a:rPr lang="zh-CN" altLang="zh-CN" b="1" smtClean="0"/>
              <a:t>的元素的类型</a:t>
            </a:r>
            <a:r>
              <a:rPr lang="zh-CN" altLang="en-US" b="1" smtClean="0"/>
              <a:t>定义不完全</a:t>
            </a:r>
          </a:p>
        </p:txBody>
      </p:sp>
      <p:sp>
        <p:nvSpPr>
          <p:cNvPr id="1638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98FB045-A2DC-4E5F-8EDD-FCED177ADEE9}" type="slidenum">
              <a:rPr lang="zh-CN" altLang="en-US" sz="1400"/>
              <a:pPr/>
              <a:t>21</a:t>
            </a:fld>
            <a:endParaRPr lang="en-US" altLang="zh-CN" sz="14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15363" name="Rectangle 3"/>
          <p:cNvSpPr>
            <a:spLocks noGrp="1" noChangeArrowheads="1"/>
          </p:cNvSpPr>
          <p:nvPr>
            <p:ph type="body" idx="4294967295"/>
          </p:nvPr>
        </p:nvSpPr>
        <p:spPr>
          <a:xfrm>
            <a:off x="287338" y="1438275"/>
            <a:ext cx="8640762" cy="5038725"/>
          </a:xfrm>
          <a:noFill/>
        </p:spPr>
        <p:txBody>
          <a:bodyPr/>
          <a:lstStyle/>
          <a:p>
            <a:r>
              <a:rPr lang="zh-CN" altLang="en-US" b="1" dirty="0" smtClean="0"/>
              <a:t>例</a:t>
            </a:r>
            <a:r>
              <a:rPr lang="en-US" altLang="zh-CN" b="1" dirty="0" smtClean="0"/>
              <a:t>2	</a:t>
            </a:r>
            <a:r>
              <a:rPr lang="zh-CN" altLang="zh-CN" b="1" dirty="0" smtClean="0"/>
              <a:t>下面是一个</a:t>
            </a:r>
            <a:r>
              <a:rPr lang="de-DE" altLang="zh-CN" b="1" dirty="0" smtClean="0"/>
              <a:t>C</a:t>
            </a:r>
            <a:r>
              <a:rPr lang="zh-CN" altLang="zh-CN" b="1" dirty="0" smtClean="0"/>
              <a:t>语言文件的内容</a:t>
            </a:r>
          </a:p>
          <a:p>
            <a:pPr>
              <a:buFontTx/>
              <a:buNone/>
            </a:pPr>
            <a:r>
              <a:rPr lang="de-DE" altLang="zh-CN" sz="2800" b="1" dirty="0" smtClean="0"/>
              <a:t>long a1[10][10][10]; </a:t>
            </a:r>
          </a:p>
          <a:p>
            <a:pPr>
              <a:buFontTx/>
              <a:buNone/>
            </a:pPr>
            <a:r>
              <a:rPr lang="de-DE" altLang="zh-CN" sz="2800" b="1" dirty="0" smtClean="0"/>
              <a:t>long a2[ ][10][10]; </a:t>
            </a:r>
          </a:p>
          <a:p>
            <a:pPr>
              <a:buFontTx/>
              <a:buNone/>
            </a:pPr>
            <a:r>
              <a:rPr lang="en-US" altLang="zh-CN" sz="2800" b="1" dirty="0" smtClean="0"/>
              <a:t>long a3[ ][ ][10];</a:t>
            </a:r>
            <a:endParaRPr lang="zh-CN" altLang="zh-CN" sz="2800" b="1" dirty="0" smtClean="0"/>
          </a:p>
          <a:p>
            <a:pPr>
              <a:buFontTx/>
              <a:buNone/>
            </a:pPr>
            <a:r>
              <a:rPr lang="en-US" altLang="zh-CN" sz="2800" b="1" dirty="0" smtClean="0"/>
              <a:t>void f (long a4[ ][10][10]) {a1[2][2][2] = a4[2][2][2];}</a:t>
            </a:r>
            <a:endParaRPr lang="zh-CN" altLang="zh-CN" sz="2800" b="1" dirty="0" smtClean="0"/>
          </a:p>
          <a:p>
            <a:pPr>
              <a:buFontTx/>
              <a:buNone/>
            </a:pPr>
            <a:r>
              <a:rPr lang="en-US" altLang="zh-CN" sz="2800" b="1" dirty="0" smtClean="0"/>
              <a:t>main( ) { f (a1); }</a:t>
            </a:r>
          </a:p>
          <a:p>
            <a:pPr lvl="1"/>
            <a:r>
              <a:rPr lang="en-US" altLang="zh-CN" b="1" dirty="0" smtClean="0"/>
              <a:t>a4</a:t>
            </a:r>
            <a:r>
              <a:rPr lang="zh-CN" altLang="zh-CN" b="1" dirty="0" smtClean="0"/>
              <a:t>和</a:t>
            </a:r>
            <a:r>
              <a:rPr lang="en-US" altLang="zh-CN" b="1" dirty="0" smtClean="0"/>
              <a:t>a2</a:t>
            </a:r>
            <a:r>
              <a:rPr lang="zh-CN" altLang="zh-CN" b="1" dirty="0" smtClean="0"/>
              <a:t>的</a:t>
            </a:r>
            <a:r>
              <a:rPr lang="zh-CN" altLang="en-US" b="1" dirty="0" smtClean="0"/>
              <a:t>类型描述</a:t>
            </a:r>
            <a:r>
              <a:rPr lang="zh-CN" altLang="zh-CN" b="1" dirty="0" smtClean="0"/>
              <a:t>一样，为什么对</a:t>
            </a:r>
            <a:r>
              <a:rPr lang="en-US" altLang="zh-CN" b="1" dirty="0" smtClean="0"/>
              <a:t>a4</a:t>
            </a:r>
            <a:r>
              <a:rPr lang="zh-CN" altLang="zh-CN" b="1" dirty="0" smtClean="0"/>
              <a:t>没有警告？ </a:t>
            </a:r>
            <a:endParaRPr lang="en-US" altLang="zh-CN" b="1" dirty="0" smtClean="0"/>
          </a:p>
          <a:p>
            <a:pPr lvl="1">
              <a:buFontTx/>
              <a:buNone/>
            </a:pPr>
            <a:r>
              <a:rPr lang="zh-CN" altLang="en-US" b="1" dirty="0" smtClean="0">
                <a:sym typeface="Symbol" panose="05050102010706020507" pitchFamily="18" charset="2"/>
              </a:rPr>
              <a:t> </a:t>
            </a:r>
            <a:r>
              <a:rPr lang="zh-CN" altLang="en-US" b="1" dirty="0" smtClean="0"/>
              <a:t>实参</a:t>
            </a:r>
            <a:r>
              <a:rPr lang="en-US" altLang="zh-CN" b="1" dirty="0" smtClean="0"/>
              <a:t>a1</a:t>
            </a:r>
            <a:r>
              <a:rPr lang="zh-CN" altLang="en-US" b="1" dirty="0" smtClean="0"/>
              <a:t>的类型是元素为</a:t>
            </a:r>
            <a:r>
              <a:rPr lang="en-US" altLang="zh-CN" b="1" dirty="0" smtClean="0"/>
              <a:t>10</a:t>
            </a:r>
            <a:r>
              <a:rPr lang="en-US" altLang="zh-CN" b="1" dirty="0" smtClean="0">
                <a:sym typeface="Symbol" panose="05050102010706020507" pitchFamily="18" charset="2"/>
              </a:rPr>
              <a:t></a:t>
            </a:r>
            <a:r>
              <a:rPr lang="en-US" altLang="zh-CN" b="1" dirty="0" smtClean="0"/>
              <a:t>10</a:t>
            </a:r>
            <a:r>
              <a:rPr lang="zh-CN" altLang="zh-CN" b="1" dirty="0" smtClean="0"/>
              <a:t>的长整型</a:t>
            </a:r>
            <a:r>
              <a:rPr lang="zh-CN" altLang="en-US" b="1" dirty="0" smtClean="0"/>
              <a:t>的</a:t>
            </a:r>
            <a:r>
              <a:rPr lang="zh-CN" altLang="zh-CN" b="1" dirty="0" smtClean="0"/>
              <a:t>数组指针</a:t>
            </a:r>
            <a:endParaRPr lang="en-US" altLang="zh-CN" b="1" dirty="0" smtClean="0"/>
          </a:p>
          <a:p>
            <a:pPr lvl="1">
              <a:buFontTx/>
              <a:buNone/>
            </a:pPr>
            <a:r>
              <a:rPr lang="zh-CN" altLang="en-US" b="1" dirty="0" smtClean="0">
                <a:sym typeface="Symbol" panose="05050102010706020507" pitchFamily="18" charset="2"/>
              </a:rPr>
              <a:t>  形参</a:t>
            </a:r>
            <a:r>
              <a:rPr lang="en-US" altLang="zh-CN" b="1" dirty="0" smtClean="0"/>
              <a:t>a4</a:t>
            </a:r>
            <a:r>
              <a:rPr lang="zh-CN" altLang="en-US" b="1" dirty="0" smtClean="0"/>
              <a:t>元素的类型与其一致，因此无类型错误</a:t>
            </a:r>
            <a:endParaRPr lang="en-US" altLang="zh-CN" b="1" dirty="0" smtClean="0"/>
          </a:p>
          <a:p>
            <a:pPr lvl="1">
              <a:buFontTx/>
              <a:buNone/>
            </a:pPr>
            <a:r>
              <a:rPr lang="zh-CN" altLang="en-US" b="1" dirty="0" smtClean="0">
                <a:sym typeface="Symbol" panose="05050102010706020507" pitchFamily="18" charset="2"/>
              </a:rPr>
              <a:t>  形参数组的大小不重要，因实际操作实参数组</a:t>
            </a:r>
            <a:endParaRPr lang="zh-CN" altLang="en-US" b="1" dirty="0" smtClean="0"/>
          </a:p>
        </p:txBody>
      </p:sp>
      <p:sp>
        <p:nvSpPr>
          <p:cNvPr id="1741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C67260B-9574-48A9-BF11-B715E4C9DCF3}" type="slidenum">
              <a:rPr lang="zh-CN" altLang="en-US" sz="1400"/>
              <a:pPr/>
              <a:t>22</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7" end="7"/>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8" end="8"/>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17411" name="Rectangle 3"/>
          <p:cNvSpPr>
            <a:spLocks noGrp="1" noChangeArrowheads="1"/>
          </p:cNvSpPr>
          <p:nvPr>
            <p:ph type="body" idx="4294967295"/>
          </p:nvPr>
        </p:nvSpPr>
        <p:spPr>
          <a:xfrm>
            <a:off x="287338" y="1438275"/>
            <a:ext cx="8783637" cy="5038725"/>
          </a:xfrm>
        </p:spPr>
        <p:txBody>
          <a:bodyPr/>
          <a:lstStyle/>
          <a:p>
            <a:pPr>
              <a:defRPr/>
            </a:pPr>
            <a:r>
              <a:rPr lang="zh-CN" altLang="en-US" b="1" dirty="0" smtClean="0"/>
              <a:t>例</a:t>
            </a:r>
            <a:r>
              <a:rPr lang="en-US" altLang="zh-CN" b="1" dirty="0" smtClean="0"/>
              <a:t>3	</a:t>
            </a:r>
            <a:r>
              <a:rPr lang="zh-CN" altLang="zh-CN" b="1" dirty="0" smtClean="0"/>
              <a:t>下面是一个</a:t>
            </a:r>
            <a:r>
              <a:rPr lang="de-DE" altLang="zh-CN" b="1" dirty="0" smtClean="0"/>
              <a:t>C</a:t>
            </a:r>
            <a:r>
              <a:rPr lang="zh-CN" altLang="zh-CN" b="1" dirty="0" smtClean="0"/>
              <a:t>语言文件的内容</a:t>
            </a:r>
          </a:p>
          <a:p>
            <a:pPr>
              <a:buFontTx/>
              <a:buNone/>
              <a:defRPr/>
            </a:pPr>
            <a:r>
              <a:rPr lang="en-US" altLang="zh-CN" sz="2800" b="1" dirty="0" smtClean="0">
                <a:sym typeface="Symbol" pitchFamily="18" charset="2"/>
              </a:rPr>
              <a:t>	</a:t>
            </a:r>
            <a:r>
              <a:rPr lang="en-US" sz="2800" b="1" dirty="0" smtClean="0"/>
              <a:t>char c1[ ]=“good!”;   char *c2=“good!”;</a:t>
            </a:r>
            <a:endParaRPr lang="zh-CN" sz="2800" b="1" dirty="0" smtClean="0"/>
          </a:p>
          <a:p>
            <a:pPr>
              <a:spcBef>
                <a:spcPts val="0"/>
              </a:spcBef>
              <a:buFontTx/>
              <a:buNone/>
              <a:defRPr/>
            </a:pPr>
            <a:r>
              <a:rPr lang="en-US" sz="2800" b="1" dirty="0" smtClean="0"/>
              <a:t>	main() {</a:t>
            </a:r>
            <a:endParaRPr lang="zh-CN" sz="2800" b="1" dirty="0" smtClean="0"/>
          </a:p>
          <a:p>
            <a:pPr>
              <a:spcBef>
                <a:spcPts val="0"/>
              </a:spcBef>
              <a:buFontTx/>
              <a:buNone/>
              <a:defRPr/>
            </a:pPr>
            <a:r>
              <a:rPr lang="en-US" sz="2800" b="1" dirty="0" smtClean="0"/>
              <a:t>		c1[0]= ‘G’; </a:t>
            </a:r>
            <a:r>
              <a:rPr lang="en-US" sz="2800" b="1" dirty="0" err="1" smtClean="0"/>
              <a:t>printf</a:t>
            </a:r>
            <a:r>
              <a:rPr lang="en-US" sz="2800" b="1" dirty="0" smtClean="0"/>
              <a:t>(“c1=%s\n”, c1);</a:t>
            </a:r>
            <a:endParaRPr lang="zh-CN" sz="2800" b="1" dirty="0" smtClean="0"/>
          </a:p>
          <a:p>
            <a:pPr>
              <a:spcBef>
                <a:spcPts val="0"/>
              </a:spcBef>
              <a:buFontTx/>
              <a:buNone/>
              <a:defRPr/>
            </a:pPr>
            <a:r>
              <a:rPr lang="en-US" sz="2800" b="1" dirty="0" smtClean="0"/>
              <a:t>		c2[0]= ‘G’; </a:t>
            </a:r>
            <a:r>
              <a:rPr lang="en-US" sz="2800" b="1" dirty="0" err="1" smtClean="0"/>
              <a:t>printf</a:t>
            </a:r>
            <a:r>
              <a:rPr lang="en-US" sz="2800" b="1" dirty="0" smtClean="0"/>
              <a:t>(“c2=%s\n”, c2);</a:t>
            </a:r>
            <a:endParaRPr lang="zh-CN" sz="2800" b="1" dirty="0" smtClean="0"/>
          </a:p>
          <a:p>
            <a:pPr>
              <a:spcBef>
                <a:spcPts val="0"/>
              </a:spcBef>
              <a:buFontTx/>
              <a:buNone/>
              <a:defRPr/>
            </a:pPr>
            <a:r>
              <a:rPr lang="en-US" sz="2800" b="1" dirty="0" smtClean="0"/>
              <a:t>	}</a:t>
            </a:r>
          </a:p>
          <a:p>
            <a:pPr lvl="1" fontAlgn="t">
              <a:spcBef>
                <a:spcPct val="10000"/>
              </a:spcBef>
              <a:defRPr/>
            </a:pPr>
            <a:r>
              <a:rPr lang="zh-CN" altLang="en-US" b="1" dirty="0" smtClean="0">
                <a:sym typeface="Symbol" pitchFamily="18" charset="2"/>
              </a:rPr>
              <a:t>经</a:t>
            </a:r>
            <a:r>
              <a:rPr lang="en-US" altLang="zh-CN" b="1" dirty="0" smtClean="0">
                <a:sym typeface="Symbol" pitchFamily="18" charset="2"/>
              </a:rPr>
              <a:t>GCC: </a:t>
            </a:r>
            <a:r>
              <a:rPr lang="en-US" altLang="zh-CN" b="1" dirty="0" err="1" smtClean="0">
                <a:sym typeface="Symbol" pitchFamily="18" charset="2"/>
              </a:rPr>
              <a:t>Ubuntu</a:t>
            </a:r>
            <a:r>
              <a:rPr lang="en-US" altLang="zh-CN" b="1" dirty="0" smtClean="0">
                <a:sym typeface="Symbol" pitchFamily="18" charset="2"/>
              </a:rPr>
              <a:t>/</a:t>
            </a:r>
            <a:r>
              <a:rPr lang="en-US" altLang="zh-CN" b="1" dirty="0" err="1" smtClean="0">
                <a:sym typeface="Symbol" pitchFamily="18" charset="2"/>
              </a:rPr>
              <a:t>Linaro</a:t>
            </a:r>
            <a:r>
              <a:rPr lang="en-US" altLang="zh-CN" b="1" dirty="0" smtClean="0">
                <a:sym typeface="Symbol" pitchFamily="18" charset="2"/>
              </a:rPr>
              <a:t> 4.6.31ubuntu5) 4.6.3</a:t>
            </a:r>
            <a:r>
              <a:rPr lang="zh-CN" altLang="en-US" b="1" dirty="0" smtClean="0">
                <a:sym typeface="Symbol" pitchFamily="18" charset="2"/>
              </a:rPr>
              <a:t>编译</a:t>
            </a:r>
            <a:endParaRPr lang="en-US" altLang="zh-CN" b="1" dirty="0" smtClean="0">
              <a:sym typeface="Symbol" pitchFamily="18" charset="2"/>
            </a:endParaRPr>
          </a:p>
          <a:p>
            <a:pPr fontAlgn="t">
              <a:spcBef>
                <a:spcPct val="0"/>
              </a:spcBef>
              <a:buFontTx/>
              <a:buNone/>
              <a:defRPr/>
            </a:pPr>
            <a:r>
              <a:rPr lang="en-US" altLang="zh-CN" sz="2800" b="1" dirty="0" smtClean="0">
                <a:sym typeface="Symbol" pitchFamily="18" charset="2"/>
              </a:rPr>
              <a:t>	    </a:t>
            </a:r>
            <a:r>
              <a:rPr lang="zh-CN" altLang="en-US" sz="2800" b="1" dirty="0" smtClean="0">
                <a:sym typeface="Symbol" pitchFamily="18" charset="2"/>
              </a:rPr>
              <a:t>后，运行时报告</a:t>
            </a:r>
            <a:r>
              <a:rPr lang="en-US" altLang="zh-CN" sz="2800" b="1" dirty="0" smtClean="0">
                <a:sym typeface="Symbol" pitchFamily="18" charset="2"/>
              </a:rPr>
              <a:t>: </a:t>
            </a:r>
            <a:r>
              <a:rPr lang="en-US" sz="2800" b="1" dirty="0" smtClean="0"/>
              <a:t>Segmentation fault (core dumped)</a:t>
            </a:r>
            <a:endParaRPr lang="zh-CN" altLang="en-US" sz="2800" b="1" dirty="0" smtClean="0">
              <a:sym typeface="Symbol" pitchFamily="18" charset="2"/>
            </a:endParaRPr>
          </a:p>
          <a:p>
            <a:pPr lvl="1">
              <a:defRPr/>
            </a:pPr>
            <a:r>
              <a:rPr lang="en-US" b="1" dirty="0" smtClean="0"/>
              <a:t>c1: </a:t>
            </a:r>
            <a:r>
              <a:rPr lang="zh-CN" altLang="en-US" b="1" dirty="0" smtClean="0"/>
              <a:t>字符数组类型的变量</a:t>
            </a:r>
            <a:r>
              <a:rPr lang="en-US" altLang="zh-CN" b="1" dirty="0" smtClean="0"/>
              <a:t>,  c2: </a:t>
            </a:r>
            <a:r>
              <a:rPr lang="zh-CN" altLang="en-US" b="1" dirty="0" smtClean="0"/>
              <a:t>字符数组常量的指针</a:t>
            </a:r>
            <a:endParaRPr lang="en-US" altLang="zh-CN" b="1" dirty="0" smtClean="0"/>
          </a:p>
          <a:p>
            <a:pPr lvl="1">
              <a:defRPr/>
            </a:pPr>
            <a:r>
              <a:rPr lang="zh-CN" altLang="en-US" b="1" dirty="0" smtClean="0">
                <a:cs typeface="+mn-cs"/>
              </a:rPr>
              <a:t>对字符常量数组的元素赋值会引起段错误：访问了无权访问的内存段</a:t>
            </a:r>
            <a:endParaRPr lang="zh-CN" b="1" dirty="0" smtClean="0">
              <a:cs typeface="+mn-cs"/>
            </a:endParaRPr>
          </a:p>
        </p:txBody>
      </p:sp>
      <p:sp>
        <p:nvSpPr>
          <p:cNvPr id="1843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534C17E-CD0C-4078-A6D4-3D59BB5C0EBB}" type="slidenum">
              <a:rPr lang="zh-CN" altLang="en-US" sz="1400"/>
              <a:pPr/>
              <a:t>23</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1">
                                            <p:txEl>
                                              <p:pRg st="7" end="7"/>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74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16387" name="Rectangle 3"/>
          <p:cNvSpPr>
            <a:spLocks noGrp="1" noChangeArrowheads="1"/>
          </p:cNvSpPr>
          <p:nvPr>
            <p:ph type="body" idx="4294967295"/>
          </p:nvPr>
        </p:nvSpPr>
        <p:spPr>
          <a:xfrm>
            <a:off x="287338" y="1438275"/>
            <a:ext cx="8783637" cy="5038725"/>
          </a:xfrm>
          <a:noFill/>
        </p:spPr>
        <p:txBody>
          <a:bodyPr/>
          <a:lstStyle/>
          <a:p>
            <a:r>
              <a:rPr lang="zh-CN" altLang="en-US" b="1" smtClean="0"/>
              <a:t>例</a:t>
            </a:r>
            <a:r>
              <a:rPr lang="en-US" altLang="zh-CN" b="1" smtClean="0"/>
              <a:t>4	</a:t>
            </a:r>
            <a:r>
              <a:rPr lang="zh-CN" altLang="en-US" b="1" smtClean="0">
                <a:sym typeface="Symbol" panose="05050102010706020507" pitchFamily="18" charset="2"/>
              </a:rPr>
              <a:t> （</a:t>
            </a:r>
            <a:r>
              <a:rPr lang="en-US" altLang="zh-CN" b="1" smtClean="0">
                <a:sym typeface="Symbol" panose="05050102010706020507" pitchFamily="18" charset="2"/>
              </a:rPr>
              <a:t>C</a:t>
            </a:r>
            <a:r>
              <a:rPr lang="zh-CN" altLang="en-US" b="1" smtClean="0">
                <a:sym typeface="Symbol" panose="05050102010706020507" pitchFamily="18" charset="2"/>
              </a:rPr>
              <a:t>语言类型系统不足的例子）</a:t>
            </a:r>
            <a:endParaRPr lang="zh-CN" altLang="zh-CN" b="1" smtClean="0"/>
          </a:p>
          <a:p>
            <a:pPr fontAlgn="t">
              <a:spcBef>
                <a:spcPct val="0"/>
              </a:spcBef>
              <a:buFontTx/>
              <a:buNone/>
            </a:pPr>
            <a:r>
              <a:rPr lang="en-US" altLang="zh-CN" sz="2800" b="1" smtClean="0">
                <a:sym typeface="Symbol" panose="05050102010706020507" pitchFamily="18" charset="2"/>
              </a:rPr>
              <a:t>typedef struct{int n; float a[ ];} record;</a:t>
            </a:r>
          </a:p>
          <a:p>
            <a:pPr fontAlgn="t">
              <a:spcBef>
                <a:spcPct val="0"/>
              </a:spcBef>
              <a:buFontTx/>
              <a:buNone/>
            </a:pPr>
            <a:r>
              <a:rPr lang="en-US" altLang="zh-CN" sz="2800" b="1" smtClean="0">
                <a:sym typeface="Symbol" panose="05050102010706020507" pitchFamily="18" charset="2"/>
              </a:rPr>
              <a:t>record p = { </a:t>
            </a:r>
            <a:r>
              <a:rPr lang="en-US" altLang="zh-CN" sz="2800" b="1" smtClean="0">
                <a:solidFill>
                  <a:srgbClr val="00FF00"/>
                </a:solidFill>
                <a:sym typeface="Symbol" panose="05050102010706020507" pitchFamily="18" charset="2"/>
              </a:rPr>
              <a:t>2, {1.0, 2.0}</a:t>
            </a:r>
            <a:r>
              <a:rPr lang="en-US" altLang="zh-CN" sz="2800" b="1" smtClean="0">
                <a:sym typeface="Symbol" panose="05050102010706020507" pitchFamily="18" charset="2"/>
              </a:rPr>
              <a:t> }, q = { </a:t>
            </a:r>
            <a:r>
              <a:rPr lang="en-US" altLang="zh-CN" sz="2800" b="1" smtClean="0">
                <a:solidFill>
                  <a:srgbClr val="00FF00"/>
                </a:solidFill>
                <a:sym typeface="Symbol" panose="05050102010706020507" pitchFamily="18" charset="2"/>
              </a:rPr>
              <a:t>3, {1.0, 2.0, 3.0}</a:t>
            </a:r>
            <a:r>
              <a:rPr lang="en-US" altLang="zh-CN" sz="2800" b="1" smtClean="0">
                <a:sym typeface="Symbol" panose="05050102010706020507" pitchFamily="18" charset="2"/>
              </a:rPr>
              <a:t> };</a:t>
            </a:r>
          </a:p>
          <a:p>
            <a:pPr fontAlgn="t">
              <a:spcBef>
                <a:spcPct val="0"/>
              </a:spcBef>
              <a:buFontTx/>
              <a:buNone/>
            </a:pPr>
            <a:r>
              <a:rPr lang="en-US" altLang="zh-CN" sz="2800" b="1" smtClean="0">
                <a:sym typeface="Symbol" panose="05050102010706020507" pitchFamily="18" charset="2"/>
              </a:rPr>
              <a:t>main() { p = q;</a:t>
            </a:r>
          </a:p>
          <a:p>
            <a:pPr fontAlgn="t">
              <a:spcBef>
                <a:spcPct val="0"/>
              </a:spcBef>
              <a:buFontTx/>
              <a:buNone/>
            </a:pPr>
            <a:r>
              <a:rPr lang="en-US" altLang="zh-CN" sz="2800" b="1" smtClean="0">
                <a:sym typeface="Symbol" panose="05050102010706020507" pitchFamily="18" charset="2"/>
              </a:rPr>
              <a:t>	printf(“%d, %f, %f, %f\n”, p.n, p.a[0], p.a[1], p.a[2]);</a:t>
            </a:r>
          </a:p>
          <a:p>
            <a:pPr fontAlgn="t">
              <a:spcBef>
                <a:spcPct val="0"/>
              </a:spcBef>
              <a:buFontTx/>
              <a:buNone/>
            </a:pPr>
            <a:r>
              <a:rPr lang="en-US" altLang="zh-CN" sz="2800" b="1" smtClean="0">
                <a:sym typeface="Symbol" panose="05050102010706020507" pitchFamily="18" charset="2"/>
              </a:rPr>
              <a:t>	printf(“%d, %f, %f, %f\n”, q.n, q.a[0], q.a[1], q.a[2]);</a:t>
            </a:r>
          </a:p>
          <a:p>
            <a:pPr fontAlgn="t">
              <a:spcBef>
                <a:spcPct val="0"/>
              </a:spcBef>
              <a:buFontTx/>
              <a:buNone/>
            </a:pPr>
            <a:r>
              <a:rPr lang="en-US" altLang="zh-CN" sz="2800" b="1" smtClean="0">
                <a:sym typeface="Symbol" panose="05050102010706020507" pitchFamily="18" charset="2"/>
              </a:rPr>
              <a:t>}</a:t>
            </a:r>
          </a:p>
          <a:p>
            <a:pPr lvl="1" fontAlgn="t">
              <a:spcBef>
                <a:spcPct val="10000"/>
              </a:spcBef>
            </a:pPr>
            <a:r>
              <a:rPr lang="zh-CN" altLang="en-US" b="1" smtClean="0">
                <a:sym typeface="Symbol" panose="05050102010706020507" pitchFamily="18" charset="2"/>
              </a:rPr>
              <a:t>经</a:t>
            </a:r>
            <a:r>
              <a:rPr lang="en-US" altLang="zh-CN" b="1" smtClean="0">
                <a:sym typeface="Symbol" panose="05050102010706020507" pitchFamily="18" charset="2"/>
              </a:rPr>
              <a:t>GCC: (Ubuntu/Linaro 4.6.31ubuntu5) 4.6.3</a:t>
            </a:r>
            <a:r>
              <a:rPr lang="zh-CN" altLang="en-US" b="1" smtClean="0">
                <a:sym typeface="Symbol" panose="05050102010706020507" pitchFamily="18" charset="2"/>
              </a:rPr>
              <a:t>编</a:t>
            </a:r>
            <a:endParaRPr lang="en-US" altLang="zh-CN" b="1" smtClean="0">
              <a:sym typeface="Symbol" panose="05050102010706020507" pitchFamily="18" charset="2"/>
            </a:endParaRPr>
          </a:p>
          <a:p>
            <a:pPr fontAlgn="t">
              <a:spcBef>
                <a:spcPct val="0"/>
              </a:spcBef>
              <a:buFontTx/>
              <a:buNone/>
            </a:pPr>
            <a:r>
              <a:rPr lang="en-US" altLang="zh-CN" sz="2800" b="1" smtClean="0">
                <a:sym typeface="Symbol" panose="05050102010706020507" pitchFamily="18" charset="2"/>
              </a:rPr>
              <a:t>	    </a:t>
            </a:r>
            <a:r>
              <a:rPr lang="zh-CN" altLang="en-US" sz="2800" b="1" smtClean="0">
                <a:sym typeface="Symbol" panose="05050102010706020507" pitchFamily="18" charset="2"/>
              </a:rPr>
              <a:t>译后，运行结果如下</a:t>
            </a:r>
            <a:r>
              <a:rPr lang="zh-CN" altLang="en-US" sz="2800" smtClean="0">
                <a:sym typeface="Symbol" panose="05050102010706020507" pitchFamily="18" charset="2"/>
              </a:rPr>
              <a:t> </a:t>
            </a:r>
            <a:r>
              <a:rPr lang="zh-CN" altLang="en-US" sz="2800" b="1" smtClean="0">
                <a:sym typeface="Symbol" panose="05050102010706020507" pitchFamily="18" charset="2"/>
              </a:rPr>
              <a:t>：</a:t>
            </a:r>
          </a:p>
          <a:p>
            <a:pPr fontAlgn="t">
              <a:spcBef>
                <a:spcPct val="0"/>
              </a:spcBef>
              <a:buFontTx/>
              <a:buNone/>
            </a:pPr>
            <a:r>
              <a:rPr lang="zh-CN" altLang="en-US" sz="2800" b="1" smtClean="0">
                <a:sym typeface="Symbol" panose="05050102010706020507" pitchFamily="18" charset="2"/>
              </a:rPr>
              <a:t>	</a:t>
            </a:r>
            <a:r>
              <a:rPr lang="en-US" altLang="zh-CN" sz="2800" b="1" smtClean="0">
                <a:sym typeface="Symbol" panose="05050102010706020507" pitchFamily="18" charset="2"/>
              </a:rPr>
              <a:t>	</a:t>
            </a:r>
            <a:r>
              <a:rPr lang="en-US" altLang="zh-CN" sz="2800" b="1" smtClean="0">
                <a:solidFill>
                  <a:srgbClr val="00FF00"/>
                </a:solidFill>
                <a:sym typeface="Symbol" panose="05050102010706020507" pitchFamily="18" charset="2"/>
              </a:rPr>
              <a:t>3,  		  1.000000,  2.000000,  3.000000</a:t>
            </a:r>
          </a:p>
          <a:p>
            <a:pPr fontAlgn="t">
              <a:spcBef>
                <a:spcPct val="0"/>
              </a:spcBef>
              <a:buFontTx/>
              <a:buNone/>
            </a:pPr>
            <a:r>
              <a:rPr lang="zh-CN" altLang="en-US" sz="2800" b="1" smtClean="0">
                <a:solidFill>
                  <a:srgbClr val="00FF00"/>
                </a:solidFill>
                <a:sym typeface="Symbol" panose="05050102010706020507" pitchFamily="18" charset="2"/>
              </a:rPr>
              <a:t>	</a:t>
            </a:r>
            <a:r>
              <a:rPr lang="en-US" altLang="zh-CN" sz="2800" b="1" smtClean="0">
                <a:solidFill>
                  <a:srgbClr val="00FF00"/>
                </a:solidFill>
                <a:sym typeface="Symbol" panose="05050102010706020507" pitchFamily="18" charset="2"/>
              </a:rPr>
              <a:t>	1077936128,  1.000000,  2.000000,  3.000000</a:t>
            </a:r>
          </a:p>
          <a:p>
            <a:pPr lvl="1" fontAlgn="t">
              <a:spcBef>
                <a:spcPct val="0"/>
              </a:spcBef>
            </a:pPr>
            <a:r>
              <a:rPr lang="zh-CN" altLang="en-US" b="1" smtClean="0">
                <a:sym typeface="Symbol" panose="05050102010706020507" pitchFamily="18" charset="2"/>
              </a:rPr>
              <a:t>问题：</a:t>
            </a:r>
            <a:r>
              <a:rPr lang="en-US" altLang="zh-CN" b="1" smtClean="0">
                <a:sym typeface="Symbol" panose="05050102010706020507" pitchFamily="18" charset="2"/>
              </a:rPr>
              <a:t>q.n</a:t>
            </a:r>
            <a:r>
              <a:rPr lang="zh-CN" altLang="en-US" b="1" smtClean="0">
                <a:sym typeface="Symbol" panose="05050102010706020507" pitchFamily="18" charset="2"/>
              </a:rPr>
              <a:t>为什么被破坏了？</a:t>
            </a:r>
            <a:endParaRPr lang="en-US" altLang="zh-CN" b="1" smtClean="0">
              <a:sym typeface="Symbol" panose="05050102010706020507" pitchFamily="18" charset="2"/>
            </a:endParaRPr>
          </a:p>
        </p:txBody>
      </p:sp>
      <p:sp>
        <p:nvSpPr>
          <p:cNvPr id="1946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E706A8A-7CE1-402E-9028-FCED8F90AF3D}" type="slidenum">
              <a:rPr lang="zh-CN" altLang="en-US" sz="1400"/>
              <a:pPr/>
              <a:t>24</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387">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387">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7">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38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20483" name="Rectangle 3"/>
          <p:cNvSpPr>
            <a:spLocks noGrp="1" noChangeArrowheads="1"/>
          </p:cNvSpPr>
          <p:nvPr>
            <p:ph type="body" idx="4294967295"/>
          </p:nvPr>
        </p:nvSpPr>
        <p:spPr>
          <a:xfrm>
            <a:off x="287338" y="1438275"/>
            <a:ext cx="8783637" cy="5038725"/>
          </a:xfrm>
          <a:noFill/>
        </p:spPr>
        <p:txBody>
          <a:bodyPr/>
          <a:lstStyle/>
          <a:p>
            <a:r>
              <a:rPr lang="zh-CN" altLang="en-US" b="1" smtClean="0"/>
              <a:t>例</a:t>
            </a:r>
            <a:r>
              <a:rPr lang="en-US" altLang="zh-CN" b="1" smtClean="0"/>
              <a:t>4	</a:t>
            </a:r>
            <a:r>
              <a:rPr lang="zh-CN" altLang="en-US" b="1" smtClean="0">
                <a:sym typeface="Symbol" panose="05050102010706020507" pitchFamily="18" charset="2"/>
              </a:rPr>
              <a:t> （</a:t>
            </a:r>
            <a:r>
              <a:rPr lang="en-US" altLang="zh-CN" b="1" smtClean="0">
                <a:sym typeface="Symbol" panose="05050102010706020507" pitchFamily="18" charset="2"/>
              </a:rPr>
              <a:t>C</a:t>
            </a:r>
            <a:r>
              <a:rPr lang="zh-CN" altLang="en-US" b="1" smtClean="0">
                <a:sym typeface="Symbol" panose="05050102010706020507" pitchFamily="18" charset="2"/>
              </a:rPr>
              <a:t>语言类型系统不足的例子）</a:t>
            </a:r>
            <a:endParaRPr lang="zh-CN" altLang="zh-CN" b="1" smtClean="0"/>
          </a:p>
          <a:p>
            <a:pPr fontAlgn="t">
              <a:spcBef>
                <a:spcPct val="0"/>
              </a:spcBef>
              <a:buFontTx/>
              <a:buNone/>
            </a:pPr>
            <a:r>
              <a:rPr lang="en-US" altLang="zh-CN" sz="2800" b="1" smtClean="0">
                <a:sym typeface="Symbol" panose="05050102010706020507" pitchFamily="18" charset="2"/>
              </a:rPr>
              <a:t>typedef struct{int n; float a[ ];} record;</a:t>
            </a:r>
          </a:p>
          <a:p>
            <a:pPr fontAlgn="t">
              <a:spcBef>
                <a:spcPct val="0"/>
              </a:spcBef>
              <a:buFontTx/>
              <a:buNone/>
            </a:pPr>
            <a:r>
              <a:rPr lang="en-US" altLang="zh-CN" sz="2800" b="1" smtClean="0">
                <a:sym typeface="Symbol" panose="05050102010706020507" pitchFamily="18" charset="2"/>
              </a:rPr>
              <a:t>record p = { </a:t>
            </a:r>
            <a:r>
              <a:rPr lang="en-US" altLang="zh-CN" sz="2800" b="1" smtClean="0">
                <a:solidFill>
                  <a:srgbClr val="00FF00"/>
                </a:solidFill>
                <a:sym typeface="Symbol" panose="05050102010706020507" pitchFamily="18" charset="2"/>
              </a:rPr>
              <a:t>2, {1.0, 2.0}</a:t>
            </a:r>
            <a:r>
              <a:rPr lang="en-US" altLang="zh-CN" sz="2800" b="1" smtClean="0">
                <a:sym typeface="Symbol" panose="05050102010706020507" pitchFamily="18" charset="2"/>
              </a:rPr>
              <a:t> }, q = { </a:t>
            </a:r>
            <a:r>
              <a:rPr lang="en-US" altLang="zh-CN" sz="2800" b="1" smtClean="0">
                <a:solidFill>
                  <a:srgbClr val="00FF00"/>
                </a:solidFill>
                <a:sym typeface="Symbol" panose="05050102010706020507" pitchFamily="18" charset="2"/>
              </a:rPr>
              <a:t>3, {1.0, 2.0, 3.0}</a:t>
            </a:r>
            <a:r>
              <a:rPr lang="en-US" altLang="zh-CN" sz="2800" b="1" smtClean="0">
                <a:sym typeface="Symbol" panose="05050102010706020507" pitchFamily="18" charset="2"/>
              </a:rPr>
              <a:t> };</a:t>
            </a:r>
          </a:p>
          <a:p>
            <a:pPr fontAlgn="t">
              <a:spcBef>
                <a:spcPct val="0"/>
              </a:spcBef>
              <a:buFontTx/>
              <a:buNone/>
            </a:pPr>
            <a:r>
              <a:rPr lang="en-US" altLang="zh-CN" sz="2800" b="1" smtClean="0">
                <a:sym typeface="Symbol" panose="05050102010706020507" pitchFamily="18" charset="2"/>
              </a:rPr>
              <a:t>main() { p = q;</a:t>
            </a:r>
          </a:p>
          <a:p>
            <a:pPr fontAlgn="t">
              <a:spcBef>
                <a:spcPct val="0"/>
              </a:spcBef>
              <a:buFontTx/>
              <a:buNone/>
            </a:pPr>
            <a:r>
              <a:rPr lang="en-US" altLang="zh-CN" sz="2800" b="1" smtClean="0">
                <a:sym typeface="Symbol" panose="05050102010706020507" pitchFamily="18" charset="2"/>
              </a:rPr>
              <a:t>	printf(“%d, %f, %f, %f\n”, p.n, p.a[0], p.a[1], p.a[2]);</a:t>
            </a:r>
          </a:p>
          <a:p>
            <a:pPr fontAlgn="t">
              <a:spcBef>
                <a:spcPct val="0"/>
              </a:spcBef>
              <a:buFontTx/>
              <a:buNone/>
            </a:pPr>
            <a:r>
              <a:rPr lang="en-US" altLang="zh-CN" sz="2800" b="1" smtClean="0">
                <a:sym typeface="Symbol" panose="05050102010706020507" pitchFamily="18" charset="2"/>
              </a:rPr>
              <a:t>	printf(“%d, %f, %f, %f\n”, q.n, q.a[0], q.a[1], q.a[2]);</a:t>
            </a:r>
          </a:p>
          <a:p>
            <a:pPr fontAlgn="t">
              <a:spcBef>
                <a:spcPct val="0"/>
              </a:spcBef>
              <a:buFontTx/>
              <a:buNone/>
            </a:pPr>
            <a:r>
              <a:rPr lang="en-US" altLang="zh-CN" sz="2800" b="1" smtClean="0">
                <a:sym typeface="Symbol" panose="05050102010706020507" pitchFamily="18" charset="2"/>
              </a:rPr>
              <a:t>}</a:t>
            </a:r>
          </a:p>
          <a:p>
            <a:pPr fontAlgn="t">
              <a:spcBef>
                <a:spcPts val="1800"/>
              </a:spcBef>
              <a:buFontTx/>
              <a:buNone/>
            </a:pPr>
            <a:r>
              <a:rPr lang="en-US" altLang="zh-CN" sz="2800" b="1" smtClean="0">
                <a:sym typeface="Symbol" panose="05050102010706020507" pitchFamily="18" charset="2"/>
              </a:rPr>
              <a:t>	</a:t>
            </a:r>
            <a:r>
              <a:rPr lang="zh-CN" altLang="en-US" sz="2800" b="1" smtClean="0">
                <a:sym typeface="Symbol" panose="05050102010706020507" pitchFamily="18" charset="2"/>
              </a:rPr>
              <a:t>赋值前：</a:t>
            </a:r>
            <a:endParaRPr lang="en-US" altLang="zh-CN" sz="2800" b="1" smtClean="0">
              <a:sym typeface="Symbol" panose="05050102010706020507" pitchFamily="18" charset="2"/>
            </a:endParaRPr>
          </a:p>
          <a:p>
            <a:pPr fontAlgn="t">
              <a:spcBef>
                <a:spcPct val="0"/>
              </a:spcBef>
              <a:buFontTx/>
              <a:buNone/>
            </a:pPr>
            <a:r>
              <a:rPr lang="en-US" altLang="zh-CN" sz="2800" b="1" smtClean="0">
                <a:sym typeface="Symbol" panose="05050102010706020507" pitchFamily="18" charset="2"/>
              </a:rPr>
              <a:t>	</a:t>
            </a:r>
          </a:p>
          <a:p>
            <a:pPr fontAlgn="t">
              <a:spcBef>
                <a:spcPts val="1800"/>
              </a:spcBef>
              <a:buFontTx/>
              <a:buNone/>
            </a:pPr>
            <a:r>
              <a:rPr lang="en-US" altLang="zh-CN" sz="2800" b="1" smtClean="0">
                <a:sym typeface="Symbol" panose="05050102010706020507" pitchFamily="18" charset="2"/>
              </a:rPr>
              <a:t>	</a:t>
            </a:r>
            <a:r>
              <a:rPr lang="zh-CN" altLang="en-US" sz="2800" b="1" smtClean="0">
                <a:sym typeface="Symbol" panose="05050102010706020507" pitchFamily="18" charset="2"/>
              </a:rPr>
              <a:t>赋值后：</a:t>
            </a:r>
            <a:r>
              <a:rPr lang="en-US" altLang="zh-CN" sz="2800" b="1" smtClean="0">
                <a:sym typeface="Symbol" panose="05050102010706020507" pitchFamily="18" charset="2"/>
              </a:rPr>
              <a:t>	</a:t>
            </a:r>
            <a:endParaRPr lang="en-US" altLang="zh-CN" b="1" smtClean="0">
              <a:sym typeface="Symbol" panose="05050102010706020507" pitchFamily="18" charset="2"/>
            </a:endParaRPr>
          </a:p>
        </p:txBody>
      </p:sp>
      <p:grpSp>
        <p:nvGrpSpPr>
          <p:cNvPr id="20484" name="组合 46"/>
          <p:cNvGrpSpPr>
            <a:grpSpLocks/>
          </p:cNvGrpSpPr>
          <p:nvPr/>
        </p:nvGrpSpPr>
        <p:grpSpPr bwMode="auto">
          <a:xfrm>
            <a:off x="2428875" y="4071938"/>
            <a:ext cx="4514850" cy="2289175"/>
            <a:chOff x="2428860" y="4071942"/>
            <a:chExt cx="4515540" cy="2289188"/>
          </a:xfrm>
        </p:grpSpPr>
        <p:grpSp>
          <p:nvGrpSpPr>
            <p:cNvPr id="20486" name="组合 20"/>
            <p:cNvGrpSpPr>
              <a:grpSpLocks/>
            </p:cNvGrpSpPr>
            <p:nvPr/>
          </p:nvGrpSpPr>
          <p:grpSpPr bwMode="auto">
            <a:xfrm>
              <a:off x="2428860" y="4786322"/>
              <a:ext cx="4505652" cy="431800"/>
              <a:chOff x="1214414" y="4572008"/>
              <a:chExt cx="4505652" cy="431800"/>
            </a:xfrm>
          </p:grpSpPr>
          <p:sp>
            <p:nvSpPr>
              <p:cNvPr id="5" name="矩形 4"/>
              <p:cNvSpPr/>
              <p:nvPr/>
            </p:nvSpPr>
            <p:spPr bwMode="auto">
              <a:xfrm>
                <a:off x="1214414" y="4572007"/>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2</a:t>
                </a:r>
                <a:endParaRPr lang="zh-CN" altLang="en-US" sz="2400" b="1" dirty="0">
                  <a:latin typeface="+mn-lt"/>
                  <a:ea typeface="宋体" charset="-122"/>
                </a:endParaRPr>
              </a:p>
            </p:txBody>
          </p:sp>
          <p:sp>
            <p:nvSpPr>
              <p:cNvPr id="6" name="矩形 5"/>
              <p:cNvSpPr/>
              <p:nvPr/>
            </p:nvSpPr>
            <p:spPr bwMode="auto">
              <a:xfrm>
                <a:off x="1857450" y="4572007"/>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1.0</a:t>
                </a:r>
                <a:endParaRPr lang="zh-CN" altLang="en-US" sz="2400" b="1" dirty="0">
                  <a:latin typeface="+mn-lt"/>
                  <a:ea typeface="宋体" charset="-122"/>
                </a:endParaRPr>
              </a:p>
            </p:txBody>
          </p:sp>
          <p:sp>
            <p:nvSpPr>
              <p:cNvPr id="7" name="矩形 6"/>
              <p:cNvSpPr/>
              <p:nvPr/>
            </p:nvSpPr>
            <p:spPr bwMode="auto">
              <a:xfrm>
                <a:off x="2500485" y="4572007"/>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2.0</a:t>
                </a:r>
                <a:endParaRPr lang="zh-CN" altLang="en-US" sz="2400" b="1" dirty="0">
                  <a:latin typeface="+mn-lt"/>
                  <a:ea typeface="宋体" charset="-122"/>
                </a:endParaRPr>
              </a:p>
            </p:txBody>
          </p:sp>
          <p:sp>
            <p:nvSpPr>
              <p:cNvPr id="8" name="矩形 7"/>
              <p:cNvSpPr/>
              <p:nvPr/>
            </p:nvSpPr>
            <p:spPr bwMode="auto">
              <a:xfrm>
                <a:off x="3143522" y="4572007"/>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3</a:t>
                </a:r>
                <a:endParaRPr lang="zh-CN" altLang="en-US" sz="2400" b="1" dirty="0">
                  <a:latin typeface="+mn-lt"/>
                  <a:ea typeface="宋体" charset="-122"/>
                </a:endParaRPr>
              </a:p>
            </p:txBody>
          </p:sp>
          <p:sp>
            <p:nvSpPr>
              <p:cNvPr id="9" name="矩形 8"/>
              <p:cNvSpPr/>
              <p:nvPr/>
            </p:nvSpPr>
            <p:spPr bwMode="auto">
              <a:xfrm>
                <a:off x="3786557" y="4572007"/>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1.0</a:t>
                </a:r>
                <a:endParaRPr lang="zh-CN" altLang="en-US" sz="2400" b="1" dirty="0">
                  <a:latin typeface="+mn-lt"/>
                  <a:ea typeface="宋体" charset="-122"/>
                </a:endParaRPr>
              </a:p>
            </p:txBody>
          </p:sp>
          <p:sp>
            <p:nvSpPr>
              <p:cNvPr id="10" name="矩形 9"/>
              <p:cNvSpPr/>
              <p:nvPr/>
            </p:nvSpPr>
            <p:spPr bwMode="auto">
              <a:xfrm>
                <a:off x="4429593" y="4572007"/>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2.0</a:t>
                </a:r>
                <a:endParaRPr lang="zh-CN" altLang="en-US" sz="2400" b="1" dirty="0">
                  <a:latin typeface="+mn-lt"/>
                  <a:ea typeface="宋体" charset="-122"/>
                </a:endParaRPr>
              </a:p>
            </p:txBody>
          </p:sp>
          <p:sp>
            <p:nvSpPr>
              <p:cNvPr id="20" name="矩形 19"/>
              <p:cNvSpPr/>
              <p:nvPr/>
            </p:nvSpPr>
            <p:spPr bwMode="auto">
              <a:xfrm>
                <a:off x="5072628" y="4572007"/>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3.0</a:t>
                </a:r>
                <a:endParaRPr lang="zh-CN" altLang="en-US" sz="2400" b="1" dirty="0">
                  <a:latin typeface="+mn-lt"/>
                  <a:ea typeface="宋体" charset="-122"/>
                </a:endParaRPr>
              </a:p>
            </p:txBody>
          </p:sp>
        </p:grpSp>
        <p:grpSp>
          <p:nvGrpSpPr>
            <p:cNvPr id="20487" name="组合 21"/>
            <p:cNvGrpSpPr>
              <a:grpSpLocks/>
            </p:cNvGrpSpPr>
            <p:nvPr/>
          </p:nvGrpSpPr>
          <p:grpSpPr bwMode="auto">
            <a:xfrm>
              <a:off x="2428860" y="5929330"/>
              <a:ext cx="4505652" cy="431800"/>
              <a:chOff x="1214414" y="4572008"/>
              <a:chExt cx="4505652" cy="431800"/>
            </a:xfrm>
          </p:grpSpPr>
          <p:sp>
            <p:nvSpPr>
              <p:cNvPr id="23" name="矩形 22"/>
              <p:cNvSpPr/>
              <p:nvPr/>
            </p:nvSpPr>
            <p:spPr bwMode="auto">
              <a:xfrm>
                <a:off x="1214414" y="4572006"/>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3</a:t>
                </a:r>
                <a:endParaRPr lang="zh-CN" altLang="en-US" sz="2400" b="1" dirty="0">
                  <a:latin typeface="+mn-lt"/>
                  <a:ea typeface="宋体" charset="-122"/>
                </a:endParaRPr>
              </a:p>
            </p:txBody>
          </p:sp>
          <p:sp>
            <p:nvSpPr>
              <p:cNvPr id="24" name="矩形 23"/>
              <p:cNvSpPr/>
              <p:nvPr/>
            </p:nvSpPr>
            <p:spPr bwMode="auto">
              <a:xfrm>
                <a:off x="1857450" y="4572006"/>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1.0</a:t>
                </a:r>
                <a:endParaRPr lang="zh-CN" altLang="en-US" sz="2400" b="1" dirty="0">
                  <a:latin typeface="+mn-lt"/>
                  <a:ea typeface="宋体" charset="-122"/>
                </a:endParaRPr>
              </a:p>
            </p:txBody>
          </p:sp>
          <p:sp>
            <p:nvSpPr>
              <p:cNvPr id="25" name="矩形 24"/>
              <p:cNvSpPr/>
              <p:nvPr/>
            </p:nvSpPr>
            <p:spPr bwMode="auto">
              <a:xfrm>
                <a:off x="2500485" y="4572006"/>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2.0</a:t>
                </a:r>
                <a:endParaRPr lang="zh-CN" altLang="en-US" sz="2400" b="1" dirty="0">
                  <a:latin typeface="+mn-lt"/>
                  <a:ea typeface="宋体" charset="-122"/>
                </a:endParaRPr>
              </a:p>
            </p:txBody>
          </p:sp>
          <p:sp>
            <p:nvSpPr>
              <p:cNvPr id="26" name="矩形 25"/>
              <p:cNvSpPr/>
              <p:nvPr/>
            </p:nvSpPr>
            <p:spPr bwMode="auto">
              <a:xfrm>
                <a:off x="3143522" y="4572006"/>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3.0</a:t>
                </a:r>
                <a:endParaRPr lang="zh-CN" altLang="en-US" sz="2400" b="1" dirty="0">
                  <a:latin typeface="+mn-lt"/>
                  <a:ea typeface="宋体" charset="-122"/>
                </a:endParaRPr>
              </a:p>
            </p:txBody>
          </p:sp>
          <p:sp>
            <p:nvSpPr>
              <p:cNvPr id="27" name="矩形 26"/>
              <p:cNvSpPr/>
              <p:nvPr/>
            </p:nvSpPr>
            <p:spPr bwMode="auto">
              <a:xfrm>
                <a:off x="3786557" y="4572006"/>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1.0</a:t>
                </a:r>
                <a:endParaRPr lang="zh-CN" altLang="en-US" sz="2400" b="1" dirty="0">
                  <a:latin typeface="+mn-lt"/>
                  <a:ea typeface="宋体" charset="-122"/>
                </a:endParaRPr>
              </a:p>
            </p:txBody>
          </p:sp>
          <p:sp>
            <p:nvSpPr>
              <p:cNvPr id="28" name="矩形 27"/>
              <p:cNvSpPr/>
              <p:nvPr/>
            </p:nvSpPr>
            <p:spPr bwMode="auto">
              <a:xfrm>
                <a:off x="4429593" y="4572006"/>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2.0</a:t>
                </a:r>
                <a:endParaRPr lang="zh-CN" altLang="en-US" sz="2400" b="1" dirty="0">
                  <a:latin typeface="+mn-lt"/>
                  <a:ea typeface="宋体" charset="-122"/>
                </a:endParaRPr>
              </a:p>
            </p:txBody>
          </p:sp>
          <p:sp>
            <p:nvSpPr>
              <p:cNvPr id="29" name="矩形 28"/>
              <p:cNvSpPr/>
              <p:nvPr/>
            </p:nvSpPr>
            <p:spPr bwMode="auto">
              <a:xfrm>
                <a:off x="5072628" y="4572006"/>
                <a:ext cx="647799" cy="431802"/>
              </a:xfrm>
              <a:prstGeom prst="rect">
                <a:avLst/>
              </a:prstGeom>
              <a:solidFill>
                <a:srgbClr val="C00000"/>
              </a:solidFill>
              <a:ln w="12700" cap="flat" cmpd="sng" algn="ctr">
                <a:solidFill>
                  <a:schemeClr val="tx1"/>
                </a:solidFill>
                <a:prstDash val="solid"/>
                <a:round/>
                <a:headEnd type="none" w="sm" len="sm"/>
                <a:tailEnd type="none" w="sm" len="sm"/>
              </a:ln>
              <a:effectLst/>
              <a:extLst/>
            </p:spPr>
            <p:txBody>
              <a:bodyPr/>
              <a:lstStyle/>
              <a:p>
                <a:pPr algn="ctr">
                  <a:spcBef>
                    <a:spcPct val="20000"/>
                  </a:spcBef>
                  <a:defRPr/>
                </a:pPr>
                <a:r>
                  <a:rPr lang="en-US" altLang="zh-CN" sz="2400" b="1" dirty="0">
                    <a:latin typeface="+mn-lt"/>
                    <a:ea typeface="宋体" charset="-122"/>
                  </a:rPr>
                  <a:t>3.0</a:t>
                </a:r>
                <a:endParaRPr lang="zh-CN" altLang="en-US" sz="2400" b="1" dirty="0">
                  <a:latin typeface="+mn-lt"/>
                  <a:ea typeface="宋体" charset="-122"/>
                </a:endParaRPr>
              </a:p>
            </p:txBody>
          </p:sp>
        </p:grpSp>
        <p:sp>
          <p:nvSpPr>
            <p:cNvPr id="31" name="右大括号 30"/>
            <p:cNvSpPr/>
            <p:nvPr/>
          </p:nvSpPr>
          <p:spPr bwMode="auto">
            <a:xfrm rot="16200000">
              <a:off x="3258000" y="3690570"/>
              <a:ext cx="288000" cy="1908000"/>
            </a:xfrm>
            <a:prstGeom prst="rightBrace">
              <a:avLst>
                <a:gd name="adj1" fmla="val 8333"/>
                <a:gd name="adj2" fmla="val 50000"/>
              </a:avLst>
            </a:prstGeom>
            <a:solidFill>
              <a:schemeClr val="accent1"/>
            </a:solidFill>
            <a:ln w="25400" cap="flat" cmpd="sng" algn="ctr">
              <a:solidFill>
                <a:schemeClr val="tx1"/>
              </a:solidFill>
              <a:prstDash val="solid"/>
              <a:round/>
              <a:headEnd type="none" w="sm" len="sm"/>
              <a:tailEnd type="none" w="sm" len="sm"/>
            </a:ln>
            <a:effectLst/>
            <a:scene3d>
              <a:camera prst="orthographicFront">
                <a:rot lat="0" lon="0" rev="0"/>
              </a:camera>
              <a:lightRig rig="threePt" dir="t"/>
            </a:scene3d>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33" name="矩形 32"/>
            <p:cNvSpPr/>
            <p:nvPr/>
          </p:nvSpPr>
          <p:spPr bwMode="auto">
            <a:xfrm>
              <a:off x="3214793" y="4071942"/>
              <a:ext cx="360417" cy="431802"/>
            </a:xfrm>
            <a:prstGeom prst="rect">
              <a:avLst/>
            </a:prstGeom>
            <a:noFill/>
            <a:ln w="12700" cap="flat" cmpd="sng" algn="ctr">
              <a:noFill/>
              <a:prstDash val="solid"/>
              <a:round/>
              <a:headEnd type="none" w="sm" len="sm"/>
              <a:tailEnd type="none" w="sm" len="sm"/>
            </a:ln>
            <a:effectLst/>
            <a:extLst/>
          </p:spPr>
          <p:txBody>
            <a:bodyPr tIns="0"/>
            <a:lstStyle/>
            <a:p>
              <a:pPr>
                <a:spcBef>
                  <a:spcPct val="20000"/>
                </a:spcBef>
                <a:defRPr/>
              </a:pPr>
              <a:r>
                <a:rPr lang="en-US" altLang="zh-CN" sz="2400" b="1" dirty="0">
                  <a:latin typeface="+mn-lt"/>
                  <a:ea typeface="宋体" charset="-122"/>
                </a:rPr>
                <a:t>p</a:t>
              </a:r>
              <a:endParaRPr lang="zh-CN" altLang="en-US" sz="2400" b="1" dirty="0">
                <a:latin typeface="+mn-lt"/>
                <a:ea typeface="宋体" charset="-122"/>
              </a:endParaRPr>
            </a:p>
          </p:txBody>
        </p:sp>
        <p:grpSp>
          <p:nvGrpSpPr>
            <p:cNvPr id="20490" name="组合 34"/>
            <p:cNvGrpSpPr>
              <a:grpSpLocks/>
            </p:cNvGrpSpPr>
            <p:nvPr/>
          </p:nvGrpSpPr>
          <p:grpSpPr bwMode="auto">
            <a:xfrm>
              <a:off x="4395600" y="4071942"/>
              <a:ext cx="2548800" cy="716628"/>
              <a:chOff x="4395600" y="4071942"/>
              <a:chExt cx="2548800" cy="716628"/>
            </a:xfrm>
          </p:grpSpPr>
          <p:sp>
            <p:nvSpPr>
              <p:cNvPr id="32" name="右大括号 31"/>
              <p:cNvSpPr/>
              <p:nvPr/>
            </p:nvSpPr>
            <p:spPr bwMode="auto">
              <a:xfrm rot="16200000">
                <a:off x="5526000" y="3370170"/>
                <a:ext cx="288000" cy="2548800"/>
              </a:xfrm>
              <a:prstGeom prst="rightBrace">
                <a:avLst>
                  <a:gd name="adj1" fmla="val 8333"/>
                  <a:gd name="adj2" fmla="val 50000"/>
                </a:avLst>
              </a:prstGeom>
              <a:solidFill>
                <a:schemeClr val="accent1"/>
              </a:solidFill>
              <a:ln w="25400" cap="flat" cmpd="sng" algn="ctr">
                <a:solidFill>
                  <a:schemeClr val="tx1"/>
                </a:solidFill>
                <a:prstDash val="solid"/>
                <a:round/>
                <a:headEnd type="none" w="sm" len="sm"/>
                <a:tailEnd type="none" w="sm" len="sm"/>
              </a:ln>
              <a:effectLst/>
              <a:scene3d>
                <a:camera prst="orthographicFront">
                  <a:rot lat="0" lon="0" rev="0"/>
                </a:camera>
                <a:lightRig rig="threePt" dir="t"/>
              </a:scene3d>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34" name="矩形 33"/>
              <p:cNvSpPr/>
              <p:nvPr/>
            </p:nvSpPr>
            <p:spPr bwMode="auto">
              <a:xfrm>
                <a:off x="5501143" y="4071942"/>
                <a:ext cx="360417" cy="431802"/>
              </a:xfrm>
              <a:prstGeom prst="rect">
                <a:avLst/>
              </a:prstGeom>
              <a:noFill/>
              <a:ln w="12700" cap="flat" cmpd="sng" algn="ctr">
                <a:noFill/>
                <a:prstDash val="solid"/>
                <a:round/>
                <a:headEnd type="none" w="sm" len="sm"/>
                <a:tailEnd type="none" w="sm" len="sm"/>
              </a:ln>
              <a:effectLst/>
              <a:extLst/>
            </p:spPr>
            <p:txBody>
              <a:bodyPr tIns="0"/>
              <a:lstStyle/>
              <a:p>
                <a:pPr>
                  <a:spcBef>
                    <a:spcPct val="20000"/>
                  </a:spcBef>
                  <a:defRPr/>
                </a:pPr>
                <a:r>
                  <a:rPr lang="en-US" altLang="zh-CN" sz="2400" b="1" dirty="0">
                    <a:latin typeface="+mn-lt"/>
                    <a:ea typeface="宋体" charset="-122"/>
                  </a:rPr>
                  <a:t>q</a:t>
                </a:r>
                <a:endParaRPr lang="zh-CN" altLang="en-US" sz="2400" b="1" dirty="0">
                  <a:latin typeface="+mn-lt"/>
                  <a:ea typeface="宋体" charset="-122"/>
                </a:endParaRPr>
              </a:p>
            </p:txBody>
          </p:sp>
        </p:grpSp>
        <p:grpSp>
          <p:nvGrpSpPr>
            <p:cNvPr id="20491" name="组合 35"/>
            <p:cNvGrpSpPr>
              <a:grpSpLocks/>
            </p:cNvGrpSpPr>
            <p:nvPr/>
          </p:nvGrpSpPr>
          <p:grpSpPr bwMode="auto">
            <a:xfrm>
              <a:off x="4395600" y="5148000"/>
              <a:ext cx="2548800" cy="716628"/>
              <a:chOff x="4395600" y="4071942"/>
              <a:chExt cx="2548800" cy="716628"/>
            </a:xfrm>
          </p:grpSpPr>
          <p:sp>
            <p:nvSpPr>
              <p:cNvPr id="37" name="右大括号 36"/>
              <p:cNvSpPr/>
              <p:nvPr/>
            </p:nvSpPr>
            <p:spPr bwMode="auto">
              <a:xfrm rot="16200000">
                <a:off x="5526000" y="3370170"/>
                <a:ext cx="288000" cy="2548800"/>
              </a:xfrm>
              <a:prstGeom prst="rightBrace">
                <a:avLst>
                  <a:gd name="adj1" fmla="val 8333"/>
                  <a:gd name="adj2" fmla="val 50000"/>
                </a:avLst>
              </a:prstGeom>
              <a:solidFill>
                <a:schemeClr val="accent1"/>
              </a:solidFill>
              <a:ln w="25400" cap="flat" cmpd="sng" algn="ctr">
                <a:solidFill>
                  <a:schemeClr val="tx1"/>
                </a:solidFill>
                <a:prstDash val="solid"/>
                <a:round/>
                <a:headEnd type="none" w="sm" len="sm"/>
                <a:tailEnd type="none" w="sm" len="sm"/>
              </a:ln>
              <a:effectLst/>
              <a:scene3d>
                <a:camera prst="orthographicFront">
                  <a:rot lat="0" lon="0" rev="0"/>
                </a:camera>
                <a:lightRig rig="threePt" dir="t"/>
              </a:scene3d>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38" name="矩形 37"/>
              <p:cNvSpPr/>
              <p:nvPr/>
            </p:nvSpPr>
            <p:spPr bwMode="auto">
              <a:xfrm>
                <a:off x="5501143" y="4072215"/>
                <a:ext cx="360417" cy="431802"/>
              </a:xfrm>
              <a:prstGeom prst="rect">
                <a:avLst/>
              </a:prstGeom>
              <a:noFill/>
              <a:ln w="12700" cap="flat" cmpd="sng" algn="ctr">
                <a:noFill/>
                <a:prstDash val="solid"/>
                <a:round/>
                <a:headEnd type="none" w="sm" len="sm"/>
                <a:tailEnd type="none" w="sm" len="sm"/>
              </a:ln>
              <a:effectLst/>
              <a:extLst/>
            </p:spPr>
            <p:txBody>
              <a:bodyPr tIns="0"/>
              <a:lstStyle/>
              <a:p>
                <a:pPr>
                  <a:spcBef>
                    <a:spcPct val="20000"/>
                  </a:spcBef>
                  <a:defRPr/>
                </a:pPr>
                <a:r>
                  <a:rPr lang="en-US" altLang="zh-CN" sz="2400" b="1" dirty="0">
                    <a:latin typeface="+mn-lt"/>
                    <a:ea typeface="宋体" charset="-122"/>
                  </a:rPr>
                  <a:t>q</a:t>
                </a:r>
                <a:endParaRPr lang="zh-CN" altLang="en-US" sz="2400" b="1" dirty="0">
                  <a:latin typeface="+mn-lt"/>
                  <a:ea typeface="宋体" charset="-122"/>
                </a:endParaRPr>
              </a:p>
            </p:txBody>
          </p:sp>
        </p:grpSp>
        <p:grpSp>
          <p:nvGrpSpPr>
            <p:cNvPr id="20492" name="组合 38"/>
            <p:cNvGrpSpPr>
              <a:grpSpLocks/>
            </p:cNvGrpSpPr>
            <p:nvPr/>
          </p:nvGrpSpPr>
          <p:grpSpPr bwMode="auto">
            <a:xfrm>
              <a:off x="2448000" y="5214950"/>
              <a:ext cx="2548800" cy="716628"/>
              <a:chOff x="4395600" y="4071942"/>
              <a:chExt cx="2548800" cy="716628"/>
            </a:xfrm>
          </p:grpSpPr>
          <p:sp>
            <p:nvSpPr>
              <p:cNvPr id="40" name="右大括号 39"/>
              <p:cNvSpPr/>
              <p:nvPr/>
            </p:nvSpPr>
            <p:spPr bwMode="auto">
              <a:xfrm rot="16200000">
                <a:off x="5526000" y="3370170"/>
                <a:ext cx="288000" cy="2548800"/>
              </a:xfrm>
              <a:prstGeom prst="rightBrace">
                <a:avLst>
                  <a:gd name="adj1" fmla="val 8333"/>
                  <a:gd name="adj2" fmla="val 50000"/>
                </a:avLst>
              </a:prstGeom>
              <a:solidFill>
                <a:schemeClr val="accent1"/>
              </a:solidFill>
              <a:ln w="25400" cap="flat" cmpd="sng" algn="ctr">
                <a:solidFill>
                  <a:schemeClr val="tx1"/>
                </a:solidFill>
                <a:prstDash val="solid"/>
                <a:round/>
                <a:headEnd type="none" w="sm" len="sm"/>
                <a:tailEnd type="none" w="sm" len="sm"/>
              </a:ln>
              <a:effectLst/>
              <a:scene3d>
                <a:camera prst="orthographicFront">
                  <a:rot lat="0" lon="0" rev="0"/>
                </a:camera>
                <a:lightRig rig="threePt" dir="t"/>
              </a:scene3d>
              <a:extLst/>
            </p:spPr>
            <p:txBody>
              <a:bodyPr/>
              <a:lstStyle/>
              <a:p>
                <a:pPr>
                  <a:spcBef>
                    <a:spcPct val="20000"/>
                  </a:spcBef>
                  <a:buFontTx/>
                  <a:buChar char="•"/>
                  <a:defRPr/>
                </a:pPr>
                <a:endParaRPr lang="zh-CN" altLang="en-US" sz="2400" i="1">
                  <a:latin typeface="Courier New" pitchFamily="49" charset="0"/>
                  <a:ea typeface="宋体" charset="-122"/>
                </a:endParaRPr>
              </a:p>
            </p:txBody>
          </p:sp>
          <p:sp>
            <p:nvSpPr>
              <p:cNvPr id="41" name="矩形 40"/>
              <p:cNvSpPr/>
              <p:nvPr/>
            </p:nvSpPr>
            <p:spPr bwMode="auto">
              <a:xfrm>
                <a:off x="5500582" y="4071940"/>
                <a:ext cx="360418" cy="431802"/>
              </a:xfrm>
              <a:prstGeom prst="rect">
                <a:avLst/>
              </a:prstGeom>
              <a:noFill/>
              <a:ln w="12700" cap="flat" cmpd="sng" algn="ctr">
                <a:noFill/>
                <a:prstDash val="solid"/>
                <a:round/>
                <a:headEnd type="none" w="sm" len="sm"/>
                <a:tailEnd type="none" w="sm" len="sm"/>
              </a:ln>
              <a:effectLst/>
              <a:extLst/>
            </p:spPr>
            <p:txBody>
              <a:bodyPr tIns="0"/>
              <a:lstStyle/>
              <a:p>
                <a:pPr>
                  <a:spcBef>
                    <a:spcPct val="20000"/>
                  </a:spcBef>
                  <a:defRPr/>
                </a:pPr>
                <a:r>
                  <a:rPr lang="en-US" altLang="zh-CN" sz="2400" b="1" dirty="0">
                    <a:latin typeface="+mn-lt"/>
                    <a:ea typeface="宋体" charset="-122"/>
                  </a:rPr>
                  <a:t>p</a:t>
                </a:r>
                <a:endParaRPr lang="zh-CN" altLang="en-US" sz="2400" b="1" dirty="0">
                  <a:latin typeface="+mn-lt"/>
                  <a:ea typeface="宋体" charset="-122"/>
                </a:endParaRPr>
              </a:p>
            </p:txBody>
          </p:sp>
        </p:grpSp>
        <p:cxnSp>
          <p:nvCxnSpPr>
            <p:cNvPr id="20493" name="直接连接符 43"/>
            <p:cNvCxnSpPr>
              <a:cxnSpLocks noChangeShapeType="1"/>
            </p:cNvCxnSpPr>
            <p:nvPr/>
          </p:nvCxnSpPr>
          <p:spPr bwMode="auto">
            <a:xfrm rot="6000000">
              <a:off x="4329938" y="5834366"/>
              <a:ext cx="97200" cy="1588"/>
            </a:xfrm>
            <a:prstGeom prst="line">
              <a:avLst/>
            </a:prstGeom>
            <a:noFill/>
            <a:ln w="25400"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grpSp>
      <p:sp>
        <p:nvSpPr>
          <p:cNvPr id="20485" name="灯片编号占位符 3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17FDAAF-9875-4240-8E50-DDEB2EE01F99}" type="slidenum">
              <a:rPr lang="zh-CN" altLang="en-US" sz="1400"/>
              <a:pPr/>
              <a:t>25</a:t>
            </a:fld>
            <a:endParaRPr lang="en-US" altLang="zh-CN" sz="14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228600" y="228600"/>
            <a:ext cx="8640763" cy="1150938"/>
          </a:xfrm>
        </p:spPr>
        <p:txBody>
          <a:bodyPr/>
          <a:lstStyle/>
          <a:p>
            <a:r>
              <a:rPr lang="zh-CN" altLang="en-US" b="1" smtClean="0"/>
              <a:t>基 本 知 识</a:t>
            </a:r>
          </a:p>
        </p:txBody>
      </p:sp>
      <p:sp>
        <p:nvSpPr>
          <p:cNvPr id="18435" name="Rectangle 3"/>
          <p:cNvSpPr>
            <a:spLocks noGrp="1" noChangeArrowheads="1"/>
          </p:cNvSpPr>
          <p:nvPr>
            <p:ph type="body" idx="4294967295"/>
          </p:nvPr>
        </p:nvSpPr>
        <p:spPr>
          <a:xfrm>
            <a:off x="287338" y="1438275"/>
            <a:ext cx="8640762" cy="5038725"/>
          </a:xfrm>
          <a:noFill/>
        </p:spPr>
        <p:txBody>
          <a:bodyPr/>
          <a:lstStyle/>
          <a:p>
            <a:r>
              <a:rPr lang="zh-CN" altLang="en-US" b="1" dirty="0" smtClean="0"/>
              <a:t>类型系统</a:t>
            </a:r>
            <a:endParaRPr lang="en-US" altLang="zh-CN" b="1" dirty="0" smtClean="0"/>
          </a:p>
          <a:p>
            <a:pPr lvl="1"/>
            <a:r>
              <a:rPr lang="zh-CN" altLang="en-US" b="1" dirty="0" smtClean="0"/>
              <a:t>语言的组成部分，它由一组定型规则构成，</a:t>
            </a:r>
            <a:r>
              <a:rPr lang="zh-CN" altLang="en-US" b="1" dirty="0" smtClean="0">
                <a:latin typeface="宋体" panose="02010600030101010101" pitchFamily="2" charset="-122"/>
              </a:rPr>
              <a:t>这组规则用来给各种程序构造指派类型</a:t>
            </a:r>
          </a:p>
          <a:p>
            <a:pPr lvl="1"/>
            <a:r>
              <a:rPr lang="zh-CN" altLang="en-US" b="1" dirty="0" smtClean="0"/>
              <a:t>设计类型系统</a:t>
            </a:r>
            <a:r>
              <a:rPr lang="zh-CN" altLang="en-US" b="1" dirty="0" smtClean="0">
                <a:latin typeface="宋体" panose="02010600030101010101" pitchFamily="2" charset="-122"/>
              </a:rPr>
              <a:t>的根本目的是用类型检查的方式来保证合法程序运行时侯的行为是良好的</a:t>
            </a:r>
          </a:p>
          <a:p>
            <a:pPr lvl="1"/>
            <a:r>
              <a:rPr lang="zh-CN" altLang="en-US" b="1" dirty="0" smtClean="0"/>
              <a:t>类型系统的形式化</a:t>
            </a:r>
          </a:p>
          <a:p>
            <a:pPr lvl="1">
              <a:buFontTx/>
              <a:buNone/>
            </a:pPr>
            <a:r>
              <a:rPr lang="en-US" altLang="zh-CN" b="1" dirty="0" smtClean="0"/>
              <a:t>	</a:t>
            </a:r>
            <a:r>
              <a:rPr lang="zh-CN" altLang="en-US" b="1" dirty="0" smtClean="0"/>
              <a:t>类型</a:t>
            </a:r>
            <a:r>
              <a:rPr lang="zh-CN" altLang="en-US" b="1" dirty="0" smtClean="0">
                <a:latin typeface="宋体" panose="02010600030101010101" pitchFamily="2" charset="-122"/>
              </a:rPr>
              <a:t>表达式、定型断言、定型规则</a:t>
            </a:r>
          </a:p>
          <a:p>
            <a:pPr lvl="1"/>
            <a:r>
              <a:rPr lang="zh-CN" altLang="en-US" b="1" dirty="0" smtClean="0"/>
              <a:t>类型检查算法</a:t>
            </a:r>
          </a:p>
          <a:p>
            <a:pPr lvl="1">
              <a:buFontTx/>
              <a:buNone/>
            </a:pPr>
            <a:r>
              <a:rPr lang="en-US" altLang="zh-CN" b="1" dirty="0" smtClean="0"/>
              <a:t>	</a:t>
            </a:r>
            <a:r>
              <a:rPr lang="zh-CN" altLang="en-US" b="1" dirty="0" smtClean="0"/>
              <a:t>期望</a:t>
            </a:r>
            <a:r>
              <a:rPr lang="zh-CN" altLang="en-US" b="1" dirty="0" smtClean="0">
                <a:latin typeface="宋体" panose="02010600030101010101" pitchFamily="2" charset="-122"/>
              </a:rPr>
              <a:t>静态完成类型检查。类型系统设计的一个</a:t>
            </a:r>
            <a:r>
              <a:rPr lang="zh-CN" altLang="en-US" b="1" dirty="0" smtClean="0">
                <a:latin typeface="宋体" panose="02010600030101010101" pitchFamily="2" charset="-122"/>
              </a:rPr>
              <a:t>重要目标</a:t>
            </a:r>
            <a:r>
              <a:rPr lang="zh-CN" altLang="en-US" b="1" dirty="0" smtClean="0">
                <a:latin typeface="宋体" panose="02010600030101010101" pitchFamily="2" charset="-122"/>
              </a:rPr>
              <a:t>是存在有效的静态类型检查算法</a:t>
            </a:r>
            <a:endParaRPr lang="zh-CN" altLang="en-US" b="1" dirty="0" smtClean="0"/>
          </a:p>
          <a:p>
            <a:endParaRPr lang="en-US" altLang="zh-CN" b="1" dirty="0" smtClean="0">
              <a:sym typeface="Symbol" panose="05050102010706020507" pitchFamily="18" charset="2"/>
            </a:endParaRPr>
          </a:p>
        </p:txBody>
      </p:sp>
      <p:sp>
        <p:nvSpPr>
          <p:cNvPr id="2150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925A5FD3-D983-42C4-A786-F85161D37F22}" type="slidenum">
              <a:rPr lang="zh-CN" altLang="en-US" sz="1400"/>
              <a:pPr/>
              <a:t>26</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843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28600" y="228600"/>
            <a:ext cx="8640763" cy="1152525"/>
          </a:xfrm>
        </p:spPr>
        <p:txBody>
          <a:bodyPr/>
          <a:lstStyle/>
          <a:p>
            <a:r>
              <a:rPr lang="zh-CN" altLang="en-US" b="1" smtClean="0"/>
              <a:t>基 本 知 识</a:t>
            </a:r>
            <a:endParaRPr lang="zh-CN" altLang="en-US" b="1" smtClean="0">
              <a:latin typeface="宋体" panose="02010600030101010101" pitchFamily="2" charset="-122"/>
            </a:endParaRPr>
          </a:p>
        </p:txBody>
      </p:sp>
      <p:sp>
        <p:nvSpPr>
          <p:cNvPr id="19459" name="Rectangle 3"/>
          <p:cNvSpPr>
            <a:spLocks noGrp="1" noChangeArrowheads="1"/>
          </p:cNvSpPr>
          <p:nvPr>
            <p:ph type="body" idx="1"/>
          </p:nvPr>
        </p:nvSpPr>
        <p:spPr>
          <a:xfrm>
            <a:off x="287338" y="1438275"/>
            <a:ext cx="8640762" cy="5038725"/>
          </a:xfrm>
          <a:noFill/>
        </p:spPr>
        <p:txBody>
          <a:bodyPr/>
          <a:lstStyle/>
          <a:p>
            <a:r>
              <a:rPr lang="zh-CN" altLang="en-US" b="1" smtClean="0"/>
              <a:t>类型系统的形式化</a:t>
            </a:r>
          </a:p>
          <a:p>
            <a:pPr>
              <a:buFontTx/>
              <a:buNone/>
            </a:pPr>
            <a:r>
              <a:rPr lang="en-US" altLang="zh-CN" sz="2800" b="1" smtClean="0">
                <a:latin typeface="宋体" panose="02010600030101010101" pitchFamily="2" charset="-122"/>
              </a:rPr>
              <a:t>	</a:t>
            </a:r>
            <a:r>
              <a:rPr lang="zh-CN" altLang="en-US" sz="2800" b="1" smtClean="0">
                <a:latin typeface="宋体" panose="02010600030101010101" pitchFamily="2" charset="-122"/>
              </a:rPr>
              <a:t>类型系统是一种逻辑系统</a:t>
            </a:r>
          </a:p>
          <a:p>
            <a:pPr>
              <a:buFontTx/>
              <a:buNone/>
            </a:pPr>
            <a:r>
              <a:rPr lang="zh-CN" altLang="en-US" b="1" smtClean="0">
                <a:latin typeface="宋体" panose="02010600030101010101" pitchFamily="2" charset="-122"/>
              </a:rPr>
              <a:t>	</a:t>
            </a:r>
            <a:r>
              <a:rPr lang="zh-CN" altLang="en-US" sz="2800" b="1" smtClean="0">
                <a:solidFill>
                  <a:srgbClr val="00FF00"/>
                </a:solidFill>
                <a:latin typeface="宋体" panose="02010600030101010101" pitchFamily="2" charset="-122"/>
              </a:rPr>
              <a:t>有关自然数的逻辑系统</a:t>
            </a:r>
          </a:p>
          <a:p>
            <a:pPr>
              <a:buFontTx/>
              <a:buNone/>
            </a:pPr>
            <a:r>
              <a:rPr lang="en-US" altLang="zh-CN" sz="2800" b="1" smtClean="0">
                <a:latin typeface="宋体" panose="02010600030101010101" pitchFamily="2" charset="-122"/>
              </a:rPr>
              <a:t>-	</a:t>
            </a:r>
            <a:r>
              <a:rPr lang="zh-CN" altLang="en-US" sz="2800" b="1" smtClean="0">
                <a:latin typeface="宋体" panose="02010600030101010101" pitchFamily="2" charset="-122"/>
              </a:rPr>
              <a:t>自然数表达式</a:t>
            </a:r>
            <a:r>
              <a:rPr lang="zh-CN" altLang="en-US" sz="2800" b="1" smtClean="0"/>
              <a:t>（需要定义它的语法）</a:t>
            </a:r>
            <a:endParaRPr lang="zh-CN" altLang="en-US" sz="2800" b="1" smtClean="0">
              <a:latin typeface="宋体" panose="02010600030101010101" pitchFamily="2" charset="-122"/>
            </a:endParaRPr>
          </a:p>
          <a:p>
            <a:pPr>
              <a:buFontTx/>
              <a:buNone/>
            </a:pPr>
            <a:r>
              <a:rPr lang="zh-CN" altLang="en-US" sz="2800" b="1" smtClean="0">
                <a:latin typeface="宋体" panose="02010600030101010101" pitchFamily="2" charset="-122"/>
              </a:rPr>
              <a:t>	  </a:t>
            </a:r>
            <a:r>
              <a:rPr lang="en-US" altLang="zh-CN" sz="2800" b="1" smtClean="0"/>
              <a:t>a+b, 3</a:t>
            </a:r>
            <a:endParaRPr lang="zh-CN" altLang="en-US" sz="2800" b="1" smtClean="0"/>
          </a:p>
          <a:p>
            <a:pPr>
              <a:buFontTx/>
              <a:buNone/>
            </a:pPr>
            <a:r>
              <a:rPr lang="en-US" altLang="zh-CN" sz="2800" b="1" smtClean="0">
                <a:latin typeface="宋体" panose="02010600030101010101" pitchFamily="2" charset="-122"/>
              </a:rPr>
              <a:t>- </a:t>
            </a:r>
            <a:r>
              <a:rPr lang="zh-CN" altLang="en-US" sz="2800" b="1" smtClean="0">
                <a:latin typeface="宋体" panose="02010600030101010101" pitchFamily="2" charset="-122"/>
              </a:rPr>
              <a:t>合式公式	（逻辑断言，需要定义它的语法）</a:t>
            </a:r>
          </a:p>
          <a:p>
            <a:pPr>
              <a:buFontTx/>
              <a:buNone/>
            </a:pPr>
            <a:r>
              <a:rPr lang="zh-CN" altLang="en-US" sz="2800" b="1" smtClean="0">
                <a:latin typeface="宋体" panose="02010600030101010101" pitchFamily="2" charset="-122"/>
              </a:rPr>
              <a:t>	  </a:t>
            </a:r>
            <a:r>
              <a:rPr lang="en-US" altLang="zh-CN" sz="2800" b="1" smtClean="0"/>
              <a:t>a+b==3, (d==3)</a:t>
            </a:r>
            <a:r>
              <a:rPr lang="en-US" altLang="zh-CN" sz="2800" b="1" smtClean="0">
                <a:sym typeface="Symbol" panose="05050102010706020507" pitchFamily="18" charset="2"/>
              </a:rPr>
              <a:t>(c&lt;10)</a:t>
            </a:r>
          </a:p>
          <a:p>
            <a:pPr>
              <a:buFontTx/>
              <a:buNone/>
            </a:pPr>
            <a:r>
              <a:rPr lang="en-US" altLang="zh-CN" sz="2800" b="1" smtClean="0">
                <a:latin typeface="宋体" panose="02010600030101010101" pitchFamily="2" charset="-122"/>
              </a:rPr>
              <a:t>-</a:t>
            </a:r>
            <a:r>
              <a:rPr lang="en-US" altLang="zh-CN" sz="2800" b="1" smtClean="0"/>
              <a:t>	</a:t>
            </a:r>
            <a:r>
              <a:rPr lang="zh-CN" altLang="en-US" sz="2800" b="1" smtClean="0">
                <a:latin typeface="宋体" panose="02010600030101010101" pitchFamily="2" charset="-122"/>
              </a:rPr>
              <a:t>推理规则</a:t>
            </a:r>
          </a:p>
        </p:txBody>
      </p:sp>
      <p:grpSp>
        <p:nvGrpSpPr>
          <p:cNvPr id="2" name="Group 14"/>
          <p:cNvGrpSpPr>
            <a:grpSpLocks/>
          </p:cNvGrpSpPr>
          <p:nvPr/>
        </p:nvGrpSpPr>
        <p:grpSpPr bwMode="auto">
          <a:xfrm>
            <a:off x="468313" y="5876925"/>
            <a:ext cx="3816350" cy="762000"/>
            <a:chOff x="2971" y="3702"/>
            <a:chExt cx="2404" cy="480"/>
          </a:xfrm>
        </p:grpSpPr>
        <p:sp>
          <p:nvSpPr>
            <p:cNvPr id="22534" name="Rectangle 15" descr="Green marble"/>
            <p:cNvSpPr>
              <a:spLocks noChangeArrowheads="1"/>
            </p:cNvSpPr>
            <p:nvPr/>
          </p:nvSpPr>
          <p:spPr bwMode="auto">
            <a:xfrm>
              <a:off x="2971" y="3702"/>
              <a:ext cx="240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type="none" w="sm" len="sm"/>
                  <a:tailEnd type="none" w="sm" len="sm"/>
                </a14:hiddenLine>
              </a:ext>
            </a:extLst>
          </p:spPr>
          <p:txBody>
            <a:bodyPr wrap="none"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spcBef>
                  <a:spcPct val="20000"/>
                </a:spcBef>
              </a:pPr>
              <a:r>
                <a:rPr lang="en-US" altLang="zh-CN" sz="2800" b="1">
                  <a:sym typeface="Symbol" panose="05050102010706020507" pitchFamily="18" charset="2"/>
                </a:rPr>
                <a:t>  a &lt; b    b &lt; c</a:t>
              </a:r>
              <a:endParaRPr lang="en-US" altLang="zh-CN" sz="2800" b="1"/>
            </a:p>
            <a:p>
              <a:pPr algn="ctr">
                <a:spcBef>
                  <a:spcPct val="20000"/>
                </a:spcBef>
              </a:pPr>
              <a:r>
                <a:rPr lang="en-US" altLang="zh-CN" sz="2800" b="1">
                  <a:sym typeface="Symbol" panose="05050102010706020507" pitchFamily="18" charset="2"/>
                </a:rPr>
                <a:t>a &lt; c</a:t>
              </a:r>
            </a:p>
          </p:txBody>
        </p:sp>
        <p:sp>
          <p:nvSpPr>
            <p:cNvPr id="22535" name="Line 16"/>
            <p:cNvSpPr>
              <a:spLocks noChangeShapeType="1"/>
            </p:cNvSpPr>
            <p:nvPr/>
          </p:nvSpPr>
          <p:spPr bwMode="auto">
            <a:xfrm>
              <a:off x="3101" y="3942"/>
              <a:ext cx="2209" cy="0"/>
            </a:xfrm>
            <a:prstGeom prst="line">
              <a:avLst/>
            </a:prstGeom>
            <a:noFill/>
            <a:ln w="3175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sp>
        <p:nvSpPr>
          <p:cNvPr id="22533" name="灯片编号占位符 6"/>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861A4B4A-7187-4421-B186-EC7300CAB89A}" type="slidenum">
              <a:rPr lang="zh-CN" altLang="en-US" sz="1400"/>
              <a:pPr/>
              <a:t>27</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59">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9459">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459">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945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28600" y="228600"/>
            <a:ext cx="8640763" cy="1152525"/>
          </a:xfrm>
        </p:spPr>
        <p:txBody>
          <a:bodyPr/>
          <a:lstStyle/>
          <a:p>
            <a:r>
              <a:rPr lang="zh-CN" altLang="en-US" b="1" smtClean="0"/>
              <a:t>基 本 知 识</a:t>
            </a:r>
            <a:endParaRPr lang="zh-CN" altLang="en-US" b="1" smtClean="0">
              <a:latin typeface="宋体" panose="02010600030101010101" pitchFamily="2" charset="-122"/>
            </a:endParaRPr>
          </a:p>
        </p:txBody>
      </p:sp>
      <p:sp>
        <p:nvSpPr>
          <p:cNvPr id="22531" name="Rectangle 3"/>
          <p:cNvSpPr>
            <a:spLocks noGrp="1" noChangeArrowheads="1"/>
          </p:cNvSpPr>
          <p:nvPr>
            <p:ph type="body" idx="1"/>
          </p:nvPr>
        </p:nvSpPr>
        <p:spPr>
          <a:xfrm>
            <a:off x="287338" y="1438275"/>
            <a:ext cx="8640762" cy="5038725"/>
          </a:xfrm>
        </p:spPr>
        <p:txBody>
          <a:bodyPr/>
          <a:lstStyle/>
          <a:p>
            <a:pPr>
              <a:defRPr/>
            </a:pPr>
            <a:r>
              <a:rPr lang="zh-CN" altLang="en-US" b="1" dirty="0" smtClean="0"/>
              <a:t>类型系统的形式化</a:t>
            </a:r>
          </a:p>
          <a:p>
            <a:pPr>
              <a:buFontTx/>
              <a:buNone/>
              <a:defRPr/>
            </a:pPr>
            <a:r>
              <a:rPr lang="en-US" altLang="zh-CN" sz="2800" b="1" dirty="0" smtClean="0">
                <a:latin typeface="宋体" charset="-122"/>
              </a:rPr>
              <a:t>	</a:t>
            </a:r>
            <a:r>
              <a:rPr lang="zh-CN" altLang="en-US" sz="2800" b="1" dirty="0" smtClean="0">
                <a:latin typeface="宋体" charset="-122"/>
              </a:rPr>
              <a:t>类型系统是一种逻辑系统</a:t>
            </a:r>
          </a:p>
          <a:p>
            <a:pPr>
              <a:buFontTx/>
              <a:buNone/>
              <a:defRPr/>
            </a:pPr>
            <a:r>
              <a:rPr lang="zh-CN" altLang="en-US" b="1" dirty="0" smtClean="0">
                <a:latin typeface="宋体" charset="-122"/>
              </a:rPr>
              <a:t>	</a:t>
            </a:r>
            <a:r>
              <a:rPr lang="zh-CN" altLang="en-US" sz="2800" b="1" dirty="0" smtClean="0">
                <a:solidFill>
                  <a:srgbClr val="00FF00"/>
                </a:solidFill>
                <a:latin typeface="宋体" charset="-122"/>
              </a:rPr>
              <a:t>有关自然数的逻辑系统	类型系统</a:t>
            </a:r>
          </a:p>
          <a:p>
            <a:pPr>
              <a:buFontTx/>
              <a:buNone/>
              <a:defRPr/>
            </a:pPr>
            <a:r>
              <a:rPr lang="en-US" altLang="zh-CN" sz="2800" b="1" dirty="0" smtClean="0">
                <a:latin typeface="宋体" charset="-122"/>
              </a:rPr>
              <a:t>-	</a:t>
            </a:r>
            <a:r>
              <a:rPr lang="zh-CN" altLang="en-US" sz="2800" b="1" dirty="0" smtClean="0">
                <a:latin typeface="宋体" charset="-122"/>
              </a:rPr>
              <a:t>自然数表达式			类型表达式</a:t>
            </a:r>
          </a:p>
          <a:p>
            <a:pPr>
              <a:buFontTx/>
              <a:buNone/>
              <a:defRPr/>
            </a:pPr>
            <a:r>
              <a:rPr lang="zh-CN" altLang="en-US" sz="2800" b="1" dirty="0" smtClean="0">
                <a:latin typeface="宋体" charset="-122"/>
              </a:rPr>
              <a:t>	  </a:t>
            </a:r>
            <a:r>
              <a:rPr lang="en-US" altLang="zh-CN" sz="2800" b="1" dirty="0" err="1" smtClean="0"/>
              <a:t>a+b</a:t>
            </a:r>
            <a:r>
              <a:rPr lang="en-US" altLang="zh-CN" sz="2800" b="1" dirty="0" smtClean="0"/>
              <a:t>, 3				 </a:t>
            </a:r>
            <a:r>
              <a:rPr lang="en-US" altLang="zh-CN" sz="2800" b="1" i="1" dirty="0" err="1" smtClean="0"/>
              <a:t>int</a:t>
            </a:r>
            <a:r>
              <a:rPr lang="en-US" altLang="zh-CN" sz="2800" b="1" dirty="0" smtClean="0"/>
              <a:t>, </a:t>
            </a:r>
            <a:r>
              <a:rPr lang="en-US" altLang="zh-CN" sz="2800" b="1" i="1" dirty="0" err="1" smtClean="0"/>
              <a:t>int</a:t>
            </a:r>
            <a:r>
              <a:rPr lang="en-US" altLang="zh-CN" sz="2800" b="1" dirty="0" err="1" smtClean="0">
                <a:sym typeface="Symbol" pitchFamily="18" charset="2"/>
              </a:rPr>
              <a:t></a:t>
            </a:r>
            <a:r>
              <a:rPr lang="en-US" altLang="zh-CN" sz="2800" b="1" i="1" dirty="0" err="1" smtClean="0">
                <a:sym typeface="Symbol" pitchFamily="18" charset="2"/>
              </a:rPr>
              <a:t>int</a:t>
            </a:r>
            <a:r>
              <a:rPr lang="en-US" altLang="zh-CN" sz="2800" b="1" dirty="0" smtClean="0">
                <a:sym typeface="Symbol" pitchFamily="18" charset="2"/>
              </a:rPr>
              <a:t>,  </a:t>
            </a:r>
            <a:r>
              <a:rPr lang="en-US" altLang="zh-CN" sz="2800" b="1" i="1" dirty="0" smtClean="0">
                <a:sym typeface="Symbol" pitchFamily="18" charset="2"/>
              </a:rPr>
              <a:t>pointer</a:t>
            </a:r>
            <a:r>
              <a:rPr lang="en-US" altLang="zh-CN" sz="2800" b="1" dirty="0" smtClean="0">
                <a:sym typeface="Symbol" pitchFamily="18" charset="2"/>
              </a:rPr>
              <a:t>(</a:t>
            </a:r>
            <a:r>
              <a:rPr lang="en-US" altLang="zh-CN" sz="2800" b="1" i="1" dirty="0" err="1" smtClean="0">
                <a:sym typeface="Symbol" pitchFamily="18" charset="2"/>
              </a:rPr>
              <a:t>int</a:t>
            </a:r>
            <a:r>
              <a:rPr lang="en-US" altLang="zh-CN" sz="2800" b="1" dirty="0" smtClean="0">
                <a:sym typeface="Symbol" pitchFamily="18" charset="2"/>
              </a:rPr>
              <a:t>)</a:t>
            </a:r>
          </a:p>
          <a:p>
            <a:pPr>
              <a:buFontTx/>
              <a:buNone/>
              <a:defRPr/>
            </a:pPr>
            <a:r>
              <a:rPr lang="en-US" altLang="zh-CN" sz="2800" b="1" dirty="0" smtClean="0">
                <a:latin typeface="宋体" charset="-122"/>
              </a:rPr>
              <a:t>- </a:t>
            </a:r>
            <a:r>
              <a:rPr lang="zh-CN" altLang="en-US" sz="2800" b="1" dirty="0" smtClean="0">
                <a:latin typeface="宋体" charset="-122"/>
              </a:rPr>
              <a:t>合式公式				</a:t>
            </a:r>
            <a:r>
              <a:rPr lang="en-US" altLang="zh-CN" sz="2800" b="1" dirty="0" smtClean="0">
                <a:latin typeface="+mn-ea"/>
              </a:rPr>
              <a:t>(</a:t>
            </a:r>
            <a:r>
              <a:rPr lang="zh-CN" altLang="en-US" sz="2800" b="1" dirty="0" smtClean="0">
                <a:latin typeface="+mn-ea"/>
              </a:rPr>
              <a:t>也需要定义它的语法 </a:t>
            </a:r>
            <a:r>
              <a:rPr lang="en-US" altLang="zh-CN" sz="2800" b="1" dirty="0" smtClean="0">
                <a:latin typeface="+mn-ea"/>
              </a:rPr>
              <a:t>)</a:t>
            </a:r>
            <a:endParaRPr lang="zh-CN" altLang="en-US" sz="2800" b="1" dirty="0" smtClean="0">
              <a:latin typeface="+mn-ea"/>
            </a:endParaRPr>
          </a:p>
          <a:p>
            <a:pPr>
              <a:buFontTx/>
              <a:buNone/>
              <a:defRPr/>
            </a:pPr>
            <a:r>
              <a:rPr lang="zh-CN" altLang="en-US" sz="2800" b="1" dirty="0" smtClean="0">
                <a:latin typeface="宋体" charset="-122"/>
              </a:rPr>
              <a:t>	  </a:t>
            </a:r>
            <a:r>
              <a:rPr lang="en-US" altLang="zh-CN" sz="2800" b="1" dirty="0" err="1" smtClean="0"/>
              <a:t>a+b</a:t>
            </a:r>
            <a:r>
              <a:rPr lang="en-US" altLang="zh-CN" sz="2800" b="1" dirty="0" smtClean="0"/>
              <a:t>==3, (d==3)</a:t>
            </a:r>
            <a:r>
              <a:rPr lang="en-US" altLang="zh-CN" sz="2800" b="1" dirty="0" smtClean="0">
                <a:sym typeface="Symbol" pitchFamily="18" charset="2"/>
              </a:rPr>
              <a:t>(c&lt;10)	</a:t>
            </a:r>
          </a:p>
          <a:p>
            <a:pPr>
              <a:spcBef>
                <a:spcPts val="672"/>
              </a:spcBef>
              <a:buFontTx/>
              <a:buNone/>
              <a:defRPr/>
            </a:pPr>
            <a:r>
              <a:rPr lang="en-US" altLang="zh-CN" sz="2800" b="1" dirty="0" smtClean="0">
                <a:latin typeface="宋体" charset="-122"/>
              </a:rPr>
              <a:t>-	</a:t>
            </a:r>
            <a:r>
              <a:rPr lang="zh-CN" altLang="en-US" sz="2800" b="1" dirty="0" smtClean="0"/>
              <a:t>推理规则	</a:t>
            </a:r>
          </a:p>
        </p:txBody>
      </p:sp>
      <p:grpSp>
        <p:nvGrpSpPr>
          <p:cNvPr id="23556" name="Group 7"/>
          <p:cNvGrpSpPr>
            <a:grpSpLocks/>
          </p:cNvGrpSpPr>
          <p:nvPr/>
        </p:nvGrpSpPr>
        <p:grpSpPr bwMode="auto">
          <a:xfrm>
            <a:off x="468313" y="5876925"/>
            <a:ext cx="3816350" cy="762000"/>
            <a:chOff x="2971" y="3702"/>
            <a:chExt cx="2404" cy="480"/>
          </a:xfrm>
        </p:grpSpPr>
        <p:sp>
          <p:nvSpPr>
            <p:cNvPr id="23558" name="Rectangle 8" descr="Green marble"/>
            <p:cNvSpPr>
              <a:spLocks noChangeArrowheads="1"/>
            </p:cNvSpPr>
            <p:nvPr/>
          </p:nvSpPr>
          <p:spPr bwMode="auto">
            <a:xfrm>
              <a:off x="2971" y="3702"/>
              <a:ext cx="240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type="none" w="sm" len="sm"/>
                  <a:tailEnd type="none" w="sm" len="sm"/>
                </a14:hiddenLine>
              </a:ext>
            </a:extLst>
          </p:spPr>
          <p:txBody>
            <a:bodyPr wrap="none"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spcBef>
                  <a:spcPct val="20000"/>
                </a:spcBef>
              </a:pPr>
              <a:r>
                <a:rPr lang="en-US" altLang="zh-CN" sz="2800">
                  <a:sym typeface="Symbol" panose="05050102010706020507" pitchFamily="18" charset="2"/>
                </a:rPr>
                <a:t>  </a:t>
              </a:r>
              <a:r>
                <a:rPr lang="en-US" altLang="zh-CN" sz="2800" b="1">
                  <a:sym typeface="Symbol" panose="05050102010706020507" pitchFamily="18" charset="2"/>
                </a:rPr>
                <a:t>a &lt; b    b &lt; c</a:t>
              </a:r>
              <a:endParaRPr lang="en-US" altLang="zh-CN" sz="2800" b="1"/>
            </a:p>
            <a:p>
              <a:pPr algn="ctr">
                <a:spcBef>
                  <a:spcPct val="20000"/>
                </a:spcBef>
              </a:pPr>
              <a:r>
                <a:rPr lang="en-US" altLang="zh-CN" sz="2800" b="1">
                  <a:sym typeface="Symbol" panose="05050102010706020507" pitchFamily="18" charset="2"/>
                </a:rPr>
                <a:t>a &lt; c</a:t>
              </a:r>
            </a:p>
          </p:txBody>
        </p:sp>
        <p:sp>
          <p:nvSpPr>
            <p:cNvPr id="23559" name="Line 9"/>
            <p:cNvSpPr>
              <a:spLocks noChangeShapeType="1"/>
            </p:cNvSpPr>
            <p:nvPr/>
          </p:nvSpPr>
          <p:spPr bwMode="auto">
            <a:xfrm>
              <a:off x="3101" y="3942"/>
              <a:ext cx="2209" cy="0"/>
            </a:xfrm>
            <a:prstGeom prst="line">
              <a:avLst/>
            </a:prstGeom>
            <a:noFill/>
            <a:ln w="3175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sp>
        <p:nvSpPr>
          <p:cNvPr id="23557" name="灯片编号占位符 6"/>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EF9A1A1-78A6-4D3B-8032-D37CD9BF7C41}" type="slidenum">
              <a:rPr lang="zh-CN" altLang="en-US" sz="1400"/>
              <a:pPr/>
              <a:t>28</a:t>
            </a:fld>
            <a:endParaRPr lang="en-US" altLang="zh-CN" sz="14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28600" y="228600"/>
            <a:ext cx="8640763" cy="1152525"/>
          </a:xfrm>
        </p:spPr>
        <p:txBody>
          <a:bodyPr/>
          <a:lstStyle/>
          <a:p>
            <a:r>
              <a:rPr lang="zh-CN" altLang="en-US" b="1" smtClean="0"/>
              <a:t>基 本 知 识</a:t>
            </a:r>
            <a:endParaRPr lang="zh-CN" altLang="en-US" b="1" smtClean="0">
              <a:latin typeface="宋体" panose="02010600030101010101" pitchFamily="2" charset="-122"/>
            </a:endParaRPr>
          </a:p>
        </p:txBody>
      </p:sp>
      <p:sp>
        <p:nvSpPr>
          <p:cNvPr id="23555" name="Rectangle 3"/>
          <p:cNvSpPr>
            <a:spLocks noGrp="1" noChangeArrowheads="1"/>
          </p:cNvSpPr>
          <p:nvPr>
            <p:ph type="body" idx="1"/>
          </p:nvPr>
        </p:nvSpPr>
        <p:spPr>
          <a:xfrm>
            <a:off x="287338" y="1438275"/>
            <a:ext cx="8640762" cy="5038725"/>
          </a:xfrm>
        </p:spPr>
        <p:txBody>
          <a:bodyPr/>
          <a:lstStyle/>
          <a:p>
            <a:pPr>
              <a:defRPr/>
            </a:pPr>
            <a:r>
              <a:rPr lang="zh-CN" altLang="en-US" b="1" dirty="0" smtClean="0"/>
              <a:t>类型系统的形式化</a:t>
            </a:r>
          </a:p>
          <a:p>
            <a:pPr>
              <a:buFontTx/>
              <a:buNone/>
              <a:defRPr/>
            </a:pPr>
            <a:r>
              <a:rPr lang="en-US" altLang="zh-CN" sz="2800" b="1" dirty="0" smtClean="0">
                <a:latin typeface="宋体" charset="-122"/>
              </a:rPr>
              <a:t>	</a:t>
            </a:r>
            <a:r>
              <a:rPr lang="zh-CN" altLang="en-US" sz="2800" b="1" dirty="0" smtClean="0">
                <a:latin typeface="宋体" charset="-122"/>
              </a:rPr>
              <a:t>类型系统是一种逻辑系统</a:t>
            </a:r>
          </a:p>
          <a:p>
            <a:pPr>
              <a:buFontTx/>
              <a:buNone/>
              <a:defRPr/>
            </a:pPr>
            <a:r>
              <a:rPr lang="zh-CN" altLang="en-US" b="1" dirty="0" smtClean="0">
                <a:latin typeface="宋体" charset="-122"/>
              </a:rPr>
              <a:t>	</a:t>
            </a:r>
            <a:r>
              <a:rPr lang="zh-CN" altLang="en-US" sz="2800" b="1" dirty="0" smtClean="0">
                <a:solidFill>
                  <a:srgbClr val="00FF00"/>
                </a:solidFill>
                <a:latin typeface="宋体" charset="-122"/>
              </a:rPr>
              <a:t>有关自然数的逻辑系统	类型系统</a:t>
            </a:r>
          </a:p>
          <a:p>
            <a:pPr>
              <a:buFontTx/>
              <a:buNone/>
              <a:defRPr/>
            </a:pPr>
            <a:r>
              <a:rPr lang="en-US" altLang="zh-CN" sz="2800" b="1" dirty="0" smtClean="0">
                <a:latin typeface="宋体" charset="-122"/>
              </a:rPr>
              <a:t>-	</a:t>
            </a:r>
            <a:r>
              <a:rPr lang="zh-CN" altLang="en-US" sz="2800" b="1" dirty="0" smtClean="0">
                <a:latin typeface="宋体" charset="-122"/>
              </a:rPr>
              <a:t>自然数表达式			类型表达式</a:t>
            </a:r>
          </a:p>
          <a:p>
            <a:pPr>
              <a:buFontTx/>
              <a:buNone/>
              <a:defRPr/>
            </a:pPr>
            <a:r>
              <a:rPr lang="zh-CN" altLang="en-US" sz="2800" b="1" dirty="0" smtClean="0">
                <a:latin typeface="宋体" charset="-122"/>
              </a:rPr>
              <a:t>	  </a:t>
            </a:r>
            <a:r>
              <a:rPr lang="en-US" altLang="zh-CN" sz="2800" b="1" dirty="0" err="1" smtClean="0"/>
              <a:t>a+b</a:t>
            </a:r>
            <a:r>
              <a:rPr lang="en-US" altLang="zh-CN" sz="2800" b="1" dirty="0" smtClean="0"/>
              <a:t>, 3				 </a:t>
            </a:r>
            <a:r>
              <a:rPr lang="en-US" altLang="zh-CN" sz="2800" b="1" i="1" dirty="0" err="1" smtClean="0"/>
              <a:t>int</a:t>
            </a:r>
            <a:r>
              <a:rPr lang="en-US" altLang="zh-CN" sz="2800" b="1" dirty="0" smtClean="0"/>
              <a:t>, </a:t>
            </a:r>
            <a:r>
              <a:rPr lang="en-US" altLang="zh-CN" sz="2800" b="1" i="1" dirty="0" err="1" smtClean="0"/>
              <a:t>int</a:t>
            </a:r>
            <a:r>
              <a:rPr lang="en-US" altLang="zh-CN" sz="2800" b="1" dirty="0" err="1" smtClean="0">
                <a:sym typeface="Symbol" pitchFamily="18" charset="2"/>
              </a:rPr>
              <a:t></a:t>
            </a:r>
            <a:r>
              <a:rPr lang="en-US" altLang="zh-CN" sz="2800" b="1" i="1" dirty="0" err="1" smtClean="0">
                <a:sym typeface="Symbol" pitchFamily="18" charset="2"/>
              </a:rPr>
              <a:t>int</a:t>
            </a:r>
            <a:r>
              <a:rPr lang="en-US" altLang="zh-CN" sz="2800" b="1" dirty="0" smtClean="0">
                <a:sym typeface="Symbol" pitchFamily="18" charset="2"/>
              </a:rPr>
              <a:t>,  </a:t>
            </a:r>
            <a:r>
              <a:rPr lang="en-US" altLang="zh-CN" sz="2800" b="1" i="1" dirty="0" smtClean="0">
                <a:sym typeface="Symbol" pitchFamily="18" charset="2"/>
              </a:rPr>
              <a:t>pointer</a:t>
            </a:r>
            <a:r>
              <a:rPr lang="en-US" altLang="zh-CN" sz="2800" b="1" dirty="0" smtClean="0">
                <a:sym typeface="Symbol" pitchFamily="18" charset="2"/>
              </a:rPr>
              <a:t>(</a:t>
            </a:r>
            <a:r>
              <a:rPr lang="en-US" altLang="zh-CN" sz="2800" b="1" i="1" dirty="0" err="1" smtClean="0">
                <a:sym typeface="Symbol" pitchFamily="18" charset="2"/>
              </a:rPr>
              <a:t>int</a:t>
            </a:r>
            <a:r>
              <a:rPr lang="en-US" altLang="zh-CN" sz="2800" b="1" dirty="0" smtClean="0">
                <a:sym typeface="Symbol" pitchFamily="18" charset="2"/>
              </a:rPr>
              <a:t>)</a:t>
            </a:r>
            <a:endParaRPr lang="en-US" altLang="zh-CN" sz="2800" b="1" dirty="0" smtClean="0"/>
          </a:p>
          <a:p>
            <a:pPr>
              <a:buFontTx/>
              <a:buNone/>
              <a:defRPr/>
            </a:pPr>
            <a:r>
              <a:rPr lang="en-US" altLang="zh-CN" sz="2800" b="1" dirty="0" smtClean="0">
                <a:latin typeface="宋体" charset="-122"/>
              </a:rPr>
              <a:t>- </a:t>
            </a:r>
            <a:r>
              <a:rPr lang="zh-CN" altLang="en-US" sz="2800" b="1" dirty="0" smtClean="0">
                <a:latin typeface="宋体" charset="-122"/>
              </a:rPr>
              <a:t>合式公式				定型断言</a:t>
            </a:r>
          </a:p>
          <a:p>
            <a:pPr>
              <a:buFontTx/>
              <a:buNone/>
              <a:defRPr/>
            </a:pPr>
            <a:r>
              <a:rPr lang="zh-CN" altLang="en-US" sz="2800" b="1" dirty="0" smtClean="0">
                <a:latin typeface="宋体" charset="-122"/>
              </a:rPr>
              <a:t>	  </a:t>
            </a:r>
            <a:r>
              <a:rPr lang="en-US" altLang="zh-CN" sz="2800" b="1" dirty="0" err="1" smtClean="0"/>
              <a:t>a+b</a:t>
            </a:r>
            <a:r>
              <a:rPr lang="en-US" altLang="zh-CN" sz="2800" b="1" dirty="0" smtClean="0"/>
              <a:t>==3, (d==3)</a:t>
            </a:r>
            <a:r>
              <a:rPr lang="en-US" altLang="zh-CN" sz="2800" b="1" dirty="0" smtClean="0">
                <a:sym typeface="Symbol" pitchFamily="18" charset="2"/>
              </a:rPr>
              <a:t>(c&lt;10)	 x:</a:t>
            </a:r>
            <a:r>
              <a:rPr lang="en-US" altLang="zh-CN" sz="2800" b="1" i="1" dirty="0" smtClean="0">
                <a:sym typeface="Symbol" pitchFamily="18" charset="2"/>
              </a:rPr>
              <a:t>int</a:t>
            </a:r>
            <a:r>
              <a:rPr lang="en-US" altLang="zh-CN" sz="2800" b="1" dirty="0" smtClean="0">
                <a:sym typeface="Symbol" pitchFamily="18" charset="2"/>
              </a:rPr>
              <a:t> </a:t>
            </a:r>
            <a:r>
              <a:rPr lang="zh-CN" altLang="en-US" sz="2800" b="1" dirty="0" smtClean="0">
                <a:sym typeface="Symbol" pitchFamily="18" charset="2"/>
              </a:rPr>
              <a:t>|</a:t>
            </a:r>
            <a:r>
              <a:rPr lang="zh-CN" altLang="en-US" sz="2800" b="1" dirty="0" smtClean="0">
                <a:cs typeface="Times New Roman" pitchFamily="18" charset="0"/>
                <a:sym typeface="Symbol" pitchFamily="18" charset="2"/>
              </a:rPr>
              <a:t>– </a:t>
            </a:r>
            <a:r>
              <a:rPr lang="en-US" altLang="zh-CN" sz="2800" b="1" dirty="0" smtClean="0">
                <a:cs typeface="Times New Roman" pitchFamily="18" charset="0"/>
                <a:sym typeface="Symbol" pitchFamily="18" charset="2"/>
              </a:rPr>
              <a:t>x+3 : </a:t>
            </a:r>
            <a:r>
              <a:rPr lang="en-US" altLang="zh-CN" sz="2800" b="1" i="1" dirty="0" err="1" smtClean="0">
                <a:cs typeface="Times New Roman" pitchFamily="18" charset="0"/>
                <a:sym typeface="Symbol" pitchFamily="18" charset="2"/>
              </a:rPr>
              <a:t>int</a:t>
            </a:r>
            <a:endParaRPr lang="en-US" altLang="zh-CN" sz="2800" b="1" i="1" dirty="0" smtClean="0">
              <a:sym typeface="Symbol" pitchFamily="18" charset="2"/>
            </a:endParaRPr>
          </a:p>
          <a:p>
            <a:pPr>
              <a:spcBef>
                <a:spcPts val="672"/>
              </a:spcBef>
              <a:buFontTx/>
              <a:buChar char="-"/>
              <a:defRPr/>
            </a:pPr>
            <a:r>
              <a:rPr lang="zh-CN" altLang="en-US" sz="2800" b="1" dirty="0" smtClean="0">
                <a:latin typeface="宋体" charset="-122"/>
              </a:rPr>
              <a:t>推理规则				</a:t>
            </a:r>
            <a:r>
              <a:rPr lang="en-US" altLang="zh-CN" sz="2800" b="1" dirty="0" smtClean="0">
                <a:latin typeface="+mn-ea"/>
              </a:rPr>
              <a:t>(</a:t>
            </a:r>
            <a:r>
              <a:rPr lang="en-US" altLang="zh-CN" sz="2800" b="1" dirty="0" smtClean="0"/>
              <a:t> </a:t>
            </a:r>
            <a:r>
              <a:rPr lang="zh-CN" altLang="en-US" sz="2800" b="1" dirty="0" smtClean="0">
                <a:sym typeface="Symbol" pitchFamily="18" charset="2"/>
              </a:rPr>
              <a:t>|</a:t>
            </a:r>
            <a:r>
              <a:rPr lang="zh-CN" altLang="en-US" sz="2800" b="1" dirty="0" smtClean="0">
                <a:cs typeface="Times New Roman" pitchFamily="18" charset="0"/>
                <a:sym typeface="Symbol" pitchFamily="18" charset="2"/>
              </a:rPr>
              <a:t>–左边</a:t>
            </a:r>
            <a:r>
              <a:rPr lang="zh-CN" altLang="en-US" sz="2800" b="1" dirty="0" smtClean="0">
                <a:sym typeface="Symbol" pitchFamily="18" charset="2"/>
              </a:rPr>
              <a:t>部分</a:t>
            </a:r>
            <a:r>
              <a:rPr lang="en-US" altLang="zh-CN" sz="2800" b="1" dirty="0" smtClean="0">
                <a:sym typeface="Symbol" pitchFamily="18" charset="2"/>
              </a:rPr>
              <a:t>x:</a:t>
            </a:r>
            <a:r>
              <a:rPr lang="en-US" altLang="zh-CN" sz="2800" b="1" i="1" dirty="0" smtClean="0">
                <a:sym typeface="Symbol" pitchFamily="18" charset="2"/>
              </a:rPr>
              <a:t>int</a:t>
            </a:r>
            <a:r>
              <a:rPr lang="zh-CN" altLang="en-US" sz="2800" b="1" dirty="0" smtClean="0">
                <a:sym typeface="Symbol" pitchFamily="18" charset="2"/>
              </a:rPr>
              <a:t>称为</a:t>
            </a:r>
          </a:p>
          <a:p>
            <a:pPr>
              <a:buFontTx/>
              <a:buNone/>
              <a:defRPr/>
            </a:pPr>
            <a:r>
              <a:rPr lang="zh-CN" altLang="en-US" sz="2800" b="1" dirty="0" smtClean="0">
                <a:sym typeface="Symbol" pitchFamily="18" charset="2"/>
              </a:rPr>
              <a:t>						定型环境 </a:t>
            </a:r>
            <a:r>
              <a:rPr lang="en-US" altLang="zh-CN" sz="2800" b="1" dirty="0" smtClean="0">
                <a:latin typeface="+mn-ea"/>
              </a:rPr>
              <a:t>)</a:t>
            </a:r>
          </a:p>
          <a:p>
            <a:pPr>
              <a:buFontTx/>
              <a:buNone/>
              <a:defRPr/>
            </a:pPr>
            <a:r>
              <a:rPr lang="en-US" altLang="zh-CN" sz="2800" b="1" dirty="0" smtClean="0"/>
              <a:t>						</a:t>
            </a:r>
            <a:r>
              <a:rPr lang="en-US" altLang="zh-CN" sz="2800" b="1" dirty="0" smtClean="0">
                <a:latin typeface="+mn-ea"/>
              </a:rPr>
              <a:t> (</a:t>
            </a:r>
            <a:r>
              <a:rPr lang="zh-CN" altLang="en-US" sz="2800" b="1" dirty="0" smtClean="0">
                <a:latin typeface="宋体" charset="-122"/>
              </a:rPr>
              <a:t>也需要定义它的语法</a:t>
            </a:r>
            <a:r>
              <a:rPr lang="en-US" altLang="zh-CN" sz="2800" b="1" dirty="0" smtClean="0">
                <a:latin typeface="宋体" charset="-122"/>
              </a:rPr>
              <a:t>)</a:t>
            </a:r>
            <a:endParaRPr lang="en-US" altLang="zh-CN" sz="2800" b="1" dirty="0" smtClean="0"/>
          </a:p>
        </p:txBody>
      </p:sp>
      <p:grpSp>
        <p:nvGrpSpPr>
          <p:cNvPr id="24580" name="Group 7"/>
          <p:cNvGrpSpPr>
            <a:grpSpLocks/>
          </p:cNvGrpSpPr>
          <p:nvPr/>
        </p:nvGrpSpPr>
        <p:grpSpPr bwMode="auto">
          <a:xfrm>
            <a:off x="468313" y="5876925"/>
            <a:ext cx="3816350" cy="762000"/>
            <a:chOff x="2971" y="3702"/>
            <a:chExt cx="2404" cy="480"/>
          </a:xfrm>
        </p:grpSpPr>
        <p:sp>
          <p:nvSpPr>
            <p:cNvPr id="24582" name="Rectangle 8" descr="Green marble"/>
            <p:cNvSpPr>
              <a:spLocks noChangeArrowheads="1"/>
            </p:cNvSpPr>
            <p:nvPr/>
          </p:nvSpPr>
          <p:spPr bwMode="auto">
            <a:xfrm>
              <a:off x="2971" y="3702"/>
              <a:ext cx="240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type="none" w="sm" len="sm"/>
                  <a:tailEnd type="none" w="sm" len="sm"/>
                </a14:hiddenLine>
              </a:ext>
            </a:extLst>
          </p:spPr>
          <p:txBody>
            <a:bodyPr wrap="none"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spcBef>
                  <a:spcPct val="20000"/>
                </a:spcBef>
              </a:pPr>
              <a:r>
                <a:rPr lang="en-US" altLang="zh-CN" sz="2800" b="1">
                  <a:sym typeface="Symbol" panose="05050102010706020507" pitchFamily="18" charset="2"/>
                </a:rPr>
                <a:t>  a &lt; b    b &lt; c</a:t>
              </a:r>
              <a:endParaRPr lang="en-US" altLang="zh-CN" sz="2800" b="1"/>
            </a:p>
            <a:p>
              <a:pPr algn="ctr">
                <a:spcBef>
                  <a:spcPct val="20000"/>
                </a:spcBef>
              </a:pPr>
              <a:r>
                <a:rPr lang="en-US" altLang="zh-CN" sz="2800" b="1">
                  <a:sym typeface="Symbol" panose="05050102010706020507" pitchFamily="18" charset="2"/>
                </a:rPr>
                <a:t>a &lt; c</a:t>
              </a:r>
            </a:p>
          </p:txBody>
        </p:sp>
        <p:sp>
          <p:nvSpPr>
            <p:cNvPr id="24583" name="Line 9"/>
            <p:cNvSpPr>
              <a:spLocks noChangeShapeType="1"/>
            </p:cNvSpPr>
            <p:nvPr/>
          </p:nvSpPr>
          <p:spPr bwMode="auto">
            <a:xfrm>
              <a:off x="3101" y="3942"/>
              <a:ext cx="2209" cy="0"/>
            </a:xfrm>
            <a:prstGeom prst="line">
              <a:avLst/>
            </a:prstGeom>
            <a:noFill/>
            <a:ln w="3175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sp>
        <p:nvSpPr>
          <p:cNvPr id="24581" name="灯片编号占位符 6"/>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066942B7-3407-48E1-804B-E9C976384D09}" type="slidenum">
              <a:rPr lang="zh-CN" altLang="en-US" sz="1400"/>
              <a:pPr/>
              <a:t>29</a:t>
            </a:fld>
            <a:endParaRPr lang="en-US" altLang="zh-CN" sz="14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230188" y="230188"/>
            <a:ext cx="8640762" cy="1150937"/>
          </a:xfrm>
        </p:spPr>
        <p:txBody>
          <a:bodyPr/>
          <a:lstStyle/>
          <a:p>
            <a:r>
              <a:rPr lang="zh-CN" altLang="en-US" b="1" smtClean="0"/>
              <a:t>讲 座 提 纲</a:t>
            </a:r>
          </a:p>
        </p:txBody>
      </p:sp>
      <p:sp>
        <p:nvSpPr>
          <p:cNvPr id="4099" name="Rectangle 3"/>
          <p:cNvSpPr>
            <a:spLocks noGrp="1" noChangeArrowheads="1"/>
          </p:cNvSpPr>
          <p:nvPr>
            <p:ph type="body" idx="4294967295"/>
          </p:nvPr>
        </p:nvSpPr>
        <p:spPr>
          <a:xfrm>
            <a:off x="287338" y="1438275"/>
            <a:ext cx="8640762" cy="5038725"/>
          </a:xfrm>
          <a:noFill/>
        </p:spPr>
        <p:txBody>
          <a:bodyPr/>
          <a:lstStyle/>
          <a:p>
            <a:r>
              <a:rPr lang="zh-CN" altLang="en-US" b="1" smtClean="0"/>
              <a:t>了解类型系统的</a:t>
            </a:r>
            <a:r>
              <a:rPr lang="zh-CN" altLang="en-US" b="1" smtClean="0">
                <a:cs typeface="Times New Roman" panose="02020603050405020304" pitchFamily="18" charset="0"/>
              </a:rPr>
              <a:t>重要性</a:t>
            </a:r>
            <a:endParaRPr lang="en-US" altLang="zh-CN" b="1" smtClean="0"/>
          </a:p>
          <a:p>
            <a:pPr lvl="1"/>
            <a:r>
              <a:rPr lang="zh-CN" altLang="en-US" b="1" smtClean="0"/>
              <a:t>围绕数组类型的若干实例来解释这个重要性</a:t>
            </a:r>
            <a:endParaRPr lang="en-US" altLang="zh-CN" b="1" smtClean="0"/>
          </a:p>
          <a:p>
            <a:r>
              <a:rPr lang="zh-CN" altLang="zh-CN" b="1" smtClean="0"/>
              <a:t>基本知识</a:t>
            </a:r>
          </a:p>
          <a:p>
            <a:pPr lvl="1"/>
            <a:r>
              <a:rPr lang="zh-CN" altLang="zh-CN" b="1" smtClean="0"/>
              <a:t>类型表达式、</a:t>
            </a:r>
            <a:r>
              <a:rPr lang="zh-CN" altLang="en-US" b="1" smtClean="0"/>
              <a:t>定型断言、</a:t>
            </a:r>
            <a:r>
              <a:rPr lang="zh-CN" altLang="zh-CN" b="1" smtClean="0"/>
              <a:t>定型规则、类型系统</a:t>
            </a:r>
            <a:endParaRPr lang="en-US" altLang="zh-CN" b="1" smtClean="0"/>
          </a:p>
          <a:p>
            <a:r>
              <a:rPr lang="zh-CN" altLang="en-US" b="1" smtClean="0"/>
              <a:t>多态类型</a:t>
            </a:r>
            <a:endParaRPr lang="en-US" altLang="zh-CN" b="1" smtClean="0"/>
          </a:p>
          <a:p>
            <a:pPr lvl="1"/>
            <a:r>
              <a:rPr lang="zh-CN" altLang="en-US" b="1" smtClean="0"/>
              <a:t>多态函数、类型变量、多态函数的类型推断和类型检查</a:t>
            </a:r>
            <a:endParaRPr lang="en-US" altLang="zh-CN" b="1" smtClean="0"/>
          </a:p>
          <a:p>
            <a:r>
              <a:rPr lang="zh-CN" altLang="en-US" b="1" smtClean="0"/>
              <a:t>依赖类型</a:t>
            </a:r>
            <a:endParaRPr lang="en-US" altLang="zh-CN" b="1" smtClean="0"/>
          </a:p>
          <a:p>
            <a:pPr lvl="1"/>
            <a:r>
              <a:rPr lang="zh-CN" altLang="en-US" b="1" smtClean="0"/>
              <a:t>依赖类型的实例、编程语言中使用依赖类型的状况</a:t>
            </a:r>
            <a:endParaRPr lang="en-US" altLang="zh-CN" b="1" smtClean="0"/>
          </a:p>
          <a:p>
            <a:pPr lvl="1"/>
            <a:endParaRPr lang="en-US" altLang="zh-CN" b="1" smtClean="0"/>
          </a:p>
        </p:txBody>
      </p:sp>
      <p:sp>
        <p:nvSpPr>
          <p:cNvPr id="410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742884E-3C86-4F03-AFD2-FFEB075BE773}" type="slidenum">
              <a:rPr lang="zh-CN" altLang="en-US" sz="1400"/>
              <a:pPr/>
              <a:t>3</a:t>
            </a:fld>
            <a:endParaRPr lang="en-US" altLang="zh-CN" sz="140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28600" y="228600"/>
            <a:ext cx="8640763" cy="1152525"/>
          </a:xfrm>
        </p:spPr>
        <p:txBody>
          <a:bodyPr/>
          <a:lstStyle/>
          <a:p>
            <a:r>
              <a:rPr lang="zh-CN" altLang="en-US" b="1" smtClean="0"/>
              <a:t>基 本 知 识</a:t>
            </a:r>
            <a:endParaRPr lang="zh-CN" altLang="en-US" b="1" smtClean="0">
              <a:latin typeface="宋体" panose="02010600030101010101" pitchFamily="2" charset="-122"/>
            </a:endParaRPr>
          </a:p>
        </p:txBody>
      </p:sp>
      <p:sp>
        <p:nvSpPr>
          <p:cNvPr id="25603" name="Rectangle 3"/>
          <p:cNvSpPr>
            <a:spLocks noGrp="1" noChangeArrowheads="1"/>
          </p:cNvSpPr>
          <p:nvPr>
            <p:ph type="body" idx="1"/>
          </p:nvPr>
        </p:nvSpPr>
        <p:spPr>
          <a:xfrm>
            <a:off x="287338" y="1438275"/>
            <a:ext cx="8640762" cy="5038725"/>
          </a:xfrm>
          <a:noFill/>
        </p:spPr>
        <p:txBody>
          <a:bodyPr/>
          <a:lstStyle/>
          <a:p>
            <a:r>
              <a:rPr lang="zh-CN" altLang="en-US" b="1" smtClean="0"/>
              <a:t>类型系统的形式化</a:t>
            </a:r>
          </a:p>
          <a:p>
            <a:pPr>
              <a:buFontTx/>
              <a:buNone/>
            </a:pPr>
            <a:r>
              <a:rPr lang="en-US" altLang="zh-CN" sz="2800" b="1" smtClean="0">
                <a:latin typeface="宋体" panose="02010600030101010101" pitchFamily="2" charset="-122"/>
              </a:rPr>
              <a:t>	</a:t>
            </a:r>
            <a:r>
              <a:rPr lang="zh-CN" altLang="en-US" sz="2800" b="1" smtClean="0">
                <a:latin typeface="宋体" panose="02010600030101010101" pitchFamily="2" charset="-122"/>
              </a:rPr>
              <a:t>类型系统是一种逻辑系统</a:t>
            </a:r>
          </a:p>
          <a:p>
            <a:pPr>
              <a:buFontTx/>
              <a:buNone/>
            </a:pPr>
            <a:r>
              <a:rPr lang="zh-CN" altLang="en-US" b="1" smtClean="0">
                <a:latin typeface="宋体" panose="02010600030101010101" pitchFamily="2" charset="-122"/>
              </a:rPr>
              <a:t>	</a:t>
            </a:r>
            <a:r>
              <a:rPr lang="zh-CN" altLang="en-US" sz="2800" b="1" smtClean="0">
                <a:solidFill>
                  <a:srgbClr val="00FF00"/>
                </a:solidFill>
                <a:latin typeface="宋体" panose="02010600030101010101" pitchFamily="2" charset="-122"/>
              </a:rPr>
              <a:t>有关自然数的逻辑系统	类型系统</a:t>
            </a:r>
          </a:p>
          <a:p>
            <a:pPr>
              <a:buFontTx/>
              <a:buNone/>
            </a:pPr>
            <a:r>
              <a:rPr lang="en-US" altLang="zh-CN" sz="2800" b="1" smtClean="0">
                <a:latin typeface="宋体" panose="02010600030101010101" pitchFamily="2" charset="-122"/>
              </a:rPr>
              <a:t>-	</a:t>
            </a:r>
            <a:r>
              <a:rPr lang="zh-CN" altLang="en-US" sz="2800" b="1" smtClean="0">
                <a:latin typeface="宋体" panose="02010600030101010101" pitchFamily="2" charset="-122"/>
              </a:rPr>
              <a:t>自然数表达式			类型表达式</a:t>
            </a:r>
          </a:p>
          <a:p>
            <a:pPr>
              <a:buFontTx/>
              <a:buNone/>
            </a:pPr>
            <a:r>
              <a:rPr lang="zh-CN" altLang="en-US" sz="2800" b="1" smtClean="0">
                <a:latin typeface="宋体" panose="02010600030101010101" pitchFamily="2" charset="-122"/>
              </a:rPr>
              <a:t>	  </a:t>
            </a:r>
            <a:r>
              <a:rPr lang="en-US" altLang="zh-CN" sz="2800" b="1" smtClean="0"/>
              <a:t>a+b, 3				 </a:t>
            </a:r>
            <a:r>
              <a:rPr lang="en-US" altLang="zh-CN" sz="2800" b="1" i="1" smtClean="0"/>
              <a:t>int</a:t>
            </a:r>
            <a:r>
              <a:rPr lang="en-US" altLang="zh-CN" sz="2800" b="1" smtClean="0"/>
              <a:t>, </a:t>
            </a:r>
            <a:r>
              <a:rPr lang="en-US" altLang="zh-CN" sz="2800" b="1" i="1" smtClean="0"/>
              <a:t>int</a:t>
            </a:r>
            <a:r>
              <a:rPr lang="en-US" altLang="zh-CN" sz="2800" b="1" smtClean="0">
                <a:sym typeface="Symbol" panose="05050102010706020507" pitchFamily="18" charset="2"/>
              </a:rPr>
              <a:t></a:t>
            </a:r>
            <a:r>
              <a:rPr lang="en-US" altLang="zh-CN" sz="2800" b="1" i="1" smtClean="0">
                <a:sym typeface="Symbol" panose="05050102010706020507" pitchFamily="18" charset="2"/>
              </a:rPr>
              <a:t>int</a:t>
            </a:r>
            <a:r>
              <a:rPr lang="en-US" altLang="zh-CN" sz="2800" b="1" smtClean="0">
                <a:sym typeface="Symbol" panose="05050102010706020507" pitchFamily="18" charset="2"/>
              </a:rPr>
              <a:t>,  </a:t>
            </a:r>
            <a:r>
              <a:rPr lang="en-US" altLang="zh-CN" sz="2800" b="1" i="1" smtClean="0">
                <a:sym typeface="Symbol" panose="05050102010706020507" pitchFamily="18" charset="2"/>
              </a:rPr>
              <a:t>pointer</a:t>
            </a:r>
            <a:r>
              <a:rPr lang="en-US" altLang="zh-CN" sz="2800" b="1" smtClean="0">
                <a:sym typeface="Symbol" panose="05050102010706020507" pitchFamily="18" charset="2"/>
              </a:rPr>
              <a:t>(</a:t>
            </a:r>
            <a:r>
              <a:rPr lang="en-US" altLang="zh-CN" sz="2800" b="1" i="1" smtClean="0">
                <a:sym typeface="Symbol" panose="05050102010706020507" pitchFamily="18" charset="2"/>
              </a:rPr>
              <a:t>int</a:t>
            </a:r>
            <a:r>
              <a:rPr lang="en-US" altLang="zh-CN" sz="2800" b="1" smtClean="0">
                <a:sym typeface="Symbol" panose="05050102010706020507" pitchFamily="18" charset="2"/>
              </a:rPr>
              <a:t>)</a:t>
            </a:r>
            <a:endParaRPr lang="en-US" altLang="zh-CN" sz="2800" b="1" smtClean="0"/>
          </a:p>
          <a:p>
            <a:pPr>
              <a:buFontTx/>
              <a:buNone/>
            </a:pPr>
            <a:r>
              <a:rPr lang="en-US" altLang="zh-CN" sz="2800" b="1" smtClean="0">
                <a:latin typeface="宋体" panose="02010600030101010101" pitchFamily="2" charset="-122"/>
              </a:rPr>
              <a:t>- </a:t>
            </a:r>
            <a:r>
              <a:rPr lang="zh-CN" altLang="en-US" sz="2800" b="1" smtClean="0">
                <a:latin typeface="宋体" panose="02010600030101010101" pitchFamily="2" charset="-122"/>
              </a:rPr>
              <a:t>合式公式				定型断言</a:t>
            </a:r>
          </a:p>
          <a:p>
            <a:pPr>
              <a:buFontTx/>
              <a:buNone/>
            </a:pPr>
            <a:r>
              <a:rPr lang="zh-CN" altLang="en-US" sz="2800" b="1" smtClean="0">
                <a:latin typeface="宋体" panose="02010600030101010101" pitchFamily="2" charset="-122"/>
              </a:rPr>
              <a:t>	  </a:t>
            </a:r>
            <a:r>
              <a:rPr lang="en-US" altLang="zh-CN" sz="2800" b="1" smtClean="0"/>
              <a:t>a+b==3, (d==3)</a:t>
            </a:r>
            <a:r>
              <a:rPr lang="en-US" altLang="zh-CN" sz="2800" b="1" smtClean="0">
                <a:sym typeface="Symbol" panose="05050102010706020507" pitchFamily="18" charset="2"/>
              </a:rPr>
              <a:t>(c&lt;10)	 x:</a:t>
            </a:r>
            <a:r>
              <a:rPr lang="en-US" altLang="zh-CN" sz="2800" b="1" i="1" smtClean="0">
                <a:sym typeface="Symbol" panose="05050102010706020507" pitchFamily="18" charset="2"/>
              </a:rPr>
              <a:t>int</a:t>
            </a:r>
            <a:r>
              <a:rPr lang="en-US" altLang="zh-CN" sz="2800" b="1" smtClean="0">
                <a:sym typeface="Symbol" panose="05050102010706020507" pitchFamily="18" charset="2"/>
              </a:rPr>
              <a:t> </a:t>
            </a:r>
            <a:r>
              <a:rPr lang="zh-CN" altLang="en-US" sz="2800" b="1" smtClean="0">
                <a:sym typeface="Symbol" panose="05050102010706020507" pitchFamily="18" charset="2"/>
              </a:rPr>
              <a:t>|</a:t>
            </a:r>
            <a:r>
              <a:rPr lang="zh-CN" altLang="en-US" sz="2800" b="1" smtClean="0">
                <a:cs typeface="Times New Roman" panose="02020603050405020304" pitchFamily="18" charset="0"/>
                <a:sym typeface="Symbol" panose="05050102010706020507" pitchFamily="18" charset="2"/>
              </a:rPr>
              <a:t>– </a:t>
            </a:r>
            <a:r>
              <a:rPr lang="en-US" altLang="zh-CN" sz="2800" b="1" smtClean="0">
                <a:cs typeface="Times New Roman" panose="02020603050405020304" pitchFamily="18" charset="0"/>
                <a:sym typeface="Symbol" panose="05050102010706020507" pitchFamily="18" charset="2"/>
              </a:rPr>
              <a:t>x+3 : </a:t>
            </a:r>
            <a:r>
              <a:rPr lang="en-US" altLang="zh-CN" sz="2800" b="1" i="1" smtClean="0">
                <a:cs typeface="Times New Roman" panose="02020603050405020304" pitchFamily="18" charset="0"/>
                <a:sym typeface="Symbol" panose="05050102010706020507" pitchFamily="18" charset="2"/>
              </a:rPr>
              <a:t>int</a:t>
            </a:r>
            <a:endParaRPr lang="en-US" altLang="zh-CN" sz="2800" b="1" i="1" smtClean="0">
              <a:sym typeface="Symbol" panose="05050102010706020507" pitchFamily="18" charset="2"/>
            </a:endParaRPr>
          </a:p>
          <a:p>
            <a:pPr>
              <a:spcBef>
                <a:spcPts val="675"/>
              </a:spcBef>
              <a:buFontTx/>
              <a:buNone/>
            </a:pPr>
            <a:r>
              <a:rPr lang="en-US" altLang="zh-CN" sz="2800" b="1" smtClean="0">
                <a:latin typeface="宋体" panose="02010600030101010101" pitchFamily="2" charset="-122"/>
              </a:rPr>
              <a:t>-	</a:t>
            </a:r>
            <a:r>
              <a:rPr lang="zh-CN" altLang="en-US" sz="2800" b="1" smtClean="0"/>
              <a:t>推理规则				定型规则</a:t>
            </a:r>
          </a:p>
        </p:txBody>
      </p:sp>
      <p:grpSp>
        <p:nvGrpSpPr>
          <p:cNvPr id="25604" name="Group 4"/>
          <p:cNvGrpSpPr>
            <a:grpSpLocks/>
          </p:cNvGrpSpPr>
          <p:nvPr/>
        </p:nvGrpSpPr>
        <p:grpSpPr bwMode="auto">
          <a:xfrm>
            <a:off x="4716463" y="5876925"/>
            <a:ext cx="3816350" cy="762000"/>
            <a:chOff x="2971" y="3702"/>
            <a:chExt cx="2404" cy="480"/>
          </a:xfrm>
        </p:grpSpPr>
        <p:sp>
          <p:nvSpPr>
            <p:cNvPr id="25609" name="Rectangle 5" descr="Green marble"/>
            <p:cNvSpPr>
              <a:spLocks noChangeArrowheads="1"/>
            </p:cNvSpPr>
            <p:nvPr/>
          </p:nvSpPr>
          <p:spPr bwMode="auto">
            <a:xfrm>
              <a:off x="2971" y="3702"/>
              <a:ext cx="240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type="none" w="sm" len="sm"/>
                  <a:tailEnd type="none" w="sm" len="sm"/>
                </a14:hiddenLine>
              </a:ext>
            </a:extLst>
          </p:spPr>
          <p:txBody>
            <a:bodyPr wrap="none"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spcBef>
                  <a:spcPct val="20000"/>
                </a:spcBef>
              </a:pPr>
              <a:r>
                <a:rPr lang="en-US" altLang="zh-CN" sz="2800">
                  <a:sym typeface="Symbol" panose="05050102010706020507" pitchFamily="18" charset="2"/>
                </a:rPr>
                <a:t>  </a:t>
              </a:r>
              <a:r>
                <a:rPr lang="en-US" altLang="zh-CN" sz="2800" b="1">
                  <a:sym typeface="Symbol" panose="05050102010706020507" pitchFamily="18" charset="2"/>
                </a:rPr>
                <a:t> </a:t>
              </a:r>
              <a:r>
                <a:rPr lang="zh-CN" altLang="en-US" sz="2800" b="1">
                  <a:sym typeface="Symbol" panose="05050102010706020507" pitchFamily="18" charset="2"/>
                </a:rPr>
                <a:t>|– </a:t>
              </a:r>
              <a:r>
                <a:rPr lang="en-US" altLang="zh-CN" sz="2800" b="1" i="1">
                  <a:sym typeface="Symbol" panose="05050102010706020507" pitchFamily="18" charset="2"/>
                </a:rPr>
                <a:t>M</a:t>
              </a:r>
              <a:r>
                <a:rPr lang="en-US" altLang="zh-CN" sz="2800" b="1">
                  <a:sym typeface="Symbol" panose="05050102010706020507" pitchFamily="18" charset="2"/>
                </a:rPr>
                <a:t> : </a:t>
              </a:r>
              <a:r>
                <a:rPr lang="en-US" altLang="zh-CN" sz="2800" b="1" i="1">
                  <a:sym typeface="Symbol" panose="05050102010706020507" pitchFamily="18" charset="2"/>
                </a:rPr>
                <a:t>int</a:t>
              </a:r>
              <a:r>
                <a:rPr lang="en-US" altLang="zh-CN" sz="2800" b="1">
                  <a:sym typeface="Symbol" panose="05050102010706020507" pitchFamily="18" charset="2"/>
                </a:rPr>
                <a:t>    </a:t>
              </a:r>
              <a:r>
                <a:rPr lang="zh-CN" altLang="en-US" sz="2800" b="1">
                  <a:sym typeface="Symbol" panose="05050102010706020507" pitchFamily="18" charset="2"/>
                </a:rPr>
                <a:t>|– </a:t>
              </a:r>
              <a:r>
                <a:rPr lang="en-US" altLang="zh-CN" sz="2800" b="1" i="1">
                  <a:sym typeface="Symbol" panose="05050102010706020507" pitchFamily="18" charset="2"/>
                </a:rPr>
                <a:t>N</a:t>
              </a:r>
              <a:r>
                <a:rPr lang="en-US" altLang="zh-CN" sz="2800" b="1">
                  <a:sym typeface="Symbol" panose="05050102010706020507" pitchFamily="18" charset="2"/>
                </a:rPr>
                <a:t> : </a:t>
              </a:r>
              <a:r>
                <a:rPr lang="en-US" altLang="zh-CN" sz="2800" b="1" i="1">
                  <a:sym typeface="Symbol" panose="05050102010706020507" pitchFamily="18" charset="2"/>
                </a:rPr>
                <a:t>int</a:t>
              </a:r>
              <a:endParaRPr lang="en-US" altLang="zh-CN" sz="2800" b="1" i="1"/>
            </a:p>
            <a:p>
              <a:pPr algn="ctr">
                <a:spcBef>
                  <a:spcPct val="20000"/>
                </a:spcBef>
              </a:pPr>
              <a:r>
                <a:rPr lang="en-US" altLang="zh-CN" sz="2800" b="1">
                  <a:sym typeface="Symbol" panose="05050102010706020507" pitchFamily="18" charset="2"/>
                </a:rPr>
                <a:t> </a:t>
              </a:r>
              <a:r>
                <a:rPr lang="zh-CN" altLang="en-US" sz="2800" b="1">
                  <a:sym typeface="Symbol" panose="05050102010706020507" pitchFamily="18" charset="2"/>
                </a:rPr>
                <a:t>|– </a:t>
              </a:r>
              <a:r>
                <a:rPr lang="en-US" altLang="zh-CN" b="1" i="1">
                  <a:sym typeface="Symbol" panose="05050102010706020507" pitchFamily="18" charset="2"/>
                </a:rPr>
                <a:t>M </a:t>
              </a:r>
              <a:r>
                <a:rPr lang="en-US" altLang="zh-CN" sz="2800" b="1">
                  <a:sym typeface="Symbol" panose="05050102010706020507" pitchFamily="18" charset="2"/>
                </a:rPr>
                <a:t>+ </a:t>
              </a:r>
              <a:r>
                <a:rPr lang="en-US" altLang="zh-CN" b="1" i="1">
                  <a:sym typeface="Symbol" panose="05050102010706020507" pitchFamily="18" charset="2"/>
                </a:rPr>
                <a:t>N</a:t>
              </a:r>
              <a:r>
                <a:rPr lang="en-US" altLang="zh-CN" sz="2800" b="1">
                  <a:sym typeface="Symbol" panose="05050102010706020507" pitchFamily="18" charset="2"/>
                </a:rPr>
                <a:t> : </a:t>
              </a:r>
              <a:r>
                <a:rPr lang="en-US" altLang="zh-CN" sz="2800" b="1" i="1">
                  <a:sym typeface="Symbol" panose="05050102010706020507" pitchFamily="18" charset="2"/>
                </a:rPr>
                <a:t>int</a:t>
              </a:r>
              <a:r>
                <a:rPr lang="zh-CN" altLang="en-US" sz="2800" b="1">
                  <a:sym typeface="Symbol" panose="05050102010706020507" pitchFamily="18" charset="2"/>
                </a:rPr>
                <a:t> </a:t>
              </a:r>
              <a:endParaRPr lang="en-US" altLang="zh-CN" sz="2800" b="1">
                <a:sym typeface="Symbol" panose="05050102010706020507" pitchFamily="18" charset="2"/>
              </a:endParaRPr>
            </a:p>
          </p:txBody>
        </p:sp>
        <p:sp>
          <p:nvSpPr>
            <p:cNvPr id="25610" name="Line 6"/>
            <p:cNvSpPr>
              <a:spLocks noChangeShapeType="1"/>
            </p:cNvSpPr>
            <p:nvPr/>
          </p:nvSpPr>
          <p:spPr bwMode="auto">
            <a:xfrm>
              <a:off x="3101" y="3942"/>
              <a:ext cx="2209" cy="0"/>
            </a:xfrm>
            <a:prstGeom prst="line">
              <a:avLst/>
            </a:prstGeom>
            <a:noFill/>
            <a:ln w="3175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grpSp>
        <p:nvGrpSpPr>
          <p:cNvPr id="25605" name="Group 7"/>
          <p:cNvGrpSpPr>
            <a:grpSpLocks/>
          </p:cNvGrpSpPr>
          <p:nvPr/>
        </p:nvGrpSpPr>
        <p:grpSpPr bwMode="auto">
          <a:xfrm>
            <a:off x="468313" y="5876925"/>
            <a:ext cx="3816350" cy="762000"/>
            <a:chOff x="2971" y="3702"/>
            <a:chExt cx="2404" cy="480"/>
          </a:xfrm>
        </p:grpSpPr>
        <p:sp>
          <p:nvSpPr>
            <p:cNvPr id="25607" name="Rectangle 8" descr="Green marble"/>
            <p:cNvSpPr>
              <a:spLocks noChangeArrowheads="1"/>
            </p:cNvSpPr>
            <p:nvPr/>
          </p:nvSpPr>
          <p:spPr bwMode="auto">
            <a:xfrm>
              <a:off x="2971" y="3702"/>
              <a:ext cx="240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type="none" w="sm" len="sm"/>
                  <a:tailEnd type="none" w="sm" len="sm"/>
                </a14:hiddenLine>
              </a:ext>
            </a:extLst>
          </p:spPr>
          <p:txBody>
            <a:bodyPr wrap="none"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spcBef>
                  <a:spcPct val="20000"/>
                </a:spcBef>
              </a:pPr>
              <a:r>
                <a:rPr lang="en-US" altLang="zh-CN" sz="2800">
                  <a:sym typeface="Symbol" panose="05050102010706020507" pitchFamily="18" charset="2"/>
                </a:rPr>
                <a:t>  </a:t>
              </a:r>
              <a:r>
                <a:rPr lang="en-US" altLang="zh-CN" sz="2800" b="1">
                  <a:sym typeface="Symbol" panose="05050102010706020507" pitchFamily="18" charset="2"/>
                </a:rPr>
                <a:t>a &lt; b    b &lt; c</a:t>
              </a:r>
              <a:endParaRPr lang="en-US" altLang="zh-CN" sz="2800" b="1"/>
            </a:p>
            <a:p>
              <a:pPr algn="ctr">
                <a:spcBef>
                  <a:spcPct val="20000"/>
                </a:spcBef>
              </a:pPr>
              <a:r>
                <a:rPr lang="en-US" altLang="zh-CN" sz="2800" b="1">
                  <a:sym typeface="Symbol" panose="05050102010706020507" pitchFamily="18" charset="2"/>
                </a:rPr>
                <a:t>a &lt; c</a:t>
              </a:r>
            </a:p>
          </p:txBody>
        </p:sp>
        <p:sp>
          <p:nvSpPr>
            <p:cNvPr id="25608" name="Line 9"/>
            <p:cNvSpPr>
              <a:spLocks noChangeShapeType="1"/>
            </p:cNvSpPr>
            <p:nvPr/>
          </p:nvSpPr>
          <p:spPr bwMode="auto">
            <a:xfrm>
              <a:off x="3101" y="3942"/>
              <a:ext cx="2209" cy="0"/>
            </a:xfrm>
            <a:prstGeom prst="line">
              <a:avLst/>
            </a:prstGeom>
            <a:noFill/>
            <a:ln w="3175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sp>
        <p:nvSpPr>
          <p:cNvPr id="25606" name="灯片编号占位符 9"/>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77CF41C3-0518-4601-B1AC-5EAA8A608C57}" type="slidenum">
              <a:rPr lang="zh-CN" altLang="en-US" sz="1400"/>
              <a:pPr/>
              <a:t>30</a:t>
            </a:fld>
            <a:endParaRPr lang="en-US" altLang="zh-CN" sz="14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228600" y="228600"/>
            <a:ext cx="8640763" cy="1150938"/>
          </a:xfrm>
        </p:spPr>
        <p:txBody>
          <a:bodyPr/>
          <a:lstStyle/>
          <a:p>
            <a:r>
              <a:rPr lang="zh-CN" altLang="en-US" b="1" smtClean="0"/>
              <a:t>基 本 知 识</a:t>
            </a:r>
          </a:p>
        </p:txBody>
      </p:sp>
      <p:sp>
        <p:nvSpPr>
          <p:cNvPr id="5123" name="Rectangle 3"/>
          <p:cNvSpPr>
            <a:spLocks noGrp="1" noChangeArrowheads="1"/>
          </p:cNvSpPr>
          <p:nvPr>
            <p:ph type="body" idx="4294967295"/>
          </p:nvPr>
        </p:nvSpPr>
        <p:spPr>
          <a:xfrm>
            <a:off x="287338" y="1438275"/>
            <a:ext cx="8640762" cy="5038725"/>
          </a:xfrm>
        </p:spPr>
        <p:txBody>
          <a:bodyPr/>
          <a:lstStyle/>
          <a:p>
            <a:pPr>
              <a:defRPr/>
            </a:pPr>
            <a:r>
              <a:rPr lang="zh-CN" altLang="en-US" b="1" dirty="0" smtClean="0"/>
              <a:t>定型规则的例子</a:t>
            </a:r>
            <a:endParaRPr lang="en-US" altLang="zh-CN" b="1" dirty="0" smtClean="0"/>
          </a:p>
          <a:p>
            <a:pPr>
              <a:buFontTx/>
              <a:buNone/>
              <a:defRPr/>
            </a:pPr>
            <a:r>
              <a:rPr lang="en-US" altLang="zh-CN" sz="2800" b="1" dirty="0" smtClean="0">
                <a:ea typeface="黑体" pitchFamily="2" charset="-122"/>
              </a:rPr>
              <a:t>(Exp Index) </a:t>
            </a:r>
            <a:r>
              <a:rPr lang="zh-CN" altLang="en-US" sz="2800" b="1" dirty="0" smtClean="0">
                <a:latin typeface="+mn-ea"/>
              </a:rPr>
              <a:t>备注</a:t>
            </a:r>
            <a:r>
              <a:rPr lang="zh-CN" altLang="en-US" sz="2800" b="1" dirty="0">
                <a:latin typeface="+mn-ea"/>
              </a:rPr>
              <a:t>：</a:t>
            </a:r>
            <a:r>
              <a:rPr lang="en-US" altLang="zh-CN" sz="2800" b="1" i="1" dirty="0"/>
              <a:t>N</a:t>
            </a:r>
            <a:r>
              <a:rPr lang="zh-CN" altLang="en-US" sz="2800" b="1" dirty="0"/>
              <a:t>是大于</a:t>
            </a:r>
            <a:r>
              <a:rPr lang="en-US" altLang="zh-CN" sz="2800" b="1" dirty="0"/>
              <a:t>0</a:t>
            </a:r>
            <a:r>
              <a:rPr lang="zh-CN" altLang="en-US" sz="2800" b="1" dirty="0"/>
              <a:t>的自然数</a:t>
            </a:r>
            <a:endParaRPr lang="en-US" altLang="zh-CN" sz="2800" b="1" dirty="0" smtClean="0">
              <a:ea typeface="黑体" pitchFamily="2" charset="-122"/>
            </a:endParaRPr>
          </a:p>
          <a:p>
            <a:pPr>
              <a:spcBef>
                <a:spcPts val="1800"/>
              </a:spcBef>
              <a:buFontTx/>
              <a:buNone/>
              <a:defRPr/>
            </a:pPr>
            <a:r>
              <a:rPr lang="en-US" altLang="zh-CN" sz="2800" b="1" dirty="0" smtClean="0">
                <a:ea typeface="黑体" pitchFamily="2" charset="-122"/>
              </a:rPr>
              <a:t>							</a:t>
            </a:r>
            <a:r>
              <a:rPr lang="pt-BR" sz="2800" b="1" dirty="0" smtClean="0"/>
              <a:t> (0</a:t>
            </a:r>
            <a:r>
              <a:rPr lang="en-US" sz="2800" b="1" dirty="0" smtClean="0">
                <a:sym typeface="Symbol"/>
              </a:rPr>
              <a:t></a:t>
            </a:r>
            <a:r>
              <a:rPr lang="en-US" sz="2800" b="1" dirty="0" smtClean="0"/>
              <a:t> </a:t>
            </a:r>
            <a:r>
              <a:rPr lang="pt-BR" sz="2800" b="1" i="1" dirty="0" smtClean="0"/>
              <a:t>E</a:t>
            </a:r>
            <a:r>
              <a:rPr lang="pt-BR" sz="2800" b="1" baseline="-25000" dirty="0" smtClean="0"/>
              <a:t>2</a:t>
            </a:r>
            <a:r>
              <a:rPr lang="pt-BR" sz="2800" b="1" dirty="0" smtClean="0"/>
              <a:t>.</a:t>
            </a:r>
            <a:r>
              <a:rPr lang="pt-BR" sz="2800" b="1" i="1" dirty="0" smtClean="0"/>
              <a:t>val</a:t>
            </a:r>
            <a:r>
              <a:rPr lang="pt-BR" sz="2800" b="1" baseline="-25000" dirty="0" smtClean="0"/>
              <a:t> </a:t>
            </a:r>
            <a:r>
              <a:rPr lang="en-US" sz="2800" b="1" dirty="0" smtClean="0">
                <a:sym typeface="Symbol"/>
              </a:rPr>
              <a:t></a:t>
            </a:r>
            <a:r>
              <a:rPr lang="en-US" sz="2800" b="1" dirty="0" smtClean="0"/>
              <a:t> </a:t>
            </a:r>
            <a:r>
              <a:rPr lang="pt-BR" sz="2800" b="1" i="1" dirty="0" smtClean="0"/>
              <a:t>N</a:t>
            </a:r>
            <a:r>
              <a:rPr lang="pt-BR" sz="2800" b="1" dirty="0" smtClean="0">
                <a:sym typeface="Symbol"/>
              </a:rPr>
              <a:t></a:t>
            </a:r>
            <a:r>
              <a:rPr lang="pt-BR" sz="2800" b="1" dirty="0" smtClean="0"/>
              <a:t>1)</a:t>
            </a:r>
            <a:endParaRPr lang="en-US" altLang="zh-CN" sz="2800" b="1" dirty="0" smtClean="0">
              <a:ea typeface="黑体" pitchFamily="2" charset="-122"/>
            </a:endParaRPr>
          </a:p>
          <a:p>
            <a:pPr>
              <a:spcBef>
                <a:spcPts val="0"/>
              </a:spcBef>
              <a:buFontTx/>
              <a:buNone/>
              <a:defRPr/>
            </a:pPr>
            <a:endParaRPr lang="en-US" altLang="zh-CN" sz="2800" b="1" dirty="0" smtClean="0">
              <a:ea typeface="黑体" pitchFamily="2" charset="-122"/>
            </a:endParaRPr>
          </a:p>
          <a:p>
            <a:pPr>
              <a:spcBef>
                <a:spcPts val="1200"/>
              </a:spcBef>
              <a:buFontTx/>
              <a:buNone/>
              <a:defRPr/>
            </a:pPr>
            <a:r>
              <a:rPr lang="en-US" altLang="zh-CN" sz="2800" b="1" dirty="0" smtClean="0">
                <a:ea typeface="黑体" pitchFamily="2" charset="-122"/>
              </a:rPr>
              <a:t>(Exp </a:t>
            </a:r>
            <a:r>
              <a:rPr lang="en-US" altLang="zh-CN" sz="2800" b="1" dirty="0" err="1" smtClean="0">
                <a:ea typeface="黑体" pitchFamily="2" charset="-122"/>
              </a:rPr>
              <a:t>Deref</a:t>
            </a:r>
            <a:r>
              <a:rPr lang="en-US" altLang="zh-CN" sz="2800" b="1" dirty="0" smtClean="0">
                <a:ea typeface="黑体" pitchFamily="2" charset="-122"/>
              </a:rPr>
              <a:t>)</a:t>
            </a:r>
          </a:p>
          <a:p>
            <a:pPr>
              <a:buFontTx/>
              <a:buNone/>
              <a:defRPr/>
            </a:pPr>
            <a:endParaRPr lang="en-US" altLang="zh-CN" sz="2800" b="1" dirty="0" smtClean="0">
              <a:ea typeface="黑体" pitchFamily="2" charset="-122"/>
            </a:endParaRPr>
          </a:p>
          <a:p>
            <a:pPr>
              <a:spcBef>
                <a:spcPts val="1800"/>
              </a:spcBef>
              <a:buFontTx/>
              <a:buNone/>
              <a:defRPr/>
            </a:pPr>
            <a:r>
              <a:rPr lang="en-US" altLang="zh-CN" sz="2800" b="1" dirty="0" smtClean="0">
                <a:ea typeface="黑体" pitchFamily="2" charset="-122"/>
              </a:rPr>
              <a:t>(Exp </a:t>
            </a:r>
            <a:r>
              <a:rPr lang="en-US" altLang="zh-CN" sz="2800" b="1" dirty="0" err="1" smtClean="0">
                <a:ea typeface="黑体" pitchFamily="2" charset="-122"/>
              </a:rPr>
              <a:t>FunCall</a:t>
            </a:r>
            <a:r>
              <a:rPr lang="en-US" altLang="zh-CN" sz="2800" b="1" dirty="0" smtClean="0">
                <a:ea typeface="黑体" pitchFamily="2" charset="-122"/>
              </a:rPr>
              <a:t>)</a:t>
            </a:r>
          </a:p>
          <a:p>
            <a:pPr>
              <a:spcBef>
                <a:spcPts val="0"/>
              </a:spcBef>
              <a:buFontTx/>
              <a:buNone/>
              <a:defRPr/>
            </a:pPr>
            <a:endParaRPr lang="en-US" altLang="zh-CN" sz="2800" b="1" dirty="0" smtClean="0">
              <a:ea typeface="黑体" pitchFamily="2" charset="-122"/>
            </a:endParaRPr>
          </a:p>
          <a:p>
            <a:pPr>
              <a:spcBef>
                <a:spcPts val="0"/>
              </a:spcBef>
              <a:buFontTx/>
              <a:buNone/>
              <a:defRPr/>
            </a:pPr>
            <a:r>
              <a:rPr lang="en-US" altLang="zh-CN" sz="2800" b="1" dirty="0" smtClean="0">
                <a:latin typeface="+mn-ea"/>
              </a:rPr>
              <a:t>	</a:t>
            </a:r>
            <a:r>
              <a:rPr lang="zh-CN" altLang="en-US" sz="2800" b="1" dirty="0" smtClean="0">
                <a:latin typeface="+mn-ea"/>
              </a:rPr>
              <a:t>这些规则的特点：都是</a:t>
            </a:r>
            <a:r>
              <a:rPr lang="zh-CN" altLang="en-US" sz="2800" b="1" dirty="0" smtClean="0">
                <a:latin typeface="+mn-ea"/>
              </a:rPr>
              <a:t>依据语法上的子结构</a:t>
            </a:r>
            <a:r>
              <a:rPr lang="zh-CN" altLang="en-US" sz="2800" b="1" dirty="0" smtClean="0">
                <a:latin typeface="+mn-ea"/>
              </a:rPr>
              <a:t>的</a:t>
            </a:r>
            <a:r>
              <a:rPr lang="zh-CN" altLang="en-US" sz="2800" b="1" dirty="0" smtClean="0">
                <a:latin typeface="+mn-ea"/>
              </a:rPr>
              <a:t>类型</a:t>
            </a:r>
            <a:endParaRPr lang="en-US" altLang="zh-CN" sz="2800" b="1" dirty="0" smtClean="0">
              <a:latin typeface="+mn-ea"/>
            </a:endParaRPr>
          </a:p>
          <a:p>
            <a:pPr>
              <a:spcBef>
                <a:spcPts val="0"/>
              </a:spcBef>
              <a:buFontTx/>
              <a:buNone/>
              <a:defRPr/>
            </a:pPr>
            <a:r>
              <a:rPr lang="zh-CN" altLang="en-US" sz="2800" b="1" smtClean="0">
                <a:latin typeface="+mn-ea"/>
              </a:rPr>
              <a:t>来</a:t>
            </a:r>
            <a:r>
              <a:rPr lang="zh-CN" altLang="en-US" sz="2800" b="1" smtClean="0">
                <a:latin typeface="+mn-ea"/>
              </a:rPr>
              <a:t>确定</a:t>
            </a:r>
            <a:r>
              <a:rPr lang="zh-CN" altLang="en-US" sz="2800" b="1" smtClean="0">
                <a:latin typeface="+mn-ea"/>
              </a:rPr>
              <a:t>一个</a:t>
            </a:r>
            <a:r>
              <a:rPr lang="zh-CN" altLang="en-US" sz="2800" b="1" dirty="0" smtClean="0">
                <a:latin typeface="+mn-ea"/>
              </a:rPr>
              <a:t>结构的类型，易于类型检查的实现</a:t>
            </a:r>
            <a:endParaRPr lang="en-US" altLang="zh-CN" sz="2800" b="1" dirty="0" smtClean="0">
              <a:latin typeface="+mn-ea"/>
            </a:endParaRPr>
          </a:p>
        </p:txBody>
      </p:sp>
      <p:grpSp>
        <p:nvGrpSpPr>
          <p:cNvPr id="26628" name="Group 13"/>
          <p:cNvGrpSpPr>
            <a:grpSpLocks/>
          </p:cNvGrpSpPr>
          <p:nvPr/>
        </p:nvGrpSpPr>
        <p:grpSpPr bwMode="auto">
          <a:xfrm>
            <a:off x="142875" y="2571750"/>
            <a:ext cx="6229350" cy="762000"/>
            <a:chOff x="1474" y="2115"/>
            <a:chExt cx="4014" cy="480"/>
          </a:xfrm>
        </p:grpSpPr>
        <p:sp>
          <p:nvSpPr>
            <p:cNvPr id="26636" name="Rectangle 8" descr="Green marble"/>
            <p:cNvSpPr>
              <a:spLocks noChangeArrowheads="1"/>
            </p:cNvSpPr>
            <p:nvPr/>
          </p:nvSpPr>
          <p:spPr bwMode="auto">
            <a:xfrm>
              <a:off x="1474" y="2115"/>
              <a:ext cx="401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type="none" w="sm" len="sm"/>
                  <a:tailEnd type="none" w="sm" len="sm"/>
                </a14:hiddenLine>
              </a:ext>
            </a:extLst>
          </p:spPr>
          <p:txBody>
            <a:bodyPr wrap="none"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spcBef>
                  <a:spcPct val="20000"/>
                </a:spcBef>
              </a:pPr>
              <a:r>
                <a:rPr lang="en-US" altLang="zh-CN" sz="2800">
                  <a:sym typeface="Symbol" panose="05050102010706020507" pitchFamily="18" charset="2"/>
                </a:rPr>
                <a:t> </a:t>
              </a:r>
              <a:r>
                <a:rPr lang="en-US" altLang="zh-CN" sz="2800" b="1">
                  <a:sym typeface="Symbol" panose="05050102010706020507" pitchFamily="18" charset="2"/>
                </a:rPr>
                <a:t></a:t>
              </a:r>
              <a:r>
                <a:rPr lang="en-US" altLang="zh-CN" sz="2800" b="1"/>
                <a:t> |</a:t>
              </a:r>
              <a:r>
                <a:rPr lang="en-US" altLang="zh-CN" sz="2800" b="1">
                  <a:sym typeface="Symbol" panose="05050102010706020507" pitchFamily="18" charset="2"/>
                </a:rPr>
                <a:t></a:t>
              </a:r>
              <a:r>
                <a:rPr lang="en-US" altLang="zh-CN" sz="2800" b="1"/>
                <a:t> </a:t>
              </a:r>
              <a:r>
                <a:rPr lang="en-US" altLang="zh-CN" sz="2800" b="1" i="1"/>
                <a:t>E</a:t>
              </a:r>
              <a:r>
                <a:rPr lang="en-US" altLang="zh-CN" sz="2800" b="1" baseline="-25000"/>
                <a:t>1</a:t>
              </a:r>
              <a:r>
                <a:rPr lang="en-US" altLang="zh-CN" sz="2800" b="1"/>
                <a:t>: </a:t>
              </a:r>
              <a:r>
                <a:rPr lang="en-US" altLang="zh-CN" sz="2800" b="1" i="1"/>
                <a:t>array</a:t>
              </a:r>
              <a:r>
                <a:rPr lang="en-US" altLang="zh-CN" sz="2800" b="1"/>
                <a:t>(</a:t>
              </a:r>
              <a:r>
                <a:rPr lang="en-US" altLang="zh-CN" sz="2800" b="1" i="1"/>
                <a:t>N</a:t>
              </a:r>
              <a:r>
                <a:rPr lang="en-US" altLang="zh-CN" sz="2800" b="1"/>
                <a:t>,</a:t>
              </a:r>
              <a:r>
                <a:rPr lang="en-US" altLang="zh-CN" sz="2800" b="1" i="1"/>
                <a:t>T</a:t>
              </a:r>
              <a:r>
                <a:rPr lang="en-US" altLang="zh-CN" sz="2800" b="1"/>
                <a:t>), </a:t>
              </a:r>
              <a:r>
                <a:rPr lang="en-US" altLang="zh-CN" sz="2800" b="1">
                  <a:sym typeface="Symbol" panose="05050102010706020507" pitchFamily="18" charset="2"/>
                </a:rPr>
                <a:t></a:t>
              </a:r>
              <a:r>
                <a:rPr lang="en-US" altLang="zh-CN" sz="2800" b="1"/>
                <a:t> |</a:t>
              </a:r>
              <a:r>
                <a:rPr lang="en-US" altLang="zh-CN" sz="2800" b="1">
                  <a:sym typeface="Symbol" panose="05050102010706020507" pitchFamily="18" charset="2"/>
                </a:rPr>
                <a:t></a:t>
              </a:r>
              <a:r>
                <a:rPr lang="en-US" altLang="zh-CN" sz="2800" b="1"/>
                <a:t> </a:t>
              </a:r>
              <a:r>
                <a:rPr lang="en-US" altLang="zh-CN" sz="2800" b="1" i="1"/>
                <a:t>E</a:t>
              </a:r>
              <a:r>
                <a:rPr lang="en-US" altLang="zh-CN" sz="2800" b="1" baseline="-25000"/>
                <a:t>2</a:t>
              </a:r>
              <a:r>
                <a:rPr lang="en-US" altLang="zh-CN" sz="2800" b="1"/>
                <a:t>: </a:t>
              </a:r>
              <a:r>
                <a:rPr lang="en-US" altLang="zh-CN" sz="2800" b="1" i="1"/>
                <a:t>int</a:t>
              </a:r>
              <a:endParaRPr lang="en-US" altLang="zh-CN" sz="2800" b="1" i="1" baseline="-25000"/>
            </a:p>
            <a:p>
              <a:pPr algn="ctr">
                <a:spcBef>
                  <a:spcPct val="20000"/>
                </a:spcBef>
              </a:pPr>
              <a:r>
                <a:rPr lang="en-US" altLang="zh-CN" sz="2800" b="1">
                  <a:sym typeface="Symbol" panose="05050102010706020507" pitchFamily="18" charset="2"/>
                </a:rPr>
                <a:t></a:t>
              </a:r>
              <a:r>
                <a:rPr lang="en-US" altLang="zh-CN" sz="2800" b="1"/>
                <a:t> |</a:t>
              </a:r>
              <a:r>
                <a:rPr lang="en-US" altLang="zh-CN" sz="2800" b="1">
                  <a:sym typeface="Symbol" panose="05050102010706020507" pitchFamily="18" charset="2"/>
                </a:rPr>
                <a:t></a:t>
              </a:r>
              <a:r>
                <a:rPr lang="en-US" altLang="zh-CN" sz="2800" b="1"/>
                <a:t> </a:t>
              </a:r>
              <a:r>
                <a:rPr lang="en-US" altLang="zh-CN" sz="2800" b="1" i="1"/>
                <a:t>E</a:t>
              </a:r>
              <a:r>
                <a:rPr lang="en-US" altLang="zh-CN" sz="2800" b="1" baseline="-25000"/>
                <a:t>1</a:t>
              </a:r>
              <a:r>
                <a:rPr lang="en-US" altLang="zh-CN" sz="2800" b="1"/>
                <a:t>[</a:t>
              </a:r>
              <a:r>
                <a:rPr lang="en-US" altLang="zh-CN" sz="2800" b="1" i="1"/>
                <a:t>E</a:t>
              </a:r>
              <a:r>
                <a:rPr lang="en-US" altLang="zh-CN" sz="2800" b="1" baseline="-25000"/>
                <a:t>2</a:t>
              </a:r>
              <a:r>
                <a:rPr lang="en-US" altLang="zh-CN" sz="2800" b="1"/>
                <a:t>] : </a:t>
              </a:r>
              <a:r>
                <a:rPr lang="en-US" altLang="zh-CN" sz="2800" b="1" i="1"/>
                <a:t>T</a:t>
              </a:r>
            </a:p>
          </p:txBody>
        </p:sp>
        <p:sp>
          <p:nvSpPr>
            <p:cNvPr id="26637" name="Line 9"/>
            <p:cNvSpPr>
              <a:spLocks noChangeShapeType="1"/>
            </p:cNvSpPr>
            <p:nvPr/>
          </p:nvSpPr>
          <p:spPr bwMode="auto">
            <a:xfrm>
              <a:off x="1837" y="2387"/>
              <a:ext cx="3287" cy="0"/>
            </a:xfrm>
            <a:prstGeom prst="line">
              <a:avLst/>
            </a:prstGeom>
            <a:noFill/>
            <a:ln w="3175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grpSp>
        <p:nvGrpSpPr>
          <p:cNvPr id="3" name="Group 10"/>
          <p:cNvGrpSpPr>
            <a:grpSpLocks/>
          </p:cNvGrpSpPr>
          <p:nvPr/>
        </p:nvGrpSpPr>
        <p:grpSpPr bwMode="auto">
          <a:xfrm>
            <a:off x="3000375" y="3643313"/>
            <a:ext cx="3500438" cy="762000"/>
            <a:chOff x="2971" y="3702"/>
            <a:chExt cx="2404" cy="480"/>
          </a:xfrm>
        </p:grpSpPr>
        <p:sp>
          <p:nvSpPr>
            <p:cNvPr id="26634" name="Rectangle 11" descr="Green marble"/>
            <p:cNvSpPr>
              <a:spLocks noChangeArrowheads="1"/>
            </p:cNvSpPr>
            <p:nvPr/>
          </p:nvSpPr>
          <p:spPr bwMode="auto">
            <a:xfrm>
              <a:off x="2971" y="3702"/>
              <a:ext cx="240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type="none" w="sm" len="sm"/>
                  <a:tailEnd type="none" w="sm" len="sm"/>
                </a14:hiddenLine>
              </a:ext>
            </a:extLst>
          </p:spPr>
          <p:txBody>
            <a:bodyPr wrap="none"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spcBef>
                  <a:spcPct val="20000"/>
                </a:spcBef>
              </a:pPr>
              <a:r>
                <a:rPr lang="en-US" altLang="zh-CN" sz="2800">
                  <a:sym typeface="Symbol" panose="05050102010706020507" pitchFamily="18" charset="2"/>
                </a:rPr>
                <a:t> </a:t>
              </a:r>
              <a:r>
                <a:rPr lang="en-US" altLang="zh-CN" sz="2800" b="1">
                  <a:sym typeface="Symbol" panose="05050102010706020507" pitchFamily="18" charset="2"/>
                </a:rPr>
                <a:t></a:t>
              </a:r>
              <a:r>
                <a:rPr lang="en-US" altLang="zh-CN" sz="2800" b="1"/>
                <a:t> |</a:t>
              </a:r>
              <a:r>
                <a:rPr lang="en-US" altLang="zh-CN" sz="2800" b="1">
                  <a:sym typeface="Symbol" panose="05050102010706020507" pitchFamily="18" charset="2"/>
                </a:rPr>
                <a:t></a:t>
              </a:r>
              <a:r>
                <a:rPr lang="en-US" altLang="zh-CN" sz="2800" b="1"/>
                <a:t> </a:t>
              </a:r>
              <a:r>
                <a:rPr lang="en-US" altLang="zh-CN" sz="2800" b="1" i="1"/>
                <a:t>E </a:t>
              </a:r>
              <a:r>
                <a:rPr lang="en-US" altLang="zh-CN" sz="2800" b="1"/>
                <a:t>: </a:t>
              </a:r>
              <a:r>
                <a:rPr lang="en-US" altLang="zh-CN" sz="2800" b="1" i="1">
                  <a:sym typeface="Symbol" panose="05050102010706020507" pitchFamily="18" charset="2"/>
                </a:rPr>
                <a:t>pointer</a:t>
              </a:r>
              <a:r>
                <a:rPr lang="en-US" altLang="zh-CN" sz="2800" b="1">
                  <a:sym typeface="Symbol" panose="05050102010706020507" pitchFamily="18" charset="2"/>
                </a:rPr>
                <a:t>(</a:t>
              </a:r>
              <a:r>
                <a:rPr lang="en-US" altLang="zh-CN" sz="2800" b="1" i="1">
                  <a:sym typeface="Symbol" panose="05050102010706020507" pitchFamily="18" charset="2"/>
                </a:rPr>
                <a:t>T</a:t>
              </a:r>
              <a:r>
                <a:rPr lang="en-US" altLang="zh-CN" sz="2800" b="1">
                  <a:sym typeface="Symbol" panose="05050102010706020507" pitchFamily="18" charset="2"/>
                </a:rPr>
                <a:t>)</a:t>
              </a:r>
            </a:p>
            <a:p>
              <a:pPr algn="ctr">
                <a:spcBef>
                  <a:spcPct val="20000"/>
                </a:spcBef>
              </a:pPr>
              <a:r>
                <a:rPr lang="en-US" altLang="zh-CN" sz="2800" b="1">
                  <a:sym typeface="Symbol" panose="05050102010706020507" pitchFamily="18" charset="2"/>
                </a:rPr>
                <a:t></a:t>
              </a:r>
              <a:r>
                <a:rPr lang="en-US" altLang="zh-CN" sz="2800" b="1"/>
                <a:t> |</a:t>
              </a:r>
              <a:r>
                <a:rPr lang="en-US" altLang="zh-CN" sz="2800" b="1">
                  <a:sym typeface="Symbol" panose="05050102010706020507" pitchFamily="18" charset="2"/>
                </a:rPr>
                <a:t></a:t>
              </a:r>
              <a:r>
                <a:rPr lang="en-US" altLang="zh-CN" sz="2800" b="1"/>
                <a:t> *</a:t>
              </a:r>
              <a:r>
                <a:rPr lang="en-US" altLang="zh-CN" sz="2800" b="1" i="1"/>
                <a:t>E </a:t>
              </a:r>
              <a:r>
                <a:rPr lang="en-US" altLang="zh-CN" sz="2800" b="1"/>
                <a:t>: </a:t>
              </a:r>
              <a:r>
                <a:rPr lang="en-US" altLang="zh-CN" sz="2800" b="1" i="1"/>
                <a:t>T</a:t>
              </a:r>
            </a:p>
          </p:txBody>
        </p:sp>
        <p:sp>
          <p:nvSpPr>
            <p:cNvPr id="26635" name="Line 12"/>
            <p:cNvSpPr>
              <a:spLocks noChangeShapeType="1"/>
            </p:cNvSpPr>
            <p:nvPr/>
          </p:nvSpPr>
          <p:spPr bwMode="auto">
            <a:xfrm>
              <a:off x="3101" y="3942"/>
              <a:ext cx="2209" cy="0"/>
            </a:xfrm>
            <a:prstGeom prst="line">
              <a:avLst/>
            </a:prstGeom>
            <a:noFill/>
            <a:ln w="3175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grpSp>
        <p:nvGrpSpPr>
          <p:cNvPr id="4" name="Group 4"/>
          <p:cNvGrpSpPr>
            <a:grpSpLocks/>
          </p:cNvGrpSpPr>
          <p:nvPr/>
        </p:nvGrpSpPr>
        <p:grpSpPr bwMode="auto">
          <a:xfrm>
            <a:off x="3000375" y="4714875"/>
            <a:ext cx="5400675" cy="762000"/>
            <a:chOff x="2971" y="3702"/>
            <a:chExt cx="2404" cy="480"/>
          </a:xfrm>
        </p:grpSpPr>
        <p:sp>
          <p:nvSpPr>
            <p:cNvPr id="26632" name="Rectangle 5" descr="Green marble"/>
            <p:cNvSpPr>
              <a:spLocks noChangeArrowheads="1"/>
            </p:cNvSpPr>
            <p:nvPr/>
          </p:nvSpPr>
          <p:spPr bwMode="auto">
            <a:xfrm>
              <a:off x="2971" y="3702"/>
              <a:ext cx="240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type="none" w="sm" len="sm"/>
                  <a:tailEnd type="none" w="sm" len="sm"/>
                </a14:hiddenLine>
              </a:ext>
            </a:extLst>
          </p:spPr>
          <p:txBody>
            <a:bodyPr wrap="none"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spcBef>
                  <a:spcPct val="20000"/>
                </a:spcBef>
              </a:pPr>
              <a:r>
                <a:rPr lang="en-US" altLang="zh-CN" sz="2800">
                  <a:sym typeface="Symbol" panose="05050102010706020507" pitchFamily="18" charset="2"/>
                </a:rPr>
                <a:t> </a:t>
              </a:r>
              <a:r>
                <a:rPr lang="en-US" altLang="zh-CN" sz="2800" b="1">
                  <a:sym typeface="Symbol" panose="05050102010706020507" pitchFamily="18" charset="2"/>
                </a:rPr>
                <a:t></a:t>
              </a:r>
              <a:r>
                <a:rPr lang="en-US" altLang="zh-CN" sz="2800" b="1"/>
                <a:t> |</a:t>
              </a:r>
              <a:r>
                <a:rPr lang="en-US" altLang="zh-CN" sz="2800" b="1">
                  <a:sym typeface="Symbol" panose="05050102010706020507" pitchFamily="18" charset="2"/>
                </a:rPr>
                <a:t></a:t>
              </a:r>
              <a:r>
                <a:rPr lang="en-US" altLang="zh-CN" sz="2800" b="1"/>
                <a:t> </a:t>
              </a:r>
              <a:r>
                <a:rPr lang="en-US" altLang="zh-CN" sz="2800" b="1" i="1"/>
                <a:t>E</a:t>
              </a:r>
              <a:r>
                <a:rPr lang="en-US" altLang="zh-CN" sz="2800" b="1" baseline="-25000"/>
                <a:t>1</a:t>
              </a:r>
              <a:r>
                <a:rPr lang="en-US" altLang="zh-CN" sz="2800" b="1"/>
                <a:t>: </a:t>
              </a:r>
              <a:r>
                <a:rPr lang="en-US" altLang="zh-CN" sz="2800" b="1" i="1"/>
                <a:t>T</a:t>
              </a:r>
              <a:r>
                <a:rPr lang="en-US" altLang="zh-CN" sz="2800" b="1" baseline="-25000"/>
                <a:t>1</a:t>
              </a:r>
              <a:r>
                <a:rPr lang="en-US" altLang="zh-CN" sz="2800" b="1" i="1"/>
                <a:t> </a:t>
              </a:r>
              <a:r>
                <a:rPr lang="en-US" altLang="zh-CN" sz="2800" b="1">
                  <a:sym typeface="Symbol" panose="05050102010706020507" pitchFamily="18" charset="2"/>
                </a:rPr>
                <a:t></a:t>
              </a:r>
              <a:r>
                <a:rPr lang="en-US" altLang="zh-CN" sz="2800" b="1"/>
                <a:t> </a:t>
              </a:r>
              <a:r>
                <a:rPr lang="en-US" altLang="zh-CN" sz="2800" b="1" i="1"/>
                <a:t>T</a:t>
              </a:r>
              <a:r>
                <a:rPr lang="en-US" altLang="zh-CN" sz="2800" b="1" baseline="-25000"/>
                <a:t>2</a:t>
              </a:r>
              <a:r>
                <a:rPr lang="en-US" altLang="zh-CN" sz="2800" b="1"/>
                <a:t>, </a:t>
              </a:r>
              <a:r>
                <a:rPr lang="en-US" altLang="zh-CN" sz="2800" b="1">
                  <a:sym typeface="Symbol" panose="05050102010706020507" pitchFamily="18" charset="2"/>
                </a:rPr>
                <a:t>	  </a:t>
              </a:r>
              <a:r>
                <a:rPr lang="en-US" altLang="zh-CN" sz="2800" b="1"/>
                <a:t> |</a:t>
              </a:r>
              <a:r>
                <a:rPr lang="en-US" altLang="zh-CN" sz="2800" b="1">
                  <a:sym typeface="Symbol" panose="05050102010706020507" pitchFamily="18" charset="2"/>
                </a:rPr>
                <a:t></a:t>
              </a:r>
              <a:r>
                <a:rPr lang="en-US" altLang="zh-CN" sz="2800" b="1"/>
                <a:t> </a:t>
              </a:r>
              <a:r>
                <a:rPr lang="en-US" altLang="zh-CN" sz="2800" b="1" i="1"/>
                <a:t>E</a:t>
              </a:r>
              <a:r>
                <a:rPr lang="en-US" altLang="zh-CN" sz="2800" b="1" baseline="-25000"/>
                <a:t>2</a:t>
              </a:r>
              <a:r>
                <a:rPr lang="en-US" altLang="zh-CN" sz="2800" b="1"/>
                <a:t>: </a:t>
              </a:r>
              <a:r>
                <a:rPr lang="en-US" altLang="zh-CN" sz="2800" b="1" i="1"/>
                <a:t>T</a:t>
              </a:r>
              <a:r>
                <a:rPr lang="en-US" altLang="zh-CN" sz="2800" b="1" baseline="-25000"/>
                <a:t>1</a:t>
              </a:r>
            </a:p>
            <a:p>
              <a:pPr algn="ctr">
                <a:spcBef>
                  <a:spcPct val="20000"/>
                </a:spcBef>
              </a:pPr>
              <a:r>
                <a:rPr lang="en-US" altLang="zh-CN" sz="2800" b="1">
                  <a:sym typeface="Symbol" panose="05050102010706020507" pitchFamily="18" charset="2"/>
                </a:rPr>
                <a:t></a:t>
              </a:r>
              <a:r>
                <a:rPr lang="en-US" altLang="zh-CN" sz="2800" b="1"/>
                <a:t> |</a:t>
              </a:r>
              <a:r>
                <a:rPr lang="en-US" altLang="zh-CN" sz="2800" b="1">
                  <a:sym typeface="Symbol" panose="05050102010706020507" pitchFamily="18" charset="2"/>
                </a:rPr>
                <a:t></a:t>
              </a:r>
              <a:r>
                <a:rPr lang="en-US" altLang="zh-CN" sz="2800" b="1"/>
                <a:t> </a:t>
              </a:r>
              <a:r>
                <a:rPr lang="en-US" altLang="zh-CN" sz="2800" b="1" i="1"/>
                <a:t>E</a:t>
              </a:r>
              <a:r>
                <a:rPr lang="en-US" altLang="zh-CN" sz="2800" b="1" baseline="-25000"/>
                <a:t>1</a:t>
              </a:r>
              <a:r>
                <a:rPr lang="en-US" altLang="zh-CN" sz="2800" b="1"/>
                <a:t> (</a:t>
              </a:r>
              <a:r>
                <a:rPr lang="en-US" altLang="zh-CN" sz="2800" b="1" i="1"/>
                <a:t>E</a:t>
              </a:r>
              <a:r>
                <a:rPr lang="en-US" altLang="zh-CN" sz="2800" b="1" baseline="-25000"/>
                <a:t>2</a:t>
              </a:r>
              <a:r>
                <a:rPr lang="en-US" altLang="zh-CN" sz="2800" b="1"/>
                <a:t>) : </a:t>
              </a:r>
              <a:r>
                <a:rPr lang="en-US" altLang="zh-CN" sz="2800" b="1" i="1"/>
                <a:t>T</a:t>
              </a:r>
              <a:r>
                <a:rPr lang="en-US" altLang="zh-CN" sz="2800" b="1" baseline="-25000"/>
                <a:t>2</a:t>
              </a:r>
            </a:p>
          </p:txBody>
        </p:sp>
        <p:sp>
          <p:nvSpPr>
            <p:cNvPr id="26633" name="Line 6"/>
            <p:cNvSpPr>
              <a:spLocks noChangeShapeType="1"/>
            </p:cNvSpPr>
            <p:nvPr/>
          </p:nvSpPr>
          <p:spPr bwMode="auto">
            <a:xfrm>
              <a:off x="3101" y="3942"/>
              <a:ext cx="2209" cy="0"/>
            </a:xfrm>
            <a:prstGeom prst="line">
              <a:avLst/>
            </a:prstGeom>
            <a:noFill/>
            <a:ln w="3175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sp>
        <p:nvSpPr>
          <p:cNvPr id="26631" name="灯片编号占位符 1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EF7A9948-6BF5-417C-B14F-299024EE16DC}" type="slidenum">
              <a:rPr lang="zh-CN" altLang="en-US" sz="1400"/>
              <a:pPr/>
              <a:t>31</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512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228600" y="228600"/>
            <a:ext cx="8640763" cy="1150938"/>
          </a:xfrm>
        </p:spPr>
        <p:txBody>
          <a:bodyPr/>
          <a:lstStyle/>
          <a:p>
            <a:r>
              <a:rPr lang="zh-CN" altLang="en-US" b="1" smtClean="0"/>
              <a:t>基 本 知 识</a:t>
            </a:r>
          </a:p>
        </p:txBody>
      </p:sp>
      <p:sp>
        <p:nvSpPr>
          <p:cNvPr id="27651" name="Rectangle 3"/>
          <p:cNvSpPr>
            <a:spLocks noGrp="1" noChangeArrowheads="1"/>
          </p:cNvSpPr>
          <p:nvPr>
            <p:ph type="body" idx="4294967295"/>
          </p:nvPr>
        </p:nvSpPr>
        <p:spPr>
          <a:xfrm>
            <a:off x="287338" y="1438275"/>
            <a:ext cx="8640762" cy="5038725"/>
          </a:xfrm>
        </p:spPr>
        <p:txBody>
          <a:bodyPr/>
          <a:lstStyle/>
          <a:p>
            <a:r>
              <a:rPr lang="zh-CN" altLang="en-US" b="1" dirty="0" smtClean="0"/>
              <a:t>定型规则的例子</a:t>
            </a:r>
            <a:endParaRPr lang="en-US" altLang="zh-CN" b="1" dirty="0" smtClean="0"/>
          </a:p>
          <a:p>
            <a:pPr>
              <a:buFontTx/>
              <a:buNone/>
            </a:pPr>
            <a:r>
              <a:rPr lang="en-US" altLang="zh-CN" sz="2800" b="1" dirty="0" smtClean="0">
                <a:ea typeface="黑体" panose="02010609060101010101" pitchFamily="49" charset="-122"/>
              </a:rPr>
              <a:t>(</a:t>
            </a:r>
            <a:r>
              <a:rPr lang="en-US" altLang="zh-CN" sz="2800" b="1" dirty="0" err="1" smtClean="0">
                <a:ea typeface="黑体" panose="02010609060101010101" pitchFamily="49" charset="-122"/>
              </a:rPr>
              <a:t>Exp</a:t>
            </a:r>
            <a:r>
              <a:rPr lang="en-US" altLang="zh-CN" sz="2800" b="1" dirty="0" smtClean="0">
                <a:ea typeface="黑体" panose="02010609060101010101" pitchFamily="49" charset="-122"/>
              </a:rPr>
              <a:t> Index) </a:t>
            </a:r>
            <a:r>
              <a:rPr lang="zh-CN" altLang="en-US" sz="2800" b="1" dirty="0" smtClean="0">
                <a:latin typeface="+mn-ea"/>
              </a:rPr>
              <a:t>备注：</a:t>
            </a:r>
            <a:r>
              <a:rPr lang="en-US" altLang="zh-CN" sz="2800" b="1" i="1" dirty="0" smtClean="0"/>
              <a:t>N</a:t>
            </a:r>
            <a:r>
              <a:rPr lang="zh-CN" altLang="en-US" sz="2800" b="1" dirty="0" smtClean="0"/>
              <a:t>是大于</a:t>
            </a:r>
            <a:r>
              <a:rPr lang="en-US" altLang="zh-CN" sz="2800" b="1" dirty="0" smtClean="0"/>
              <a:t>0</a:t>
            </a:r>
            <a:r>
              <a:rPr lang="zh-CN" altLang="en-US" sz="2800" b="1" dirty="0" smtClean="0"/>
              <a:t>的自然数</a:t>
            </a:r>
            <a:endParaRPr lang="en-US" altLang="zh-CN" sz="2800" b="1" dirty="0" smtClean="0"/>
          </a:p>
          <a:p>
            <a:pPr>
              <a:spcBef>
                <a:spcPts val="1800"/>
              </a:spcBef>
              <a:buFontTx/>
              <a:buNone/>
            </a:pPr>
            <a:r>
              <a:rPr lang="en-US" altLang="zh-CN" sz="2800" b="1" dirty="0" smtClean="0">
                <a:ea typeface="黑体" panose="02010609060101010101" pitchFamily="49" charset="-122"/>
              </a:rPr>
              <a:t>							</a:t>
            </a:r>
            <a:r>
              <a:rPr lang="pt-BR" altLang="zh-CN" sz="2800" b="1" dirty="0" smtClean="0"/>
              <a:t> (0</a:t>
            </a:r>
            <a:r>
              <a:rPr lang="en-US" altLang="zh-CN" sz="2800" b="1" dirty="0" smtClean="0">
                <a:sym typeface="Symbol" panose="05050102010706020507" pitchFamily="18" charset="2"/>
              </a:rPr>
              <a:t></a:t>
            </a:r>
            <a:r>
              <a:rPr lang="en-US" altLang="zh-CN" sz="2800" b="1" dirty="0" smtClean="0"/>
              <a:t> </a:t>
            </a:r>
            <a:r>
              <a:rPr lang="pt-BR" altLang="zh-CN" sz="2800" b="1" i="1" dirty="0" smtClean="0"/>
              <a:t>E</a:t>
            </a:r>
            <a:r>
              <a:rPr lang="pt-BR" altLang="zh-CN" sz="2800" b="1" baseline="-25000" dirty="0" smtClean="0"/>
              <a:t>2</a:t>
            </a:r>
            <a:r>
              <a:rPr lang="pt-BR" altLang="zh-CN" sz="2800" b="1" dirty="0" smtClean="0"/>
              <a:t>.</a:t>
            </a:r>
            <a:r>
              <a:rPr lang="pt-BR" altLang="zh-CN" sz="2800" b="1" i="1" dirty="0" smtClean="0"/>
              <a:t>val</a:t>
            </a:r>
            <a:r>
              <a:rPr lang="pt-BR" altLang="zh-CN" sz="2800" b="1" baseline="-25000" dirty="0" smtClean="0"/>
              <a:t> </a:t>
            </a:r>
            <a:r>
              <a:rPr lang="en-US" altLang="zh-CN" sz="2800" b="1" dirty="0" smtClean="0">
                <a:sym typeface="Symbol" panose="05050102010706020507" pitchFamily="18" charset="2"/>
              </a:rPr>
              <a:t></a:t>
            </a:r>
            <a:r>
              <a:rPr lang="en-US" altLang="zh-CN" sz="2800" b="1" dirty="0" smtClean="0"/>
              <a:t> </a:t>
            </a:r>
            <a:r>
              <a:rPr lang="pt-BR" altLang="zh-CN" sz="2800" b="1" i="1" dirty="0" smtClean="0"/>
              <a:t>N</a:t>
            </a:r>
            <a:r>
              <a:rPr lang="pt-BR" altLang="zh-CN" sz="2800" b="1" dirty="0" smtClean="0">
                <a:sym typeface="Symbol" panose="05050102010706020507" pitchFamily="18" charset="2"/>
              </a:rPr>
              <a:t></a:t>
            </a:r>
            <a:r>
              <a:rPr lang="pt-BR" altLang="zh-CN" sz="2800" b="1" dirty="0" smtClean="0"/>
              <a:t>1)</a:t>
            </a:r>
            <a:endParaRPr lang="en-US" altLang="zh-CN" sz="2800" b="1" dirty="0" smtClean="0">
              <a:ea typeface="黑体" panose="02010609060101010101" pitchFamily="49" charset="-122"/>
            </a:endParaRPr>
          </a:p>
          <a:p>
            <a:pPr>
              <a:spcBef>
                <a:spcPct val="0"/>
              </a:spcBef>
              <a:buFontTx/>
              <a:buNone/>
            </a:pPr>
            <a:endParaRPr lang="en-US" altLang="zh-CN" sz="2800" b="1" dirty="0" smtClean="0">
              <a:ea typeface="黑体" panose="02010609060101010101" pitchFamily="49" charset="-122"/>
            </a:endParaRPr>
          </a:p>
          <a:p>
            <a:pPr>
              <a:spcBef>
                <a:spcPts val="1200"/>
              </a:spcBef>
              <a:buFontTx/>
              <a:buNone/>
            </a:pPr>
            <a:r>
              <a:rPr lang="en-US" altLang="zh-CN" sz="2800" b="1" dirty="0" smtClean="0">
                <a:ea typeface="黑体" panose="02010609060101010101" pitchFamily="49" charset="-122"/>
              </a:rPr>
              <a:t>(</a:t>
            </a:r>
            <a:r>
              <a:rPr lang="en-US" altLang="zh-CN" sz="2800" b="1" dirty="0" err="1" smtClean="0">
                <a:ea typeface="黑体" panose="02010609060101010101" pitchFamily="49" charset="-122"/>
              </a:rPr>
              <a:t>Exp</a:t>
            </a:r>
            <a:r>
              <a:rPr lang="en-US" altLang="zh-CN" sz="2800" b="1" dirty="0" smtClean="0">
                <a:ea typeface="黑体" panose="02010609060101010101" pitchFamily="49" charset="-122"/>
              </a:rPr>
              <a:t> </a:t>
            </a:r>
            <a:r>
              <a:rPr lang="en-US" altLang="zh-CN" sz="2800" b="1" dirty="0" err="1" smtClean="0">
                <a:ea typeface="黑体" panose="02010609060101010101" pitchFamily="49" charset="-122"/>
              </a:rPr>
              <a:t>Deref</a:t>
            </a:r>
            <a:r>
              <a:rPr lang="en-US" altLang="zh-CN" sz="2800" b="1" dirty="0" smtClean="0">
                <a:ea typeface="黑体" panose="02010609060101010101" pitchFamily="49" charset="-122"/>
              </a:rPr>
              <a:t>)</a:t>
            </a:r>
          </a:p>
          <a:p>
            <a:pPr>
              <a:buFontTx/>
              <a:buNone/>
            </a:pPr>
            <a:endParaRPr lang="en-US" altLang="zh-CN" sz="2800" b="1" dirty="0" smtClean="0">
              <a:ea typeface="黑体" panose="02010609060101010101" pitchFamily="49" charset="-122"/>
            </a:endParaRPr>
          </a:p>
          <a:p>
            <a:pPr>
              <a:spcBef>
                <a:spcPts val="1800"/>
              </a:spcBef>
              <a:buFontTx/>
              <a:buNone/>
            </a:pPr>
            <a:r>
              <a:rPr lang="en-US" altLang="zh-CN" sz="2800" b="1" dirty="0" smtClean="0">
                <a:ea typeface="黑体" panose="02010609060101010101" pitchFamily="49" charset="-122"/>
              </a:rPr>
              <a:t>(</a:t>
            </a:r>
            <a:r>
              <a:rPr lang="en-US" altLang="zh-CN" sz="2800" b="1" dirty="0" err="1" smtClean="0">
                <a:ea typeface="黑体" panose="02010609060101010101" pitchFamily="49" charset="-122"/>
              </a:rPr>
              <a:t>Exp</a:t>
            </a:r>
            <a:r>
              <a:rPr lang="en-US" altLang="zh-CN" sz="2800" b="1" dirty="0" smtClean="0">
                <a:ea typeface="黑体" panose="02010609060101010101" pitchFamily="49" charset="-122"/>
              </a:rPr>
              <a:t> </a:t>
            </a:r>
            <a:r>
              <a:rPr lang="en-US" altLang="zh-CN" sz="2800" b="1" dirty="0" err="1" smtClean="0">
                <a:ea typeface="黑体" panose="02010609060101010101" pitchFamily="49" charset="-122"/>
              </a:rPr>
              <a:t>FunCall</a:t>
            </a:r>
            <a:r>
              <a:rPr lang="en-US" altLang="zh-CN" sz="2800" b="1" dirty="0" smtClean="0">
                <a:ea typeface="黑体" panose="02010609060101010101" pitchFamily="49" charset="-122"/>
              </a:rPr>
              <a:t>)</a:t>
            </a:r>
          </a:p>
          <a:p>
            <a:pPr lvl="1">
              <a:spcBef>
                <a:spcPts val="2400"/>
              </a:spcBef>
            </a:pPr>
            <a:r>
              <a:rPr lang="zh-CN" altLang="en-US" b="1" dirty="0" smtClean="0"/>
              <a:t>类型检查：根据定型规则来确定程序中各种语法构造的类型，排除有类型错误的程序</a:t>
            </a:r>
            <a:endParaRPr lang="en-US" altLang="zh-CN" b="1" dirty="0" smtClean="0"/>
          </a:p>
        </p:txBody>
      </p:sp>
      <p:grpSp>
        <p:nvGrpSpPr>
          <p:cNvPr id="27652" name="Group 13"/>
          <p:cNvGrpSpPr>
            <a:grpSpLocks/>
          </p:cNvGrpSpPr>
          <p:nvPr/>
        </p:nvGrpSpPr>
        <p:grpSpPr bwMode="auto">
          <a:xfrm>
            <a:off x="142875" y="2571750"/>
            <a:ext cx="6229350" cy="762000"/>
            <a:chOff x="1474" y="2115"/>
            <a:chExt cx="4014" cy="480"/>
          </a:xfrm>
        </p:grpSpPr>
        <p:sp>
          <p:nvSpPr>
            <p:cNvPr id="27660" name="Rectangle 8" descr="Green marble"/>
            <p:cNvSpPr>
              <a:spLocks noChangeArrowheads="1"/>
            </p:cNvSpPr>
            <p:nvPr/>
          </p:nvSpPr>
          <p:spPr bwMode="auto">
            <a:xfrm>
              <a:off x="1474" y="2115"/>
              <a:ext cx="401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type="none" w="sm" len="sm"/>
                  <a:tailEnd type="none" w="sm" len="sm"/>
                </a14:hiddenLine>
              </a:ext>
            </a:extLst>
          </p:spPr>
          <p:txBody>
            <a:bodyPr wrap="none"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spcBef>
                  <a:spcPct val="20000"/>
                </a:spcBef>
              </a:pPr>
              <a:r>
                <a:rPr lang="en-US" altLang="zh-CN" sz="2800" dirty="0">
                  <a:sym typeface="Symbol" panose="05050102010706020507" pitchFamily="18" charset="2"/>
                </a:rPr>
                <a:t> </a:t>
              </a:r>
              <a:r>
                <a:rPr lang="en-US" altLang="zh-CN" sz="2800" b="1" dirty="0">
                  <a:sym typeface="Symbol" panose="05050102010706020507" pitchFamily="18" charset="2"/>
                </a:rPr>
                <a:t></a:t>
              </a:r>
              <a:r>
                <a:rPr lang="en-US" altLang="zh-CN" sz="2800" b="1" dirty="0"/>
                <a:t> |</a:t>
              </a:r>
              <a:r>
                <a:rPr lang="en-US" altLang="zh-CN" sz="2800" b="1" dirty="0">
                  <a:sym typeface="Symbol" panose="05050102010706020507" pitchFamily="18" charset="2"/>
                </a:rPr>
                <a:t></a:t>
              </a:r>
              <a:r>
                <a:rPr lang="en-US" altLang="zh-CN" sz="2800" b="1" dirty="0"/>
                <a:t> </a:t>
              </a:r>
              <a:r>
                <a:rPr lang="en-US" altLang="zh-CN" sz="2800" b="1" i="1" dirty="0"/>
                <a:t>E</a:t>
              </a:r>
              <a:r>
                <a:rPr lang="en-US" altLang="zh-CN" sz="2800" b="1" baseline="-25000" dirty="0"/>
                <a:t>1</a:t>
              </a:r>
              <a:r>
                <a:rPr lang="en-US" altLang="zh-CN" sz="2800" b="1" dirty="0"/>
                <a:t>: </a:t>
              </a:r>
              <a:r>
                <a:rPr lang="en-US" altLang="zh-CN" sz="2800" b="1" i="1" dirty="0"/>
                <a:t>array</a:t>
              </a:r>
              <a:r>
                <a:rPr lang="en-US" altLang="zh-CN" sz="2800" b="1" dirty="0"/>
                <a:t>(</a:t>
              </a:r>
              <a:r>
                <a:rPr lang="en-US" altLang="zh-CN" sz="2800" b="1" i="1" dirty="0"/>
                <a:t>N</a:t>
              </a:r>
              <a:r>
                <a:rPr lang="en-US" altLang="zh-CN" sz="2800" b="1" dirty="0"/>
                <a:t>,</a:t>
              </a:r>
              <a:r>
                <a:rPr lang="en-US" altLang="zh-CN" sz="2800" b="1" i="1" dirty="0"/>
                <a:t>T</a:t>
              </a:r>
              <a:r>
                <a:rPr lang="en-US" altLang="zh-CN" sz="2800" b="1" dirty="0"/>
                <a:t>), </a:t>
              </a:r>
              <a:r>
                <a:rPr lang="en-US" altLang="zh-CN" sz="2800" b="1" dirty="0">
                  <a:sym typeface="Symbol" panose="05050102010706020507" pitchFamily="18" charset="2"/>
                </a:rPr>
                <a:t></a:t>
              </a:r>
              <a:r>
                <a:rPr lang="en-US" altLang="zh-CN" sz="2800" b="1" dirty="0"/>
                <a:t> |</a:t>
              </a:r>
              <a:r>
                <a:rPr lang="en-US" altLang="zh-CN" sz="2800" b="1" dirty="0">
                  <a:sym typeface="Symbol" panose="05050102010706020507" pitchFamily="18" charset="2"/>
                </a:rPr>
                <a:t></a:t>
              </a:r>
              <a:r>
                <a:rPr lang="en-US" altLang="zh-CN" sz="2800" b="1" dirty="0"/>
                <a:t> </a:t>
              </a:r>
              <a:r>
                <a:rPr lang="en-US" altLang="zh-CN" sz="2800" b="1" i="1" dirty="0"/>
                <a:t>E</a:t>
              </a:r>
              <a:r>
                <a:rPr lang="en-US" altLang="zh-CN" sz="2800" b="1" baseline="-25000" dirty="0"/>
                <a:t>2</a:t>
              </a:r>
              <a:r>
                <a:rPr lang="en-US" altLang="zh-CN" sz="2800" b="1" dirty="0"/>
                <a:t>: </a:t>
              </a:r>
              <a:r>
                <a:rPr lang="en-US" altLang="zh-CN" sz="2800" b="1" i="1" dirty="0" err="1"/>
                <a:t>int</a:t>
              </a:r>
              <a:endParaRPr lang="en-US" altLang="zh-CN" sz="2800" b="1" i="1" baseline="-25000" dirty="0"/>
            </a:p>
            <a:p>
              <a:pPr algn="ctr">
                <a:spcBef>
                  <a:spcPct val="20000"/>
                </a:spcBef>
              </a:pPr>
              <a:r>
                <a:rPr lang="en-US" altLang="zh-CN" sz="2800" b="1" dirty="0">
                  <a:sym typeface="Symbol" panose="05050102010706020507" pitchFamily="18" charset="2"/>
                </a:rPr>
                <a:t></a:t>
              </a:r>
              <a:r>
                <a:rPr lang="en-US" altLang="zh-CN" sz="2800" b="1" dirty="0"/>
                <a:t> |</a:t>
              </a:r>
              <a:r>
                <a:rPr lang="en-US" altLang="zh-CN" sz="2800" b="1" dirty="0">
                  <a:sym typeface="Symbol" panose="05050102010706020507" pitchFamily="18" charset="2"/>
                </a:rPr>
                <a:t></a:t>
              </a:r>
              <a:r>
                <a:rPr lang="en-US" altLang="zh-CN" sz="2800" b="1" dirty="0"/>
                <a:t> </a:t>
              </a:r>
              <a:r>
                <a:rPr lang="en-US" altLang="zh-CN" sz="2800" b="1" i="1" dirty="0"/>
                <a:t>E</a:t>
              </a:r>
              <a:r>
                <a:rPr lang="en-US" altLang="zh-CN" sz="2800" b="1" baseline="-25000" dirty="0"/>
                <a:t>1</a:t>
              </a:r>
              <a:r>
                <a:rPr lang="en-US" altLang="zh-CN" sz="2800" b="1" dirty="0"/>
                <a:t>[</a:t>
              </a:r>
              <a:r>
                <a:rPr lang="en-US" altLang="zh-CN" sz="2800" b="1" i="1" dirty="0"/>
                <a:t>E</a:t>
              </a:r>
              <a:r>
                <a:rPr lang="en-US" altLang="zh-CN" sz="2800" b="1" baseline="-25000" dirty="0"/>
                <a:t>2</a:t>
              </a:r>
              <a:r>
                <a:rPr lang="en-US" altLang="zh-CN" sz="2800" b="1" dirty="0"/>
                <a:t>] : </a:t>
              </a:r>
              <a:r>
                <a:rPr lang="en-US" altLang="zh-CN" sz="2800" b="1" i="1" dirty="0"/>
                <a:t>T</a:t>
              </a:r>
            </a:p>
          </p:txBody>
        </p:sp>
        <p:sp>
          <p:nvSpPr>
            <p:cNvPr id="27661" name="Line 9"/>
            <p:cNvSpPr>
              <a:spLocks noChangeShapeType="1"/>
            </p:cNvSpPr>
            <p:nvPr/>
          </p:nvSpPr>
          <p:spPr bwMode="auto">
            <a:xfrm>
              <a:off x="1837" y="2387"/>
              <a:ext cx="3287" cy="0"/>
            </a:xfrm>
            <a:prstGeom prst="line">
              <a:avLst/>
            </a:prstGeom>
            <a:noFill/>
            <a:ln w="3175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grpSp>
        <p:nvGrpSpPr>
          <p:cNvPr id="27653" name="Group 10"/>
          <p:cNvGrpSpPr>
            <a:grpSpLocks/>
          </p:cNvGrpSpPr>
          <p:nvPr/>
        </p:nvGrpSpPr>
        <p:grpSpPr bwMode="auto">
          <a:xfrm>
            <a:off x="3000375" y="3643313"/>
            <a:ext cx="3500438" cy="762000"/>
            <a:chOff x="2971" y="3702"/>
            <a:chExt cx="2404" cy="480"/>
          </a:xfrm>
        </p:grpSpPr>
        <p:sp>
          <p:nvSpPr>
            <p:cNvPr id="27658" name="Rectangle 11" descr="Green marble"/>
            <p:cNvSpPr>
              <a:spLocks noChangeArrowheads="1"/>
            </p:cNvSpPr>
            <p:nvPr/>
          </p:nvSpPr>
          <p:spPr bwMode="auto">
            <a:xfrm>
              <a:off x="2971" y="3702"/>
              <a:ext cx="240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type="none" w="sm" len="sm"/>
                  <a:tailEnd type="none" w="sm" len="sm"/>
                </a14:hiddenLine>
              </a:ext>
            </a:extLst>
          </p:spPr>
          <p:txBody>
            <a:bodyPr wrap="none"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spcBef>
                  <a:spcPct val="20000"/>
                </a:spcBef>
              </a:pPr>
              <a:r>
                <a:rPr lang="en-US" altLang="zh-CN" sz="2800">
                  <a:sym typeface="Symbol" panose="05050102010706020507" pitchFamily="18" charset="2"/>
                </a:rPr>
                <a:t> </a:t>
              </a:r>
              <a:r>
                <a:rPr lang="en-US" altLang="zh-CN" sz="2800" b="1">
                  <a:sym typeface="Symbol" panose="05050102010706020507" pitchFamily="18" charset="2"/>
                </a:rPr>
                <a:t></a:t>
              </a:r>
              <a:r>
                <a:rPr lang="en-US" altLang="zh-CN" sz="2800" b="1"/>
                <a:t> |</a:t>
              </a:r>
              <a:r>
                <a:rPr lang="en-US" altLang="zh-CN" sz="2800" b="1">
                  <a:sym typeface="Symbol" panose="05050102010706020507" pitchFamily="18" charset="2"/>
                </a:rPr>
                <a:t></a:t>
              </a:r>
              <a:r>
                <a:rPr lang="en-US" altLang="zh-CN" sz="2800" b="1"/>
                <a:t> </a:t>
              </a:r>
              <a:r>
                <a:rPr lang="en-US" altLang="zh-CN" sz="2800" b="1" i="1"/>
                <a:t>E </a:t>
              </a:r>
              <a:r>
                <a:rPr lang="en-US" altLang="zh-CN" sz="2800" b="1"/>
                <a:t>: </a:t>
              </a:r>
              <a:r>
                <a:rPr lang="en-US" altLang="zh-CN" sz="2800" b="1" i="1">
                  <a:sym typeface="Symbol" panose="05050102010706020507" pitchFamily="18" charset="2"/>
                </a:rPr>
                <a:t>pointer</a:t>
              </a:r>
              <a:r>
                <a:rPr lang="en-US" altLang="zh-CN" sz="2800" b="1">
                  <a:sym typeface="Symbol" panose="05050102010706020507" pitchFamily="18" charset="2"/>
                </a:rPr>
                <a:t>(</a:t>
              </a:r>
              <a:r>
                <a:rPr lang="en-US" altLang="zh-CN" sz="2800" b="1" i="1">
                  <a:sym typeface="Symbol" panose="05050102010706020507" pitchFamily="18" charset="2"/>
                </a:rPr>
                <a:t>T</a:t>
              </a:r>
              <a:r>
                <a:rPr lang="en-US" altLang="zh-CN" sz="2800" b="1">
                  <a:sym typeface="Symbol" panose="05050102010706020507" pitchFamily="18" charset="2"/>
                </a:rPr>
                <a:t>)</a:t>
              </a:r>
            </a:p>
            <a:p>
              <a:pPr algn="ctr">
                <a:spcBef>
                  <a:spcPct val="20000"/>
                </a:spcBef>
              </a:pPr>
              <a:r>
                <a:rPr lang="en-US" altLang="zh-CN" sz="2800" b="1">
                  <a:sym typeface="Symbol" panose="05050102010706020507" pitchFamily="18" charset="2"/>
                </a:rPr>
                <a:t></a:t>
              </a:r>
              <a:r>
                <a:rPr lang="en-US" altLang="zh-CN" sz="2800" b="1"/>
                <a:t> |</a:t>
              </a:r>
              <a:r>
                <a:rPr lang="en-US" altLang="zh-CN" sz="2800" b="1">
                  <a:sym typeface="Symbol" panose="05050102010706020507" pitchFamily="18" charset="2"/>
                </a:rPr>
                <a:t></a:t>
              </a:r>
              <a:r>
                <a:rPr lang="en-US" altLang="zh-CN" sz="2800" b="1"/>
                <a:t> *</a:t>
              </a:r>
              <a:r>
                <a:rPr lang="en-US" altLang="zh-CN" sz="2800" b="1" i="1"/>
                <a:t>E </a:t>
              </a:r>
              <a:r>
                <a:rPr lang="en-US" altLang="zh-CN" sz="2800" b="1"/>
                <a:t>: </a:t>
              </a:r>
              <a:r>
                <a:rPr lang="en-US" altLang="zh-CN" sz="2800" b="1" i="1"/>
                <a:t>T</a:t>
              </a:r>
            </a:p>
          </p:txBody>
        </p:sp>
        <p:sp>
          <p:nvSpPr>
            <p:cNvPr id="27659" name="Line 12"/>
            <p:cNvSpPr>
              <a:spLocks noChangeShapeType="1"/>
            </p:cNvSpPr>
            <p:nvPr/>
          </p:nvSpPr>
          <p:spPr bwMode="auto">
            <a:xfrm>
              <a:off x="3101" y="3942"/>
              <a:ext cx="2209" cy="0"/>
            </a:xfrm>
            <a:prstGeom prst="line">
              <a:avLst/>
            </a:prstGeom>
            <a:noFill/>
            <a:ln w="3175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grpSp>
        <p:nvGrpSpPr>
          <p:cNvPr id="27654" name="Group 4"/>
          <p:cNvGrpSpPr>
            <a:grpSpLocks/>
          </p:cNvGrpSpPr>
          <p:nvPr/>
        </p:nvGrpSpPr>
        <p:grpSpPr bwMode="auto">
          <a:xfrm>
            <a:off x="3000375" y="4714875"/>
            <a:ext cx="5400675" cy="762000"/>
            <a:chOff x="2971" y="3702"/>
            <a:chExt cx="2404" cy="480"/>
          </a:xfrm>
        </p:grpSpPr>
        <p:sp>
          <p:nvSpPr>
            <p:cNvPr id="27656" name="Rectangle 5" descr="Green marble"/>
            <p:cNvSpPr>
              <a:spLocks noChangeArrowheads="1"/>
            </p:cNvSpPr>
            <p:nvPr/>
          </p:nvSpPr>
          <p:spPr bwMode="auto">
            <a:xfrm>
              <a:off x="2971" y="3702"/>
              <a:ext cx="240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miter lim="800000"/>
                  <a:headEnd type="none" w="sm" len="sm"/>
                  <a:tailEnd type="none" w="sm" len="sm"/>
                </a14:hiddenLine>
              </a:ext>
            </a:extLst>
          </p:spPr>
          <p:txBody>
            <a:bodyPr wrap="none" anchor="ct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ctr">
                <a:spcBef>
                  <a:spcPct val="20000"/>
                </a:spcBef>
              </a:pPr>
              <a:r>
                <a:rPr lang="en-US" altLang="zh-CN" sz="2800">
                  <a:sym typeface="Symbol" panose="05050102010706020507" pitchFamily="18" charset="2"/>
                </a:rPr>
                <a:t> </a:t>
              </a:r>
              <a:r>
                <a:rPr lang="en-US" altLang="zh-CN" sz="2800" b="1">
                  <a:sym typeface="Symbol" panose="05050102010706020507" pitchFamily="18" charset="2"/>
                </a:rPr>
                <a:t></a:t>
              </a:r>
              <a:r>
                <a:rPr lang="en-US" altLang="zh-CN" sz="2800" b="1"/>
                <a:t> |</a:t>
              </a:r>
              <a:r>
                <a:rPr lang="en-US" altLang="zh-CN" sz="2800" b="1">
                  <a:sym typeface="Symbol" panose="05050102010706020507" pitchFamily="18" charset="2"/>
                </a:rPr>
                <a:t></a:t>
              </a:r>
              <a:r>
                <a:rPr lang="en-US" altLang="zh-CN" sz="2800" b="1"/>
                <a:t> </a:t>
              </a:r>
              <a:r>
                <a:rPr lang="en-US" altLang="zh-CN" sz="2800" b="1" i="1"/>
                <a:t>E</a:t>
              </a:r>
              <a:r>
                <a:rPr lang="en-US" altLang="zh-CN" sz="2800" b="1" baseline="-25000"/>
                <a:t>1</a:t>
              </a:r>
              <a:r>
                <a:rPr lang="en-US" altLang="zh-CN" sz="2800" b="1"/>
                <a:t>: </a:t>
              </a:r>
              <a:r>
                <a:rPr lang="en-US" altLang="zh-CN" sz="2800" b="1" i="1"/>
                <a:t>T</a:t>
              </a:r>
              <a:r>
                <a:rPr lang="en-US" altLang="zh-CN" sz="2800" b="1" baseline="-25000"/>
                <a:t>1</a:t>
              </a:r>
              <a:r>
                <a:rPr lang="en-US" altLang="zh-CN" sz="2800" b="1" i="1"/>
                <a:t> </a:t>
              </a:r>
              <a:r>
                <a:rPr lang="en-US" altLang="zh-CN" sz="2800" b="1">
                  <a:sym typeface="Symbol" panose="05050102010706020507" pitchFamily="18" charset="2"/>
                </a:rPr>
                <a:t></a:t>
              </a:r>
              <a:r>
                <a:rPr lang="en-US" altLang="zh-CN" sz="2800" b="1"/>
                <a:t> </a:t>
              </a:r>
              <a:r>
                <a:rPr lang="en-US" altLang="zh-CN" sz="2800" b="1" i="1"/>
                <a:t>T</a:t>
              </a:r>
              <a:r>
                <a:rPr lang="en-US" altLang="zh-CN" sz="2800" b="1" baseline="-25000"/>
                <a:t>2</a:t>
              </a:r>
              <a:r>
                <a:rPr lang="en-US" altLang="zh-CN" sz="2800" b="1"/>
                <a:t>, </a:t>
              </a:r>
              <a:r>
                <a:rPr lang="en-US" altLang="zh-CN" sz="2800" b="1">
                  <a:sym typeface="Symbol" panose="05050102010706020507" pitchFamily="18" charset="2"/>
                </a:rPr>
                <a:t>	  </a:t>
              </a:r>
              <a:r>
                <a:rPr lang="en-US" altLang="zh-CN" sz="2800" b="1"/>
                <a:t> |</a:t>
              </a:r>
              <a:r>
                <a:rPr lang="en-US" altLang="zh-CN" sz="2800" b="1">
                  <a:sym typeface="Symbol" panose="05050102010706020507" pitchFamily="18" charset="2"/>
                </a:rPr>
                <a:t></a:t>
              </a:r>
              <a:r>
                <a:rPr lang="en-US" altLang="zh-CN" sz="2800" b="1"/>
                <a:t> </a:t>
              </a:r>
              <a:r>
                <a:rPr lang="en-US" altLang="zh-CN" sz="2800" b="1" i="1"/>
                <a:t>E</a:t>
              </a:r>
              <a:r>
                <a:rPr lang="en-US" altLang="zh-CN" sz="2800" b="1" baseline="-25000"/>
                <a:t>2</a:t>
              </a:r>
              <a:r>
                <a:rPr lang="en-US" altLang="zh-CN" sz="2800" b="1"/>
                <a:t>: </a:t>
              </a:r>
              <a:r>
                <a:rPr lang="en-US" altLang="zh-CN" sz="2800" b="1" i="1"/>
                <a:t>T</a:t>
              </a:r>
              <a:r>
                <a:rPr lang="en-US" altLang="zh-CN" sz="2800" b="1" baseline="-25000"/>
                <a:t>1</a:t>
              </a:r>
            </a:p>
            <a:p>
              <a:pPr algn="ctr">
                <a:spcBef>
                  <a:spcPct val="20000"/>
                </a:spcBef>
              </a:pPr>
              <a:r>
                <a:rPr lang="en-US" altLang="zh-CN" sz="2800" b="1">
                  <a:sym typeface="Symbol" panose="05050102010706020507" pitchFamily="18" charset="2"/>
                </a:rPr>
                <a:t></a:t>
              </a:r>
              <a:r>
                <a:rPr lang="en-US" altLang="zh-CN" sz="2800" b="1"/>
                <a:t> |</a:t>
              </a:r>
              <a:r>
                <a:rPr lang="en-US" altLang="zh-CN" sz="2800" b="1">
                  <a:sym typeface="Symbol" panose="05050102010706020507" pitchFamily="18" charset="2"/>
                </a:rPr>
                <a:t></a:t>
              </a:r>
              <a:r>
                <a:rPr lang="en-US" altLang="zh-CN" sz="2800" b="1"/>
                <a:t> </a:t>
              </a:r>
              <a:r>
                <a:rPr lang="en-US" altLang="zh-CN" sz="2800" b="1" i="1"/>
                <a:t>E</a:t>
              </a:r>
              <a:r>
                <a:rPr lang="en-US" altLang="zh-CN" sz="2800" b="1" baseline="-25000"/>
                <a:t>1</a:t>
              </a:r>
              <a:r>
                <a:rPr lang="en-US" altLang="zh-CN" sz="2800" b="1"/>
                <a:t> (</a:t>
              </a:r>
              <a:r>
                <a:rPr lang="en-US" altLang="zh-CN" sz="2800" b="1" i="1"/>
                <a:t>E</a:t>
              </a:r>
              <a:r>
                <a:rPr lang="en-US" altLang="zh-CN" sz="2800" b="1" baseline="-25000"/>
                <a:t>2</a:t>
              </a:r>
              <a:r>
                <a:rPr lang="en-US" altLang="zh-CN" sz="2800" b="1"/>
                <a:t>) : </a:t>
              </a:r>
              <a:r>
                <a:rPr lang="en-US" altLang="zh-CN" sz="2800" b="1" i="1"/>
                <a:t>T</a:t>
              </a:r>
              <a:r>
                <a:rPr lang="en-US" altLang="zh-CN" sz="2800" b="1" baseline="-25000"/>
                <a:t>2</a:t>
              </a:r>
            </a:p>
          </p:txBody>
        </p:sp>
        <p:sp>
          <p:nvSpPr>
            <p:cNvPr id="27657" name="Line 6"/>
            <p:cNvSpPr>
              <a:spLocks noChangeShapeType="1"/>
            </p:cNvSpPr>
            <p:nvPr/>
          </p:nvSpPr>
          <p:spPr bwMode="auto">
            <a:xfrm>
              <a:off x="3101" y="3942"/>
              <a:ext cx="2209" cy="0"/>
            </a:xfrm>
            <a:prstGeom prst="line">
              <a:avLst/>
            </a:prstGeom>
            <a:noFill/>
            <a:ln w="3175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zh-CN" altLang="en-US"/>
            </a:p>
          </p:txBody>
        </p:sp>
      </p:grpSp>
      <p:sp>
        <p:nvSpPr>
          <p:cNvPr id="27655" name="灯片编号占位符 1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DAD8D89-9D0D-4E74-8F3E-C4A0E15D4F43}" type="slidenum">
              <a:rPr lang="zh-CN" altLang="en-US" sz="1400"/>
              <a:pPr/>
              <a:t>32</a:t>
            </a:fld>
            <a:endParaRPr lang="en-US" altLang="zh-CN" sz="140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228600" y="228600"/>
            <a:ext cx="8640763" cy="1150938"/>
          </a:xfrm>
        </p:spPr>
        <p:txBody>
          <a:bodyPr/>
          <a:lstStyle/>
          <a:p>
            <a:r>
              <a:rPr lang="zh-CN" altLang="en-US" b="1" smtClean="0"/>
              <a:t>基 本 知 识</a:t>
            </a:r>
            <a:endParaRPr lang="en-US" altLang="zh-CN" b="1" smtClean="0"/>
          </a:p>
        </p:txBody>
      </p:sp>
      <p:sp>
        <p:nvSpPr>
          <p:cNvPr id="24579" name="Rectangle 3"/>
          <p:cNvSpPr>
            <a:spLocks noGrp="1" noChangeArrowheads="1"/>
          </p:cNvSpPr>
          <p:nvPr>
            <p:ph type="body" idx="4294967295"/>
          </p:nvPr>
        </p:nvSpPr>
        <p:spPr>
          <a:xfrm>
            <a:off x="287338" y="1439863"/>
            <a:ext cx="8640762" cy="5184775"/>
          </a:xfrm>
        </p:spPr>
        <p:txBody>
          <a:bodyPr/>
          <a:lstStyle/>
          <a:p>
            <a:r>
              <a:rPr lang="zh-CN" altLang="en-US" b="1" dirty="0" smtClean="0">
                <a:sym typeface="Symbol" panose="05050102010706020507" pitchFamily="18" charset="2"/>
              </a:rPr>
              <a:t>举例说明</a:t>
            </a:r>
            <a:r>
              <a:rPr lang="en-US" altLang="zh-CN" b="1" dirty="0" smtClean="0">
                <a:sym typeface="Symbol" panose="05050102010706020507" pitchFamily="18" charset="2"/>
              </a:rPr>
              <a:t>C</a:t>
            </a:r>
            <a:r>
              <a:rPr lang="zh-CN" altLang="en-US" b="1" dirty="0" smtClean="0">
                <a:sym typeface="Symbol" panose="05050102010706020507" pitchFamily="18" charset="2"/>
              </a:rPr>
              <a:t>语言类型系统的不足</a:t>
            </a:r>
            <a:endParaRPr lang="en-US" altLang="zh-CN" b="1" dirty="0" smtClean="0">
              <a:sym typeface="Symbol" panose="05050102010706020507" pitchFamily="18" charset="2"/>
            </a:endParaRPr>
          </a:p>
          <a:p>
            <a:pPr lvl="1">
              <a:buFontTx/>
              <a:buNone/>
            </a:pPr>
            <a:r>
              <a:rPr lang="en-US" altLang="zh-CN" b="1" dirty="0" smtClean="0">
                <a:sym typeface="Symbol" panose="05050102010706020507" pitchFamily="18" charset="2"/>
              </a:rPr>
              <a:t>#define length 100</a:t>
            </a:r>
          </a:p>
          <a:p>
            <a:pPr lvl="1">
              <a:spcBef>
                <a:spcPct val="0"/>
              </a:spcBef>
              <a:buFontTx/>
              <a:buNone/>
            </a:pPr>
            <a:r>
              <a:rPr lang="en-US" altLang="zh-CN" b="1" dirty="0" err="1" smtClean="0">
                <a:sym typeface="Symbol" panose="05050102010706020507" pitchFamily="18" charset="2"/>
              </a:rPr>
              <a:t>typedef</a:t>
            </a:r>
            <a:r>
              <a:rPr lang="en-US" altLang="zh-CN" b="1" dirty="0" smtClean="0">
                <a:sym typeface="Symbol" panose="05050102010706020507" pitchFamily="18" charset="2"/>
              </a:rPr>
              <a:t> long array[length];</a:t>
            </a:r>
          </a:p>
          <a:p>
            <a:pPr lvl="1">
              <a:spcBef>
                <a:spcPct val="0"/>
              </a:spcBef>
              <a:buFontTx/>
              <a:buNone/>
            </a:pPr>
            <a:r>
              <a:rPr lang="en-US" altLang="zh-CN" b="1" dirty="0" smtClean="0">
                <a:sym typeface="Symbol" panose="05050102010706020507" pitchFamily="18" charset="2"/>
              </a:rPr>
              <a:t>long sum(array b) {</a:t>
            </a:r>
          </a:p>
          <a:p>
            <a:pPr lvl="1">
              <a:spcBef>
                <a:spcPct val="0"/>
              </a:spcBef>
              <a:buFontTx/>
              <a:buNone/>
            </a:pPr>
            <a:r>
              <a:rPr lang="en-US" altLang="zh-CN" b="1" dirty="0" smtClean="0">
                <a:sym typeface="Symbol" panose="05050102010706020507" pitchFamily="18" charset="2"/>
              </a:rPr>
              <a:t>	long s = 0, </a:t>
            </a:r>
            <a:r>
              <a:rPr lang="en-US" altLang="zh-CN" b="1" dirty="0" err="1" smtClean="0">
                <a:sym typeface="Symbol" panose="05050102010706020507" pitchFamily="18" charset="2"/>
              </a:rPr>
              <a:t>i</a:t>
            </a:r>
            <a:r>
              <a:rPr lang="en-US" altLang="zh-CN" b="1" dirty="0" smtClean="0">
                <a:sym typeface="Symbol" panose="05050102010706020507" pitchFamily="18" charset="2"/>
              </a:rPr>
              <a:t>;</a:t>
            </a:r>
          </a:p>
          <a:p>
            <a:pPr lvl="1">
              <a:spcBef>
                <a:spcPct val="0"/>
              </a:spcBef>
              <a:buFontTx/>
              <a:buNone/>
            </a:pPr>
            <a:r>
              <a:rPr lang="en-US" altLang="zh-CN" b="1" dirty="0" smtClean="0">
                <a:sym typeface="Symbol" panose="05050102010706020507" pitchFamily="18" charset="2"/>
              </a:rPr>
              <a:t>	for(</a:t>
            </a:r>
            <a:r>
              <a:rPr lang="en-US" altLang="zh-CN" b="1" dirty="0" err="1" smtClean="0">
                <a:sym typeface="Symbol" panose="05050102010706020507" pitchFamily="18" charset="2"/>
              </a:rPr>
              <a:t>i</a:t>
            </a:r>
            <a:r>
              <a:rPr lang="en-US" altLang="zh-CN" b="1" dirty="0" smtClean="0">
                <a:sym typeface="Symbol" panose="05050102010706020507" pitchFamily="18" charset="2"/>
              </a:rPr>
              <a:t> = 0; </a:t>
            </a:r>
            <a:r>
              <a:rPr lang="en-US" altLang="zh-CN" b="1" dirty="0" err="1" smtClean="0">
                <a:sym typeface="Symbol" panose="05050102010706020507" pitchFamily="18" charset="2"/>
              </a:rPr>
              <a:t>i</a:t>
            </a:r>
            <a:r>
              <a:rPr lang="en-US" altLang="zh-CN" b="1" dirty="0" smtClean="0">
                <a:sym typeface="Symbol" panose="05050102010706020507" pitchFamily="18" charset="2"/>
              </a:rPr>
              <a:t> &lt; length; </a:t>
            </a:r>
            <a:r>
              <a:rPr lang="en-US" altLang="zh-CN" b="1" dirty="0" err="1" smtClean="0">
                <a:sym typeface="Symbol" panose="05050102010706020507" pitchFamily="18" charset="2"/>
              </a:rPr>
              <a:t>i</a:t>
            </a:r>
            <a:r>
              <a:rPr lang="en-US" altLang="zh-CN" b="1" dirty="0" smtClean="0">
                <a:sym typeface="Symbol" panose="05050102010706020507" pitchFamily="18" charset="2"/>
              </a:rPr>
              <a:t>++) { s = s + b[</a:t>
            </a:r>
            <a:r>
              <a:rPr lang="en-US" altLang="zh-CN" b="1" dirty="0" err="1" smtClean="0">
                <a:sym typeface="Symbol" panose="05050102010706020507" pitchFamily="18" charset="2"/>
              </a:rPr>
              <a:t>i</a:t>
            </a:r>
            <a:r>
              <a:rPr lang="en-US" altLang="zh-CN" b="1" dirty="0" smtClean="0">
                <a:sym typeface="Symbol" panose="05050102010706020507" pitchFamily="18" charset="2"/>
              </a:rPr>
              <a:t>]; }</a:t>
            </a:r>
          </a:p>
          <a:p>
            <a:pPr lvl="1">
              <a:spcBef>
                <a:spcPct val="0"/>
              </a:spcBef>
              <a:buFontTx/>
              <a:buNone/>
            </a:pPr>
            <a:r>
              <a:rPr lang="en-US" altLang="zh-CN" b="1" dirty="0" smtClean="0">
                <a:sym typeface="Symbol" panose="05050102010706020507" pitchFamily="18" charset="2"/>
              </a:rPr>
              <a:t>}</a:t>
            </a:r>
          </a:p>
          <a:p>
            <a:pPr lvl="1">
              <a:spcBef>
                <a:spcPts val="600"/>
              </a:spcBef>
            </a:pPr>
            <a:r>
              <a:rPr lang="zh-CN" altLang="en-US" b="1" dirty="0" smtClean="0">
                <a:sym typeface="Symbol" panose="05050102010706020507" pitchFamily="18" charset="2"/>
              </a:rPr>
              <a:t>难以为</a:t>
            </a:r>
            <a:r>
              <a:rPr lang="en-US" altLang="zh-CN" b="1" dirty="0" smtClean="0">
                <a:sym typeface="Symbol" panose="05050102010706020507" pitchFamily="18" charset="2"/>
              </a:rPr>
              <a:t>char</a:t>
            </a:r>
            <a:r>
              <a:rPr lang="zh-CN" altLang="en-US" b="1" dirty="0" smtClean="0">
                <a:sym typeface="Symbol" panose="05050102010706020507" pitchFamily="18" charset="2"/>
              </a:rPr>
              <a:t>、</a:t>
            </a:r>
            <a:r>
              <a:rPr lang="en-US" altLang="zh-CN" b="1" dirty="0" smtClean="0">
                <a:sym typeface="Symbol" panose="05050102010706020507" pitchFamily="18" charset="2"/>
              </a:rPr>
              <a:t>short</a:t>
            </a:r>
            <a:r>
              <a:rPr lang="zh-CN" altLang="en-US" b="1" dirty="0" smtClean="0">
                <a:sym typeface="Symbol" panose="05050102010706020507" pitchFamily="18" charset="2"/>
              </a:rPr>
              <a:t>、</a:t>
            </a:r>
            <a:r>
              <a:rPr lang="en-US" altLang="zh-CN" b="1" dirty="0" err="1" smtClean="0">
                <a:sym typeface="Symbol" panose="05050102010706020507" pitchFamily="18" charset="2"/>
              </a:rPr>
              <a:t>int</a:t>
            </a:r>
            <a:r>
              <a:rPr lang="zh-CN" altLang="en-US" b="1" dirty="0" smtClean="0">
                <a:sym typeface="Symbol" panose="05050102010706020507" pitchFamily="18" charset="2"/>
              </a:rPr>
              <a:t>、</a:t>
            </a:r>
            <a:r>
              <a:rPr lang="en-US" altLang="zh-CN" b="1" dirty="0" smtClean="0">
                <a:sym typeface="Symbol" panose="05050102010706020507" pitchFamily="18" charset="2"/>
              </a:rPr>
              <a:t>long</a:t>
            </a:r>
            <a:r>
              <a:rPr lang="zh-CN" altLang="en-US" b="1" dirty="0" smtClean="0">
                <a:sym typeface="Symbol" panose="05050102010706020507" pitchFamily="18" charset="2"/>
              </a:rPr>
              <a:t>，甚至</a:t>
            </a:r>
            <a:r>
              <a:rPr lang="en-US" altLang="zh-CN" b="1" dirty="0" smtClean="0">
                <a:sym typeface="Symbol" panose="05050102010706020507" pitchFamily="18" charset="2"/>
              </a:rPr>
              <a:t>float</a:t>
            </a:r>
            <a:r>
              <a:rPr lang="zh-CN" altLang="en-US" b="1" dirty="0" smtClean="0">
                <a:sym typeface="Symbol" panose="05050102010706020507" pitchFamily="18" charset="2"/>
              </a:rPr>
              <a:t>和</a:t>
            </a:r>
            <a:r>
              <a:rPr lang="en-US" altLang="zh-CN" b="1" dirty="0" smtClean="0">
                <a:sym typeface="Symbol" panose="05050102010706020507" pitchFamily="18" charset="2"/>
              </a:rPr>
              <a:t>double</a:t>
            </a:r>
            <a:r>
              <a:rPr lang="zh-CN" altLang="en-US" b="1" dirty="0" smtClean="0">
                <a:sym typeface="Symbol" panose="05050102010706020507" pitchFamily="18" charset="2"/>
              </a:rPr>
              <a:t>类型的数组写一个通用的</a:t>
            </a:r>
            <a:r>
              <a:rPr lang="en-US" altLang="zh-CN" b="1" dirty="0" smtClean="0">
                <a:sym typeface="Symbol" panose="05050102010706020507" pitchFamily="18" charset="2"/>
              </a:rPr>
              <a:t>sum</a:t>
            </a:r>
            <a:r>
              <a:rPr lang="zh-CN" altLang="en-US" b="1" dirty="0" smtClean="0">
                <a:sym typeface="Symbol" panose="05050102010706020507" pitchFamily="18" charset="2"/>
              </a:rPr>
              <a:t>函数</a:t>
            </a:r>
            <a:endParaRPr lang="en-US" altLang="zh-CN" b="1" dirty="0" smtClean="0">
              <a:sym typeface="Symbol" panose="05050102010706020507" pitchFamily="18" charset="2"/>
            </a:endParaRPr>
          </a:p>
          <a:p>
            <a:pPr lvl="1">
              <a:spcBef>
                <a:spcPts val="600"/>
              </a:spcBef>
            </a:pPr>
            <a:r>
              <a:rPr lang="zh-CN" altLang="en-US" b="1" dirty="0" smtClean="0">
                <a:sym typeface="Symbol" panose="05050102010706020507" pitchFamily="18" charset="2"/>
              </a:rPr>
              <a:t>若用</a:t>
            </a:r>
            <a:r>
              <a:rPr lang="en-US" altLang="zh-CN" b="1" dirty="0" err="1" smtClean="0">
                <a:sym typeface="Symbol" panose="05050102010706020507" pitchFamily="18" charset="2"/>
              </a:rPr>
              <a:t>int</a:t>
            </a:r>
            <a:r>
              <a:rPr lang="en-US" altLang="zh-CN" b="1" dirty="0" smtClean="0">
                <a:sym typeface="Symbol" panose="05050102010706020507" pitchFamily="18" charset="2"/>
              </a:rPr>
              <a:t> a[length]</a:t>
            </a:r>
            <a:r>
              <a:rPr lang="zh-CN" altLang="en-US" b="1" dirty="0" smtClean="0">
                <a:sym typeface="Symbol" panose="05050102010706020507" pitchFamily="18" charset="2"/>
              </a:rPr>
              <a:t>的</a:t>
            </a:r>
            <a:r>
              <a:rPr lang="en-US" altLang="zh-CN" b="1" dirty="0" smtClean="0">
                <a:sym typeface="Symbol" panose="05050102010706020507" pitchFamily="18" charset="2"/>
              </a:rPr>
              <a:t>a</a:t>
            </a:r>
            <a:r>
              <a:rPr lang="zh-CN" altLang="en-US" b="1" dirty="0" smtClean="0">
                <a:sym typeface="Symbol" panose="05050102010706020507" pitchFamily="18" charset="2"/>
              </a:rPr>
              <a:t>作为实参</a:t>
            </a:r>
            <a:r>
              <a:rPr lang="en-US" altLang="zh-CN" b="1" dirty="0" smtClean="0">
                <a:sym typeface="Symbol" panose="05050102010706020507" pitchFamily="18" charset="2"/>
              </a:rPr>
              <a:t>,  </a:t>
            </a:r>
            <a:r>
              <a:rPr lang="zh-CN" altLang="en-US" b="1" dirty="0" smtClean="0">
                <a:sym typeface="Symbol" panose="05050102010706020507" pitchFamily="18" charset="2"/>
              </a:rPr>
              <a:t>编译报告类型错误</a:t>
            </a:r>
            <a:endParaRPr lang="en-US" altLang="zh-CN" b="1" dirty="0" smtClean="0">
              <a:sym typeface="Symbol" panose="05050102010706020507" pitchFamily="18" charset="2"/>
            </a:endParaRPr>
          </a:p>
          <a:p>
            <a:pPr lvl="1">
              <a:spcBef>
                <a:spcPts val="600"/>
              </a:spcBef>
            </a:pPr>
            <a:r>
              <a:rPr lang="zh-CN" altLang="en-US" b="1" dirty="0" smtClean="0">
                <a:sym typeface="Symbol" panose="05050102010706020507" pitchFamily="18" charset="2"/>
              </a:rPr>
              <a:t>通用函数的前提是：函数变元的类型可变</a:t>
            </a:r>
            <a:endParaRPr lang="en-US" altLang="zh-CN" b="1" dirty="0" smtClean="0">
              <a:sym typeface="Symbol" panose="05050102010706020507" pitchFamily="18" charset="2"/>
            </a:endParaRPr>
          </a:p>
          <a:p>
            <a:pPr lvl="1">
              <a:buFontTx/>
              <a:buNone/>
            </a:pPr>
            <a:endParaRPr lang="en-US" altLang="zh-CN" b="1" dirty="0" smtClean="0">
              <a:sym typeface="Symbol" panose="05050102010706020507" pitchFamily="18" charset="2"/>
            </a:endParaRPr>
          </a:p>
        </p:txBody>
      </p:sp>
      <p:sp>
        <p:nvSpPr>
          <p:cNvPr id="2867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CFE8283B-17BC-4E8A-BF08-9D38EDCEB950}" type="slidenum">
              <a:rPr lang="zh-CN" altLang="en-US" sz="1400"/>
              <a:pPr/>
              <a:t>33</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228600" y="228600"/>
            <a:ext cx="8640763" cy="1150938"/>
          </a:xfrm>
        </p:spPr>
        <p:txBody>
          <a:bodyPr/>
          <a:lstStyle/>
          <a:p>
            <a:r>
              <a:rPr lang="zh-CN" altLang="en-US" b="1" smtClean="0"/>
              <a:t>多 态 类 型</a:t>
            </a:r>
            <a:endParaRPr lang="en-US" altLang="zh-CN" b="1" smtClean="0"/>
          </a:p>
        </p:txBody>
      </p:sp>
      <p:sp>
        <p:nvSpPr>
          <p:cNvPr id="22531" name="Rectangle 3"/>
          <p:cNvSpPr>
            <a:spLocks noGrp="1" noChangeArrowheads="1"/>
          </p:cNvSpPr>
          <p:nvPr>
            <p:ph type="body" idx="4294967295"/>
          </p:nvPr>
        </p:nvSpPr>
        <p:spPr>
          <a:xfrm>
            <a:off x="287338" y="1439863"/>
            <a:ext cx="8640762" cy="5184775"/>
          </a:xfrm>
        </p:spPr>
        <p:txBody>
          <a:bodyPr/>
          <a:lstStyle/>
          <a:p>
            <a:pPr>
              <a:defRPr/>
            </a:pPr>
            <a:r>
              <a:rPr lang="zh-CN" altLang="en-US" b="1" dirty="0" smtClean="0">
                <a:sym typeface="Symbol" pitchFamily="18" charset="2"/>
              </a:rPr>
              <a:t>多态函数</a:t>
            </a:r>
            <a:endParaRPr lang="en-US" altLang="zh-CN" b="1" dirty="0" smtClean="0">
              <a:sym typeface="Symbol" pitchFamily="18" charset="2"/>
            </a:endParaRPr>
          </a:p>
          <a:p>
            <a:pPr lvl="1">
              <a:defRPr/>
            </a:pPr>
            <a:r>
              <a:rPr lang="zh-CN" b="1" dirty="0" smtClean="0">
                <a:cs typeface="+mn-cs"/>
              </a:rPr>
              <a:t>普通的函数</a:t>
            </a:r>
            <a:r>
              <a:rPr lang="zh-CN" altLang="en-US" b="1" dirty="0">
                <a:cs typeface="+mn-cs"/>
              </a:rPr>
              <a:t>：</a:t>
            </a:r>
            <a:r>
              <a:rPr lang="zh-CN" b="1" dirty="0" smtClean="0">
                <a:cs typeface="+mn-cs"/>
              </a:rPr>
              <a:t>变元有唯一的类型</a:t>
            </a:r>
            <a:endParaRPr lang="en-US" altLang="zh-CN" b="1" dirty="0" smtClean="0">
              <a:cs typeface="+mn-cs"/>
            </a:endParaRPr>
          </a:p>
          <a:p>
            <a:pPr marL="457200" lvl="1" indent="0">
              <a:buNone/>
              <a:defRPr/>
            </a:pPr>
            <a:r>
              <a:rPr lang="en-US" altLang="zh-CN" b="1" dirty="0" smtClean="0">
                <a:cs typeface="+mn-cs"/>
              </a:rPr>
              <a:t>    </a:t>
            </a:r>
            <a:r>
              <a:rPr lang="zh-CN" altLang="en-US" b="1" dirty="0" smtClean="0">
                <a:cs typeface="+mn-cs"/>
              </a:rPr>
              <a:t>函数</a:t>
            </a:r>
            <a:r>
              <a:rPr lang="zh-CN" b="1" dirty="0" smtClean="0">
                <a:cs typeface="+mn-cs"/>
              </a:rPr>
              <a:t>体的语句</a:t>
            </a:r>
            <a:r>
              <a:rPr lang="zh-CN" altLang="en-US" b="1" dirty="0" smtClean="0">
                <a:cs typeface="+mn-cs"/>
              </a:rPr>
              <a:t>：仅适用于一种类型的变元</a:t>
            </a:r>
            <a:endParaRPr lang="en-US" altLang="zh-CN" b="1" dirty="0" smtClean="0">
              <a:cs typeface="+mn-cs"/>
            </a:endParaRPr>
          </a:p>
          <a:p>
            <a:pPr lvl="1">
              <a:defRPr/>
            </a:pPr>
            <a:r>
              <a:rPr lang="zh-CN" b="1" dirty="0" smtClean="0">
                <a:cs typeface="+mn-cs"/>
              </a:rPr>
              <a:t>多态函数</a:t>
            </a:r>
            <a:r>
              <a:rPr lang="zh-CN" altLang="en-US" b="1" dirty="0">
                <a:cs typeface="+mn-cs"/>
              </a:rPr>
              <a:t>：</a:t>
            </a:r>
            <a:r>
              <a:rPr lang="zh-CN" b="1" dirty="0" smtClean="0">
                <a:cs typeface="+mn-cs"/>
              </a:rPr>
              <a:t>允许变元</a:t>
            </a:r>
            <a:r>
              <a:rPr lang="zh-CN" altLang="en-US" b="1" dirty="0" smtClean="0">
                <a:cs typeface="+mn-cs"/>
              </a:rPr>
              <a:t>可取</a:t>
            </a:r>
            <a:r>
              <a:rPr lang="zh-CN" b="1" dirty="0" smtClean="0">
                <a:cs typeface="+mn-cs"/>
              </a:rPr>
              <a:t>不同类型</a:t>
            </a:r>
            <a:endParaRPr lang="en-US" altLang="zh-CN" b="1" dirty="0" smtClean="0">
              <a:cs typeface="+mn-cs"/>
            </a:endParaRPr>
          </a:p>
          <a:p>
            <a:pPr marL="457200" lvl="1" indent="0">
              <a:buNone/>
              <a:defRPr/>
            </a:pPr>
            <a:r>
              <a:rPr lang="en-US" altLang="zh-CN" b="1" dirty="0" smtClean="0">
                <a:cs typeface="+mn-cs"/>
              </a:rPr>
              <a:t>	</a:t>
            </a:r>
            <a:r>
              <a:rPr lang="zh-CN" altLang="en-US" b="1" dirty="0" smtClean="0">
                <a:cs typeface="+mn-cs"/>
              </a:rPr>
              <a:t>函数</a:t>
            </a:r>
            <a:r>
              <a:rPr lang="zh-CN" b="1" dirty="0" smtClean="0">
                <a:cs typeface="+mn-cs"/>
              </a:rPr>
              <a:t>体的语句</a:t>
            </a:r>
            <a:r>
              <a:rPr lang="zh-CN" altLang="en-US" b="1" dirty="0" smtClean="0">
                <a:cs typeface="+mn-cs"/>
              </a:rPr>
              <a:t>：要</a:t>
            </a:r>
            <a:r>
              <a:rPr lang="zh-CN" b="1" dirty="0" smtClean="0">
                <a:cs typeface="+mn-cs"/>
              </a:rPr>
              <a:t>适用于不同的调用</a:t>
            </a:r>
            <a:r>
              <a:rPr lang="zh-CN" altLang="en-US" b="1" dirty="0" smtClean="0">
                <a:cs typeface="+mn-cs"/>
              </a:rPr>
              <a:t>可以</a:t>
            </a:r>
            <a:r>
              <a:rPr lang="zh-CN" altLang="en-US" b="1" dirty="0">
                <a:cs typeface="+mn-cs"/>
              </a:rPr>
              <a:t>用</a:t>
            </a:r>
            <a:r>
              <a:rPr lang="zh-CN" altLang="zh-CN" b="1" dirty="0" smtClean="0"/>
              <a:t>不同类型</a:t>
            </a:r>
            <a:r>
              <a:rPr lang="zh-CN" altLang="en-US" b="1" dirty="0" smtClean="0"/>
              <a:t>的</a:t>
            </a:r>
            <a:r>
              <a:rPr lang="zh-CN" altLang="zh-CN" b="1" dirty="0" smtClean="0"/>
              <a:t>变</a:t>
            </a:r>
            <a:r>
              <a:rPr lang="zh-CN" b="1" dirty="0" smtClean="0"/>
              <a:t>元</a:t>
            </a:r>
            <a:endParaRPr lang="en-US" altLang="zh-CN" b="1" dirty="0" smtClean="0">
              <a:cs typeface="+mn-cs"/>
            </a:endParaRPr>
          </a:p>
        </p:txBody>
      </p:sp>
      <p:sp>
        <p:nvSpPr>
          <p:cNvPr id="2970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6EB0009E-A213-4776-A2A0-F8FD5E8B2519}" type="slidenum">
              <a:rPr lang="zh-CN" altLang="en-US" sz="1400"/>
              <a:pPr/>
              <a:t>34</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228600" y="228600"/>
            <a:ext cx="8640763" cy="1150938"/>
          </a:xfrm>
        </p:spPr>
        <p:txBody>
          <a:bodyPr/>
          <a:lstStyle/>
          <a:p>
            <a:r>
              <a:rPr lang="zh-CN" altLang="en-US" b="1" smtClean="0"/>
              <a:t>多 态 类 型</a:t>
            </a:r>
            <a:endParaRPr lang="en-US" altLang="zh-CN" b="1" smtClean="0"/>
          </a:p>
        </p:txBody>
      </p:sp>
      <p:sp>
        <p:nvSpPr>
          <p:cNvPr id="22531" name="Rectangle 3"/>
          <p:cNvSpPr>
            <a:spLocks noGrp="1" noChangeArrowheads="1"/>
          </p:cNvSpPr>
          <p:nvPr>
            <p:ph type="body" idx="4294967295"/>
          </p:nvPr>
        </p:nvSpPr>
        <p:spPr>
          <a:xfrm>
            <a:off x="287338" y="1439863"/>
            <a:ext cx="8640762" cy="5184775"/>
          </a:xfrm>
        </p:spPr>
        <p:txBody>
          <a:bodyPr/>
          <a:lstStyle/>
          <a:p>
            <a:pPr>
              <a:lnSpc>
                <a:spcPct val="90000"/>
              </a:lnSpc>
              <a:buFontTx/>
              <a:buNone/>
            </a:pPr>
            <a:r>
              <a:rPr lang="zh-CN" altLang="en-US" b="1" smtClean="0">
                <a:latin typeface="宋体" panose="02010600030101010101" pitchFamily="2" charset="-122"/>
              </a:rPr>
              <a:t>例：函数式编程语言</a:t>
            </a:r>
            <a:r>
              <a:rPr lang="en-US" altLang="zh-CN" b="1" smtClean="0"/>
              <a:t>ML</a:t>
            </a:r>
            <a:r>
              <a:rPr lang="zh-CN" altLang="en-US" b="1" smtClean="0"/>
              <a:t>支持多态函数</a:t>
            </a:r>
            <a:endParaRPr lang="en-US" altLang="zh-CN" b="1" smtClean="0"/>
          </a:p>
          <a:p>
            <a:pPr lvl="1">
              <a:lnSpc>
                <a:spcPct val="90000"/>
              </a:lnSpc>
              <a:buFontTx/>
              <a:buNone/>
            </a:pPr>
            <a:r>
              <a:rPr lang="en-US" altLang="zh-CN" b="1" smtClean="0">
                <a:latin typeface="宋体" panose="02010600030101010101" pitchFamily="2" charset="-122"/>
              </a:rPr>
              <a:t>	</a:t>
            </a:r>
            <a:r>
              <a:rPr lang="zh-CN" altLang="en-US" b="1" smtClean="0">
                <a:latin typeface="宋体" panose="02010600030101010101" pitchFamily="2" charset="-122"/>
              </a:rPr>
              <a:t>下面是用</a:t>
            </a:r>
            <a:r>
              <a:rPr lang="en-US" altLang="zh-CN" b="1" smtClean="0"/>
              <a:t>ML</a:t>
            </a:r>
            <a:r>
              <a:rPr lang="zh-CN" altLang="en-US" b="1" smtClean="0">
                <a:latin typeface="宋体" panose="02010600030101010101" pitchFamily="2" charset="-122"/>
              </a:rPr>
              <a:t>写的求表的长度的函数，它不介意</a:t>
            </a:r>
            <a:endParaRPr lang="en-US" altLang="zh-CN" b="1" smtClean="0">
              <a:latin typeface="宋体" panose="02010600030101010101" pitchFamily="2" charset="-122"/>
            </a:endParaRPr>
          </a:p>
          <a:p>
            <a:pPr lvl="1">
              <a:lnSpc>
                <a:spcPct val="90000"/>
              </a:lnSpc>
              <a:spcBef>
                <a:spcPct val="0"/>
              </a:spcBef>
              <a:buFontTx/>
              <a:buNone/>
            </a:pPr>
            <a:r>
              <a:rPr lang="zh-CN" altLang="en-US" b="1" smtClean="0">
                <a:latin typeface="宋体" panose="02010600030101010101" pitchFamily="2" charset="-122"/>
              </a:rPr>
              <a:t>表元的类型</a:t>
            </a:r>
            <a:endParaRPr lang="zh-CN" altLang="en-US" b="1" smtClean="0"/>
          </a:p>
          <a:p>
            <a:pPr>
              <a:lnSpc>
                <a:spcPct val="90000"/>
              </a:lnSpc>
              <a:buFontTx/>
              <a:buNone/>
            </a:pPr>
            <a:r>
              <a:rPr lang="en-US" altLang="zh-CN" sz="2800" b="1" smtClean="0"/>
              <a:t>		fun length (lptr) =</a:t>
            </a:r>
          </a:p>
          <a:p>
            <a:pPr>
              <a:lnSpc>
                <a:spcPct val="90000"/>
              </a:lnSpc>
              <a:buFontTx/>
              <a:buNone/>
            </a:pPr>
            <a:r>
              <a:rPr lang="en-US" altLang="zh-CN" sz="2800" b="1" smtClean="0"/>
              <a:t>		    if null (lptr) then 0</a:t>
            </a:r>
          </a:p>
          <a:p>
            <a:pPr>
              <a:lnSpc>
                <a:spcPct val="90000"/>
              </a:lnSpc>
              <a:buFontTx/>
              <a:buNone/>
            </a:pPr>
            <a:r>
              <a:rPr lang="en-US" altLang="zh-CN" sz="2800" b="1" smtClean="0"/>
              <a:t>		    else length (tl (lptr)) + 1;</a:t>
            </a:r>
          </a:p>
          <a:p>
            <a:pPr>
              <a:lnSpc>
                <a:spcPct val="90000"/>
              </a:lnSpc>
              <a:buFontTx/>
              <a:buNone/>
            </a:pPr>
            <a:endParaRPr lang="en-US" altLang="zh-CN" sz="2800" b="1" smtClean="0"/>
          </a:p>
          <a:p>
            <a:pPr>
              <a:lnSpc>
                <a:spcPct val="90000"/>
              </a:lnSpc>
              <a:buFontTx/>
              <a:buNone/>
            </a:pPr>
            <a:r>
              <a:rPr lang="en-US" altLang="zh-CN" sz="2800" b="1" smtClean="0"/>
              <a:t>        </a:t>
            </a:r>
            <a:r>
              <a:rPr lang="zh-CN" altLang="en-US" sz="2800" b="1" smtClean="0"/>
              <a:t>函数调用</a:t>
            </a:r>
            <a:r>
              <a:rPr lang="en-US" altLang="zh-CN" sz="2800" b="1" smtClean="0"/>
              <a:t>length ( [“sun”, “mon”, “tue”] )</a:t>
            </a:r>
            <a:r>
              <a:rPr lang="zh-CN" altLang="en-US" sz="2800" b="1" smtClean="0"/>
              <a:t>和</a:t>
            </a:r>
            <a:endParaRPr lang="en-US" altLang="zh-CN" sz="2800" b="1" smtClean="0"/>
          </a:p>
          <a:p>
            <a:pPr>
              <a:lnSpc>
                <a:spcPct val="90000"/>
              </a:lnSpc>
              <a:buFontTx/>
              <a:buNone/>
            </a:pPr>
            <a:r>
              <a:rPr lang="en-US" altLang="zh-CN" sz="2800" b="1" smtClean="0"/>
              <a:t>	length ( [10, 9, 8 ] )</a:t>
            </a:r>
            <a:r>
              <a:rPr lang="zh-CN" altLang="en-US" sz="2800" b="1" smtClean="0"/>
              <a:t>的结果都是3</a:t>
            </a:r>
          </a:p>
        </p:txBody>
      </p:sp>
      <p:sp>
        <p:nvSpPr>
          <p:cNvPr id="3072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34B2B8F-27A3-4E86-B7F0-6088596B69F6}" type="slidenum">
              <a:rPr lang="zh-CN" altLang="en-US" sz="1400"/>
              <a:pPr/>
              <a:t>35</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228600" y="228600"/>
            <a:ext cx="8640763" cy="1150938"/>
          </a:xfrm>
        </p:spPr>
        <p:txBody>
          <a:bodyPr/>
          <a:lstStyle/>
          <a:p>
            <a:r>
              <a:rPr lang="zh-CN" altLang="en-US" b="1" smtClean="0"/>
              <a:t>多 态 类 型</a:t>
            </a:r>
            <a:endParaRPr lang="en-US" altLang="zh-CN" b="1" smtClean="0"/>
          </a:p>
        </p:txBody>
      </p:sp>
      <p:sp>
        <p:nvSpPr>
          <p:cNvPr id="22531" name="Rectangle 3"/>
          <p:cNvSpPr>
            <a:spLocks noGrp="1" noChangeArrowheads="1"/>
          </p:cNvSpPr>
          <p:nvPr>
            <p:ph type="body" idx="4294967295"/>
          </p:nvPr>
        </p:nvSpPr>
        <p:spPr>
          <a:xfrm>
            <a:off x="287338" y="1439863"/>
            <a:ext cx="8640762" cy="5184775"/>
          </a:xfrm>
        </p:spPr>
        <p:txBody>
          <a:bodyPr/>
          <a:lstStyle/>
          <a:p>
            <a:pPr>
              <a:defRPr/>
            </a:pPr>
            <a:r>
              <a:rPr lang="zh-CN" altLang="en-US" b="1" dirty="0" smtClean="0">
                <a:sym typeface="Symbol" pitchFamily="18" charset="2"/>
              </a:rPr>
              <a:t>多态函数</a:t>
            </a:r>
            <a:endParaRPr lang="en-US" altLang="zh-CN" b="1" dirty="0" smtClean="0">
              <a:sym typeface="Symbol" pitchFamily="18" charset="2"/>
            </a:endParaRPr>
          </a:p>
          <a:p>
            <a:pPr lvl="1">
              <a:defRPr/>
            </a:pPr>
            <a:r>
              <a:rPr lang="zh-CN" altLang="zh-CN" b="1" dirty="0"/>
              <a:t>普通的函数</a:t>
            </a:r>
            <a:r>
              <a:rPr lang="zh-CN" altLang="en-US" b="1" dirty="0"/>
              <a:t>：</a:t>
            </a:r>
            <a:r>
              <a:rPr lang="zh-CN" altLang="zh-CN" b="1" dirty="0"/>
              <a:t>变元有唯一的类型</a:t>
            </a:r>
            <a:endParaRPr lang="en-US" altLang="zh-CN" b="1" dirty="0"/>
          </a:p>
          <a:p>
            <a:pPr marL="457200" lvl="1" indent="0">
              <a:spcBef>
                <a:spcPts val="0"/>
              </a:spcBef>
              <a:buNone/>
              <a:defRPr/>
            </a:pPr>
            <a:r>
              <a:rPr lang="en-US" altLang="zh-CN" b="1" dirty="0"/>
              <a:t>    </a:t>
            </a:r>
            <a:r>
              <a:rPr lang="zh-CN" altLang="en-US" b="1" dirty="0"/>
              <a:t>函数</a:t>
            </a:r>
            <a:r>
              <a:rPr lang="zh-CN" altLang="zh-CN" b="1" dirty="0"/>
              <a:t>体的语句</a:t>
            </a:r>
            <a:r>
              <a:rPr lang="zh-CN" altLang="en-US" b="1" dirty="0" smtClean="0"/>
              <a:t>：</a:t>
            </a:r>
            <a:r>
              <a:rPr lang="zh-CN" altLang="en-US" b="1" dirty="0"/>
              <a:t>仅适用于一种类型的变</a:t>
            </a:r>
            <a:r>
              <a:rPr lang="zh-CN" altLang="en-US" b="1" dirty="0" smtClean="0"/>
              <a:t>元</a:t>
            </a:r>
            <a:endParaRPr lang="en-US" altLang="zh-CN" b="1" dirty="0"/>
          </a:p>
          <a:p>
            <a:pPr lvl="1">
              <a:defRPr/>
            </a:pPr>
            <a:r>
              <a:rPr lang="zh-CN" altLang="zh-CN" b="1" dirty="0"/>
              <a:t>多态函数</a:t>
            </a:r>
            <a:r>
              <a:rPr lang="zh-CN" altLang="en-US" b="1" dirty="0"/>
              <a:t>：</a:t>
            </a:r>
            <a:r>
              <a:rPr lang="zh-CN" altLang="zh-CN" b="1" dirty="0"/>
              <a:t>允许变元</a:t>
            </a:r>
            <a:r>
              <a:rPr lang="zh-CN" altLang="en-US" b="1" dirty="0"/>
              <a:t>可取</a:t>
            </a:r>
            <a:r>
              <a:rPr lang="zh-CN" altLang="zh-CN" b="1" dirty="0"/>
              <a:t>不同类型</a:t>
            </a:r>
            <a:endParaRPr lang="en-US" altLang="zh-CN" b="1" dirty="0"/>
          </a:p>
          <a:p>
            <a:pPr marL="457200" lvl="1" indent="0">
              <a:spcBef>
                <a:spcPts val="0"/>
              </a:spcBef>
              <a:buNone/>
              <a:defRPr/>
            </a:pPr>
            <a:r>
              <a:rPr lang="en-US" altLang="zh-CN" b="1" dirty="0"/>
              <a:t>	</a:t>
            </a:r>
            <a:r>
              <a:rPr lang="zh-CN" altLang="en-US" b="1" dirty="0"/>
              <a:t>函数</a:t>
            </a:r>
            <a:r>
              <a:rPr lang="zh-CN" altLang="zh-CN" b="1" dirty="0"/>
              <a:t>体的语句</a:t>
            </a:r>
            <a:r>
              <a:rPr lang="zh-CN" altLang="en-US" b="1" dirty="0"/>
              <a:t>：要</a:t>
            </a:r>
            <a:r>
              <a:rPr lang="zh-CN" altLang="zh-CN" b="1" dirty="0"/>
              <a:t>适用于不同的调用</a:t>
            </a:r>
            <a:r>
              <a:rPr lang="zh-CN" altLang="en-US" b="1" dirty="0"/>
              <a:t>可以用</a:t>
            </a:r>
            <a:r>
              <a:rPr lang="zh-CN" altLang="zh-CN" b="1" dirty="0"/>
              <a:t>不同类型</a:t>
            </a:r>
            <a:r>
              <a:rPr lang="zh-CN" altLang="en-US" b="1" dirty="0"/>
              <a:t>的</a:t>
            </a:r>
            <a:r>
              <a:rPr lang="zh-CN" altLang="zh-CN" b="1" dirty="0"/>
              <a:t>变元</a:t>
            </a:r>
            <a:endParaRPr lang="en-US" altLang="zh-CN" b="1" dirty="0"/>
          </a:p>
          <a:p>
            <a:pPr lvl="1">
              <a:spcBef>
                <a:spcPts val="1200"/>
              </a:spcBef>
              <a:defRPr/>
            </a:pPr>
            <a:r>
              <a:rPr lang="en-US" altLang="zh-CN" b="1" dirty="0" smtClean="0"/>
              <a:t>C</a:t>
            </a:r>
            <a:r>
              <a:rPr lang="zh-CN" altLang="en-US" b="1" dirty="0" smtClean="0"/>
              <a:t>不支持用户定义多态函数</a:t>
            </a:r>
            <a:endParaRPr lang="en-US" altLang="zh-CN" b="1" dirty="0" smtClean="0"/>
          </a:p>
          <a:p>
            <a:pPr lvl="1">
              <a:defRPr/>
            </a:pPr>
            <a:r>
              <a:rPr lang="zh-CN" altLang="en-US" b="1" dirty="0" smtClean="0"/>
              <a:t>但有一些预定义的多态算符，例如：</a:t>
            </a:r>
            <a:endParaRPr lang="en-US" altLang="zh-CN" b="1" dirty="0" smtClean="0"/>
          </a:p>
          <a:p>
            <a:pPr>
              <a:spcBef>
                <a:spcPts val="0"/>
              </a:spcBef>
              <a:buFontTx/>
              <a:buNone/>
              <a:defRPr/>
            </a:pPr>
            <a:r>
              <a:rPr lang="en-US" altLang="zh-CN" b="1" dirty="0" smtClean="0"/>
              <a:t>	    </a:t>
            </a:r>
            <a:r>
              <a:rPr lang="zh-CN" sz="2800" b="1" dirty="0" smtClean="0"/>
              <a:t>关于</a:t>
            </a:r>
            <a:r>
              <a:rPr lang="zh-CN" altLang="en-US" sz="2800" b="1" dirty="0" smtClean="0"/>
              <a:t>取地址运算</a:t>
            </a:r>
            <a:r>
              <a:rPr lang="en-US" sz="2800" b="1" dirty="0" smtClean="0"/>
              <a:t>&amp;</a:t>
            </a:r>
            <a:r>
              <a:rPr lang="zh-CN" sz="2800" b="1" dirty="0" smtClean="0"/>
              <a:t>的论述是：如果运算对象的类</a:t>
            </a:r>
            <a:endParaRPr lang="en-US" altLang="zh-CN" sz="2800" b="1" dirty="0" smtClean="0"/>
          </a:p>
          <a:p>
            <a:pPr>
              <a:spcBef>
                <a:spcPts val="0"/>
              </a:spcBef>
              <a:buFontTx/>
              <a:buNone/>
              <a:defRPr/>
            </a:pPr>
            <a:r>
              <a:rPr lang="en-US" altLang="zh-CN" sz="2800" b="1" dirty="0" smtClean="0"/>
              <a:t>	</a:t>
            </a:r>
            <a:r>
              <a:rPr lang="zh-CN" altLang="en-US" sz="2800" b="1" dirty="0" smtClean="0"/>
              <a:t>型是</a:t>
            </a:r>
            <a:r>
              <a:rPr lang="zh-CN" sz="2800" b="1" dirty="0" smtClean="0"/>
              <a:t>“…”，那么结果类型是指向“…”的指针</a:t>
            </a:r>
            <a:r>
              <a:rPr lang="zh-CN" altLang="en-US" sz="2800" b="1" dirty="0" smtClean="0"/>
              <a:t>。</a:t>
            </a:r>
            <a:r>
              <a:rPr lang="zh-CN" sz="2800" b="1" dirty="0" smtClean="0"/>
              <a:t>任何类型都可以代替</a:t>
            </a:r>
            <a:r>
              <a:rPr lang="zh-CN" altLang="en-US" sz="2800" b="1" dirty="0" smtClean="0"/>
              <a:t>这里的</a:t>
            </a:r>
            <a:r>
              <a:rPr lang="zh-CN" sz="2800" b="1" dirty="0" smtClean="0"/>
              <a:t>“…”</a:t>
            </a:r>
            <a:endParaRPr lang="en-US" altLang="zh-CN" sz="2800" b="1" dirty="0" smtClean="0">
              <a:sym typeface="Symbol" pitchFamily="18" charset="2"/>
            </a:endParaRPr>
          </a:p>
        </p:txBody>
      </p:sp>
      <p:sp>
        <p:nvSpPr>
          <p:cNvPr id="3174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9BF1429-3169-41A2-A735-61AB6C2671C2}" type="slidenum">
              <a:rPr lang="zh-CN" altLang="en-US" sz="1400"/>
              <a:pPr/>
              <a:t>36</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1">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5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228600" y="228600"/>
            <a:ext cx="8640763" cy="1150938"/>
          </a:xfrm>
        </p:spPr>
        <p:txBody>
          <a:bodyPr/>
          <a:lstStyle/>
          <a:p>
            <a:r>
              <a:rPr lang="zh-CN" altLang="en-US" b="1" dirty="0" smtClean="0"/>
              <a:t>多 态 类 型</a:t>
            </a:r>
            <a:endParaRPr lang="en-US" altLang="zh-CN" b="1" dirty="0" smtClean="0"/>
          </a:p>
        </p:txBody>
      </p:sp>
      <p:sp>
        <p:nvSpPr>
          <p:cNvPr id="26627" name="Rectangle 3"/>
          <p:cNvSpPr>
            <a:spLocks noGrp="1" noChangeArrowheads="1"/>
          </p:cNvSpPr>
          <p:nvPr>
            <p:ph type="body" idx="4294967295"/>
          </p:nvPr>
        </p:nvSpPr>
        <p:spPr>
          <a:xfrm>
            <a:off x="287338" y="1439863"/>
            <a:ext cx="8640762" cy="5184775"/>
          </a:xfrm>
        </p:spPr>
        <p:txBody>
          <a:bodyPr/>
          <a:lstStyle/>
          <a:p>
            <a:r>
              <a:rPr lang="zh-CN" altLang="en-US" b="1" dirty="0" smtClean="0"/>
              <a:t>类型变量</a:t>
            </a:r>
            <a:endParaRPr lang="en-US" altLang="zh-CN" b="1" dirty="0" smtClean="0"/>
          </a:p>
          <a:p>
            <a:pPr lvl="1">
              <a:spcBef>
                <a:spcPts val="600"/>
              </a:spcBef>
            </a:pPr>
            <a:r>
              <a:rPr lang="zh-CN" altLang="en-US" b="1" dirty="0" smtClean="0"/>
              <a:t>排序函数：希望能应用</a:t>
            </a:r>
            <a:r>
              <a:rPr lang="zh-CN" altLang="en-US" b="1" dirty="0"/>
              <a:t>到</a:t>
            </a:r>
            <a:r>
              <a:rPr lang="zh-CN" altLang="en-US" b="1" dirty="0" smtClean="0"/>
              <a:t>不同类型的数据</a:t>
            </a:r>
            <a:endParaRPr lang="en-US" altLang="zh-CN" b="1" dirty="0" smtClean="0"/>
          </a:p>
          <a:p>
            <a:pPr lvl="1">
              <a:spcBef>
                <a:spcPts val="600"/>
              </a:spcBef>
            </a:pPr>
            <a:r>
              <a:rPr lang="zh-CN" altLang="en-US" b="1" dirty="0" smtClean="0"/>
              <a:t>若用类型变量</a:t>
            </a:r>
            <a:r>
              <a:rPr lang="en-US" altLang="zh-CN" b="1" i="1" dirty="0" smtClean="0">
                <a:sym typeface="Symbol" panose="05050102010706020507" pitchFamily="18" charset="2"/>
              </a:rPr>
              <a:t></a:t>
            </a:r>
            <a:r>
              <a:rPr lang="zh-CN" altLang="en-US" b="1" dirty="0" smtClean="0"/>
              <a:t>代表数组元素的类型，则排序函数的类型表达式是</a:t>
            </a:r>
          </a:p>
          <a:p>
            <a:pPr lvl="1">
              <a:spcBef>
                <a:spcPts val="600"/>
              </a:spcBef>
              <a:buFontTx/>
              <a:buNone/>
            </a:pPr>
            <a:r>
              <a:rPr lang="en-US" altLang="zh-CN" b="1" i="1" dirty="0" smtClean="0"/>
              <a:t>      sort </a:t>
            </a:r>
            <a:r>
              <a:rPr lang="en-US" altLang="zh-CN" b="1" dirty="0" smtClean="0"/>
              <a:t>: (</a:t>
            </a:r>
            <a:r>
              <a:rPr lang="en-US" altLang="zh-CN" b="1" i="1" dirty="0" smtClean="0">
                <a:sym typeface="Symbol" panose="05050102010706020507" pitchFamily="18" charset="2"/>
              </a:rPr>
              <a:t></a:t>
            </a:r>
            <a:r>
              <a:rPr lang="en-US" altLang="zh-CN" b="1" dirty="0" smtClean="0">
                <a:sym typeface="Symbol" panose="05050102010706020507" pitchFamily="18" charset="2"/>
              </a:rPr>
              <a:t></a:t>
            </a:r>
            <a:r>
              <a:rPr lang="en-US" altLang="zh-CN" b="1" i="1" dirty="0" smtClean="0">
                <a:sym typeface="Symbol" panose="05050102010706020507" pitchFamily="18" charset="2"/>
              </a:rPr>
              <a:t></a:t>
            </a:r>
            <a:r>
              <a:rPr lang="en-US" altLang="zh-CN" b="1" dirty="0" smtClean="0"/>
              <a:t> </a:t>
            </a:r>
            <a:r>
              <a:rPr lang="en-US" altLang="zh-CN" b="1" dirty="0" smtClean="0">
                <a:sym typeface="Symbol" panose="05050102010706020507" pitchFamily="18" charset="2"/>
              </a:rPr>
              <a:t></a:t>
            </a:r>
            <a:r>
              <a:rPr lang="en-US" altLang="zh-CN" b="1" dirty="0" smtClean="0"/>
              <a:t> </a:t>
            </a:r>
            <a:r>
              <a:rPr lang="en-US" altLang="zh-CN" b="1" i="1" dirty="0" smtClean="0"/>
              <a:t>bool </a:t>
            </a:r>
            <a:r>
              <a:rPr lang="en-US" altLang="zh-CN" b="1" dirty="0" smtClean="0"/>
              <a:t>) </a:t>
            </a:r>
            <a:r>
              <a:rPr lang="en-US" altLang="zh-CN" b="1" dirty="0" smtClean="0">
                <a:sym typeface="Symbol" panose="05050102010706020507" pitchFamily="18" charset="2"/>
              </a:rPr>
              <a:t></a:t>
            </a:r>
            <a:r>
              <a:rPr lang="en-US" altLang="zh-CN" b="1" dirty="0" smtClean="0"/>
              <a:t> </a:t>
            </a:r>
            <a:r>
              <a:rPr lang="en-US" altLang="zh-CN" b="1" i="1" dirty="0" smtClean="0"/>
              <a:t>array</a:t>
            </a:r>
            <a:r>
              <a:rPr lang="en-US" altLang="zh-CN" b="1" dirty="0" smtClean="0"/>
              <a:t>(…, </a:t>
            </a:r>
            <a:r>
              <a:rPr lang="en-US" altLang="zh-CN" b="1" i="1" dirty="0" smtClean="0">
                <a:sym typeface="Symbol" panose="05050102010706020507" pitchFamily="18" charset="2"/>
              </a:rPr>
              <a:t></a:t>
            </a:r>
            <a:r>
              <a:rPr lang="en-US" altLang="zh-CN" b="1" dirty="0" smtClean="0"/>
              <a:t>) </a:t>
            </a:r>
            <a:r>
              <a:rPr lang="en-US" altLang="zh-CN" b="1" dirty="0" smtClean="0">
                <a:sym typeface="Symbol" panose="05050102010706020507" pitchFamily="18" charset="2"/>
              </a:rPr>
              <a:t></a:t>
            </a:r>
            <a:r>
              <a:rPr lang="en-US" altLang="zh-CN" b="1" i="1" dirty="0" smtClean="0"/>
              <a:t> array</a:t>
            </a:r>
            <a:r>
              <a:rPr lang="en-US" altLang="zh-CN" b="1" dirty="0" smtClean="0"/>
              <a:t>(…, </a:t>
            </a:r>
            <a:r>
              <a:rPr lang="en-US" altLang="zh-CN" b="1" i="1" dirty="0" smtClean="0">
                <a:sym typeface="Symbol" panose="05050102010706020507" pitchFamily="18" charset="2"/>
              </a:rPr>
              <a:t></a:t>
            </a:r>
            <a:r>
              <a:rPr lang="en-US" altLang="zh-CN" b="1" dirty="0" smtClean="0"/>
              <a:t>)</a:t>
            </a:r>
          </a:p>
          <a:p>
            <a:pPr lvl="1">
              <a:spcBef>
                <a:spcPts val="600"/>
              </a:spcBef>
              <a:buFontTx/>
              <a:buNone/>
            </a:pPr>
            <a:r>
              <a:rPr lang="zh-CN" altLang="en-US" b="1" dirty="0" smtClean="0">
                <a:latin typeface="宋体" panose="02010600030101010101" pitchFamily="2" charset="-122"/>
              </a:rPr>
              <a:t>其中</a:t>
            </a:r>
            <a:r>
              <a:rPr lang="en-US" altLang="zh-CN" b="1" i="1" dirty="0" smtClean="0">
                <a:sym typeface="Symbol" panose="05050102010706020507" pitchFamily="18" charset="2"/>
              </a:rPr>
              <a:t></a:t>
            </a:r>
            <a:r>
              <a:rPr lang="en-US" altLang="zh-CN" b="1" dirty="0" smtClean="0">
                <a:sym typeface="Symbol" panose="05050102010706020507" pitchFamily="18" charset="2"/>
              </a:rPr>
              <a:t></a:t>
            </a:r>
            <a:r>
              <a:rPr lang="en-US" altLang="zh-CN" b="1" i="1" dirty="0" smtClean="0">
                <a:sym typeface="Symbol" panose="05050102010706020507" pitchFamily="18" charset="2"/>
              </a:rPr>
              <a:t> </a:t>
            </a:r>
            <a:r>
              <a:rPr lang="en-US" altLang="zh-CN" b="1" dirty="0" smtClean="0">
                <a:sym typeface="Symbol" panose="05050102010706020507" pitchFamily="18" charset="2"/>
              </a:rPr>
              <a:t></a:t>
            </a:r>
            <a:r>
              <a:rPr lang="en-US" altLang="zh-CN" b="1" dirty="0" smtClean="0"/>
              <a:t> </a:t>
            </a:r>
            <a:r>
              <a:rPr lang="en-US" altLang="zh-CN" b="1" i="1" dirty="0" smtClean="0"/>
              <a:t>bool </a:t>
            </a:r>
            <a:r>
              <a:rPr lang="zh-CN" altLang="en-US" b="1" dirty="0" smtClean="0"/>
              <a:t>是</a:t>
            </a:r>
            <a:r>
              <a:rPr lang="en-US" altLang="zh-CN" b="1" i="1" dirty="0" smtClean="0">
                <a:sym typeface="Symbol" panose="05050102010706020507" pitchFamily="18" charset="2"/>
              </a:rPr>
              <a:t></a:t>
            </a:r>
            <a:r>
              <a:rPr lang="zh-CN" altLang="en-US" b="1" dirty="0" smtClean="0"/>
              <a:t>类型上的关系运算函数</a:t>
            </a:r>
            <a:endParaRPr lang="en-US" altLang="zh-CN" b="1" dirty="0" smtClean="0"/>
          </a:p>
          <a:p>
            <a:pPr lvl="1">
              <a:spcBef>
                <a:spcPts val="600"/>
              </a:spcBef>
            </a:pPr>
            <a:r>
              <a:rPr lang="zh-CN" altLang="en-US" b="1" dirty="0" smtClean="0">
                <a:sym typeface="Symbol" panose="05050102010706020507" pitchFamily="18" charset="2"/>
              </a:rPr>
              <a:t>进一步引入全称约束来表达多态函数的通用性</a:t>
            </a:r>
            <a:endParaRPr lang="en-US" altLang="zh-CN" b="1" dirty="0" smtClean="0">
              <a:sym typeface="Symbol" panose="05050102010706020507" pitchFamily="18" charset="2"/>
            </a:endParaRPr>
          </a:p>
          <a:p>
            <a:pPr lvl="1">
              <a:spcBef>
                <a:spcPts val="600"/>
              </a:spcBef>
              <a:buFontTx/>
              <a:buNone/>
            </a:pPr>
            <a:r>
              <a:rPr lang="en-US" altLang="zh-CN" b="1" i="1" dirty="0" smtClean="0">
                <a:sym typeface="Symbol" panose="05050102010706020507" pitchFamily="18" charset="2"/>
              </a:rPr>
              <a:t>  sort</a:t>
            </a:r>
            <a:r>
              <a:rPr lang="en-US" altLang="zh-CN" b="1" dirty="0" smtClean="0">
                <a:sym typeface="Symbol" panose="05050102010706020507" pitchFamily="18" charset="2"/>
              </a:rPr>
              <a:t>: </a:t>
            </a:r>
            <a:r>
              <a:rPr lang="en-US" altLang="zh-CN" b="1" i="1" dirty="0" smtClean="0">
                <a:sym typeface="Symbol" panose="05050102010706020507" pitchFamily="18" charset="2"/>
              </a:rPr>
              <a:t></a:t>
            </a:r>
            <a:r>
              <a:rPr lang="en-US" altLang="zh-CN" b="1" dirty="0" smtClean="0">
                <a:sym typeface="Symbol" panose="05050102010706020507" pitchFamily="18" charset="2"/>
              </a:rPr>
              <a:t>.</a:t>
            </a:r>
            <a:r>
              <a:rPr lang="en-US" altLang="zh-CN" b="1" dirty="0" smtClean="0"/>
              <a:t>(</a:t>
            </a:r>
            <a:r>
              <a:rPr lang="en-US" altLang="zh-CN" b="1" i="1" dirty="0" smtClean="0">
                <a:sym typeface="Symbol" panose="05050102010706020507" pitchFamily="18" charset="2"/>
              </a:rPr>
              <a:t></a:t>
            </a:r>
            <a:r>
              <a:rPr lang="en-US" altLang="zh-CN" b="1" dirty="0" smtClean="0">
                <a:sym typeface="Symbol" panose="05050102010706020507" pitchFamily="18" charset="2"/>
              </a:rPr>
              <a:t></a:t>
            </a:r>
            <a:r>
              <a:rPr lang="en-US" altLang="zh-CN" b="1" i="1" dirty="0" smtClean="0">
                <a:sym typeface="Symbol" panose="05050102010706020507" pitchFamily="18" charset="2"/>
              </a:rPr>
              <a:t> </a:t>
            </a:r>
            <a:r>
              <a:rPr lang="en-US" altLang="zh-CN" b="1" dirty="0" smtClean="0">
                <a:sym typeface="Symbol" panose="05050102010706020507" pitchFamily="18" charset="2"/>
              </a:rPr>
              <a:t></a:t>
            </a:r>
            <a:r>
              <a:rPr lang="en-US" altLang="zh-CN" b="1" dirty="0" smtClean="0"/>
              <a:t> </a:t>
            </a:r>
            <a:r>
              <a:rPr lang="en-US" altLang="zh-CN" b="1" i="1" dirty="0" smtClean="0"/>
              <a:t>bool </a:t>
            </a:r>
            <a:r>
              <a:rPr lang="en-US" altLang="zh-CN" b="1" dirty="0" smtClean="0"/>
              <a:t>)</a:t>
            </a:r>
            <a:r>
              <a:rPr lang="en-US" altLang="zh-CN" b="1" dirty="0" smtClean="0">
                <a:sym typeface="Symbol" panose="05050102010706020507" pitchFamily="18" charset="2"/>
              </a:rPr>
              <a:t></a:t>
            </a:r>
            <a:r>
              <a:rPr lang="en-US" altLang="zh-CN" b="1" i="1" dirty="0" smtClean="0"/>
              <a:t>array</a:t>
            </a:r>
            <a:r>
              <a:rPr lang="en-US" altLang="zh-CN" b="1" dirty="0" smtClean="0"/>
              <a:t>(…, </a:t>
            </a:r>
            <a:r>
              <a:rPr lang="en-US" altLang="zh-CN" b="1" i="1" dirty="0" smtClean="0">
                <a:sym typeface="Symbol" panose="05050102010706020507" pitchFamily="18" charset="2"/>
              </a:rPr>
              <a:t></a:t>
            </a:r>
            <a:r>
              <a:rPr lang="en-US" altLang="zh-CN" b="1" dirty="0" smtClean="0"/>
              <a:t>) </a:t>
            </a:r>
            <a:r>
              <a:rPr lang="en-US" altLang="zh-CN" b="1" dirty="0" smtClean="0">
                <a:sym typeface="Symbol" panose="05050102010706020507" pitchFamily="18" charset="2"/>
              </a:rPr>
              <a:t></a:t>
            </a:r>
            <a:r>
              <a:rPr lang="en-US" altLang="zh-CN" b="1" i="1" dirty="0" smtClean="0"/>
              <a:t> array</a:t>
            </a:r>
            <a:r>
              <a:rPr lang="en-US" altLang="zh-CN" b="1" dirty="0" smtClean="0"/>
              <a:t>(…, </a:t>
            </a:r>
            <a:r>
              <a:rPr lang="en-US" altLang="zh-CN" b="1" i="1" dirty="0" smtClean="0">
                <a:sym typeface="Symbol" panose="05050102010706020507" pitchFamily="18" charset="2"/>
              </a:rPr>
              <a:t></a:t>
            </a:r>
            <a:r>
              <a:rPr lang="en-US" altLang="zh-CN" b="1" dirty="0" smtClean="0"/>
              <a:t>)</a:t>
            </a:r>
          </a:p>
          <a:p>
            <a:pPr lvl="1">
              <a:spcBef>
                <a:spcPts val="600"/>
              </a:spcBef>
              <a:buFontTx/>
              <a:buNone/>
            </a:pPr>
            <a:r>
              <a:rPr lang="en-US" altLang="zh-CN" b="1" dirty="0" smtClean="0">
                <a:sym typeface="Symbol" panose="05050102010706020507" pitchFamily="18" charset="2"/>
              </a:rPr>
              <a:t>	</a:t>
            </a:r>
            <a:r>
              <a:rPr lang="en-US" altLang="zh-CN" b="1" dirty="0" smtClean="0"/>
              <a:t> &amp;: </a:t>
            </a:r>
            <a:r>
              <a:rPr lang="en-US" altLang="zh-CN" b="1" dirty="0" smtClean="0">
                <a:sym typeface="Symbol" panose="05050102010706020507" pitchFamily="18" charset="2"/>
              </a:rPr>
              <a:t></a:t>
            </a:r>
            <a:r>
              <a:rPr lang="en-US" altLang="zh-CN" b="1" i="1" dirty="0" smtClean="0">
                <a:sym typeface="Symbol" panose="05050102010706020507" pitchFamily="18" charset="2"/>
              </a:rPr>
              <a:t></a:t>
            </a:r>
            <a:r>
              <a:rPr lang="en-US" altLang="zh-CN" b="1" dirty="0" smtClean="0">
                <a:sym typeface="Symbol" panose="05050102010706020507" pitchFamily="18" charset="2"/>
              </a:rPr>
              <a:t>. </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en-US" altLang="zh-CN" b="1" i="1" dirty="0" smtClean="0">
                <a:sym typeface="Symbol" panose="05050102010706020507" pitchFamily="18" charset="2"/>
              </a:rPr>
              <a:t>pointer</a:t>
            </a:r>
            <a:r>
              <a:rPr lang="en-US" altLang="zh-CN" b="1" dirty="0" smtClean="0">
                <a:sym typeface="Symbol" panose="05050102010706020507" pitchFamily="18" charset="2"/>
              </a:rPr>
              <a:t>(</a:t>
            </a:r>
            <a:r>
              <a:rPr lang="en-US" altLang="zh-CN" b="1" i="1" dirty="0" smtClean="0">
                <a:sym typeface="Symbol" panose="05050102010706020507" pitchFamily="18" charset="2"/>
              </a:rPr>
              <a:t></a:t>
            </a:r>
            <a:r>
              <a:rPr lang="en-US" altLang="zh-CN" b="1" dirty="0" smtClean="0">
                <a:sym typeface="Symbol" panose="05050102010706020507" pitchFamily="18" charset="2"/>
              </a:rPr>
              <a:t>)</a:t>
            </a:r>
            <a:r>
              <a:rPr lang="zh-CN" altLang="en-US" b="1" dirty="0" smtClean="0">
                <a:sym typeface="Symbol" panose="05050102010706020507" pitchFamily="18" charset="2"/>
              </a:rPr>
              <a:t>（取地址多态算符）</a:t>
            </a:r>
            <a:endParaRPr lang="en-US" altLang="zh-CN" b="1" dirty="0" smtClean="0">
              <a:sym typeface="Symbol" panose="05050102010706020507" pitchFamily="18" charset="2"/>
            </a:endParaRPr>
          </a:p>
          <a:p>
            <a:pPr lvl="1">
              <a:spcBef>
                <a:spcPts val="600"/>
              </a:spcBef>
              <a:buFontTx/>
              <a:buNone/>
            </a:pPr>
            <a:r>
              <a:rPr lang="en-US" altLang="zh-CN" b="1" dirty="0" smtClean="0">
                <a:sym typeface="Symbol" panose="05050102010706020507" pitchFamily="18" charset="2"/>
              </a:rPr>
              <a:t>	 [ ]: </a:t>
            </a:r>
            <a:r>
              <a:rPr lang="en-US" altLang="zh-CN" b="1" i="1" dirty="0" smtClean="0">
                <a:sym typeface="Symbol" panose="05050102010706020507" pitchFamily="18" charset="2"/>
              </a:rPr>
              <a:t></a:t>
            </a:r>
            <a:r>
              <a:rPr lang="en-US" altLang="zh-CN" b="1" dirty="0" smtClean="0">
                <a:sym typeface="Symbol" panose="05050102010706020507" pitchFamily="18" charset="2"/>
              </a:rPr>
              <a:t>. </a:t>
            </a:r>
            <a:r>
              <a:rPr lang="en-US" altLang="zh-CN" b="1" i="1" dirty="0" smtClean="0"/>
              <a:t>array</a:t>
            </a:r>
            <a:r>
              <a:rPr lang="en-US" altLang="zh-CN" b="1" dirty="0" smtClean="0"/>
              <a:t>(…, </a:t>
            </a:r>
            <a:r>
              <a:rPr lang="en-US" altLang="zh-CN" b="1" i="1" dirty="0" smtClean="0">
                <a:sym typeface="Symbol" panose="05050102010706020507" pitchFamily="18" charset="2"/>
              </a:rPr>
              <a:t></a:t>
            </a:r>
            <a:r>
              <a:rPr lang="en-US" altLang="zh-CN" b="1" dirty="0" smtClean="0"/>
              <a:t>)</a:t>
            </a:r>
            <a:r>
              <a:rPr lang="en-US" altLang="zh-CN" b="1" dirty="0" smtClean="0">
                <a:sym typeface="Symbol" panose="05050102010706020507" pitchFamily="18" charset="2"/>
              </a:rPr>
              <a:t></a:t>
            </a:r>
            <a:r>
              <a:rPr lang="en-US" altLang="zh-CN" b="1" i="1" dirty="0" err="1" smtClean="0">
                <a:sym typeface="Symbol" panose="05050102010706020507" pitchFamily="18" charset="2"/>
              </a:rPr>
              <a:t>int</a:t>
            </a:r>
            <a:r>
              <a:rPr lang="en-US" altLang="zh-CN" b="1" i="1" dirty="0" smtClean="0">
                <a:sym typeface="Symbol" panose="05050102010706020507" pitchFamily="18" charset="2"/>
              </a:rPr>
              <a:t> </a:t>
            </a:r>
            <a:r>
              <a:rPr lang="en-US" altLang="zh-CN" b="1" dirty="0" smtClean="0">
                <a:sym typeface="Symbol" panose="05050102010706020507" pitchFamily="18" charset="2"/>
              </a:rPr>
              <a:t></a:t>
            </a:r>
            <a:r>
              <a:rPr lang="en-US" altLang="zh-CN" b="1" i="1" dirty="0" smtClean="0">
                <a:sym typeface="Symbol" panose="05050102010706020507" pitchFamily="18" charset="2"/>
              </a:rPr>
              <a:t></a:t>
            </a:r>
            <a:r>
              <a:rPr lang="en-US" altLang="zh-CN" b="1" i="1" dirty="0" smtClean="0"/>
              <a:t>  </a:t>
            </a:r>
            <a:r>
              <a:rPr lang="en-US" altLang="zh-CN" b="1" dirty="0" smtClean="0"/>
              <a:t>(</a:t>
            </a:r>
            <a:r>
              <a:rPr lang="zh-CN" altLang="en-US" b="1" dirty="0" smtClean="0"/>
              <a:t>下标索引</a:t>
            </a:r>
            <a:r>
              <a:rPr lang="zh-CN" altLang="en-US" b="1" dirty="0" smtClean="0">
                <a:sym typeface="Symbol" panose="05050102010706020507" pitchFamily="18" charset="2"/>
              </a:rPr>
              <a:t>多态算符 </a:t>
            </a:r>
            <a:r>
              <a:rPr lang="en-US" altLang="zh-CN" b="1" dirty="0" smtClean="0">
                <a:sym typeface="Symbol" panose="05050102010706020507" pitchFamily="18" charset="2"/>
              </a:rPr>
              <a:t>)</a:t>
            </a:r>
          </a:p>
        </p:txBody>
      </p:sp>
      <p:sp>
        <p:nvSpPr>
          <p:cNvPr id="3277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9753F2E-AD5F-4521-B597-5BE12E3126C7}" type="slidenum">
              <a:rPr lang="zh-CN" altLang="en-US" sz="1400"/>
              <a:pPr/>
              <a:t>37</a:t>
            </a:fld>
            <a:endParaRPr lang="en-US" altLang="zh-CN" sz="1400"/>
          </a:p>
        </p:txBody>
      </p:sp>
      <p:sp>
        <p:nvSpPr>
          <p:cNvPr id="2" name="矩形标注 1"/>
          <p:cNvSpPr/>
          <p:nvPr/>
        </p:nvSpPr>
        <p:spPr bwMode="auto">
          <a:xfrm>
            <a:off x="6372200" y="980728"/>
            <a:ext cx="2664296" cy="792088"/>
          </a:xfrm>
          <a:prstGeom prst="wedgeRectCallout">
            <a:avLst>
              <a:gd name="adj1" fmla="val 16659"/>
              <a:gd name="adj2" fmla="val 291098"/>
            </a:avLst>
          </a:prstGeom>
          <a:noFill/>
          <a:ln w="254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tabLst/>
            </a:pPr>
            <a:r>
              <a:rPr lang="zh-CN" altLang="en-US" sz="2400" b="1" dirty="0" smtClean="0">
                <a:solidFill>
                  <a:srgbClr val="00FF00"/>
                </a:solidFill>
                <a:latin typeface="Courier New" pitchFamily="49" charset="0"/>
                <a:ea typeface="宋体" charset="-122"/>
              </a:rPr>
              <a:t>数组大小的描述，这里的讨论不关注</a:t>
            </a:r>
            <a:endParaRPr kumimoji="0" lang="zh-CN" altLang="en-US" sz="2400" b="1" u="none" strike="noStrike" cap="none" normalizeH="0" baseline="0" dirty="0" smtClean="0">
              <a:ln>
                <a:noFill/>
              </a:ln>
              <a:solidFill>
                <a:srgbClr val="00FF00"/>
              </a:solidFill>
              <a:effectLst/>
              <a:latin typeface="Courier New" pitchFamily="49" charset="0"/>
              <a:ea typeface="宋体"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6627">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6627">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662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228600" y="228600"/>
            <a:ext cx="8640763" cy="1150938"/>
          </a:xfrm>
        </p:spPr>
        <p:txBody>
          <a:bodyPr/>
          <a:lstStyle/>
          <a:p>
            <a:r>
              <a:rPr lang="zh-CN" altLang="en-US" b="1" smtClean="0"/>
              <a:t>多 态 类 型</a:t>
            </a:r>
            <a:endParaRPr lang="en-US" altLang="zh-CN" b="1" smtClean="0"/>
          </a:p>
        </p:txBody>
      </p:sp>
      <p:sp>
        <p:nvSpPr>
          <p:cNvPr id="27651" name="Rectangle 3"/>
          <p:cNvSpPr>
            <a:spLocks noGrp="1" noChangeArrowheads="1"/>
          </p:cNvSpPr>
          <p:nvPr>
            <p:ph type="body" idx="4294967295"/>
          </p:nvPr>
        </p:nvSpPr>
        <p:spPr>
          <a:xfrm>
            <a:off x="287338" y="1439863"/>
            <a:ext cx="8640762" cy="5184775"/>
          </a:xfrm>
        </p:spPr>
        <p:txBody>
          <a:bodyPr/>
          <a:lstStyle/>
          <a:p>
            <a:pPr>
              <a:spcBef>
                <a:spcPct val="0"/>
              </a:spcBef>
            </a:pPr>
            <a:r>
              <a:rPr lang="zh-CN" altLang="en-US" b="1" dirty="0" smtClean="0">
                <a:sym typeface="Symbol" panose="05050102010706020507" pitchFamily="18" charset="2"/>
              </a:rPr>
              <a:t>多态类型</a:t>
            </a:r>
            <a:endParaRPr lang="en-US" altLang="zh-CN" b="1" dirty="0" smtClean="0">
              <a:sym typeface="Symbol" panose="05050102010706020507" pitchFamily="18" charset="2"/>
            </a:endParaRPr>
          </a:p>
          <a:p>
            <a:pPr lvl="1">
              <a:spcBef>
                <a:spcPts val="600"/>
              </a:spcBef>
            </a:pPr>
            <a:r>
              <a:rPr lang="zh-CN" altLang="en-US" b="1" dirty="0" smtClean="0">
                <a:sym typeface="Symbol" panose="05050102010706020507" pitchFamily="18" charset="2"/>
              </a:rPr>
              <a:t>多态函数和多态算符的类型</a:t>
            </a:r>
            <a:endParaRPr lang="en-US" altLang="zh-CN" b="1" dirty="0" smtClean="0">
              <a:sym typeface="Symbol" panose="05050102010706020507" pitchFamily="18" charset="2"/>
            </a:endParaRPr>
          </a:p>
          <a:p>
            <a:pPr lvl="1">
              <a:spcBef>
                <a:spcPts val="600"/>
              </a:spcBef>
              <a:buFontTx/>
              <a:buNone/>
            </a:pPr>
            <a:r>
              <a:rPr lang="en-US" altLang="zh-CN" b="1" i="1" dirty="0" smtClean="0">
                <a:sym typeface="Symbol" panose="05050102010706020507" pitchFamily="18" charset="2"/>
              </a:rPr>
              <a:t>	sort</a:t>
            </a:r>
            <a:r>
              <a:rPr lang="en-US" altLang="zh-CN" b="1" dirty="0" smtClean="0">
                <a:sym typeface="Symbol" panose="05050102010706020507" pitchFamily="18" charset="2"/>
              </a:rPr>
              <a:t>:</a:t>
            </a:r>
            <a:r>
              <a:rPr lang="en-US" altLang="zh-CN" b="1" i="1" dirty="0" smtClean="0">
                <a:sym typeface="Symbol" panose="05050102010706020507" pitchFamily="18" charset="2"/>
              </a:rPr>
              <a:t></a:t>
            </a:r>
            <a:r>
              <a:rPr lang="en-US" altLang="zh-CN" b="1" dirty="0" smtClean="0">
                <a:sym typeface="Symbol" panose="05050102010706020507" pitchFamily="18" charset="2"/>
              </a:rPr>
              <a:t>.</a:t>
            </a:r>
            <a:r>
              <a:rPr lang="en-US" altLang="zh-CN" b="1" dirty="0" smtClean="0"/>
              <a:t>(</a:t>
            </a:r>
            <a:r>
              <a:rPr lang="en-US" altLang="zh-CN" b="1" i="1" dirty="0" smtClean="0">
                <a:sym typeface="Symbol" panose="05050102010706020507" pitchFamily="18" charset="2"/>
              </a:rPr>
              <a:t></a:t>
            </a:r>
            <a:r>
              <a:rPr lang="en-US" altLang="zh-CN" b="1" dirty="0" smtClean="0">
                <a:sym typeface="Symbol" panose="05050102010706020507" pitchFamily="18" charset="2"/>
              </a:rPr>
              <a:t></a:t>
            </a:r>
            <a:r>
              <a:rPr lang="en-US" altLang="zh-CN" b="1" i="1" dirty="0" smtClean="0">
                <a:sym typeface="Symbol" panose="05050102010706020507" pitchFamily="18" charset="2"/>
              </a:rPr>
              <a:t> </a:t>
            </a:r>
            <a:r>
              <a:rPr lang="en-US" altLang="zh-CN" b="1" dirty="0" smtClean="0">
                <a:sym typeface="Symbol" panose="05050102010706020507" pitchFamily="18" charset="2"/>
              </a:rPr>
              <a:t></a:t>
            </a:r>
            <a:r>
              <a:rPr lang="en-US" altLang="zh-CN" b="1" dirty="0" smtClean="0"/>
              <a:t> </a:t>
            </a:r>
            <a:r>
              <a:rPr lang="en-US" altLang="zh-CN" b="1" i="1" dirty="0" smtClean="0"/>
              <a:t>bool </a:t>
            </a:r>
            <a:r>
              <a:rPr lang="en-US" altLang="zh-CN" b="1" dirty="0" smtClean="0"/>
              <a:t>)</a:t>
            </a:r>
            <a:r>
              <a:rPr lang="en-US" altLang="zh-CN" b="1" dirty="0" smtClean="0">
                <a:sym typeface="Symbol" panose="05050102010706020507" pitchFamily="18" charset="2"/>
              </a:rPr>
              <a:t></a:t>
            </a:r>
            <a:r>
              <a:rPr lang="en-US" altLang="zh-CN" b="1" i="1" dirty="0" smtClean="0"/>
              <a:t>array</a:t>
            </a:r>
            <a:r>
              <a:rPr lang="en-US" altLang="zh-CN" b="1" dirty="0" smtClean="0"/>
              <a:t>(…, </a:t>
            </a:r>
            <a:r>
              <a:rPr lang="en-US" altLang="zh-CN" b="1" i="1" dirty="0" smtClean="0">
                <a:sym typeface="Symbol" panose="05050102010706020507" pitchFamily="18" charset="2"/>
              </a:rPr>
              <a:t></a:t>
            </a:r>
            <a:r>
              <a:rPr lang="en-US" altLang="zh-CN" b="1" dirty="0" smtClean="0"/>
              <a:t>) </a:t>
            </a:r>
            <a:r>
              <a:rPr lang="en-US" altLang="zh-CN" b="1" dirty="0" smtClean="0">
                <a:sym typeface="Symbol" panose="05050102010706020507" pitchFamily="18" charset="2"/>
              </a:rPr>
              <a:t></a:t>
            </a:r>
            <a:r>
              <a:rPr lang="en-US" altLang="zh-CN" b="1" i="1" dirty="0" smtClean="0"/>
              <a:t> array</a:t>
            </a:r>
            <a:r>
              <a:rPr lang="en-US" altLang="zh-CN" b="1" dirty="0" smtClean="0"/>
              <a:t>(…, </a:t>
            </a:r>
            <a:r>
              <a:rPr lang="en-US" altLang="zh-CN" b="1" i="1" dirty="0" smtClean="0">
                <a:sym typeface="Symbol" panose="05050102010706020507" pitchFamily="18" charset="2"/>
              </a:rPr>
              <a:t></a:t>
            </a:r>
            <a:r>
              <a:rPr lang="en-US" altLang="zh-CN" b="1" dirty="0" smtClean="0"/>
              <a:t>)</a:t>
            </a:r>
          </a:p>
          <a:p>
            <a:pPr lvl="1">
              <a:spcBef>
                <a:spcPts val="600"/>
              </a:spcBef>
              <a:buFontTx/>
              <a:buNone/>
            </a:pPr>
            <a:r>
              <a:rPr lang="en-US" altLang="zh-CN" b="1" dirty="0" smtClean="0">
                <a:sym typeface="Symbol" panose="05050102010706020507" pitchFamily="18" charset="2"/>
              </a:rPr>
              <a:t>	</a:t>
            </a:r>
            <a:r>
              <a:rPr lang="en-US" altLang="zh-CN" b="1" dirty="0" smtClean="0"/>
              <a:t>&amp; : </a:t>
            </a:r>
            <a:r>
              <a:rPr lang="en-US" altLang="zh-CN" b="1" dirty="0" smtClean="0">
                <a:sym typeface="Symbol" panose="05050102010706020507" pitchFamily="18" charset="2"/>
              </a:rPr>
              <a:t></a:t>
            </a:r>
            <a:r>
              <a:rPr lang="en-US" altLang="zh-CN" b="1" i="1" dirty="0" smtClean="0">
                <a:sym typeface="Symbol" panose="05050102010706020507" pitchFamily="18" charset="2"/>
              </a:rPr>
              <a:t></a:t>
            </a:r>
            <a:r>
              <a:rPr lang="en-US" altLang="zh-CN" b="1" dirty="0" smtClean="0">
                <a:sym typeface="Symbol" panose="05050102010706020507" pitchFamily="18" charset="2"/>
              </a:rPr>
              <a:t>. </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en-US" altLang="zh-CN" b="1" i="1" dirty="0" smtClean="0">
                <a:sym typeface="Symbol" panose="05050102010706020507" pitchFamily="18" charset="2"/>
              </a:rPr>
              <a:t>pointer</a:t>
            </a:r>
            <a:r>
              <a:rPr lang="en-US" altLang="zh-CN" b="1" dirty="0" smtClean="0">
                <a:sym typeface="Symbol" panose="05050102010706020507" pitchFamily="18" charset="2"/>
              </a:rPr>
              <a:t>(</a:t>
            </a:r>
            <a:r>
              <a:rPr lang="en-US" altLang="zh-CN" b="1" i="1" dirty="0" smtClean="0">
                <a:sym typeface="Symbol" panose="05050102010706020507" pitchFamily="18" charset="2"/>
              </a:rPr>
              <a:t></a:t>
            </a:r>
            <a:r>
              <a:rPr lang="en-US" altLang="zh-CN" b="1" dirty="0" smtClean="0">
                <a:sym typeface="Symbol" panose="05050102010706020507" pitchFamily="18" charset="2"/>
              </a:rPr>
              <a:t>)</a:t>
            </a:r>
            <a:r>
              <a:rPr lang="zh-CN" altLang="en-US" b="1" dirty="0" smtClean="0">
                <a:sym typeface="Symbol" panose="05050102010706020507" pitchFamily="18" charset="2"/>
              </a:rPr>
              <a:t>（取地址多态算符）</a:t>
            </a:r>
            <a:endParaRPr lang="en-US" altLang="zh-CN" b="1" dirty="0" smtClean="0">
              <a:sym typeface="Symbol" panose="05050102010706020507" pitchFamily="18" charset="2"/>
            </a:endParaRPr>
          </a:p>
          <a:p>
            <a:pPr lvl="1">
              <a:spcBef>
                <a:spcPts val="600"/>
              </a:spcBef>
              <a:buFontTx/>
              <a:buNone/>
            </a:pPr>
            <a:r>
              <a:rPr lang="en-US" altLang="zh-CN" b="1" dirty="0" smtClean="0">
                <a:sym typeface="Symbol" panose="05050102010706020507" pitchFamily="18" charset="2"/>
              </a:rPr>
              <a:t>	[ ] :</a:t>
            </a:r>
            <a:r>
              <a:rPr lang="en-US" altLang="zh-CN" b="1" i="1" dirty="0" smtClean="0">
                <a:sym typeface="Symbol" panose="05050102010706020507" pitchFamily="18" charset="2"/>
              </a:rPr>
              <a:t></a:t>
            </a:r>
            <a:r>
              <a:rPr lang="en-US" altLang="zh-CN" b="1" dirty="0" smtClean="0">
                <a:sym typeface="Symbol" panose="05050102010706020507" pitchFamily="18" charset="2"/>
              </a:rPr>
              <a:t>. </a:t>
            </a:r>
            <a:r>
              <a:rPr lang="en-US" altLang="zh-CN" b="1" i="1" dirty="0" smtClean="0"/>
              <a:t>array</a:t>
            </a:r>
            <a:r>
              <a:rPr lang="en-US" altLang="zh-CN" b="1" dirty="0" smtClean="0"/>
              <a:t>(…, </a:t>
            </a:r>
            <a:r>
              <a:rPr lang="en-US" altLang="zh-CN" b="1" i="1" dirty="0" smtClean="0">
                <a:sym typeface="Symbol" panose="05050102010706020507" pitchFamily="18" charset="2"/>
              </a:rPr>
              <a:t></a:t>
            </a:r>
            <a:r>
              <a:rPr lang="en-US" altLang="zh-CN" b="1" dirty="0" smtClean="0"/>
              <a:t>)</a:t>
            </a:r>
            <a:r>
              <a:rPr lang="en-US" altLang="zh-CN" b="1" dirty="0" smtClean="0">
                <a:sym typeface="Symbol" panose="05050102010706020507" pitchFamily="18" charset="2"/>
              </a:rPr>
              <a:t></a:t>
            </a:r>
            <a:r>
              <a:rPr lang="en-US" altLang="zh-CN" b="1" i="1" dirty="0" err="1" smtClean="0">
                <a:sym typeface="Symbol" panose="05050102010706020507" pitchFamily="18" charset="2"/>
              </a:rPr>
              <a:t>int</a:t>
            </a:r>
            <a:r>
              <a:rPr lang="en-US" altLang="zh-CN" b="1" i="1" dirty="0" smtClean="0">
                <a:sym typeface="Symbol" panose="05050102010706020507" pitchFamily="18" charset="2"/>
              </a:rPr>
              <a:t> </a:t>
            </a:r>
            <a:r>
              <a:rPr lang="en-US" altLang="zh-CN" b="1" dirty="0" smtClean="0">
                <a:sym typeface="Symbol" panose="05050102010706020507" pitchFamily="18" charset="2"/>
              </a:rPr>
              <a:t></a:t>
            </a:r>
            <a:r>
              <a:rPr lang="en-US" altLang="zh-CN" b="1" i="1" dirty="0" smtClean="0">
                <a:sym typeface="Symbol" panose="05050102010706020507" pitchFamily="18" charset="2"/>
              </a:rPr>
              <a:t></a:t>
            </a:r>
            <a:r>
              <a:rPr lang="en-US" altLang="zh-CN" b="1" i="1" dirty="0" smtClean="0"/>
              <a:t>  </a:t>
            </a:r>
            <a:r>
              <a:rPr lang="en-US" altLang="zh-CN" b="1" dirty="0" smtClean="0"/>
              <a:t>(</a:t>
            </a:r>
            <a:r>
              <a:rPr lang="zh-CN" altLang="en-US" b="1" dirty="0" smtClean="0"/>
              <a:t>下标索引</a:t>
            </a:r>
            <a:r>
              <a:rPr lang="zh-CN" altLang="en-US" b="1" dirty="0" smtClean="0">
                <a:sym typeface="Symbol" panose="05050102010706020507" pitchFamily="18" charset="2"/>
              </a:rPr>
              <a:t>多态算符 </a:t>
            </a:r>
            <a:r>
              <a:rPr lang="en-US" altLang="zh-CN" b="1" dirty="0" smtClean="0">
                <a:sym typeface="Symbol" panose="05050102010706020507" pitchFamily="18" charset="2"/>
              </a:rPr>
              <a:t>)</a:t>
            </a:r>
          </a:p>
          <a:p>
            <a:pPr lvl="1">
              <a:spcBef>
                <a:spcPts val="600"/>
              </a:spcBef>
              <a:buFontTx/>
              <a:buNone/>
            </a:pPr>
            <a:r>
              <a:rPr lang="en-US" altLang="zh-CN" b="1" dirty="0" smtClean="0">
                <a:sym typeface="Symbol" panose="05050102010706020507" pitchFamily="18" charset="2"/>
              </a:rPr>
              <a:t>	length: </a:t>
            </a:r>
            <a:r>
              <a:rPr lang="en-US" altLang="zh-CN" b="1" i="1" dirty="0" smtClean="0">
                <a:sym typeface="Symbol" panose="05050102010706020507" pitchFamily="18" charset="2"/>
              </a:rPr>
              <a:t></a:t>
            </a:r>
            <a:r>
              <a:rPr lang="en-US" altLang="zh-CN" b="1" dirty="0" smtClean="0">
                <a:sym typeface="Symbol" panose="05050102010706020507" pitchFamily="18" charset="2"/>
              </a:rPr>
              <a:t>.</a:t>
            </a:r>
            <a:r>
              <a:rPr lang="en-US" altLang="zh-CN" b="1" i="1" dirty="0" smtClean="0">
                <a:sym typeface="Symbol" panose="05050102010706020507" pitchFamily="18" charset="2"/>
              </a:rPr>
              <a:t>list</a:t>
            </a:r>
            <a:r>
              <a:rPr lang="en-US" altLang="zh-CN" b="1" dirty="0" smtClean="0">
                <a:sym typeface="Symbol" panose="05050102010706020507" pitchFamily="18" charset="2"/>
              </a:rPr>
              <a:t>(</a:t>
            </a:r>
            <a:r>
              <a:rPr lang="en-US" altLang="zh-CN" b="1" i="1" dirty="0" smtClean="0">
                <a:sym typeface="Symbol" panose="05050102010706020507" pitchFamily="18" charset="2"/>
              </a:rPr>
              <a:t></a:t>
            </a:r>
            <a:r>
              <a:rPr lang="en-US" altLang="zh-CN" b="1" dirty="0" smtClean="0">
                <a:sym typeface="Symbol" panose="05050102010706020507" pitchFamily="18" charset="2"/>
              </a:rPr>
              <a:t>)  </a:t>
            </a:r>
            <a:r>
              <a:rPr lang="en-US" altLang="zh-CN" b="1" i="1" dirty="0" err="1" smtClean="0">
                <a:sym typeface="Symbol" panose="05050102010706020507" pitchFamily="18" charset="2"/>
              </a:rPr>
              <a:t>int</a:t>
            </a:r>
            <a:r>
              <a:rPr lang="en-US" altLang="zh-CN" b="1" dirty="0" smtClean="0">
                <a:sym typeface="Symbol" panose="05050102010706020507" pitchFamily="18" charset="2"/>
              </a:rPr>
              <a:t> </a:t>
            </a:r>
            <a:r>
              <a:rPr lang="zh-CN" altLang="en-US" b="1" dirty="0" smtClean="0">
                <a:sym typeface="Symbol" panose="05050102010706020507" pitchFamily="18" charset="2"/>
              </a:rPr>
              <a:t>（计算表长的函数）</a:t>
            </a:r>
            <a:endParaRPr lang="en-US" altLang="zh-CN" b="1" dirty="0" smtClean="0">
              <a:sym typeface="Symbol" panose="05050102010706020507" pitchFamily="18" charset="2"/>
            </a:endParaRPr>
          </a:p>
          <a:p>
            <a:pPr lvl="1">
              <a:spcBef>
                <a:spcPts val="600"/>
              </a:spcBef>
            </a:pPr>
            <a:r>
              <a:rPr lang="zh-CN" altLang="en-US" b="1" dirty="0" smtClean="0">
                <a:sym typeface="Symbol" panose="05050102010706020507" pitchFamily="18" charset="2"/>
              </a:rPr>
              <a:t>一个多态类型可应用于多种类型的</a:t>
            </a:r>
            <a:r>
              <a:rPr lang="zh-CN" altLang="en-US" b="1" dirty="0">
                <a:sym typeface="Symbol" panose="05050102010706020507" pitchFamily="18" charset="2"/>
              </a:rPr>
              <a:t>变元</a:t>
            </a:r>
            <a:r>
              <a:rPr lang="zh-CN" altLang="en-US" b="1" dirty="0" smtClean="0">
                <a:sym typeface="Symbol" panose="05050102010706020507" pitchFamily="18" charset="2"/>
              </a:rPr>
              <a:t>而不必提及这些类型</a:t>
            </a:r>
            <a:endParaRPr lang="en-US" altLang="zh-CN" b="1" dirty="0" smtClean="0">
              <a:sym typeface="Symbol" panose="05050102010706020507" pitchFamily="18" charset="2"/>
            </a:endParaRPr>
          </a:p>
          <a:p>
            <a:pPr lvl="1">
              <a:lnSpc>
                <a:spcPct val="90000"/>
              </a:lnSpc>
              <a:buFontTx/>
              <a:buNone/>
            </a:pPr>
            <a:r>
              <a:rPr lang="en-US" altLang="zh-CN" b="1" dirty="0" smtClean="0">
                <a:sym typeface="Symbol" panose="05050102010706020507" pitchFamily="18" charset="2"/>
              </a:rPr>
              <a:t>	</a:t>
            </a:r>
            <a:r>
              <a:rPr lang="zh-CN" altLang="en-US" b="1" dirty="0" smtClean="0">
                <a:sym typeface="Symbol" panose="05050102010706020507" pitchFamily="18" charset="2"/>
              </a:rPr>
              <a:t>例如：</a:t>
            </a:r>
            <a:r>
              <a:rPr lang="en-US" altLang="zh-CN" b="1" dirty="0" smtClean="0"/>
              <a:t>length ( [“sun”, “mon”, “</a:t>
            </a:r>
            <a:r>
              <a:rPr lang="en-US" altLang="zh-CN" b="1" dirty="0" err="1" smtClean="0"/>
              <a:t>tue</a:t>
            </a:r>
            <a:r>
              <a:rPr lang="en-US" altLang="zh-CN" b="1" dirty="0" smtClean="0"/>
              <a:t>”] )</a:t>
            </a:r>
          </a:p>
          <a:p>
            <a:pPr>
              <a:lnSpc>
                <a:spcPct val="90000"/>
              </a:lnSpc>
              <a:buFontTx/>
              <a:buNone/>
            </a:pPr>
            <a:r>
              <a:rPr lang="en-US" altLang="zh-CN" sz="2800" b="1" dirty="0" smtClean="0"/>
              <a:t>			length ( [10, 9, 8 ] )</a:t>
            </a:r>
            <a:endParaRPr lang="en-US" altLang="zh-CN" b="1" dirty="0" smtClean="0">
              <a:sym typeface="Symbol" panose="05050102010706020507" pitchFamily="18" charset="2"/>
            </a:endParaRPr>
          </a:p>
        </p:txBody>
      </p:sp>
      <p:sp>
        <p:nvSpPr>
          <p:cNvPr id="3379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1F72543-24BB-4177-A764-3242F796FECF}" type="slidenum">
              <a:rPr lang="zh-CN" altLang="en-US" sz="1400"/>
              <a:pPr/>
              <a:t>38</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5" end="5"/>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1">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65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a:xfrm>
            <a:off x="228600" y="228600"/>
            <a:ext cx="8640763" cy="1150938"/>
          </a:xfrm>
        </p:spPr>
        <p:txBody>
          <a:bodyPr/>
          <a:lstStyle/>
          <a:p>
            <a:r>
              <a:rPr lang="zh-CN" altLang="en-US" b="1" smtClean="0"/>
              <a:t>多 态 类 型</a:t>
            </a:r>
          </a:p>
        </p:txBody>
      </p:sp>
      <p:sp>
        <p:nvSpPr>
          <p:cNvPr id="28675" name="Rectangle 3"/>
          <p:cNvSpPr>
            <a:spLocks noGrp="1" noChangeArrowheads="1"/>
          </p:cNvSpPr>
          <p:nvPr>
            <p:ph type="body" idx="4294967295"/>
          </p:nvPr>
        </p:nvSpPr>
        <p:spPr>
          <a:xfrm>
            <a:off x="287338" y="1439863"/>
            <a:ext cx="8640762" cy="5184775"/>
          </a:xfrm>
        </p:spPr>
        <p:txBody>
          <a:bodyPr/>
          <a:lstStyle/>
          <a:p>
            <a:r>
              <a:rPr lang="zh-CN" altLang="en-US" b="1" smtClean="0">
                <a:sym typeface="Symbol" panose="05050102010706020507" pitchFamily="18" charset="2"/>
              </a:rPr>
              <a:t>多态函数的类型推断</a:t>
            </a:r>
            <a:endParaRPr lang="en-US" altLang="zh-CN" b="1" smtClean="0">
              <a:sym typeface="Symbol" panose="05050102010706020507" pitchFamily="18" charset="2"/>
            </a:endParaRPr>
          </a:p>
          <a:p>
            <a:pPr lvl="1"/>
            <a:r>
              <a:rPr lang="zh-CN" altLang="en-US" b="1" smtClean="0"/>
              <a:t>用简单的例子（取指针指向的对象）来展示</a:t>
            </a:r>
            <a:endParaRPr lang="en-US" altLang="zh-CN" b="1" smtClean="0"/>
          </a:p>
          <a:p>
            <a:pPr lvl="1">
              <a:spcBef>
                <a:spcPct val="0"/>
              </a:spcBef>
              <a:buFontTx/>
              <a:buNone/>
            </a:pPr>
            <a:r>
              <a:rPr lang="en-US" altLang="zh-CN" b="1" smtClean="0"/>
              <a:t>	    long deref (long *p) {</a:t>
            </a:r>
            <a:endParaRPr lang="en-US" altLang="zh-CN" b="1" i="1" smtClean="0"/>
          </a:p>
          <a:p>
            <a:pPr lvl="1">
              <a:spcBef>
                <a:spcPct val="0"/>
              </a:spcBef>
              <a:buFontTx/>
              <a:buNone/>
            </a:pPr>
            <a:r>
              <a:rPr lang="en-US" altLang="zh-CN" b="1" smtClean="0"/>
              <a:t>		      return *p</a:t>
            </a:r>
            <a:r>
              <a:rPr lang="en-US" altLang="zh-CN" b="1" smtClean="0">
                <a:sym typeface="Symbol" panose="05050102010706020507" pitchFamily="18" charset="2"/>
              </a:rPr>
              <a:t>		</a:t>
            </a:r>
            <a:endParaRPr lang="en-US" altLang="zh-CN" b="1" smtClean="0"/>
          </a:p>
          <a:p>
            <a:pPr lvl="1">
              <a:spcBef>
                <a:spcPct val="0"/>
              </a:spcBef>
              <a:buFontTx/>
              <a:buNone/>
            </a:pPr>
            <a:r>
              <a:rPr lang="en-US" altLang="zh-CN" b="1" smtClean="0"/>
              <a:t>	    }	</a:t>
            </a:r>
          </a:p>
          <a:p>
            <a:pPr lvl="1">
              <a:buFontTx/>
              <a:buNone/>
            </a:pPr>
            <a:r>
              <a:rPr lang="en-US" altLang="zh-CN" b="1" smtClean="0"/>
              <a:t>	</a:t>
            </a:r>
            <a:r>
              <a:rPr lang="zh-CN" altLang="en-US" b="1" smtClean="0"/>
              <a:t>为适应可用于任何指针类型的变元，改成如下形</a:t>
            </a:r>
            <a:endParaRPr lang="en-US" altLang="zh-CN" b="1" smtClean="0"/>
          </a:p>
          <a:p>
            <a:pPr lvl="1">
              <a:spcBef>
                <a:spcPct val="0"/>
              </a:spcBef>
              <a:buFontTx/>
              <a:buNone/>
            </a:pPr>
            <a:r>
              <a:rPr lang="zh-CN" altLang="en-US" b="1" smtClean="0"/>
              <a:t>参和结果类型都省略的函数</a:t>
            </a:r>
            <a:endParaRPr lang="en-US" altLang="zh-CN" b="1" smtClean="0"/>
          </a:p>
          <a:p>
            <a:pPr lvl="1">
              <a:spcBef>
                <a:spcPct val="0"/>
              </a:spcBef>
              <a:buFontTx/>
              <a:buNone/>
            </a:pPr>
            <a:r>
              <a:rPr lang="en-US" altLang="zh-CN" b="1" smtClean="0"/>
              <a:t>		  deref (p) {</a:t>
            </a:r>
            <a:endParaRPr lang="en-US" altLang="zh-CN" b="1" i="1" smtClean="0"/>
          </a:p>
          <a:p>
            <a:pPr lvl="1">
              <a:spcBef>
                <a:spcPct val="0"/>
              </a:spcBef>
              <a:buFontTx/>
              <a:buNone/>
            </a:pPr>
            <a:r>
              <a:rPr lang="en-US" altLang="zh-CN" b="1" smtClean="0"/>
              <a:t>		      return *p</a:t>
            </a:r>
          </a:p>
          <a:p>
            <a:pPr lvl="1">
              <a:spcBef>
                <a:spcPct val="0"/>
              </a:spcBef>
              <a:buFontTx/>
              <a:buNone/>
            </a:pPr>
            <a:r>
              <a:rPr lang="en-US" altLang="zh-CN" b="1" smtClean="0"/>
              <a:t>	    }</a:t>
            </a:r>
          </a:p>
          <a:p>
            <a:pPr lvl="1">
              <a:spcBef>
                <a:spcPct val="0"/>
              </a:spcBef>
            </a:pPr>
            <a:r>
              <a:rPr lang="zh-CN" altLang="en-US" b="1" smtClean="0">
                <a:sym typeface="Symbol" panose="05050102010706020507" pitchFamily="18" charset="2"/>
              </a:rPr>
              <a:t>类型推断：在</a:t>
            </a:r>
            <a:r>
              <a:rPr lang="zh-CN" altLang="zh-CN" b="1" smtClean="0"/>
              <a:t>类型信息不完全</a:t>
            </a:r>
            <a:r>
              <a:rPr lang="zh-CN" altLang="en-US" b="1" smtClean="0"/>
              <a:t>时</a:t>
            </a:r>
            <a:r>
              <a:rPr lang="zh-CN" altLang="zh-CN" b="1" smtClean="0"/>
              <a:t>的</a:t>
            </a:r>
            <a:r>
              <a:rPr lang="zh-CN" altLang="en-US" b="1" smtClean="0"/>
              <a:t>定型</a:t>
            </a:r>
            <a:r>
              <a:rPr lang="zh-CN" altLang="zh-CN" b="1" smtClean="0"/>
              <a:t>判定</a:t>
            </a:r>
            <a:endParaRPr lang="en-US" altLang="zh-CN" b="1" smtClean="0">
              <a:sym typeface="Symbol" panose="05050102010706020507" pitchFamily="18" charset="2"/>
            </a:endParaRPr>
          </a:p>
        </p:txBody>
      </p:sp>
      <p:sp>
        <p:nvSpPr>
          <p:cNvPr id="28676" name="矩形 3"/>
          <p:cNvSpPr>
            <a:spLocks noChangeArrowheads="1"/>
          </p:cNvSpPr>
          <p:nvPr/>
        </p:nvSpPr>
        <p:spPr bwMode="auto">
          <a:xfrm>
            <a:off x="3643313" y="4786313"/>
            <a:ext cx="4929187" cy="107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pPr>
            <a:r>
              <a:rPr lang="en-US" altLang="zh-CN" sz="2800" b="1">
                <a:latin typeface="Courier New" panose="02070309020205020404" pitchFamily="49" charset="0"/>
              </a:rPr>
              <a:t>  </a:t>
            </a:r>
            <a:r>
              <a:rPr lang="zh-CN" altLang="en-US" sz="2800" b="1">
                <a:solidFill>
                  <a:srgbClr val="00FF00"/>
                </a:solidFill>
                <a:latin typeface="Courier New" panose="02070309020205020404" pitchFamily="49" charset="0"/>
              </a:rPr>
              <a:t>类型推断规则较为复杂，在此不介绍。下面举例解释</a:t>
            </a:r>
          </a:p>
        </p:txBody>
      </p:sp>
      <p:sp>
        <p:nvSpPr>
          <p:cNvPr id="34821" name="灯片编号占位符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4D69FF37-B8BF-46DD-9625-C14E5E470140}" type="slidenum">
              <a:rPr lang="zh-CN" altLang="en-US" sz="1400"/>
              <a:pPr/>
              <a:t>39</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675">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8675">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8675">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675">
                                            <p:txEl>
                                              <p:pRg st="9" end="9"/>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8675">
                                            <p:txEl>
                                              <p:pRg st="10" end="1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6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5123" name="Rectangle 3"/>
          <p:cNvSpPr>
            <a:spLocks noGrp="1" noChangeArrowheads="1"/>
          </p:cNvSpPr>
          <p:nvPr>
            <p:ph type="body" idx="4294967295"/>
          </p:nvPr>
        </p:nvSpPr>
        <p:spPr>
          <a:xfrm>
            <a:off x="287338" y="1439863"/>
            <a:ext cx="8640762" cy="5040312"/>
          </a:xfrm>
          <a:noFill/>
        </p:spPr>
        <p:txBody>
          <a:bodyPr/>
          <a:lstStyle/>
          <a:p>
            <a:r>
              <a:rPr lang="zh-CN" altLang="en-US" b="1" dirty="0" smtClean="0"/>
              <a:t>编译器对程序进行的检查</a:t>
            </a:r>
            <a:endParaRPr lang="en-US" altLang="zh-CN" b="1" dirty="0" smtClean="0"/>
          </a:p>
          <a:p>
            <a:pPr lvl="1"/>
            <a:r>
              <a:rPr lang="zh-CN" altLang="en-US" b="1" dirty="0" smtClean="0"/>
              <a:t>语法检查</a:t>
            </a:r>
            <a:endParaRPr lang="en-US" altLang="zh-CN" b="1" dirty="0" smtClean="0"/>
          </a:p>
          <a:p>
            <a:pPr lvl="1">
              <a:buFontTx/>
              <a:buNone/>
            </a:pPr>
            <a:r>
              <a:rPr lang="en-US" altLang="zh-CN" b="1" dirty="0" smtClean="0"/>
              <a:t>	</a:t>
            </a:r>
            <a:r>
              <a:rPr lang="zh-CN" altLang="en-US" b="1" dirty="0" smtClean="0"/>
              <a:t>依据编程语言的语法</a:t>
            </a:r>
            <a:endParaRPr lang="en-US" altLang="zh-CN" b="1" dirty="0" smtClean="0"/>
          </a:p>
          <a:p>
            <a:pPr lvl="1"/>
            <a:r>
              <a:rPr lang="zh-CN" altLang="en-US" b="1" dirty="0" smtClean="0"/>
              <a:t>类型名、变量名和函数名等先声明后引用的检查</a:t>
            </a:r>
            <a:endParaRPr lang="en-US" altLang="zh-CN" b="1" dirty="0" smtClean="0"/>
          </a:p>
          <a:p>
            <a:pPr lvl="1">
              <a:buFontTx/>
              <a:buNone/>
            </a:pPr>
            <a:r>
              <a:rPr lang="en-US" altLang="zh-CN" b="1" dirty="0" smtClean="0"/>
              <a:t>	</a:t>
            </a:r>
            <a:r>
              <a:rPr lang="zh-CN" altLang="en-US" b="1" dirty="0" smtClean="0"/>
              <a:t>依据先声明后引用的原则</a:t>
            </a:r>
            <a:endParaRPr lang="en-US" altLang="zh-CN" b="1" dirty="0" smtClean="0"/>
          </a:p>
          <a:p>
            <a:pPr lvl="1"/>
            <a:r>
              <a:rPr lang="zh-CN" altLang="en-US" b="1" dirty="0" smtClean="0">
                <a:solidFill>
                  <a:srgbClr val="00FF00"/>
                </a:solidFill>
              </a:rPr>
              <a:t>类型检查</a:t>
            </a:r>
            <a:endParaRPr lang="en-US" altLang="zh-CN" b="1" dirty="0" smtClean="0">
              <a:solidFill>
                <a:srgbClr val="00FF00"/>
              </a:solidFill>
            </a:endParaRPr>
          </a:p>
          <a:p>
            <a:pPr lvl="1">
              <a:buFontTx/>
              <a:buNone/>
            </a:pPr>
            <a:r>
              <a:rPr lang="en-US" altLang="zh-CN" b="1" dirty="0" smtClean="0"/>
              <a:t>	</a:t>
            </a:r>
            <a:r>
              <a:rPr lang="zh-CN" altLang="en-US" b="1" dirty="0" smtClean="0"/>
              <a:t>依据类型系统</a:t>
            </a:r>
            <a:endParaRPr lang="en-US" altLang="zh-CN" b="1" dirty="0" smtClean="0"/>
          </a:p>
          <a:p>
            <a:pPr lvl="1">
              <a:buFontTx/>
              <a:buNone/>
            </a:pPr>
            <a:r>
              <a:rPr lang="en-US" altLang="zh-CN" b="1" dirty="0" smtClean="0"/>
              <a:t>	</a:t>
            </a:r>
            <a:r>
              <a:rPr lang="zh-CN" altLang="en-US" b="1" dirty="0" smtClean="0"/>
              <a:t>例如，若</a:t>
            </a:r>
            <a:r>
              <a:rPr lang="en-US" altLang="zh-CN" b="1" dirty="0" smtClean="0"/>
              <a:t>a</a:t>
            </a:r>
            <a:r>
              <a:rPr lang="zh-CN" altLang="en-US" b="1" dirty="0" smtClean="0"/>
              <a:t>是</a:t>
            </a:r>
            <a:r>
              <a:rPr lang="en-US" altLang="zh-CN" b="1" dirty="0" smtClean="0"/>
              <a:t>long</a:t>
            </a:r>
            <a:r>
              <a:rPr lang="zh-CN" altLang="en-US" b="1" dirty="0" smtClean="0"/>
              <a:t>类型的数组，</a:t>
            </a:r>
            <a:r>
              <a:rPr lang="en-US" altLang="zh-CN" b="1" dirty="0" smtClean="0"/>
              <a:t>m</a:t>
            </a:r>
            <a:r>
              <a:rPr lang="zh-CN" altLang="en-US" b="1" dirty="0" smtClean="0"/>
              <a:t>是</a:t>
            </a:r>
            <a:r>
              <a:rPr lang="en-US" altLang="zh-CN" b="1" dirty="0" smtClean="0"/>
              <a:t>long</a:t>
            </a:r>
            <a:r>
              <a:rPr lang="zh-CN" altLang="en-US" b="1" dirty="0" smtClean="0"/>
              <a:t>类型，则</a:t>
            </a:r>
            <a:endParaRPr lang="en-US" altLang="zh-CN" b="1" dirty="0" smtClean="0"/>
          </a:p>
          <a:p>
            <a:pPr lvl="1">
              <a:buFontTx/>
              <a:buNone/>
            </a:pPr>
            <a:r>
              <a:rPr lang="en-US" altLang="zh-CN" b="1" dirty="0" smtClean="0"/>
              <a:t>	     </a:t>
            </a:r>
            <a:r>
              <a:rPr lang="zh-CN" altLang="en-US" b="1" dirty="0" smtClean="0"/>
              <a:t>编译器会发现</a:t>
            </a:r>
            <a:r>
              <a:rPr lang="en-US" altLang="zh-CN" b="1" dirty="0" smtClean="0"/>
              <a:t>m + “123”</a:t>
            </a:r>
            <a:r>
              <a:rPr lang="zh-CN" altLang="en-US" b="1" dirty="0" smtClean="0"/>
              <a:t>和</a:t>
            </a:r>
            <a:r>
              <a:rPr lang="en-US" altLang="zh-CN" b="1" dirty="0" smtClean="0"/>
              <a:t>a + 3.5</a:t>
            </a:r>
            <a:r>
              <a:rPr lang="zh-CN" altLang="en-US" b="1" dirty="0" smtClean="0"/>
              <a:t>都有类型错误</a:t>
            </a:r>
            <a:endParaRPr lang="en-US" altLang="zh-CN" b="1" dirty="0" smtClean="0"/>
          </a:p>
          <a:p>
            <a:pPr lvl="1"/>
            <a:r>
              <a:rPr lang="zh-CN" altLang="en-US" b="1" dirty="0" smtClean="0"/>
              <a:t>其它检查</a:t>
            </a:r>
            <a:endParaRPr lang="en-US" altLang="zh-CN" b="1" dirty="0" smtClean="0"/>
          </a:p>
        </p:txBody>
      </p:sp>
      <p:sp>
        <p:nvSpPr>
          <p:cNvPr id="512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17D9C75D-B720-4685-9DB2-92B661C763CA}" type="slidenum">
              <a:rPr lang="zh-CN" altLang="en-US" sz="1400"/>
              <a:pPr/>
              <a:t>4</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512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23">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12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228600" y="228600"/>
            <a:ext cx="8640763" cy="1150938"/>
          </a:xfrm>
        </p:spPr>
        <p:txBody>
          <a:bodyPr/>
          <a:lstStyle/>
          <a:p>
            <a:r>
              <a:rPr lang="zh-CN" altLang="en-US" b="1" smtClean="0"/>
              <a:t>多 态 类 型</a:t>
            </a:r>
          </a:p>
        </p:txBody>
      </p:sp>
      <p:sp>
        <p:nvSpPr>
          <p:cNvPr id="29699" name="Rectangle 3"/>
          <p:cNvSpPr>
            <a:spLocks noGrp="1" noChangeArrowheads="1"/>
          </p:cNvSpPr>
          <p:nvPr>
            <p:ph type="body" idx="4294967295"/>
          </p:nvPr>
        </p:nvSpPr>
        <p:spPr>
          <a:xfrm>
            <a:off x="287338" y="1439863"/>
            <a:ext cx="8640762" cy="5184775"/>
          </a:xfrm>
        </p:spPr>
        <p:txBody>
          <a:bodyPr/>
          <a:lstStyle/>
          <a:p>
            <a:r>
              <a:rPr lang="zh-CN" altLang="en-US" b="1" dirty="0" smtClean="0">
                <a:sym typeface="Symbol" panose="05050102010706020507" pitchFamily="18" charset="2"/>
              </a:rPr>
              <a:t>多态函数定义的类型推断</a:t>
            </a:r>
            <a:endParaRPr lang="en-US" altLang="zh-CN" b="1" dirty="0" smtClean="0">
              <a:sym typeface="Symbol" panose="05050102010706020507" pitchFamily="18" charset="2"/>
            </a:endParaRPr>
          </a:p>
          <a:p>
            <a:pPr lvl="1"/>
            <a:r>
              <a:rPr lang="zh-CN" altLang="en-US" b="1" dirty="0" smtClean="0"/>
              <a:t>根据函数体中的语句来推断多态函数的类型</a:t>
            </a:r>
            <a:endParaRPr lang="en-US" altLang="zh-CN" b="1" dirty="0" smtClean="0"/>
          </a:p>
          <a:p>
            <a:pPr lvl="1">
              <a:buFontTx/>
              <a:buNone/>
            </a:pPr>
            <a:r>
              <a:rPr lang="en-US" altLang="zh-CN" b="1" dirty="0" smtClean="0"/>
              <a:t>	    </a:t>
            </a:r>
            <a:r>
              <a:rPr lang="en-US" altLang="zh-CN" b="1" dirty="0" err="1" smtClean="0"/>
              <a:t>deref</a:t>
            </a:r>
            <a:r>
              <a:rPr lang="en-US" altLang="zh-CN" b="1" dirty="0" smtClean="0"/>
              <a:t> (p) {	    //p</a:t>
            </a:r>
            <a:r>
              <a:rPr lang="zh-CN" altLang="en-US" b="1" dirty="0" smtClean="0">
                <a:latin typeface="宋体" panose="02010600030101010101" pitchFamily="2" charset="-122"/>
              </a:rPr>
              <a:t>的类型一无所知，暂定为</a:t>
            </a:r>
            <a:r>
              <a:rPr lang="en-US" altLang="zh-CN" b="1" dirty="0" smtClean="0"/>
              <a:t>p : </a:t>
            </a:r>
            <a:r>
              <a:rPr lang="zh-CN" altLang="en-US" b="1" i="1" dirty="0" smtClean="0">
                <a:sym typeface="Symbol" panose="05050102010706020507" pitchFamily="18" charset="2"/>
              </a:rPr>
              <a:t></a:t>
            </a:r>
            <a:endParaRPr lang="en-US" altLang="zh-CN" b="1" i="1" dirty="0" smtClean="0"/>
          </a:p>
          <a:p>
            <a:pPr lvl="1">
              <a:buFontTx/>
              <a:buNone/>
            </a:pPr>
            <a:r>
              <a:rPr lang="en-US" altLang="zh-CN" b="1" dirty="0" smtClean="0"/>
              <a:t>		      return *p  //</a:t>
            </a:r>
            <a:r>
              <a:rPr lang="en-US" altLang="zh-CN" b="1" i="1" dirty="0" smtClean="0">
                <a:sym typeface="Symbol" panose="05050102010706020507" pitchFamily="18" charset="2"/>
              </a:rPr>
              <a:t> </a:t>
            </a:r>
            <a:r>
              <a:rPr lang="zh-CN" altLang="en-US" b="1" dirty="0" smtClean="0">
                <a:sym typeface="Symbol" panose="05050102010706020507" pitchFamily="18" charset="2"/>
              </a:rPr>
              <a:t>需要根据</a:t>
            </a:r>
            <a:r>
              <a:rPr lang="en-US" altLang="zh-CN" b="1" dirty="0" smtClean="0"/>
              <a:t>“*</a:t>
            </a:r>
            <a:r>
              <a:rPr lang="en-US" altLang="zh-CN" b="1" dirty="0" smtClean="0">
                <a:sym typeface="Symbol" panose="05050102010706020507" pitchFamily="18" charset="2"/>
              </a:rPr>
              <a:t>” </a:t>
            </a:r>
            <a:r>
              <a:rPr lang="zh-CN" altLang="en-US" b="1" dirty="0" smtClean="0">
                <a:sym typeface="Symbol" panose="05050102010706020507" pitchFamily="18" charset="2"/>
              </a:rPr>
              <a:t>的类型来计算</a:t>
            </a:r>
            <a:endParaRPr lang="en-US" altLang="zh-CN" b="1" dirty="0" smtClean="0"/>
          </a:p>
          <a:p>
            <a:pPr lvl="1">
              <a:buFontTx/>
              <a:buNone/>
            </a:pPr>
            <a:r>
              <a:rPr lang="en-US" altLang="zh-CN" b="1" dirty="0" smtClean="0"/>
              <a:t>	    } </a:t>
            </a:r>
          </a:p>
          <a:p>
            <a:pPr lvl="1">
              <a:buFontTx/>
              <a:buNone/>
            </a:pPr>
            <a:r>
              <a:rPr lang="en-US" altLang="zh-CN" b="1" dirty="0" smtClean="0">
                <a:sym typeface="Symbol" panose="05050102010706020507" pitchFamily="18" charset="2"/>
              </a:rPr>
              <a:t>	 </a:t>
            </a:r>
            <a:r>
              <a:rPr lang="zh-CN" altLang="en-US" b="1" dirty="0" smtClean="0">
                <a:sym typeface="Symbol" panose="05050102010706020507" pitchFamily="18" charset="2"/>
              </a:rPr>
              <a:t>由编程语言知，</a:t>
            </a:r>
            <a:r>
              <a:rPr lang="en-US" altLang="zh-CN" b="1" dirty="0" smtClean="0"/>
              <a:t>“*</a:t>
            </a:r>
            <a:r>
              <a:rPr lang="en-US" altLang="zh-CN" b="1" dirty="0" smtClean="0">
                <a:sym typeface="Symbol" panose="05050102010706020507" pitchFamily="18" charset="2"/>
              </a:rPr>
              <a:t>” : </a:t>
            </a:r>
            <a:r>
              <a:rPr lang="en-US" altLang="zh-CN" b="1" i="1" dirty="0" smtClean="0">
                <a:sym typeface="Symbol" panose="05050102010706020507" pitchFamily="18" charset="2"/>
              </a:rPr>
              <a:t></a:t>
            </a:r>
            <a:r>
              <a:rPr lang="en-US" altLang="zh-CN" b="1" dirty="0" smtClean="0">
                <a:sym typeface="Symbol" panose="05050102010706020507" pitchFamily="18" charset="2"/>
              </a:rPr>
              <a:t>. </a:t>
            </a:r>
            <a:r>
              <a:rPr lang="en-US" altLang="zh-CN" b="1" i="1" dirty="0" smtClean="0">
                <a:sym typeface="Symbol" panose="05050102010706020507" pitchFamily="18" charset="2"/>
              </a:rPr>
              <a:t>pointer</a:t>
            </a:r>
            <a:r>
              <a:rPr lang="en-US" altLang="zh-CN" b="1" dirty="0" smtClean="0">
                <a:sym typeface="Symbol" panose="05050102010706020507" pitchFamily="18" charset="2"/>
              </a:rPr>
              <a:t>(</a:t>
            </a:r>
            <a:r>
              <a:rPr lang="en-US" altLang="zh-CN" b="1" i="1" dirty="0" smtClean="0">
                <a:sym typeface="Symbol" panose="05050102010706020507" pitchFamily="18" charset="2"/>
              </a:rPr>
              <a:t></a:t>
            </a:r>
            <a:r>
              <a:rPr lang="en-US" altLang="zh-CN" b="1" dirty="0" smtClean="0">
                <a:sym typeface="Symbol" panose="05050102010706020507" pitchFamily="18" charset="2"/>
              </a:rPr>
              <a:t>)  </a:t>
            </a:r>
            <a:r>
              <a:rPr lang="en-US" altLang="zh-CN" b="1" i="1" dirty="0" smtClean="0">
                <a:sym typeface="Symbol" panose="05050102010706020507" pitchFamily="18" charset="2"/>
              </a:rPr>
              <a:t></a:t>
            </a:r>
          </a:p>
          <a:p>
            <a:pPr lvl="1">
              <a:buFontTx/>
              <a:buNone/>
            </a:pP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zh-CN" altLang="en-US" b="1" dirty="0" smtClean="0">
                <a:sym typeface="Symbol" panose="05050102010706020507" pitchFamily="18" charset="2"/>
              </a:rPr>
              <a:t>对</a:t>
            </a:r>
            <a:r>
              <a:rPr lang="en-US" altLang="zh-CN" b="1" dirty="0" smtClean="0"/>
              <a:t>*</a:t>
            </a:r>
            <a:r>
              <a:rPr lang="zh-CN" altLang="en-US" b="1" dirty="0" smtClean="0"/>
              <a:t>的上述出现，脱掉</a:t>
            </a:r>
            <a:r>
              <a:rPr lang="en-US" altLang="zh-CN" b="1" dirty="0" smtClean="0">
                <a:sym typeface="Symbol" panose="05050102010706020507" pitchFamily="18" charset="2"/>
              </a:rPr>
              <a:t></a:t>
            </a:r>
            <a:r>
              <a:rPr lang="zh-CN" altLang="en-US" b="1" dirty="0" smtClean="0">
                <a:sym typeface="Symbol" panose="05050102010706020507" pitchFamily="18" charset="2"/>
              </a:rPr>
              <a:t>，用新类型变量</a:t>
            </a:r>
            <a:r>
              <a:rPr lang="en-US" altLang="zh-CN" b="1" i="1" dirty="0" smtClean="0">
                <a:sym typeface="Symbol" panose="05050102010706020507" pitchFamily="18" charset="2"/>
              </a:rPr>
              <a:t></a:t>
            </a:r>
            <a:r>
              <a:rPr lang="zh-CN" altLang="en-US" b="1" dirty="0" smtClean="0">
                <a:sym typeface="Symbol" panose="05050102010706020507" pitchFamily="18" charset="2"/>
              </a:rPr>
              <a:t>，得</a:t>
            </a:r>
            <a:r>
              <a:rPr lang="en-US" altLang="zh-CN" b="1" dirty="0" smtClean="0">
                <a:sym typeface="Symbol" panose="05050102010706020507" pitchFamily="18" charset="2"/>
              </a:rPr>
              <a:t>	 </a:t>
            </a:r>
            <a:r>
              <a:rPr lang="en-US" altLang="zh-CN" b="1" i="1" dirty="0" smtClean="0"/>
              <a:t>pointer</a:t>
            </a:r>
            <a:r>
              <a:rPr lang="en-US" altLang="zh-CN" b="1" dirty="0" smtClean="0"/>
              <a:t>(</a:t>
            </a:r>
            <a:r>
              <a:rPr lang="en-US" altLang="zh-CN" b="1" i="1" dirty="0" smtClean="0">
                <a:sym typeface="Symbol" panose="05050102010706020507" pitchFamily="18" charset="2"/>
              </a:rPr>
              <a:t></a:t>
            </a:r>
            <a:r>
              <a:rPr lang="en-US" altLang="zh-CN" b="1" dirty="0" smtClean="0"/>
              <a:t>) </a:t>
            </a:r>
            <a:r>
              <a:rPr lang="en-US" altLang="zh-CN" b="1" dirty="0" smtClean="0">
                <a:sym typeface="Symbol" panose="05050102010706020507" pitchFamily="18" charset="2"/>
              </a:rPr>
              <a:t></a:t>
            </a:r>
            <a:r>
              <a:rPr lang="en-US" altLang="zh-CN" b="1" dirty="0" smtClean="0"/>
              <a:t> </a:t>
            </a:r>
            <a:r>
              <a:rPr lang="en-US" altLang="zh-CN" b="1" i="1" dirty="0" smtClean="0">
                <a:sym typeface="Symbol" panose="05050102010706020507" pitchFamily="18" charset="2"/>
              </a:rPr>
              <a:t></a:t>
            </a:r>
            <a:r>
              <a:rPr lang="zh-CN" altLang="en-US" b="1" dirty="0" smtClean="0">
                <a:sym typeface="Symbol" panose="05050102010706020507" pitchFamily="18" charset="2"/>
              </a:rPr>
              <a:t>，再对</a:t>
            </a:r>
            <a:r>
              <a:rPr lang="zh-CN" altLang="en-US" b="1" i="1" dirty="0" smtClean="0">
                <a:sym typeface="Symbol" panose="05050102010706020507" pitchFamily="18" charset="2"/>
              </a:rPr>
              <a:t> </a:t>
            </a:r>
            <a:r>
              <a:rPr lang="zh-CN" altLang="en-US" b="1" dirty="0" smtClean="0">
                <a:sym typeface="Symbol" panose="05050102010706020507" pitchFamily="18" charset="2"/>
              </a:rPr>
              <a:t>和</a:t>
            </a:r>
            <a:r>
              <a:rPr lang="en-US" altLang="zh-CN" b="1" i="1" dirty="0" smtClean="0"/>
              <a:t>pointer</a:t>
            </a:r>
            <a:r>
              <a:rPr lang="en-US" altLang="zh-CN" b="1" dirty="0" smtClean="0"/>
              <a:t>(</a:t>
            </a:r>
            <a:r>
              <a:rPr lang="en-US" altLang="zh-CN" b="1" i="1" dirty="0" smtClean="0">
                <a:sym typeface="Symbol" panose="05050102010706020507" pitchFamily="18" charset="2"/>
              </a:rPr>
              <a:t></a:t>
            </a:r>
            <a:r>
              <a:rPr lang="en-US" altLang="zh-CN" b="1" dirty="0" smtClean="0"/>
              <a:t>)</a:t>
            </a:r>
            <a:r>
              <a:rPr lang="zh-CN" altLang="en-US" b="1" dirty="0" smtClean="0">
                <a:sym typeface="Symbol" panose="05050102010706020507" pitchFamily="18" charset="2"/>
              </a:rPr>
              <a:t>进行合一计算</a:t>
            </a:r>
            <a:endParaRPr lang="en-US" altLang="zh-CN" b="1" dirty="0" smtClean="0"/>
          </a:p>
          <a:p>
            <a:pPr lvl="1">
              <a:buFontTx/>
              <a:buNone/>
            </a:pPr>
            <a:r>
              <a:rPr lang="en-US" altLang="zh-CN" b="1" dirty="0" smtClean="0"/>
              <a:t>	</a:t>
            </a:r>
            <a:r>
              <a:rPr lang="en-US" altLang="zh-CN" b="1" dirty="0" smtClean="0">
                <a:sym typeface="Symbol" panose="05050102010706020507" pitchFamily="18" charset="2"/>
              </a:rPr>
              <a:t> </a:t>
            </a:r>
            <a:r>
              <a:rPr lang="zh-CN" altLang="en-US" b="1" dirty="0" smtClean="0">
                <a:sym typeface="Symbol" panose="05050102010706020507" pitchFamily="18" charset="2"/>
              </a:rPr>
              <a:t>得</a:t>
            </a:r>
            <a:r>
              <a:rPr lang="en-US" altLang="zh-CN" b="1" i="1" dirty="0" smtClean="0">
                <a:sym typeface="Symbol" panose="05050102010706020507" pitchFamily="18" charset="2"/>
              </a:rPr>
              <a:t>  </a:t>
            </a:r>
            <a:r>
              <a:rPr lang="en-US" altLang="zh-CN" b="1" dirty="0" smtClean="0">
                <a:sym typeface="Symbol" panose="05050102010706020507" pitchFamily="18" charset="2"/>
              </a:rPr>
              <a:t>= </a:t>
            </a:r>
            <a:r>
              <a:rPr lang="en-US" altLang="zh-CN" b="1" i="1" dirty="0" smtClean="0"/>
              <a:t>pointer</a:t>
            </a:r>
            <a:r>
              <a:rPr lang="en-US" altLang="zh-CN" b="1" dirty="0" smtClean="0"/>
              <a:t>(</a:t>
            </a:r>
            <a:r>
              <a:rPr lang="en-US" altLang="zh-CN" b="1" i="1" dirty="0" smtClean="0">
                <a:sym typeface="Symbol" panose="05050102010706020507" pitchFamily="18" charset="2"/>
              </a:rPr>
              <a:t></a:t>
            </a:r>
            <a:r>
              <a:rPr lang="en-US" altLang="zh-CN" b="1" dirty="0" smtClean="0"/>
              <a:t>) </a:t>
            </a:r>
            <a:r>
              <a:rPr lang="zh-CN" altLang="en-US" b="1" dirty="0" smtClean="0">
                <a:sym typeface="Symbol" panose="05050102010706020507" pitchFamily="18" charset="2"/>
              </a:rPr>
              <a:t>，则</a:t>
            </a:r>
            <a:r>
              <a:rPr lang="en-US" altLang="zh-CN" b="1" dirty="0" err="1" smtClean="0"/>
              <a:t>deref</a:t>
            </a:r>
            <a:r>
              <a:rPr lang="en-US" altLang="zh-CN" b="1" dirty="0" smtClean="0"/>
              <a:t> : </a:t>
            </a:r>
            <a:r>
              <a:rPr lang="en-US" altLang="zh-CN" b="1" i="1" dirty="0" smtClean="0"/>
              <a:t>pointer</a:t>
            </a:r>
            <a:r>
              <a:rPr lang="en-US" altLang="zh-CN" b="1" dirty="0" smtClean="0"/>
              <a:t>(</a:t>
            </a:r>
            <a:r>
              <a:rPr lang="en-US" altLang="zh-CN" b="1" i="1" dirty="0" smtClean="0">
                <a:sym typeface="Symbol" panose="05050102010706020507" pitchFamily="18" charset="2"/>
              </a:rPr>
              <a:t></a:t>
            </a:r>
            <a:r>
              <a:rPr lang="en-US" altLang="zh-CN" b="1" dirty="0" smtClean="0"/>
              <a:t> ) </a:t>
            </a:r>
            <a:r>
              <a:rPr lang="en-US" altLang="zh-CN" b="1" dirty="0" smtClean="0">
                <a:sym typeface="Symbol" panose="05050102010706020507" pitchFamily="18" charset="2"/>
              </a:rPr>
              <a:t></a:t>
            </a:r>
            <a:r>
              <a:rPr lang="en-US" altLang="zh-CN" b="1" dirty="0" smtClean="0"/>
              <a:t> </a:t>
            </a:r>
            <a:r>
              <a:rPr lang="en-US" altLang="zh-CN" b="1" i="1" dirty="0" smtClean="0">
                <a:sym typeface="Symbol" panose="05050102010706020507" pitchFamily="18" charset="2"/>
              </a:rPr>
              <a:t></a:t>
            </a:r>
            <a:r>
              <a:rPr lang="en-US" altLang="zh-CN" b="1" dirty="0" smtClean="0"/>
              <a:t> </a:t>
            </a:r>
          </a:p>
          <a:p>
            <a:pPr lvl="1">
              <a:buFontTx/>
              <a:buNone/>
            </a:pPr>
            <a:r>
              <a:rPr lang="en-US" altLang="zh-CN" b="1" dirty="0" smtClean="0">
                <a:sym typeface="Symbol" panose="05050102010706020507" pitchFamily="18" charset="2"/>
              </a:rPr>
              <a:t>	 </a:t>
            </a:r>
            <a:r>
              <a:rPr lang="zh-CN" altLang="en-US" b="1" dirty="0" smtClean="0">
                <a:sym typeface="Symbol" panose="05050102010706020507" pitchFamily="18" charset="2"/>
              </a:rPr>
              <a:t>再戴上</a:t>
            </a:r>
            <a:r>
              <a:rPr lang="en-US" altLang="zh-CN" b="1" dirty="0" smtClean="0">
                <a:sym typeface="Symbol" panose="05050102010706020507" pitchFamily="18" charset="2"/>
              </a:rPr>
              <a:t></a:t>
            </a:r>
            <a:r>
              <a:rPr lang="zh-CN" altLang="en-US" b="1" dirty="0" smtClean="0">
                <a:sym typeface="Symbol" panose="05050102010706020507" pitchFamily="18" charset="2"/>
              </a:rPr>
              <a:t>，得</a:t>
            </a:r>
            <a:r>
              <a:rPr lang="en-US" altLang="zh-CN" b="1" dirty="0" err="1" smtClean="0"/>
              <a:t>deref</a:t>
            </a:r>
            <a:r>
              <a:rPr lang="en-US" altLang="zh-CN" b="1" dirty="0" smtClean="0"/>
              <a:t> : </a:t>
            </a:r>
            <a:r>
              <a:rPr lang="zh-CN" altLang="en-US" b="1" dirty="0" smtClean="0">
                <a:sym typeface="Symbol" panose="05050102010706020507" pitchFamily="18" charset="2"/>
              </a:rPr>
              <a:t></a:t>
            </a:r>
            <a:r>
              <a:rPr lang="zh-CN" altLang="en-US" b="1" i="1" dirty="0" smtClean="0">
                <a:sym typeface="Symbol" panose="05050102010706020507" pitchFamily="18" charset="2"/>
              </a:rPr>
              <a:t></a:t>
            </a:r>
            <a:r>
              <a:rPr lang="zh-CN" altLang="en-US" b="1" dirty="0" smtClean="0"/>
              <a:t>. </a:t>
            </a:r>
            <a:r>
              <a:rPr lang="en-US" altLang="zh-CN" b="1" i="1" dirty="0" smtClean="0"/>
              <a:t>pointer</a:t>
            </a:r>
            <a:r>
              <a:rPr lang="en-US" altLang="zh-CN" b="1" dirty="0" smtClean="0"/>
              <a:t>(</a:t>
            </a:r>
            <a:r>
              <a:rPr lang="en-US" altLang="zh-CN" b="1" i="1" dirty="0" smtClean="0">
                <a:sym typeface="Symbol" panose="05050102010706020507" pitchFamily="18" charset="2"/>
              </a:rPr>
              <a:t></a:t>
            </a:r>
            <a:r>
              <a:rPr lang="en-US" altLang="zh-CN" b="1" dirty="0" smtClean="0"/>
              <a:t> ) </a:t>
            </a:r>
            <a:r>
              <a:rPr lang="en-US" altLang="zh-CN" b="1" dirty="0" smtClean="0">
                <a:sym typeface="Symbol" panose="05050102010706020507" pitchFamily="18" charset="2"/>
              </a:rPr>
              <a:t></a:t>
            </a:r>
            <a:r>
              <a:rPr lang="en-US" altLang="zh-CN" b="1" dirty="0" smtClean="0"/>
              <a:t> </a:t>
            </a:r>
            <a:r>
              <a:rPr lang="en-US" altLang="zh-CN" b="1" i="1" dirty="0" smtClean="0">
                <a:sym typeface="Symbol" panose="05050102010706020507" pitchFamily="18" charset="2"/>
              </a:rPr>
              <a:t></a:t>
            </a:r>
            <a:r>
              <a:rPr lang="en-US" altLang="zh-CN" b="1" dirty="0" smtClean="0"/>
              <a:t> </a:t>
            </a:r>
            <a:endParaRPr lang="en-US" altLang="zh-CN" b="1" dirty="0" smtClean="0">
              <a:sym typeface="Symbol" panose="05050102010706020507" pitchFamily="18" charset="2"/>
            </a:endParaRPr>
          </a:p>
        </p:txBody>
      </p:sp>
      <p:sp>
        <p:nvSpPr>
          <p:cNvPr id="3584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6A38B09-4267-4DD0-BE0E-EAF98E4D4CCC}" type="slidenum">
              <a:rPr lang="zh-CN" altLang="en-US" sz="1400"/>
              <a:pPr/>
              <a:t>40</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6" end="6"/>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7" end="7"/>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96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228600" y="228600"/>
            <a:ext cx="8640763" cy="1150938"/>
          </a:xfrm>
        </p:spPr>
        <p:txBody>
          <a:bodyPr/>
          <a:lstStyle/>
          <a:p>
            <a:r>
              <a:rPr lang="zh-CN" altLang="en-US" b="1" smtClean="0"/>
              <a:t>多 态 类 型</a:t>
            </a:r>
          </a:p>
        </p:txBody>
      </p:sp>
      <p:sp>
        <p:nvSpPr>
          <p:cNvPr id="30723" name="Rectangle 3"/>
          <p:cNvSpPr>
            <a:spLocks noGrp="1" noChangeArrowheads="1"/>
          </p:cNvSpPr>
          <p:nvPr>
            <p:ph type="body" idx="4294967295"/>
          </p:nvPr>
        </p:nvSpPr>
        <p:spPr>
          <a:xfrm>
            <a:off x="287338" y="1439863"/>
            <a:ext cx="8640762" cy="5184775"/>
          </a:xfrm>
        </p:spPr>
        <p:txBody>
          <a:bodyPr/>
          <a:lstStyle/>
          <a:p>
            <a:r>
              <a:rPr lang="zh-CN" altLang="en-US" b="1" dirty="0" smtClean="0">
                <a:sym typeface="Symbol" panose="05050102010706020507" pitchFamily="18" charset="2"/>
              </a:rPr>
              <a:t>多态函数应用</a:t>
            </a:r>
            <a:r>
              <a:rPr lang="en-US" altLang="zh-CN" b="1" dirty="0" smtClean="0">
                <a:sym typeface="Symbol" panose="05050102010706020507" pitchFamily="18" charset="2"/>
              </a:rPr>
              <a:t>(</a:t>
            </a:r>
            <a:r>
              <a:rPr lang="en-US" altLang="zh-CN" b="1" i="1" dirty="0" smtClean="0">
                <a:sym typeface="Symbol" panose="05050102010706020507" pitchFamily="18" charset="2"/>
              </a:rPr>
              <a:t>application</a:t>
            </a:r>
            <a:r>
              <a:rPr lang="en-US" altLang="zh-CN" b="1" dirty="0" smtClean="0">
                <a:sym typeface="Symbol" panose="05050102010706020507" pitchFamily="18" charset="2"/>
              </a:rPr>
              <a:t>)</a:t>
            </a:r>
            <a:r>
              <a:rPr lang="zh-CN" altLang="en-US" b="1" dirty="0" smtClean="0">
                <a:sym typeface="Symbol" panose="05050102010706020507" pitchFamily="18" charset="2"/>
              </a:rPr>
              <a:t>的类型检查</a:t>
            </a:r>
            <a:endParaRPr lang="en-US" altLang="zh-CN" b="1" dirty="0" smtClean="0">
              <a:sym typeface="Symbol" panose="05050102010706020507" pitchFamily="18" charset="2"/>
            </a:endParaRPr>
          </a:p>
          <a:p>
            <a:pPr lvl="1">
              <a:buFontTx/>
              <a:buNone/>
            </a:pPr>
            <a:r>
              <a:rPr lang="en-US" altLang="zh-CN" b="1" dirty="0" smtClean="0">
                <a:sym typeface="Symbol" panose="05050102010706020507" pitchFamily="18" charset="2"/>
              </a:rPr>
              <a:t>	</a:t>
            </a:r>
            <a:r>
              <a:rPr lang="zh-CN" altLang="en-US" b="1" dirty="0" smtClean="0">
                <a:sym typeface="Symbol" panose="05050102010706020507" pitchFamily="18" charset="2"/>
              </a:rPr>
              <a:t>检查表达式</a:t>
            </a:r>
            <a:r>
              <a:rPr lang="en-US" altLang="zh-CN" b="1" dirty="0" err="1" smtClean="0"/>
              <a:t>deref</a:t>
            </a:r>
            <a:r>
              <a:rPr lang="en-US" altLang="zh-CN" b="1" dirty="0" smtClean="0"/>
              <a:t>(</a:t>
            </a:r>
            <a:r>
              <a:rPr lang="en-US" altLang="zh-CN" b="1" dirty="0" err="1" smtClean="0"/>
              <a:t>deref</a:t>
            </a:r>
            <a:r>
              <a:rPr lang="en-US" altLang="zh-CN" b="1" i="1" baseline="-25000" dirty="0" smtClean="0"/>
              <a:t> </a:t>
            </a:r>
            <a:r>
              <a:rPr lang="en-US" altLang="zh-CN" b="1" dirty="0" smtClean="0"/>
              <a:t>(</a:t>
            </a:r>
            <a:r>
              <a:rPr lang="en-US" altLang="zh-CN" b="1" i="1" dirty="0" smtClean="0"/>
              <a:t>q</a:t>
            </a:r>
            <a:r>
              <a:rPr lang="en-US" altLang="zh-CN" b="1" dirty="0" smtClean="0"/>
              <a:t> )) (</a:t>
            </a:r>
            <a:r>
              <a:rPr lang="zh-CN" altLang="en-US" b="1" dirty="0" smtClean="0"/>
              <a:t>相当于</a:t>
            </a:r>
            <a:r>
              <a:rPr lang="en-US" altLang="zh-CN" b="1" dirty="0" smtClean="0"/>
              <a:t>**</a:t>
            </a:r>
            <a:r>
              <a:rPr lang="en-US" altLang="zh-CN" b="1" i="1" dirty="0" smtClean="0"/>
              <a:t>q</a:t>
            </a:r>
            <a:r>
              <a:rPr lang="en-US" altLang="zh-CN" b="1" dirty="0" smtClean="0"/>
              <a:t>)</a:t>
            </a:r>
            <a:r>
              <a:rPr lang="zh-CN" altLang="en-US" b="1" dirty="0" smtClean="0"/>
              <a:t>的类型，</a:t>
            </a:r>
            <a:endParaRPr lang="en-US" altLang="zh-CN" b="1" dirty="0" smtClean="0"/>
          </a:p>
          <a:p>
            <a:pPr lvl="1">
              <a:spcBef>
                <a:spcPct val="0"/>
              </a:spcBef>
              <a:buFontTx/>
              <a:buNone/>
            </a:pPr>
            <a:r>
              <a:rPr lang="zh-CN" altLang="en-US" b="1" dirty="0" smtClean="0"/>
              <a:t>其中</a:t>
            </a:r>
            <a:r>
              <a:rPr lang="en-US" altLang="zh-CN" b="1" i="1" dirty="0" smtClean="0"/>
              <a:t>q</a:t>
            </a:r>
            <a:r>
              <a:rPr lang="zh-CN" altLang="en-US" b="1" dirty="0" smtClean="0"/>
              <a:t>的类型</a:t>
            </a:r>
            <a:r>
              <a:rPr lang="zh-CN" altLang="en-US" dirty="0" smtClean="0"/>
              <a:t>是</a:t>
            </a:r>
            <a:r>
              <a:rPr lang="en-US" altLang="zh-CN" b="1" i="1" dirty="0" smtClean="0"/>
              <a:t>pointer</a:t>
            </a:r>
            <a:r>
              <a:rPr lang="en-US" altLang="zh-CN" b="1" dirty="0" smtClean="0"/>
              <a:t>(</a:t>
            </a:r>
            <a:r>
              <a:rPr lang="en-US" altLang="zh-CN" b="1" i="1" dirty="0" smtClean="0"/>
              <a:t>pointer</a:t>
            </a:r>
            <a:r>
              <a:rPr lang="en-US" altLang="zh-CN" b="1" dirty="0" smtClean="0"/>
              <a:t>(</a:t>
            </a:r>
            <a:r>
              <a:rPr lang="en-US" altLang="zh-CN" b="1" i="1" dirty="0" err="1" smtClean="0"/>
              <a:t>int</a:t>
            </a:r>
            <a:r>
              <a:rPr lang="en-US" altLang="zh-CN" b="1" dirty="0" smtClean="0"/>
              <a:t>))</a:t>
            </a:r>
          </a:p>
          <a:p>
            <a:pPr lvl="1">
              <a:spcBef>
                <a:spcPct val="0"/>
              </a:spcBef>
              <a:buFontTx/>
              <a:buNone/>
            </a:pPr>
            <a:r>
              <a:rPr lang="en-US" altLang="zh-CN" b="1" dirty="0" smtClean="0"/>
              <a:t>	</a:t>
            </a:r>
            <a:r>
              <a:rPr lang="zh-CN" altLang="en-US" b="1" dirty="0" smtClean="0"/>
              <a:t>需要经过下面两步合一代换</a:t>
            </a:r>
            <a:r>
              <a:rPr lang="en-US" altLang="zh-CN" b="1" dirty="0" smtClean="0"/>
              <a:t>, </a:t>
            </a:r>
            <a:r>
              <a:rPr lang="zh-CN" altLang="en-US" b="1" dirty="0" smtClean="0"/>
              <a:t>才能通过类型检查</a:t>
            </a:r>
            <a:r>
              <a:rPr lang="en-US" altLang="zh-CN" b="1" dirty="0" smtClean="0"/>
              <a:t>, </a:t>
            </a:r>
          </a:p>
          <a:p>
            <a:pPr lvl="1">
              <a:spcBef>
                <a:spcPct val="0"/>
              </a:spcBef>
              <a:buFontTx/>
              <a:buNone/>
            </a:pPr>
            <a:r>
              <a:rPr lang="zh-CN" altLang="en-US" b="1" dirty="0" smtClean="0"/>
              <a:t>并得出结果类型</a:t>
            </a:r>
            <a:r>
              <a:rPr lang="en-US" altLang="zh-CN" b="1" i="1" dirty="0" err="1" smtClean="0"/>
              <a:t>int</a:t>
            </a:r>
            <a:endParaRPr lang="en-US" altLang="zh-CN" b="1" i="1" dirty="0" smtClean="0"/>
          </a:p>
          <a:p>
            <a:pPr lvl="1">
              <a:spcBef>
                <a:spcPct val="0"/>
              </a:spcBef>
              <a:buFontTx/>
              <a:buNone/>
            </a:pPr>
            <a:r>
              <a:rPr lang="en-US" altLang="zh-CN" b="1" dirty="0" smtClean="0">
                <a:sym typeface="Symbol" panose="05050102010706020507" pitchFamily="18" charset="2"/>
              </a:rPr>
              <a:t>	 </a:t>
            </a:r>
            <a:r>
              <a:rPr lang="en-US" altLang="zh-CN" b="1" i="1" dirty="0" smtClean="0">
                <a:sym typeface="Symbol" panose="05050102010706020507" pitchFamily="18" charset="2"/>
              </a:rPr>
              <a:t></a:t>
            </a:r>
            <a:r>
              <a:rPr lang="en-US" altLang="zh-CN" b="1" i="1" baseline="-25000" dirty="0" err="1" smtClean="0"/>
              <a:t>i</a:t>
            </a:r>
            <a:r>
              <a:rPr lang="zh-CN" altLang="en-US" b="1" dirty="0" smtClean="0">
                <a:sym typeface="Symbol" panose="05050102010706020507" pitchFamily="18" charset="2"/>
              </a:rPr>
              <a:t>代换成</a:t>
            </a:r>
            <a:r>
              <a:rPr lang="en-US" altLang="zh-CN" b="1" i="1" dirty="0" smtClean="0"/>
              <a:t>pointer</a:t>
            </a:r>
            <a:r>
              <a:rPr lang="en-US" altLang="zh-CN" b="1" dirty="0" smtClean="0"/>
              <a:t>(</a:t>
            </a:r>
            <a:r>
              <a:rPr lang="en-US" altLang="zh-CN" b="1" i="1" dirty="0" err="1" smtClean="0"/>
              <a:t>int</a:t>
            </a:r>
            <a:r>
              <a:rPr lang="en-US" altLang="zh-CN" b="1" dirty="0" smtClean="0"/>
              <a:t>)</a:t>
            </a:r>
          </a:p>
          <a:p>
            <a:pPr lvl="1">
              <a:spcBef>
                <a:spcPct val="0"/>
              </a:spcBef>
              <a:buFontTx/>
              <a:buNone/>
            </a:pPr>
            <a:r>
              <a:rPr lang="en-US" altLang="zh-CN" b="1" dirty="0" smtClean="0"/>
              <a:t>	</a:t>
            </a:r>
            <a:r>
              <a:rPr lang="en-US" altLang="zh-CN" b="1" dirty="0" smtClean="0">
                <a:sym typeface="Symbol" panose="05050102010706020507" pitchFamily="18" charset="2"/>
              </a:rPr>
              <a:t> </a:t>
            </a:r>
            <a:r>
              <a:rPr lang="en-US" altLang="zh-CN" b="1" i="1" dirty="0" smtClean="0">
                <a:sym typeface="Symbol" panose="05050102010706020507" pitchFamily="18" charset="2"/>
              </a:rPr>
              <a:t></a:t>
            </a:r>
            <a:r>
              <a:rPr lang="en-US" altLang="zh-CN" b="1" i="1" baseline="-25000" dirty="0" smtClean="0">
                <a:sym typeface="Symbol" panose="05050102010706020507" pitchFamily="18" charset="2"/>
              </a:rPr>
              <a:t>o</a:t>
            </a:r>
            <a:r>
              <a:rPr lang="zh-CN" altLang="en-US" b="1" dirty="0" smtClean="0">
                <a:sym typeface="Symbol" panose="05050102010706020507" pitchFamily="18" charset="2"/>
              </a:rPr>
              <a:t>代换成</a:t>
            </a:r>
            <a:r>
              <a:rPr lang="en-US" altLang="zh-CN" b="1" i="1" dirty="0" err="1" smtClean="0"/>
              <a:t>int</a:t>
            </a:r>
            <a:endParaRPr lang="en-US" altLang="zh-CN" b="1" dirty="0" smtClean="0"/>
          </a:p>
          <a:p>
            <a:pPr lvl="1">
              <a:spcBef>
                <a:spcPct val="0"/>
              </a:spcBef>
              <a:buFontTx/>
              <a:buNone/>
            </a:pPr>
            <a:endParaRPr lang="en-US" altLang="zh-CN" b="1" dirty="0" smtClean="0"/>
          </a:p>
          <a:p>
            <a:pPr lvl="1">
              <a:buFontTx/>
              <a:buNone/>
            </a:pPr>
            <a:endParaRPr lang="en-US" altLang="zh-CN" b="1" dirty="0" smtClean="0">
              <a:sym typeface="Symbol" panose="05050102010706020507" pitchFamily="18" charset="2"/>
            </a:endParaRPr>
          </a:p>
        </p:txBody>
      </p:sp>
      <p:grpSp>
        <p:nvGrpSpPr>
          <p:cNvPr id="36868" name="组合 15"/>
          <p:cNvGrpSpPr>
            <a:grpSpLocks/>
          </p:cNvGrpSpPr>
          <p:nvPr/>
        </p:nvGrpSpPr>
        <p:grpSpPr bwMode="auto">
          <a:xfrm>
            <a:off x="500063" y="4572000"/>
            <a:ext cx="8358187" cy="1981200"/>
            <a:chOff x="500002" y="4572008"/>
            <a:chExt cx="8358278" cy="1981200"/>
          </a:xfrm>
        </p:grpSpPr>
        <p:sp>
          <p:nvSpPr>
            <p:cNvPr id="36872" name="Rectangle 7"/>
            <p:cNvSpPr>
              <a:spLocks noChangeArrowheads="1"/>
            </p:cNvSpPr>
            <p:nvPr/>
          </p:nvSpPr>
          <p:spPr bwMode="auto">
            <a:xfrm>
              <a:off x="3205948" y="4572008"/>
              <a:ext cx="158036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apply : </a:t>
              </a:r>
              <a:r>
                <a:rPr lang="en-US" altLang="zh-CN" sz="2800" b="1" i="1">
                  <a:solidFill>
                    <a:srgbClr val="00FF00"/>
                  </a:solidFill>
                  <a:sym typeface="Symbol" panose="05050102010706020507" pitchFamily="18" charset="2"/>
                </a:rPr>
                <a:t></a:t>
              </a:r>
              <a:r>
                <a:rPr lang="en-US" altLang="zh-CN" sz="2800" b="1" i="1" baseline="-25000">
                  <a:solidFill>
                    <a:srgbClr val="00FF00"/>
                  </a:solidFill>
                </a:rPr>
                <a:t>o</a:t>
              </a:r>
            </a:p>
          </p:txBody>
        </p:sp>
        <p:sp>
          <p:nvSpPr>
            <p:cNvPr id="36873" name="Rectangle 8"/>
            <p:cNvSpPr>
              <a:spLocks noChangeArrowheads="1"/>
            </p:cNvSpPr>
            <p:nvPr/>
          </p:nvSpPr>
          <p:spPr bwMode="auto">
            <a:xfrm>
              <a:off x="500002" y="5257808"/>
              <a:ext cx="371480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deref</a:t>
              </a:r>
              <a:r>
                <a:rPr lang="en-US" altLang="zh-CN" sz="2800" b="1" i="1" baseline="-25000"/>
                <a:t>o</a:t>
              </a:r>
              <a:r>
                <a:rPr lang="en-US" altLang="zh-CN" sz="2800" b="1"/>
                <a:t>: </a:t>
              </a:r>
              <a:r>
                <a:rPr lang="en-US" altLang="zh-CN" sz="2800" b="1" i="1">
                  <a:solidFill>
                    <a:srgbClr val="00FF00"/>
                  </a:solidFill>
                </a:rPr>
                <a:t>pointer</a:t>
              </a:r>
              <a:r>
                <a:rPr lang="en-US" altLang="zh-CN" sz="2800" b="1">
                  <a:solidFill>
                    <a:srgbClr val="00FF00"/>
                  </a:solidFill>
                </a:rPr>
                <a:t>(</a:t>
              </a:r>
              <a:r>
                <a:rPr lang="en-US" altLang="zh-CN" sz="2800" b="1" i="1">
                  <a:solidFill>
                    <a:srgbClr val="00FF00"/>
                  </a:solidFill>
                  <a:sym typeface="Symbol" panose="05050102010706020507" pitchFamily="18" charset="2"/>
                </a:rPr>
                <a:t></a:t>
              </a:r>
              <a:r>
                <a:rPr lang="en-US" altLang="zh-CN" sz="2800" b="1" i="1" baseline="-25000">
                  <a:solidFill>
                    <a:srgbClr val="00FF00"/>
                  </a:solidFill>
                </a:rPr>
                <a:t>o</a:t>
              </a:r>
              <a:r>
                <a:rPr lang="en-US" altLang="zh-CN" sz="2800" b="1">
                  <a:solidFill>
                    <a:srgbClr val="00FF00"/>
                  </a:solidFill>
                </a:rPr>
                <a:t>) </a:t>
              </a:r>
              <a:r>
                <a:rPr lang="en-US" altLang="zh-CN" sz="2800" b="1">
                  <a:solidFill>
                    <a:srgbClr val="00FF00"/>
                  </a:solidFill>
                  <a:sym typeface="Symbol" panose="05050102010706020507" pitchFamily="18" charset="2"/>
                </a:rPr>
                <a:t></a:t>
              </a:r>
              <a:r>
                <a:rPr lang="en-US" altLang="zh-CN" sz="2800" b="1">
                  <a:solidFill>
                    <a:srgbClr val="00FF00"/>
                  </a:solidFill>
                </a:rPr>
                <a:t> </a:t>
              </a:r>
              <a:r>
                <a:rPr lang="en-US" altLang="zh-CN" sz="2800" b="1" i="1">
                  <a:solidFill>
                    <a:srgbClr val="00FF00"/>
                  </a:solidFill>
                  <a:sym typeface="Symbol" panose="05050102010706020507" pitchFamily="18" charset="2"/>
                </a:rPr>
                <a:t></a:t>
              </a:r>
              <a:r>
                <a:rPr lang="en-US" altLang="zh-CN" sz="2800" b="1" i="1" baseline="-25000">
                  <a:solidFill>
                    <a:srgbClr val="00FF00"/>
                  </a:solidFill>
                </a:rPr>
                <a:t>o</a:t>
              </a:r>
              <a:endParaRPr lang="en-US" altLang="zh-CN" sz="2800" b="1">
                <a:solidFill>
                  <a:srgbClr val="00FF00"/>
                </a:solidFill>
              </a:endParaRPr>
            </a:p>
          </p:txBody>
        </p:sp>
        <p:sp>
          <p:nvSpPr>
            <p:cNvPr id="36874" name="Rectangle 9"/>
            <p:cNvSpPr>
              <a:spLocks noChangeArrowheads="1"/>
            </p:cNvSpPr>
            <p:nvPr/>
          </p:nvSpPr>
          <p:spPr bwMode="auto">
            <a:xfrm>
              <a:off x="4784418" y="5257808"/>
              <a:ext cx="17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apply : </a:t>
              </a:r>
              <a:r>
                <a:rPr lang="en-US" altLang="zh-CN" sz="2800" b="1" i="1">
                  <a:solidFill>
                    <a:srgbClr val="00FF00"/>
                  </a:solidFill>
                  <a:sym typeface="Symbol" panose="05050102010706020507" pitchFamily="18" charset="2"/>
                </a:rPr>
                <a:t></a:t>
              </a:r>
              <a:r>
                <a:rPr lang="en-US" altLang="zh-CN" sz="2800" b="1" i="1" baseline="-25000">
                  <a:solidFill>
                    <a:srgbClr val="00FF00"/>
                  </a:solidFill>
                </a:rPr>
                <a:t>i</a:t>
              </a:r>
            </a:p>
          </p:txBody>
        </p:sp>
        <p:sp>
          <p:nvSpPr>
            <p:cNvPr id="36875" name="Line 10"/>
            <p:cNvSpPr>
              <a:spLocks noChangeShapeType="1"/>
            </p:cNvSpPr>
            <p:nvPr/>
          </p:nvSpPr>
          <p:spPr bwMode="auto">
            <a:xfrm flipH="1">
              <a:off x="2422978" y="5010158"/>
              <a:ext cx="1093027" cy="3048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6876" name="Line 11"/>
            <p:cNvSpPr>
              <a:spLocks noChangeShapeType="1"/>
            </p:cNvSpPr>
            <p:nvPr/>
          </p:nvSpPr>
          <p:spPr bwMode="auto">
            <a:xfrm>
              <a:off x="3957601" y="5029208"/>
              <a:ext cx="1127478" cy="3048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6877" name="Line 12"/>
            <p:cNvSpPr>
              <a:spLocks noChangeShapeType="1"/>
            </p:cNvSpPr>
            <p:nvPr/>
          </p:nvSpPr>
          <p:spPr bwMode="auto">
            <a:xfrm flipH="1">
              <a:off x="3656940" y="5715008"/>
              <a:ext cx="1093027" cy="3048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6878" name="Line 13"/>
            <p:cNvSpPr>
              <a:spLocks noChangeShapeType="1"/>
            </p:cNvSpPr>
            <p:nvPr/>
          </p:nvSpPr>
          <p:spPr bwMode="auto">
            <a:xfrm>
              <a:off x="6287722" y="5715008"/>
              <a:ext cx="1093027" cy="3048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36879" name="Rectangle 14"/>
            <p:cNvSpPr>
              <a:spLocks noChangeArrowheads="1"/>
            </p:cNvSpPr>
            <p:nvPr/>
          </p:nvSpPr>
          <p:spPr bwMode="auto">
            <a:xfrm>
              <a:off x="1176489" y="6019808"/>
              <a:ext cx="3609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a:t>deref</a:t>
              </a:r>
              <a:r>
                <a:rPr lang="en-US" altLang="zh-CN" sz="2800" b="1" i="1" baseline="-25000"/>
                <a:t>i </a:t>
              </a:r>
              <a:r>
                <a:rPr lang="en-US" altLang="zh-CN" sz="2800" b="1"/>
                <a:t>:</a:t>
              </a:r>
              <a:r>
                <a:rPr lang="en-US" altLang="zh-CN" sz="2800" b="1" i="1"/>
                <a:t> </a:t>
              </a:r>
              <a:r>
                <a:rPr lang="en-US" altLang="zh-CN" sz="2800" b="1" i="1">
                  <a:solidFill>
                    <a:srgbClr val="00FF00"/>
                  </a:solidFill>
                </a:rPr>
                <a:t>pointer</a:t>
              </a:r>
              <a:r>
                <a:rPr lang="en-US" altLang="zh-CN" sz="2800" b="1">
                  <a:solidFill>
                    <a:srgbClr val="00FF00"/>
                  </a:solidFill>
                </a:rPr>
                <a:t>(</a:t>
              </a:r>
              <a:r>
                <a:rPr lang="en-US" altLang="zh-CN" sz="2800" b="1" i="1">
                  <a:solidFill>
                    <a:srgbClr val="00FF00"/>
                  </a:solidFill>
                  <a:sym typeface="Symbol" panose="05050102010706020507" pitchFamily="18" charset="2"/>
                </a:rPr>
                <a:t></a:t>
              </a:r>
              <a:r>
                <a:rPr lang="en-US" altLang="zh-CN" sz="2800" b="1" i="1" baseline="-25000">
                  <a:solidFill>
                    <a:srgbClr val="00FF00"/>
                  </a:solidFill>
                </a:rPr>
                <a:t>i</a:t>
              </a:r>
              <a:r>
                <a:rPr lang="en-US" altLang="zh-CN" sz="2800" b="1">
                  <a:solidFill>
                    <a:srgbClr val="00FF00"/>
                  </a:solidFill>
                </a:rPr>
                <a:t>) </a:t>
              </a:r>
              <a:r>
                <a:rPr lang="en-US" altLang="zh-CN" sz="2800" b="1">
                  <a:solidFill>
                    <a:srgbClr val="00FF00"/>
                  </a:solidFill>
                  <a:sym typeface="Symbol" panose="05050102010706020507" pitchFamily="18" charset="2"/>
                </a:rPr>
                <a:t> </a:t>
              </a:r>
              <a:r>
                <a:rPr lang="en-US" altLang="zh-CN" sz="2800" b="1" i="1">
                  <a:solidFill>
                    <a:srgbClr val="00FF00"/>
                  </a:solidFill>
                  <a:sym typeface="Symbol" panose="05050102010706020507" pitchFamily="18" charset="2"/>
                </a:rPr>
                <a:t></a:t>
              </a:r>
              <a:r>
                <a:rPr lang="en-US" altLang="zh-CN" sz="2800" b="1" i="1" baseline="-25000">
                  <a:solidFill>
                    <a:srgbClr val="00FF00"/>
                  </a:solidFill>
                </a:rPr>
                <a:t>i</a:t>
              </a:r>
              <a:endParaRPr lang="en-US" altLang="zh-CN" sz="2800" b="1" i="1">
                <a:solidFill>
                  <a:srgbClr val="00FF00"/>
                </a:solidFill>
              </a:endParaRPr>
            </a:p>
          </p:txBody>
        </p:sp>
        <p:sp>
          <p:nvSpPr>
            <p:cNvPr id="36880" name="Rectangle 15"/>
            <p:cNvSpPr>
              <a:spLocks noChangeArrowheads="1"/>
            </p:cNvSpPr>
            <p:nvPr/>
          </p:nvSpPr>
          <p:spPr bwMode="auto">
            <a:xfrm>
              <a:off x="5085079" y="6019808"/>
              <a:ext cx="3773201"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lgn="just"/>
              <a:r>
                <a:rPr lang="en-US" altLang="zh-CN" sz="2800" b="1" i="1" dirty="0"/>
                <a:t>  q</a:t>
              </a:r>
              <a:r>
                <a:rPr lang="en-US" altLang="zh-CN" sz="2800" b="1" dirty="0"/>
                <a:t>: </a:t>
              </a:r>
              <a:r>
                <a:rPr lang="en-US" altLang="zh-CN" sz="2800" b="1" i="1" dirty="0">
                  <a:solidFill>
                    <a:srgbClr val="00FF00"/>
                  </a:solidFill>
                </a:rPr>
                <a:t>pointer</a:t>
              </a:r>
              <a:r>
                <a:rPr lang="en-US" altLang="zh-CN" sz="2800" b="1" dirty="0">
                  <a:solidFill>
                    <a:srgbClr val="00FF00"/>
                  </a:solidFill>
                </a:rPr>
                <a:t>(</a:t>
              </a:r>
              <a:r>
                <a:rPr lang="en-US" altLang="zh-CN" sz="2800" b="1" i="1" dirty="0">
                  <a:solidFill>
                    <a:srgbClr val="00FF00"/>
                  </a:solidFill>
                </a:rPr>
                <a:t>pointer</a:t>
              </a:r>
              <a:r>
                <a:rPr lang="en-US" altLang="zh-CN" sz="2800" b="1" dirty="0">
                  <a:solidFill>
                    <a:srgbClr val="00FF00"/>
                  </a:solidFill>
                </a:rPr>
                <a:t>(</a:t>
              </a:r>
              <a:r>
                <a:rPr lang="en-US" altLang="zh-CN" sz="2800" b="1" i="1" dirty="0" err="1">
                  <a:solidFill>
                    <a:srgbClr val="00FF00"/>
                  </a:solidFill>
                </a:rPr>
                <a:t>int</a:t>
              </a:r>
              <a:r>
                <a:rPr lang="en-US" altLang="zh-CN" sz="2800" b="1" dirty="0">
                  <a:solidFill>
                    <a:srgbClr val="00FF00"/>
                  </a:solidFill>
                </a:rPr>
                <a:t>))</a:t>
              </a:r>
            </a:p>
          </p:txBody>
        </p:sp>
      </p:grpSp>
      <p:sp>
        <p:nvSpPr>
          <p:cNvPr id="14" name="矩形 13"/>
          <p:cNvSpPr>
            <a:spLocks noChangeArrowheads="1"/>
          </p:cNvSpPr>
          <p:nvPr/>
        </p:nvSpPr>
        <p:spPr bwMode="auto">
          <a:xfrm>
            <a:off x="6286500" y="5214938"/>
            <a:ext cx="228600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pPr>
            <a:r>
              <a:rPr lang="en-US" altLang="zh-CN" sz="2800" b="1">
                <a:solidFill>
                  <a:srgbClr val="00FF00"/>
                </a:solidFill>
              </a:rPr>
              <a:t>= </a:t>
            </a:r>
            <a:r>
              <a:rPr lang="en-US" altLang="zh-CN" sz="2800" b="1" i="1">
                <a:solidFill>
                  <a:srgbClr val="00FF00"/>
                </a:solidFill>
              </a:rPr>
              <a:t>pointer</a:t>
            </a:r>
            <a:r>
              <a:rPr lang="en-US" altLang="zh-CN" sz="2800" b="1">
                <a:solidFill>
                  <a:srgbClr val="00FF00"/>
                </a:solidFill>
              </a:rPr>
              <a:t>(</a:t>
            </a:r>
            <a:r>
              <a:rPr lang="en-US" altLang="zh-CN" sz="2800" b="1" i="1">
                <a:solidFill>
                  <a:srgbClr val="00FF00"/>
                </a:solidFill>
              </a:rPr>
              <a:t>int</a:t>
            </a:r>
            <a:r>
              <a:rPr lang="en-US" altLang="zh-CN" sz="2800" b="1">
                <a:solidFill>
                  <a:srgbClr val="00FF00"/>
                </a:solidFill>
              </a:rPr>
              <a:t>)</a:t>
            </a:r>
            <a:endParaRPr lang="zh-CN" altLang="en-US" sz="2800" i="1">
              <a:solidFill>
                <a:srgbClr val="00FF00"/>
              </a:solidFill>
              <a:latin typeface="Courier New" panose="02070309020205020404" pitchFamily="49" charset="0"/>
            </a:endParaRPr>
          </a:p>
        </p:txBody>
      </p:sp>
      <p:sp>
        <p:nvSpPr>
          <p:cNvPr id="15" name="矩形 14"/>
          <p:cNvSpPr>
            <a:spLocks noChangeArrowheads="1"/>
          </p:cNvSpPr>
          <p:nvPr/>
        </p:nvSpPr>
        <p:spPr bwMode="auto">
          <a:xfrm>
            <a:off x="4786313" y="4572000"/>
            <a:ext cx="228600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a:spcBef>
                <a:spcPct val="20000"/>
              </a:spcBef>
            </a:pPr>
            <a:r>
              <a:rPr lang="en-US" altLang="zh-CN" sz="2800" b="1">
                <a:solidFill>
                  <a:srgbClr val="00FF00"/>
                </a:solidFill>
              </a:rPr>
              <a:t>= </a:t>
            </a:r>
            <a:r>
              <a:rPr lang="en-US" altLang="zh-CN" sz="2800" b="1" i="1">
                <a:solidFill>
                  <a:srgbClr val="00FF00"/>
                </a:solidFill>
              </a:rPr>
              <a:t>int</a:t>
            </a:r>
            <a:endParaRPr lang="zh-CN" altLang="en-US" sz="2800" i="1">
              <a:solidFill>
                <a:srgbClr val="00FF00"/>
              </a:solidFill>
              <a:latin typeface="Courier New" panose="02070309020205020404" pitchFamily="49" charset="0"/>
            </a:endParaRPr>
          </a:p>
        </p:txBody>
      </p:sp>
      <p:sp>
        <p:nvSpPr>
          <p:cNvPr id="36871" name="灯片编号占位符 1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8C921721-46CD-4B54-863E-4AD095BBC9E8}" type="slidenum">
              <a:rPr lang="zh-CN" altLang="en-US" sz="1400"/>
              <a:pPr/>
              <a:t>41</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072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72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228600" y="228600"/>
            <a:ext cx="8640763" cy="1150938"/>
          </a:xfrm>
        </p:spPr>
        <p:txBody>
          <a:bodyPr/>
          <a:lstStyle/>
          <a:p>
            <a:r>
              <a:rPr lang="zh-CN" altLang="en-US" b="1" smtClean="0"/>
              <a:t>多 态 类 型</a:t>
            </a:r>
          </a:p>
        </p:txBody>
      </p:sp>
      <p:sp>
        <p:nvSpPr>
          <p:cNvPr id="31747" name="Rectangle 3"/>
          <p:cNvSpPr>
            <a:spLocks noGrp="1" noChangeArrowheads="1"/>
          </p:cNvSpPr>
          <p:nvPr>
            <p:ph type="body" idx="4294967295"/>
          </p:nvPr>
        </p:nvSpPr>
        <p:spPr>
          <a:xfrm>
            <a:off x="287338" y="1439863"/>
            <a:ext cx="8640762" cy="5184775"/>
          </a:xfrm>
        </p:spPr>
        <p:txBody>
          <a:bodyPr/>
          <a:lstStyle/>
          <a:p>
            <a:r>
              <a:rPr lang="zh-CN" altLang="en-US" b="1" dirty="0" smtClean="0">
                <a:sym typeface="Symbol" panose="05050102010706020507" pitchFamily="18" charset="2"/>
              </a:rPr>
              <a:t>多态函数与重载函数的区别</a:t>
            </a:r>
            <a:endParaRPr lang="en-US" altLang="zh-CN" b="1" dirty="0" smtClean="0">
              <a:sym typeface="Symbol" panose="05050102010706020507" pitchFamily="18" charset="2"/>
            </a:endParaRPr>
          </a:p>
          <a:p>
            <a:pPr lvl="1">
              <a:buFontTx/>
              <a:buNone/>
            </a:pPr>
            <a:r>
              <a:rPr lang="zh-CN" altLang="en-US" b="1" dirty="0" smtClean="0"/>
              <a:t>在</a:t>
            </a:r>
            <a:r>
              <a:rPr lang="en-US" altLang="zh-CN" b="1" dirty="0" smtClean="0"/>
              <a:t>Ada</a:t>
            </a:r>
            <a:r>
              <a:rPr lang="zh-CN" altLang="en-US" b="1" dirty="0" smtClean="0"/>
              <a:t>语言中，可以定义如下二个函数：</a:t>
            </a:r>
            <a:endParaRPr lang="en-US" altLang="zh-CN" b="1" dirty="0" smtClean="0"/>
          </a:p>
          <a:p>
            <a:pPr lvl="1">
              <a:buFontTx/>
              <a:buNone/>
            </a:pPr>
            <a:r>
              <a:rPr lang="en-US" altLang="zh-CN" b="1" dirty="0" smtClean="0"/>
              <a:t>	function “*”(</a:t>
            </a:r>
            <a:r>
              <a:rPr lang="en-US" altLang="zh-CN" b="1" dirty="0" err="1" smtClean="0"/>
              <a:t>i,j</a:t>
            </a:r>
            <a:r>
              <a:rPr lang="en-US" altLang="zh-CN" b="1" dirty="0" smtClean="0"/>
              <a:t>: integer) return complex;{ … } </a:t>
            </a:r>
          </a:p>
          <a:p>
            <a:pPr lvl="1">
              <a:buFontTx/>
              <a:buNone/>
            </a:pPr>
            <a:r>
              <a:rPr lang="en-US" altLang="zh-CN" b="1" dirty="0" smtClean="0"/>
              <a:t>	function “*”(</a:t>
            </a:r>
            <a:r>
              <a:rPr lang="en-US" altLang="zh-CN" b="1" dirty="0" err="1" smtClean="0"/>
              <a:t>x,y</a:t>
            </a:r>
            <a:r>
              <a:rPr lang="en-US" altLang="zh-CN" b="1" dirty="0" smtClean="0"/>
              <a:t>: complex) return complex; { … } </a:t>
            </a:r>
          </a:p>
          <a:p>
            <a:pPr lvl="1">
              <a:buFontTx/>
              <a:buNone/>
            </a:pPr>
            <a:r>
              <a:rPr lang="zh-CN" altLang="en-US" b="1" dirty="0" smtClean="0"/>
              <a:t>则算符*有三个函数，其类型分别是</a:t>
            </a:r>
            <a:endParaRPr lang="en-US" altLang="zh-CN" b="1" dirty="0" smtClean="0"/>
          </a:p>
          <a:p>
            <a:pPr lvl="1">
              <a:buFontTx/>
              <a:buNone/>
            </a:pPr>
            <a:r>
              <a:rPr lang="en-US" altLang="zh-CN" b="1" dirty="0" smtClean="0"/>
              <a:t>	 </a:t>
            </a:r>
            <a:r>
              <a:rPr lang="en-US" altLang="zh-CN" b="1" i="1" dirty="0" smtClean="0"/>
              <a:t>integer</a:t>
            </a:r>
            <a:r>
              <a:rPr lang="en-US" altLang="zh-CN" b="1" dirty="0" smtClean="0"/>
              <a:t> </a:t>
            </a:r>
            <a:r>
              <a:rPr lang="en-US" altLang="zh-CN" b="1" dirty="0" smtClean="0">
                <a:sym typeface="Symbol" panose="05050102010706020507" pitchFamily="18" charset="2"/>
              </a:rPr>
              <a:t> </a:t>
            </a:r>
            <a:r>
              <a:rPr lang="en-US" altLang="zh-CN" b="1" i="1" dirty="0" smtClean="0"/>
              <a:t>integer</a:t>
            </a:r>
            <a:r>
              <a:rPr lang="en-US" altLang="zh-CN" b="1" dirty="0" smtClean="0"/>
              <a:t> </a:t>
            </a:r>
            <a:r>
              <a:rPr lang="en-US" altLang="zh-CN" b="1" dirty="0" smtClean="0">
                <a:sym typeface="Symbol" panose="05050102010706020507" pitchFamily="18" charset="2"/>
              </a:rPr>
              <a:t> </a:t>
            </a:r>
            <a:r>
              <a:rPr lang="en-US" altLang="zh-CN" b="1" i="1" dirty="0" smtClean="0"/>
              <a:t>integer</a:t>
            </a:r>
            <a:r>
              <a:rPr lang="zh-CN" altLang="en-US" b="1" dirty="0" smtClean="0"/>
              <a:t>（这是语言预定义的）</a:t>
            </a:r>
            <a:endParaRPr lang="en-US" altLang="zh-CN" b="1" i="1" dirty="0" smtClean="0"/>
          </a:p>
          <a:p>
            <a:pPr lvl="1">
              <a:buFontTx/>
              <a:buNone/>
            </a:pPr>
            <a:r>
              <a:rPr lang="en-US" altLang="zh-CN" b="1" dirty="0" smtClean="0"/>
              <a:t>	</a:t>
            </a:r>
            <a:r>
              <a:rPr lang="en-US" altLang="zh-CN" b="1" i="1" dirty="0" smtClean="0"/>
              <a:t> integer </a:t>
            </a:r>
            <a:r>
              <a:rPr lang="en-US" altLang="zh-CN" b="1" dirty="0" smtClean="0">
                <a:sym typeface="Symbol" panose="05050102010706020507" pitchFamily="18" charset="2"/>
              </a:rPr>
              <a:t> </a:t>
            </a:r>
            <a:r>
              <a:rPr lang="en-US" altLang="zh-CN" b="1" i="1" dirty="0" smtClean="0"/>
              <a:t>integer</a:t>
            </a:r>
            <a:r>
              <a:rPr lang="en-US" altLang="zh-CN" b="1" dirty="0" smtClean="0"/>
              <a:t> </a:t>
            </a:r>
            <a:r>
              <a:rPr lang="en-US" altLang="zh-CN" b="1" dirty="0" smtClean="0">
                <a:sym typeface="Symbol" panose="05050102010706020507" pitchFamily="18" charset="2"/>
              </a:rPr>
              <a:t> </a:t>
            </a:r>
            <a:r>
              <a:rPr lang="en-US" altLang="zh-CN" b="1" i="1" dirty="0" smtClean="0">
                <a:sym typeface="Symbol" panose="05050102010706020507" pitchFamily="18" charset="2"/>
              </a:rPr>
              <a:t>complex</a:t>
            </a:r>
            <a:endParaRPr lang="en-US" altLang="zh-CN" b="1" i="1" dirty="0" smtClean="0"/>
          </a:p>
          <a:p>
            <a:pPr lvl="1">
              <a:buFontTx/>
              <a:buNone/>
            </a:pPr>
            <a:r>
              <a:rPr lang="en-US" altLang="zh-CN" b="1" dirty="0" smtClean="0"/>
              <a:t>	 </a:t>
            </a:r>
            <a:r>
              <a:rPr lang="en-US" altLang="zh-CN" b="1" i="1" dirty="0" smtClean="0"/>
              <a:t>complex</a:t>
            </a:r>
            <a:r>
              <a:rPr lang="en-US" altLang="zh-CN" b="1" dirty="0" smtClean="0"/>
              <a:t> </a:t>
            </a:r>
            <a:r>
              <a:rPr lang="en-US" altLang="zh-CN" b="1" dirty="0" smtClean="0">
                <a:sym typeface="Symbol" panose="05050102010706020507" pitchFamily="18" charset="2"/>
              </a:rPr>
              <a:t> </a:t>
            </a:r>
            <a:r>
              <a:rPr lang="en-US" altLang="zh-CN" b="1" i="1" dirty="0" smtClean="0"/>
              <a:t>complex</a:t>
            </a:r>
            <a:r>
              <a:rPr lang="en-US" altLang="zh-CN" b="1" dirty="0" smtClean="0"/>
              <a:t> </a:t>
            </a:r>
            <a:r>
              <a:rPr lang="en-US" altLang="zh-CN" b="1" dirty="0" smtClean="0">
                <a:sym typeface="Symbol" panose="05050102010706020507" pitchFamily="18" charset="2"/>
              </a:rPr>
              <a:t> </a:t>
            </a:r>
            <a:r>
              <a:rPr lang="en-US" altLang="zh-CN" b="1" i="1" dirty="0" smtClean="0"/>
              <a:t>complex</a:t>
            </a:r>
          </a:p>
          <a:p>
            <a:pPr lvl="1">
              <a:buFontTx/>
              <a:buNone/>
            </a:pPr>
            <a:r>
              <a:rPr lang="en-US" altLang="zh-CN" b="1" dirty="0" smtClean="0"/>
              <a:t>“*”</a:t>
            </a:r>
            <a:r>
              <a:rPr lang="zh-CN" altLang="en-US" b="1" dirty="0" smtClean="0"/>
              <a:t>是重载函数</a:t>
            </a:r>
            <a:r>
              <a:rPr lang="en-US" altLang="zh-CN" b="1" dirty="0" smtClean="0"/>
              <a:t>:  </a:t>
            </a:r>
            <a:r>
              <a:rPr lang="zh-CN" altLang="en-US" b="1" dirty="0" smtClean="0"/>
              <a:t>根据实参类型选用不同的具体函数</a:t>
            </a:r>
            <a:endParaRPr lang="en-US" altLang="zh-CN" b="1" dirty="0" smtClean="0"/>
          </a:p>
          <a:p>
            <a:pPr lvl="1">
              <a:buFontTx/>
              <a:buNone/>
            </a:pPr>
            <a:r>
              <a:rPr lang="en-US" altLang="zh-CN" b="1" dirty="0" err="1" smtClean="0"/>
              <a:t>deref</a:t>
            </a:r>
            <a:r>
              <a:rPr lang="zh-CN" altLang="en-US" b="1" dirty="0" smtClean="0"/>
              <a:t>是多态函数：一个函数适用于很多种实参类型</a:t>
            </a:r>
            <a:endParaRPr lang="en-US" altLang="zh-CN" b="1" dirty="0" smtClean="0"/>
          </a:p>
          <a:p>
            <a:pPr lvl="1">
              <a:buFontTx/>
              <a:buNone/>
            </a:pPr>
            <a:r>
              <a:rPr lang="en-US" altLang="zh-CN" b="1" dirty="0" smtClean="0"/>
              <a:t>	</a:t>
            </a:r>
          </a:p>
          <a:p>
            <a:pPr lvl="1">
              <a:buFontTx/>
              <a:buNone/>
            </a:pPr>
            <a:endParaRPr lang="en-US" altLang="zh-CN" b="1" dirty="0" smtClean="0"/>
          </a:p>
          <a:p>
            <a:pPr lvl="1">
              <a:buFontTx/>
              <a:buNone/>
            </a:pPr>
            <a:endParaRPr lang="en-US" altLang="zh-CN" b="1" dirty="0" smtClean="0">
              <a:sym typeface="Symbol" panose="05050102010706020507" pitchFamily="18" charset="2"/>
            </a:endParaRPr>
          </a:p>
        </p:txBody>
      </p:sp>
      <p:sp>
        <p:nvSpPr>
          <p:cNvPr id="3789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22E2106-0B40-42BA-82E9-1C0F49E92249}" type="slidenum">
              <a:rPr lang="zh-CN" altLang="en-US" sz="1400"/>
              <a:pPr/>
              <a:t>42</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747">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747">
                                            <p:txEl>
                                              <p:pRg st="7" end="7"/>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1747">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174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a:xfrm>
            <a:off x="228600" y="228600"/>
            <a:ext cx="8640763" cy="1150938"/>
          </a:xfrm>
        </p:spPr>
        <p:txBody>
          <a:bodyPr/>
          <a:lstStyle/>
          <a:p>
            <a:r>
              <a:rPr lang="zh-CN" altLang="en-US" b="1" smtClean="0"/>
              <a:t>依 赖 类 型</a:t>
            </a:r>
          </a:p>
        </p:txBody>
      </p:sp>
      <p:sp>
        <p:nvSpPr>
          <p:cNvPr id="32771" name="Rectangle 3"/>
          <p:cNvSpPr>
            <a:spLocks noGrp="1" noChangeArrowheads="1"/>
          </p:cNvSpPr>
          <p:nvPr>
            <p:ph type="body" idx="4294967295"/>
          </p:nvPr>
        </p:nvSpPr>
        <p:spPr>
          <a:xfrm>
            <a:off x="287338" y="1439863"/>
            <a:ext cx="8640762" cy="5184775"/>
          </a:xfrm>
        </p:spPr>
        <p:txBody>
          <a:bodyPr/>
          <a:lstStyle/>
          <a:p>
            <a:r>
              <a:rPr lang="zh-CN" altLang="en-US" b="1" smtClean="0">
                <a:sym typeface="Symbol" panose="05050102010706020507" pitchFamily="18" charset="2"/>
              </a:rPr>
              <a:t>对依赖类型的需求</a:t>
            </a:r>
            <a:endParaRPr lang="en-US" altLang="zh-CN" b="1" smtClean="0">
              <a:sym typeface="Symbol" panose="05050102010706020507" pitchFamily="18" charset="2"/>
            </a:endParaRPr>
          </a:p>
          <a:p>
            <a:pPr lvl="1">
              <a:spcBef>
                <a:spcPts val="600"/>
              </a:spcBef>
            </a:pPr>
            <a:r>
              <a:rPr lang="zh-CN" altLang="en-US" b="1" smtClean="0"/>
              <a:t>类型集合：基本类型、类型构造符作用于若干类</a:t>
            </a:r>
            <a:endParaRPr lang="en-US" altLang="zh-CN" b="1" smtClean="0"/>
          </a:p>
          <a:p>
            <a:pPr lvl="1">
              <a:spcBef>
                <a:spcPts val="600"/>
              </a:spcBef>
              <a:buFontTx/>
              <a:buNone/>
            </a:pPr>
            <a:r>
              <a:rPr lang="en-US" altLang="zh-CN" b="1" smtClean="0"/>
              <a:t>	</a:t>
            </a:r>
            <a:r>
              <a:rPr lang="zh-CN" altLang="en-US" b="1" smtClean="0"/>
              <a:t>型得到的构造类型</a:t>
            </a:r>
            <a:endParaRPr lang="en-US" altLang="zh-CN" b="1" smtClean="0"/>
          </a:p>
          <a:p>
            <a:pPr lvl="1">
              <a:spcBef>
                <a:spcPts val="600"/>
              </a:spcBef>
            </a:pPr>
            <a:r>
              <a:rPr lang="zh-CN" altLang="en-US" b="1" smtClean="0"/>
              <a:t>基于这种类型集合的类型系统，能否编写：</a:t>
            </a:r>
            <a:endParaRPr lang="en-US" altLang="zh-CN" b="1" smtClean="0"/>
          </a:p>
          <a:p>
            <a:pPr lvl="1">
              <a:spcBef>
                <a:spcPts val="600"/>
              </a:spcBef>
              <a:buFontTx/>
              <a:buNone/>
            </a:pPr>
            <a:r>
              <a:rPr lang="en-US" altLang="zh-CN" b="1" smtClean="0"/>
              <a:t>	</a:t>
            </a:r>
            <a:r>
              <a:rPr lang="en-US" altLang="zh-CN" b="1" smtClean="0">
                <a:sym typeface="Symbol" panose="05050102010706020507" pitchFamily="18" charset="2"/>
              </a:rPr>
              <a:t> </a:t>
            </a:r>
            <a:r>
              <a:rPr lang="zh-CN" altLang="en-US" b="1" smtClean="0"/>
              <a:t>零向量构造函数</a:t>
            </a:r>
            <a:r>
              <a:rPr lang="en-US" altLang="zh-CN" b="1" i="1" smtClean="0"/>
              <a:t>zero_vector</a:t>
            </a:r>
          </a:p>
          <a:p>
            <a:pPr lvl="1">
              <a:spcBef>
                <a:spcPts val="600"/>
              </a:spcBef>
              <a:buFontTx/>
              <a:buNone/>
            </a:pPr>
            <a:r>
              <a:rPr lang="en-US" altLang="zh-CN" b="1" smtClean="0"/>
              <a:t>		   </a:t>
            </a:r>
            <a:r>
              <a:rPr lang="zh-CN" altLang="en-US" b="1" smtClean="0"/>
              <a:t>应用到自然数</a:t>
            </a:r>
            <a:r>
              <a:rPr lang="en-US" altLang="zh-CN" b="1" smtClean="0"/>
              <a:t>n</a:t>
            </a:r>
            <a:r>
              <a:rPr lang="zh-CN" altLang="en-US" b="1" smtClean="0"/>
              <a:t>，得到长度为</a:t>
            </a:r>
            <a:r>
              <a:rPr lang="en-US" altLang="zh-CN" b="1" smtClean="0"/>
              <a:t>n</a:t>
            </a:r>
            <a:r>
              <a:rPr lang="zh-CN" altLang="en-US" b="1" smtClean="0"/>
              <a:t>的零向量</a:t>
            </a:r>
            <a:endParaRPr lang="en-US" altLang="zh-CN" b="1" smtClean="0"/>
          </a:p>
          <a:p>
            <a:pPr lvl="1">
              <a:spcBef>
                <a:spcPts val="600"/>
              </a:spcBef>
              <a:buFontTx/>
              <a:buNone/>
            </a:pPr>
            <a:r>
              <a:rPr lang="en-US" altLang="zh-CN" b="1" smtClean="0"/>
              <a:t>	</a:t>
            </a:r>
            <a:r>
              <a:rPr lang="en-US" altLang="zh-CN" b="1" smtClean="0">
                <a:sym typeface="Symbol" panose="05050102010706020507" pitchFamily="18" charset="2"/>
              </a:rPr>
              <a:t> </a:t>
            </a:r>
            <a:r>
              <a:rPr lang="zh-CN" altLang="en-US" b="1" smtClean="0">
                <a:sym typeface="Symbol" panose="05050102010706020507" pitchFamily="18" charset="2"/>
              </a:rPr>
              <a:t>较长向量构造函数</a:t>
            </a:r>
            <a:r>
              <a:rPr lang="en-US" altLang="zh-CN" b="1" i="1" smtClean="0">
                <a:sym typeface="Symbol" panose="05050102010706020507" pitchFamily="18" charset="2"/>
              </a:rPr>
              <a:t>cons</a:t>
            </a:r>
            <a:endParaRPr lang="en-US" altLang="zh-CN" b="1" i="1" smtClean="0"/>
          </a:p>
          <a:p>
            <a:pPr lvl="1">
              <a:spcBef>
                <a:spcPts val="600"/>
              </a:spcBef>
              <a:buFontTx/>
              <a:buNone/>
            </a:pPr>
            <a:r>
              <a:rPr lang="en-US" altLang="zh-CN" b="1" smtClean="0"/>
              <a:t>		   </a:t>
            </a:r>
            <a:r>
              <a:rPr lang="zh-CN" altLang="en-US" b="1" smtClean="0"/>
              <a:t>应用到长度为</a:t>
            </a:r>
            <a:r>
              <a:rPr lang="en-US" altLang="zh-CN" b="1" smtClean="0"/>
              <a:t>n</a:t>
            </a:r>
            <a:r>
              <a:rPr lang="zh-CN" altLang="en-US" b="1" smtClean="0"/>
              <a:t>的向量，得到长度为</a:t>
            </a:r>
            <a:r>
              <a:rPr lang="en-US" altLang="zh-CN" b="1" smtClean="0"/>
              <a:t>n+1</a:t>
            </a:r>
            <a:r>
              <a:rPr lang="zh-CN" altLang="en-US" b="1" smtClean="0"/>
              <a:t>的向量</a:t>
            </a:r>
            <a:endParaRPr lang="en-US" altLang="zh-CN" b="1" smtClean="0"/>
          </a:p>
          <a:p>
            <a:pPr lvl="1">
              <a:spcBef>
                <a:spcPts val="600"/>
              </a:spcBef>
              <a:buFontTx/>
              <a:buNone/>
            </a:pPr>
            <a:r>
              <a:rPr lang="en-US" altLang="zh-CN" b="1" smtClean="0"/>
              <a:t>	</a:t>
            </a:r>
            <a:r>
              <a:rPr lang="en-US" altLang="zh-CN" b="1" smtClean="0">
                <a:sym typeface="Symbol" panose="05050102010706020507" pitchFamily="18" charset="2"/>
              </a:rPr>
              <a:t> </a:t>
            </a:r>
            <a:r>
              <a:rPr lang="zh-CN" altLang="en-US" b="1" smtClean="0">
                <a:sym typeface="Symbol" panose="05050102010706020507" pitchFamily="18" charset="2"/>
              </a:rPr>
              <a:t>拼接向量的函数</a:t>
            </a:r>
            <a:r>
              <a:rPr lang="en-US" altLang="zh-CN" b="1" i="1" smtClean="0">
                <a:sym typeface="Symbol" panose="05050102010706020507" pitchFamily="18" charset="2"/>
              </a:rPr>
              <a:t>append</a:t>
            </a:r>
            <a:endParaRPr lang="en-US" altLang="zh-CN" b="1" smtClean="0">
              <a:sym typeface="Symbol" panose="05050102010706020507" pitchFamily="18" charset="2"/>
            </a:endParaRPr>
          </a:p>
          <a:p>
            <a:pPr lvl="1">
              <a:spcBef>
                <a:spcPts val="600"/>
              </a:spcBef>
              <a:buFontTx/>
              <a:buNone/>
            </a:pPr>
            <a:r>
              <a:rPr lang="en-US" altLang="zh-CN" b="1" i="1" smtClean="0">
                <a:sym typeface="Symbol" panose="05050102010706020507" pitchFamily="18" charset="2"/>
              </a:rPr>
              <a:t>		   </a:t>
            </a:r>
            <a:r>
              <a:rPr lang="zh-CN" altLang="en-US" b="1" smtClean="0">
                <a:sym typeface="Symbol" panose="05050102010706020507" pitchFamily="18" charset="2"/>
              </a:rPr>
              <a:t>把长度为</a:t>
            </a:r>
            <a:r>
              <a:rPr lang="en-US" altLang="zh-CN" b="1" smtClean="0">
                <a:sym typeface="Symbol" panose="05050102010706020507" pitchFamily="18" charset="2"/>
              </a:rPr>
              <a:t>m</a:t>
            </a:r>
            <a:r>
              <a:rPr lang="zh-CN" altLang="en-US" b="1" smtClean="0">
                <a:sym typeface="Symbol" panose="05050102010706020507" pitchFamily="18" charset="2"/>
              </a:rPr>
              <a:t>和</a:t>
            </a:r>
            <a:r>
              <a:rPr lang="en-US" altLang="zh-CN" b="1" smtClean="0">
                <a:sym typeface="Symbol" panose="05050102010706020507" pitchFamily="18" charset="2"/>
              </a:rPr>
              <a:t>n</a:t>
            </a:r>
            <a:r>
              <a:rPr lang="zh-CN" altLang="en-US" b="1" smtClean="0">
                <a:sym typeface="Symbol" panose="05050102010706020507" pitchFamily="18" charset="2"/>
              </a:rPr>
              <a:t>的向量拼接成长度为</a:t>
            </a:r>
            <a:r>
              <a:rPr lang="en-US" altLang="zh-CN" b="1" smtClean="0">
                <a:sym typeface="Symbol" panose="05050102010706020507" pitchFamily="18" charset="2"/>
              </a:rPr>
              <a:t>m+n</a:t>
            </a:r>
            <a:r>
              <a:rPr lang="zh-CN" altLang="en-US" b="1" smtClean="0">
                <a:sym typeface="Symbol" panose="05050102010706020507" pitchFamily="18" charset="2"/>
              </a:rPr>
              <a:t>的向量</a:t>
            </a:r>
            <a:endParaRPr lang="en-US" altLang="zh-CN" b="1" smtClean="0"/>
          </a:p>
        </p:txBody>
      </p:sp>
      <p:sp>
        <p:nvSpPr>
          <p:cNvPr id="3891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BED6B39C-CE48-4F9F-927C-0162AAB38AD3}" type="slidenum">
              <a:rPr lang="zh-CN" altLang="en-US" sz="1400"/>
              <a:pPr/>
              <a:t>43</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32771">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77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a:xfrm>
            <a:off x="228600" y="228600"/>
            <a:ext cx="8640763" cy="1150938"/>
          </a:xfrm>
        </p:spPr>
        <p:txBody>
          <a:bodyPr/>
          <a:lstStyle/>
          <a:p>
            <a:r>
              <a:rPr lang="zh-CN" altLang="en-US" b="1" smtClean="0"/>
              <a:t>依 赖 类 型</a:t>
            </a:r>
          </a:p>
        </p:txBody>
      </p:sp>
      <p:sp>
        <p:nvSpPr>
          <p:cNvPr id="33795" name="Rectangle 3"/>
          <p:cNvSpPr>
            <a:spLocks noGrp="1" noChangeArrowheads="1"/>
          </p:cNvSpPr>
          <p:nvPr>
            <p:ph type="body" idx="4294967295"/>
          </p:nvPr>
        </p:nvSpPr>
        <p:spPr>
          <a:xfrm>
            <a:off x="287338" y="1439863"/>
            <a:ext cx="8640762" cy="5184775"/>
          </a:xfrm>
        </p:spPr>
        <p:txBody>
          <a:bodyPr/>
          <a:lstStyle/>
          <a:p>
            <a:r>
              <a:rPr lang="zh-CN" altLang="en-US" b="1" smtClean="0">
                <a:sym typeface="Symbol" panose="05050102010706020507" pitchFamily="18" charset="2"/>
              </a:rPr>
              <a:t>依赖类型</a:t>
            </a:r>
            <a:endParaRPr lang="en-US" altLang="zh-CN" b="1" smtClean="0">
              <a:sym typeface="Symbol" panose="05050102010706020507" pitchFamily="18" charset="2"/>
            </a:endParaRPr>
          </a:p>
          <a:p>
            <a:pPr lvl="1"/>
            <a:r>
              <a:rPr lang="zh-CN" altLang="en-US" b="1" smtClean="0">
                <a:sym typeface="Symbol" panose="05050102010706020507" pitchFamily="18" charset="2"/>
              </a:rPr>
              <a:t>依赖类型是指依赖于某些类型的项的类型</a:t>
            </a:r>
            <a:endParaRPr lang="en-US" altLang="zh-CN" b="1" smtClean="0">
              <a:sym typeface="Symbol" panose="05050102010706020507" pitchFamily="18" charset="2"/>
            </a:endParaRPr>
          </a:p>
          <a:p>
            <a:pPr lvl="1"/>
            <a:r>
              <a:rPr lang="zh-CN" altLang="en-US" b="1" smtClean="0">
                <a:sym typeface="Symbol" panose="05050102010706020507" pitchFamily="18" charset="2"/>
              </a:rPr>
              <a:t>若有类型构造符</a:t>
            </a:r>
            <a:r>
              <a:rPr lang="en-US" altLang="zh-CN" b="1" i="1" smtClean="0"/>
              <a:t>vector</a:t>
            </a:r>
            <a:r>
              <a:rPr lang="zh-CN" altLang="en-US" b="1" smtClean="0"/>
              <a:t>，应用于项</a:t>
            </a:r>
            <a:r>
              <a:rPr lang="en-US" altLang="zh-CN" b="1" smtClean="0"/>
              <a:t>n</a:t>
            </a:r>
            <a:r>
              <a:rPr lang="zh-CN" altLang="en-US" b="1" smtClean="0"/>
              <a:t>，</a:t>
            </a:r>
            <a:r>
              <a:rPr lang="en-US" altLang="zh-CN" b="1" i="1" smtClean="0"/>
              <a:t>vector</a:t>
            </a:r>
            <a:r>
              <a:rPr lang="en-US" altLang="zh-CN" b="1" smtClean="0"/>
              <a:t>(n)</a:t>
            </a:r>
            <a:r>
              <a:rPr lang="zh-CN" altLang="en-US" b="1" smtClean="0"/>
              <a:t>表示长度为</a:t>
            </a:r>
            <a:r>
              <a:rPr lang="en-US" altLang="zh-CN" b="1" smtClean="0"/>
              <a:t>n</a:t>
            </a:r>
            <a:r>
              <a:rPr lang="zh-CN" altLang="en-US" b="1" smtClean="0"/>
              <a:t>的所有向量构成的类型</a:t>
            </a:r>
            <a:endParaRPr lang="en-US" altLang="zh-CN" b="1" smtClean="0"/>
          </a:p>
          <a:p>
            <a:pPr lvl="1"/>
            <a:r>
              <a:rPr lang="zh-CN" altLang="en-US" b="1" smtClean="0"/>
              <a:t>这与</a:t>
            </a:r>
            <a:r>
              <a:rPr lang="zh-CN" altLang="en-US" b="1" smtClean="0">
                <a:sym typeface="Symbol" panose="05050102010706020507" pitchFamily="18" charset="2"/>
              </a:rPr>
              <a:t>类型构造符</a:t>
            </a:r>
            <a:r>
              <a:rPr lang="en-US" altLang="zh-CN" b="1" i="1" smtClean="0"/>
              <a:t>pointer</a:t>
            </a:r>
            <a:r>
              <a:rPr lang="zh-CN" altLang="en-US" b="1" smtClean="0"/>
              <a:t>应用于类型</a:t>
            </a:r>
            <a:r>
              <a:rPr lang="en-US" altLang="zh-CN" b="1" i="1" smtClean="0"/>
              <a:t>int</a:t>
            </a:r>
            <a:r>
              <a:rPr lang="zh-CN" altLang="en-US" b="1" smtClean="0"/>
              <a:t>，得到</a:t>
            </a:r>
            <a:r>
              <a:rPr lang="en-US" altLang="zh-CN" b="1" i="1" smtClean="0"/>
              <a:t>pointer</a:t>
            </a:r>
            <a:r>
              <a:rPr lang="en-US" altLang="zh-CN" b="1" smtClean="0"/>
              <a:t>(</a:t>
            </a:r>
            <a:r>
              <a:rPr lang="en-US" altLang="zh-CN" b="1" i="1" smtClean="0"/>
              <a:t>int</a:t>
            </a:r>
            <a:r>
              <a:rPr lang="en-US" altLang="zh-CN" b="1" smtClean="0"/>
              <a:t>)</a:t>
            </a:r>
            <a:r>
              <a:rPr lang="zh-CN" altLang="en-US" b="1" smtClean="0"/>
              <a:t>是不同的</a:t>
            </a:r>
            <a:endParaRPr lang="en-US" altLang="zh-CN" b="1" smtClean="0"/>
          </a:p>
          <a:p>
            <a:pPr lvl="1"/>
            <a:r>
              <a:rPr lang="zh-CN" altLang="en-US" b="1" smtClean="0">
                <a:sym typeface="Symbol" panose="05050102010706020507" pitchFamily="18" charset="2"/>
              </a:rPr>
              <a:t>先前三个函数的类型</a:t>
            </a:r>
            <a:endParaRPr lang="en-US" altLang="zh-CN" b="1" smtClean="0">
              <a:sym typeface="Symbol" panose="05050102010706020507" pitchFamily="18" charset="2"/>
            </a:endParaRPr>
          </a:p>
          <a:p>
            <a:pPr lvl="1">
              <a:spcBef>
                <a:spcPct val="0"/>
              </a:spcBef>
              <a:buFontTx/>
              <a:buNone/>
            </a:pPr>
            <a:r>
              <a:rPr lang="en-US" altLang="zh-CN" b="1" smtClean="0"/>
              <a:t>	</a:t>
            </a:r>
            <a:r>
              <a:rPr lang="en-US" altLang="zh-CN" b="1" smtClean="0">
                <a:sym typeface="Symbol" panose="05050102010706020507" pitchFamily="18" charset="2"/>
              </a:rPr>
              <a:t> </a:t>
            </a:r>
            <a:r>
              <a:rPr lang="en-US" altLang="zh-CN" b="1" i="1" smtClean="0"/>
              <a:t>zero_vector</a:t>
            </a:r>
            <a:r>
              <a:rPr lang="en-US" altLang="zh-CN" b="1" smtClean="0"/>
              <a:t>: </a:t>
            </a:r>
            <a:r>
              <a:rPr lang="zh-CN" altLang="en-US" b="1" smtClean="0">
                <a:sym typeface="Symbol" panose="05050102010706020507" pitchFamily="18" charset="2"/>
              </a:rPr>
              <a:t></a:t>
            </a:r>
            <a:r>
              <a:rPr lang="en-US" altLang="zh-CN" b="1" smtClean="0">
                <a:sym typeface="Symbol" panose="05050102010706020507" pitchFamily="18" charset="2"/>
              </a:rPr>
              <a:t>n:</a:t>
            </a:r>
            <a:r>
              <a:rPr lang="en-US" altLang="zh-CN" b="1" i="1" smtClean="0">
                <a:sym typeface="Symbol" panose="05050102010706020507" pitchFamily="18" charset="2"/>
              </a:rPr>
              <a:t>nat</a:t>
            </a:r>
            <a:r>
              <a:rPr lang="en-US" altLang="zh-CN" b="1" smtClean="0">
                <a:sym typeface="Symbol" panose="05050102010706020507" pitchFamily="18" charset="2"/>
              </a:rPr>
              <a:t>. </a:t>
            </a:r>
            <a:r>
              <a:rPr lang="en-US" altLang="zh-CN" b="1" i="1" smtClean="0"/>
              <a:t>vector</a:t>
            </a:r>
            <a:r>
              <a:rPr lang="en-US" altLang="zh-CN" b="1" smtClean="0"/>
              <a:t>(n)</a:t>
            </a:r>
          </a:p>
          <a:p>
            <a:pPr lvl="1">
              <a:spcBef>
                <a:spcPct val="0"/>
              </a:spcBef>
              <a:buFontTx/>
              <a:buNone/>
            </a:pPr>
            <a:r>
              <a:rPr lang="en-US" altLang="zh-CN" b="1" smtClean="0">
                <a:sym typeface="Symbol" panose="05050102010706020507" pitchFamily="18" charset="2"/>
              </a:rPr>
              <a:t>	 </a:t>
            </a:r>
            <a:r>
              <a:rPr lang="en-US" altLang="zh-CN" b="1" i="1" smtClean="0">
                <a:sym typeface="Symbol" panose="05050102010706020507" pitchFamily="18" charset="2"/>
              </a:rPr>
              <a:t>cons</a:t>
            </a:r>
            <a:r>
              <a:rPr lang="en-US" altLang="zh-CN" b="1" smtClean="0">
                <a:sym typeface="Symbol" panose="05050102010706020507" pitchFamily="18" charset="2"/>
              </a:rPr>
              <a:t>: </a:t>
            </a:r>
            <a:r>
              <a:rPr lang="zh-CN" altLang="en-US" b="1" smtClean="0">
                <a:sym typeface="Symbol" panose="05050102010706020507" pitchFamily="18" charset="2"/>
              </a:rPr>
              <a:t></a:t>
            </a:r>
            <a:r>
              <a:rPr lang="en-US" altLang="zh-CN" b="1" smtClean="0">
                <a:sym typeface="Symbol" panose="05050102010706020507" pitchFamily="18" charset="2"/>
              </a:rPr>
              <a:t>n:</a:t>
            </a:r>
            <a:r>
              <a:rPr lang="en-US" altLang="zh-CN" b="1" i="1" smtClean="0">
                <a:sym typeface="Symbol" panose="05050102010706020507" pitchFamily="18" charset="2"/>
              </a:rPr>
              <a:t>nat</a:t>
            </a:r>
            <a:r>
              <a:rPr lang="en-US" altLang="zh-CN" b="1" smtClean="0">
                <a:sym typeface="Symbol" panose="05050102010706020507" pitchFamily="18" charset="2"/>
              </a:rPr>
              <a:t>. </a:t>
            </a:r>
            <a:r>
              <a:rPr lang="en-US" altLang="zh-CN" b="1" i="1" smtClean="0">
                <a:sym typeface="Symbol" panose="05050102010706020507" pitchFamily="18" charset="2"/>
              </a:rPr>
              <a:t>data </a:t>
            </a:r>
            <a:r>
              <a:rPr lang="en-US" altLang="zh-CN" b="1" smtClean="0">
                <a:sym typeface="Symbol" panose="05050102010706020507" pitchFamily="18" charset="2"/>
              </a:rPr>
              <a:t> </a:t>
            </a:r>
            <a:r>
              <a:rPr lang="en-US" altLang="zh-CN" b="1" i="1" smtClean="0"/>
              <a:t>vector</a:t>
            </a:r>
            <a:r>
              <a:rPr lang="en-US" altLang="zh-CN" b="1" smtClean="0"/>
              <a:t>(n)</a:t>
            </a:r>
            <a:r>
              <a:rPr lang="en-US" altLang="zh-CN" b="1" smtClean="0">
                <a:sym typeface="Symbol" panose="05050102010706020507" pitchFamily="18" charset="2"/>
              </a:rPr>
              <a:t>  </a:t>
            </a:r>
            <a:r>
              <a:rPr lang="en-US" altLang="zh-CN" b="1" i="1" smtClean="0"/>
              <a:t>vector</a:t>
            </a:r>
            <a:r>
              <a:rPr lang="en-US" altLang="zh-CN" b="1" smtClean="0"/>
              <a:t>(n+1)</a:t>
            </a:r>
          </a:p>
          <a:p>
            <a:pPr lvl="1">
              <a:spcBef>
                <a:spcPct val="0"/>
              </a:spcBef>
              <a:buFontTx/>
              <a:buNone/>
            </a:pPr>
            <a:r>
              <a:rPr lang="en-US" altLang="zh-CN" b="1" smtClean="0"/>
              <a:t>	</a:t>
            </a:r>
            <a:r>
              <a:rPr lang="en-US" altLang="zh-CN" b="1" smtClean="0">
                <a:sym typeface="Symbol" panose="05050102010706020507" pitchFamily="18" charset="2"/>
              </a:rPr>
              <a:t> </a:t>
            </a:r>
            <a:r>
              <a:rPr lang="en-US" altLang="zh-CN" b="1" i="1" smtClean="0">
                <a:sym typeface="Symbol" panose="05050102010706020507" pitchFamily="18" charset="2"/>
              </a:rPr>
              <a:t>append</a:t>
            </a:r>
            <a:r>
              <a:rPr lang="en-US" altLang="zh-CN" b="1" smtClean="0">
                <a:sym typeface="Symbol" panose="05050102010706020507" pitchFamily="18" charset="2"/>
              </a:rPr>
              <a:t>: </a:t>
            </a:r>
            <a:r>
              <a:rPr lang="zh-CN" altLang="en-US" b="1" smtClean="0">
                <a:sym typeface="Symbol" panose="05050102010706020507" pitchFamily="18" charset="2"/>
              </a:rPr>
              <a:t></a:t>
            </a:r>
            <a:r>
              <a:rPr lang="en-US" altLang="zh-CN" b="1" smtClean="0">
                <a:sym typeface="Symbol" panose="05050102010706020507" pitchFamily="18" charset="2"/>
              </a:rPr>
              <a:t>m:</a:t>
            </a:r>
            <a:r>
              <a:rPr lang="en-US" altLang="zh-CN" b="1" i="1" smtClean="0">
                <a:sym typeface="Symbol" panose="05050102010706020507" pitchFamily="18" charset="2"/>
              </a:rPr>
              <a:t>nat</a:t>
            </a:r>
            <a:r>
              <a:rPr lang="en-US" altLang="zh-CN" b="1" smtClean="0">
                <a:sym typeface="Symbol" panose="05050102010706020507" pitchFamily="18" charset="2"/>
              </a:rPr>
              <a:t>. </a:t>
            </a:r>
            <a:r>
              <a:rPr lang="zh-CN" altLang="en-US" b="1" smtClean="0">
                <a:sym typeface="Symbol" panose="05050102010706020507" pitchFamily="18" charset="2"/>
              </a:rPr>
              <a:t></a:t>
            </a:r>
            <a:r>
              <a:rPr lang="en-US" altLang="zh-CN" b="1" smtClean="0">
                <a:sym typeface="Symbol" panose="05050102010706020507" pitchFamily="18" charset="2"/>
              </a:rPr>
              <a:t>n:</a:t>
            </a:r>
            <a:r>
              <a:rPr lang="en-US" altLang="zh-CN" b="1" i="1" smtClean="0">
                <a:sym typeface="Symbol" panose="05050102010706020507" pitchFamily="18" charset="2"/>
              </a:rPr>
              <a:t>nat</a:t>
            </a:r>
            <a:r>
              <a:rPr lang="en-US" altLang="zh-CN" b="1" smtClean="0">
                <a:sym typeface="Symbol" panose="05050102010706020507" pitchFamily="18" charset="2"/>
              </a:rPr>
              <a:t>. </a:t>
            </a:r>
            <a:endParaRPr lang="en-US" altLang="zh-CN" b="1" smtClean="0"/>
          </a:p>
          <a:p>
            <a:pPr lvl="1">
              <a:spcBef>
                <a:spcPct val="0"/>
              </a:spcBef>
              <a:buFontTx/>
              <a:buNone/>
            </a:pPr>
            <a:r>
              <a:rPr lang="en-US" altLang="zh-CN" b="1" smtClean="0">
                <a:sym typeface="Symbol" panose="05050102010706020507" pitchFamily="18" charset="2"/>
              </a:rPr>
              <a:t>				</a:t>
            </a:r>
            <a:r>
              <a:rPr lang="en-US" altLang="zh-CN" b="1" i="1" smtClean="0">
                <a:sym typeface="Symbol" panose="05050102010706020507" pitchFamily="18" charset="2"/>
              </a:rPr>
              <a:t> </a:t>
            </a:r>
            <a:r>
              <a:rPr lang="en-US" altLang="zh-CN" b="1" i="1" smtClean="0"/>
              <a:t>vector</a:t>
            </a:r>
            <a:r>
              <a:rPr lang="en-US" altLang="zh-CN" b="1" smtClean="0"/>
              <a:t>(m)</a:t>
            </a:r>
            <a:r>
              <a:rPr lang="en-US" altLang="zh-CN" b="1" i="1" smtClean="0">
                <a:sym typeface="Symbol" panose="05050102010706020507" pitchFamily="18" charset="2"/>
              </a:rPr>
              <a:t> </a:t>
            </a:r>
            <a:r>
              <a:rPr lang="en-US" altLang="zh-CN" b="1" smtClean="0">
                <a:sym typeface="Symbol" panose="05050102010706020507" pitchFamily="18" charset="2"/>
              </a:rPr>
              <a:t> </a:t>
            </a:r>
            <a:r>
              <a:rPr lang="en-US" altLang="zh-CN" b="1" i="1" smtClean="0"/>
              <a:t>vector</a:t>
            </a:r>
            <a:r>
              <a:rPr lang="en-US" altLang="zh-CN" b="1" smtClean="0"/>
              <a:t>(n)</a:t>
            </a:r>
            <a:r>
              <a:rPr lang="en-US" altLang="zh-CN" b="1" smtClean="0">
                <a:sym typeface="Symbol" panose="05050102010706020507" pitchFamily="18" charset="2"/>
              </a:rPr>
              <a:t>  </a:t>
            </a:r>
            <a:r>
              <a:rPr lang="en-US" altLang="zh-CN" b="1" i="1" smtClean="0"/>
              <a:t>vector</a:t>
            </a:r>
            <a:r>
              <a:rPr lang="en-US" altLang="zh-CN" b="1" smtClean="0"/>
              <a:t>(m+n)</a:t>
            </a:r>
          </a:p>
          <a:p>
            <a:pPr lvl="1">
              <a:buFontTx/>
              <a:buNone/>
            </a:pPr>
            <a:endParaRPr lang="en-US" altLang="zh-CN" b="1" smtClean="0">
              <a:sym typeface="Symbol" panose="05050102010706020507" pitchFamily="18" charset="2"/>
            </a:endParaRPr>
          </a:p>
        </p:txBody>
      </p:sp>
      <p:sp>
        <p:nvSpPr>
          <p:cNvPr id="3994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893B7535-DD57-405B-A442-6EF0383FE00F}" type="slidenum">
              <a:rPr lang="zh-CN" altLang="en-US" sz="1400"/>
              <a:pPr/>
              <a:t>44</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379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79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79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79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79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a:xfrm>
            <a:off x="228600" y="228600"/>
            <a:ext cx="8640763" cy="1150938"/>
          </a:xfrm>
        </p:spPr>
        <p:txBody>
          <a:bodyPr/>
          <a:lstStyle/>
          <a:p>
            <a:r>
              <a:rPr lang="zh-CN" altLang="en-US" b="1" smtClean="0"/>
              <a:t>依 赖 类 型</a:t>
            </a:r>
          </a:p>
        </p:txBody>
      </p:sp>
      <p:sp>
        <p:nvSpPr>
          <p:cNvPr id="33795" name="Rectangle 3"/>
          <p:cNvSpPr>
            <a:spLocks noGrp="1" noChangeArrowheads="1"/>
          </p:cNvSpPr>
          <p:nvPr>
            <p:ph type="body" idx="4294967295"/>
          </p:nvPr>
        </p:nvSpPr>
        <p:spPr>
          <a:xfrm>
            <a:off x="287338" y="1439863"/>
            <a:ext cx="8640762" cy="5184775"/>
          </a:xfrm>
        </p:spPr>
        <p:txBody>
          <a:bodyPr/>
          <a:lstStyle/>
          <a:p>
            <a:r>
              <a:rPr lang="zh-CN" altLang="en-US" b="1" dirty="0" smtClean="0">
                <a:sym typeface="Symbol" panose="05050102010706020507" pitchFamily="18" charset="2"/>
              </a:rPr>
              <a:t>依赖类型</a:t>
            </a:r>
            <a:endParaRPr lang="en-US" altLang="zh-CN" b="1" dirty="0" smtClean="0">
              <a:sym typeface="Symbol" panose="05050102010706020507" pitchFamily="18" charset="2"/>
            </a:endParaRPr>
          </a:p>
          <a:p>
            <a:pPr lvl="1"/>
            <a:r>
              <a:rPr lang="zh-CN" altLang="en-US" b="1" dirty="0" smtClean="0"/>
              <a:t>用</a:t>
            </a:r>
            <a:r>
              <a:rPr lang="en-US" altLang="zh-CN" b="1" dirty="0" smtClean="0"/>
              <a:t>C</a:t>
            </a:r>
            <a:r>
              <a:rPr lang="zh-CN" altLang="en-US" b="1" dirty="0" smtClean="0"/>
              <a:t>可编写</a:t>
            </a:r>
            <a:r>
              <a:rPr lang="en-US" altLang="zh-CN" b="1" dirty="0" smtClean="0"/>
              <a:t>long</a:t>
            </a:r>
            <a:r>
              <a:rPr lang="zh-CN" altLang="en-US" b="1" dirty="0" smtClean="0"/>
              <a:t>类型的零向量构造函数</a:t>
            </a:r>
            <a:endParaRPr lang="en-US" altLang="zh-CN" b="1" dirty="0" smtClean="0"/>
          </a:p>
          <a:p>
            <a:pPr lvl="1">
              <a:spcBef>
                <a:spcPct val="0"/>
              </a:spcBef>
              <a:buFontTx/>
              <a:buNone/>
            </a:pPr>
            <a:r>
              <a:rPr lang="en-US" altLang="zh-CN" b="1" i="1" dirty="0" smtClean="0"/>
              <a:t>					</a:t>
            </a:r>
            <a:r>
              <a:rPr lang="en-US" altLang="zh-CN" b="1" i="1" dirty="0" err="1" smtClean="0"/>
              <a:t>zero_vector</a:t>
            </a:r>
            <a:r>
              <a:rPr lang="en-US" altLang="zh-CN" b="1" dirty="0" smtClean="0"/>
              <a:t>: </a:t>
            </a:r>
            <a:r>
              <a:rPr lang="zh-CN" altLang="en-US" b="1" dirty="0" smtClean="0">
                <a:sym typeface="Symbol" panose="05050102010706020507" pitchFamily="18" charset="2"/>
              </a:rPr>
              <a:t></a:t>
            </a:r>
            <a:r>
              <a:rPr lang="en-US" altLang="zh-CN" b="1" dirty="0" smtClean="0">
                <a:sym typeface="Symbol" panose="05050102010706020507" pitchFamily="18" charset="2"/>
              </a:rPr>
              <a:t>n:</a:t>
            </a:r>
            <a:r>
              <a:rPr lang="en-US" altLang="zh-CN" b="1" i="1" dirty="0" smtClean="0">
                <a:sym typeface="Symbol" panose="05050102010706020507" pitchFamily="18" charset="2"/>
              </a:rPr>
              <a:t>nat</a:t>
            </a:r>
            <a:r>
              <a:rPr lang="en-US" altLang="zh-CN" b="1" dirty="0" smtClean="0">
                <a:sym typeface="Symbol" panose="05050102010706020507" pitchFamily="18" charset="2"/>
              </a:rPr>
              <a:t>. </a:t>
            </a:r>
            <a:r>
              <a:rPr lang="en-US" altLang="zh-CN" b="1" i="1" dirty="0" smtClean="0"/>
              <a:t>vector</a:t>
            </a:r>
            <a:r>
              <a:rPr lang="en-US" altLang="zh-CN" b="1" dirty="0" smtClean="0"/>
              <a:t>(n)</a:t>
            </a:r>
          </a:p>
          <a:p>
            <a:pPr lvl="1">
              <a:spcBef>
                <a:spcPts val="0"/>
              </a:spcBef>
              <a:buFontTx/>
              <a:buNone/>
            </a:pPr>
            <a:r>
              <a:rPr lang="en-US" altLang="zh-CN" b="1" dirty="0" smtClean="0"/>
              <a:t>#include &lt;</a:t>
            </a:r>
            <a:r>
              <a:rPr lang="en-US" altLang="zh-CN" b="1" dirty="0" err="1" smtClean="0"/>
              <a:t>malloc.h</a:t>
            </a:r>
            <a:r>
              <a:rPr lang="en-US" altLang="zh-CN" b="1" dirty="0" smtClean="0"/>
              <a:t>&gt;</a:t>
            </a:r>
          </a:p>
          <a:p>
            <a:pPr lvl="1">
              <a:spcBef>
                <a:spcPct val="0"/>
              </a:spcBef>
              <a:buFontTx/>
              <a:buNone/>
            </a:pPr>
            <a:r>
              <a:rPr lang="en-US" altLang="zh-CN" b="1" dirty="0" smtClean="0"/>
              <a:t>long * </a:t>
            </a:r>
            <a:r>
              <a:rPr lang="en-US" altLang="zh-CN" b="1" dirty="0" err="1" smtClean="0"/>
              <a:t>zero_vactor</a:t>
            </a:r>
            <a:r>
              <a:rPr lang="en-US" altLang="zh-CN" b="1" dirty="0" smtClean="0"/>
              <a:t>(</a:t>
            </a:r>
            <a:r>
              <a:rPr lang="en-US" altLang="zh-CN" b="1" dirty="0" err="1" smtClean="0"/>
              <a:t>int</a:t>
            </a:r>
            <a:r>
              <a:rPr lang="en-US" altLang="zh-CN" b="1" dirty="0" smtClean="0"/>
              <a:t> n) {</a:t>
            </a:r>
          </a:p>
          <a:p>
            <a:pPr lvl="1">
              <a:spcBef>
                <a:spcPct val="0"/>
              </a:spcBef>
              <a:buFontTx/>
              <a:buNone/>
            </a:pPr>
            <a:r>
              <a:rPr lang="en-US" altLang="zh-CN" b="1" dirty="0" smtClean="0"/>
              <a:t>	</a:t>
            </a:r>
            <a:r>
              <a:rPr lang="en-US" altLang="zh-CN" b="1" dirty="0" err="1" smtClean="0"/>
              <a:t>int</a:t>
            </a:r>
            <a:r>
              <a:rPr lang="en-US" altLang="zh-CN" b="1" dirty="0" smtClean="0"/>
              <a:t> </a:t>
            </a:r>
            <a:r>
              <a:rPr lang="en-US" altLang="zh-CN" b="1" dirty="0" err="1" smtClean="0"/>
              <a:t>i</a:t>
            </a:r>
            <a:r>
              <a:rPr lang="en-US" altLang="zh-CN" b="1" dirty="0" smtClean="0"/>
              <a:t>; long* p;</a:t>
            </a:r>
          </a:p>
          <a:p>
            <a:pPr lvl="1">
              <a:spcBef>
                <a:spcPct val="0"/>
              </a:spcBef>
              <a:buFontTx/>
              <a:buNone/>
            </a:pPr>
            <a:r>
              <a:rPr lang="en-US" altLang="zh-CN" b="1" dirty="0" smtClean="0"/>
              <a:t>	p = (long*) </a:t>
            </a:r>
            <a:r>
              <a:rPr lang="en-US" altLang="zh-CN" b="1" dirty="0" err="1" smtClean="0"/>
              <a:t>malloc</a:t>
            </a:r>
            <a:r>
              <a:rPr lang="en-US" altLang="zh-CN" b="1" dirty="0" smtClean="0"/>
              <a:t>(n * </a:t>
            </a:r>
            <a:r>
              <a:rPr lang="en-US" altLang="zh-CN" b="1" dirty="0" err="1" smtClean="0"/>
              <a:t>sizeof</a:t>
            </a:r>
            <a:r>
              <a:rPr lang="en-US" altLang="zh-CN" b="1" dirty="0" smtClean="0"/>
              <a:t>(long));</a:t>
            </a:r>
          </a:p>
          <a:p>
            <a:pPr lvl="1">
              <a:spcBef>
                <a:spcPct val="0"/>
              </a:spcBef>
              <a:buFontTx/>
              <a:buNone/>
            </a:pPr>
            <a:r>
              <a:rPr lang="en-US" altLang="zh-CN" b="1" dirty="0" smtClean="0"/>
              <a:t>	for(</a:t>
            </a:r>
            <a:r>
              <a:rPr lang="en-US" altLang="zh-CN" b="1" dirty="0" err="1" smtClean="0"/>
              <a:t>i</a:t>
            </a:r>
            <a:r>
              <a:rPr lang="en-US" altLang="zh-CN" b="1" dirty="0" smtClean="0"/>
              <a:t> = 0; </a:t>
            </a:r>
            <a:r>
              <a:rPr lang="en-US" altLang="zh-CN" b="1" dirty="0" err="1" smtClean="0"/>
              <a:t>i</a:t>
            </a:r>
            <a:r>
              <a:rPr lang="en-US" altLang="zh-CN" b="1" dirty="0" smtClean="0"/>
              <a:t> &lt; n; </a:t>
            </a:r>
            <a:r>
              <a:rPr lang="en-US" altLang="zh-CN" b="1" dirty="0" err="1" smtClean="0"/>
              <a:t>i</a:t>
            </a:r>
            <a:r>
              <a:rPr lang="en-US" altLang="zh-CN" b="1" dirty="0" smtClean="0"/>
              <a:t>++) p[</a:t>
            </a:r>
            <a:r>
              <a:rPr lang="en-US" altLang="zh-CN" b="1" dirty="0" err="1" smtClean="0"/>
              <a:t>i</a:t>
            </a:r>
            <a:r>
              <a:rPr lang="en-US" altLang="zh-CN" b="1" dirty="0" smtClean="0"/>
              <a:t>] = 0;</a:t>
            </a:r>
          </a:p>
          <a:p>
            <a:pPr lvl="1">
              <a:spcBef>
                <a:spcPct val="0"/>
              </a:spcBef>
              <a:buFontTx/>
              <a:buNone/>
            </a:pPr>
            <a:r>
              <a:rPr lang="en-US" altLang="zh-CN" b="1" dirty="0"/>
              <a:t>	</a:t>
            </a:r>
            <a:r>
              <a:rPr lang="en-US" altLang="zh-CN" b="1" dirty="0" smtClean="0"/>
              <a:t>return p;</a:t>
            </a:r>
          </a:p>
          <a:p>
            <a:pPr lvl="1">
              <a:spcBef>
                <a:spcPct val="0"/>
              </a:spcBef>
              <a:buFontTx/>
              <a:buNone/>
            </a:pPr>
            <a:r>
              <a:rPr lang="en-US" altLang="zh-CN" b="1" dirty="0" smtClean="0"/>
              <a:t>}</a:t>
            </a:r>
          </a:p>
          <a:p>
            <a:pPr lvl="1">
              <a:spcBef>
                <a:spcPts val="0"/>
              </a:spcBef>
            </a:pPr>
            <a:r>
              <a:rPr lang="zh-CN" altLang="en-US" b="1" dirty="0" smtClean="0"/>
              <a:t>但编译器不认为该函数有上述类型，而只看成</a:t>
            </a:r>
            <a:endParaRPr lang="en-US" altLang="zh-CN" b="1" dirty="0" smtClean="0"/>
          </a:p>
          <a:p>
            <a:pPr lvl="1">
              <a:spcBef>
                <a:spcPct val="0"/>
              </a:spcBef>
              <a:buFontTx/>
              <a:buNone/>
            </a:pPr>
            <a:r>
              <a:rPr lang="en-US" altLang="zh-CN" b="1" i="1" dirty="0" smtClean="0"/>
              <a:t>		       </a:t>
            </a:r>
            <a:r>
              <a:rPr lang="en-US" altLang="zh-CN" b="1" dirty="0" err="1" smtClean="0"/>
              <a:t>zero_vector</a:t>
            </a:r>
            <a:r>
              <a:rPr lang="en-US" altLang="zh-CN" b="1" dirty="0" smtClean="0"/>
              <a:t> : </a:t>
            </a:r>
            <a:r>
              <a:rPr lang="en-US" altLang="zh-CN" b="1" i="1" dirty="0" err="1" smtClean="0"/>
              <a:t>int</a:t>
            </a:r>
            <a:r>
              <a:rPr lang="en-US" altLang="zh-CN" b="1" dirty="0" smtClean="0"/>
              <a:t> </a:t>
            </a:r>
            <a:r>
              <a:rPr lang="en-US" altLang="zh-CN" b="1" dirty="0" smtClean="0">
                <a:sym typeface="Symbol" panose="05050102010706020507" pitchFamily="18" charset="2"/>
              </a:rPr>
              <a:t> </a:t>
            </a:r>
            <a:r>
              <a:rPr lang="en-US" altLang="zh-CN" b="1" i="1" dirty="0" smtClean="0">
                <a:sym typeface="Symbol" panose="05050102010706020507" pitchFamily="18" charset="2"/>
              </a:rPr>
              <a:t>pointer</a:t>
            </a:r>
            <a:r>
              <a:rPr lang="en-US" altLang="zh-CN" b="1" dirty="0" smtClean="0">
                <a:sym typeface="Symbol" panose="05050102010706020507" pitchFamily="18" charset="2"/>
              </a:rPr>
              <a:t>(</a:t>
            </a:r>
            <a:r>
              <a:rPr lang="en-US" altLang="zh-CN" b="1" i="1" dirty="0" smtClean="0">
                <a:sym typeface="Symbol" panose="05050102010706020507" pitchFamily="18" charset="2"/>
              </a:rPr>
              <a:t>long</a:t>
            </a:r>
            <a:r>
              <a:rPr lang="en-US" altLang="zh-CN" b="1" dirty="0" smtClean="0">
                <a:sym typeface="Symbol" panose="05050102010706020507" pitchFamily="18" charset="2"/>
              </a:rPr>
              <a:t>)</a:t>
            </a:r>
            <a:endParaRPr lang="en-US" altLang="zh-CN" b="1" dirty="0" smtClean="0"/>
          </a:p>
          <a:p>
            <a:pPr lvl="1"/>
            <a:endParaRPr lang="en-US" altLang="zh-CN" b="1" dirty="0" smtClean="0">
              <a:sym typeface="Symbol" panose="05050102010706020507" pitchFamily="18" charset="2"/>
            </a:endParaRPr>
          </a:p>
        </p:txBody>
      </p:sp>
      <p:sp>
        <p:nvSpPr>
          <p:cNvPr id="4096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1706E8E9-AC90-43EC-859C-530F24EC8D4F}" type="slidenum">
              <a:rPr lang="zh-CN" altLang="en-US" sz="1400"/>
              <a:pPr/>
              <a:t>45</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10" end="1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79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228600" y="228600"/>
            <a:ext cx="8640763" cy="1150938"/>
          </a:xfrm>
        </p:spPr>
        <p:txBody>
          <a:bodyPr/>
          <a:lstStyle/>
          <a:p>
            <a:r>
              <a:rPr lang="zh-CN" altLang="en-US" b="1" smtClean="0"/>
              <a:t>依 赖 类 型</a:t>
            </a:r>
          </a:p>
        </p:txBody>
      </p:sp>
      <p:sp>
        <p:nvSpPr>
          <p:cNvPr id="34819" name="Rectangle 3"/>
          <p:cNvSpPr>
            <a:spLocks noGrp="1" noChangeArrowheads="1"/>
          </p:cNvSpPr>
          <p:nvPr>
            <p:ph type="body" idx="4294967295"/>
          </p:nvPr>
        </p:nvSpPr>
        <p:spPr>
          <a:xfrm>
            <a:off x="287338" y="1439863"/>
            <a:ext cx="8640762" cy="5184775"/>
          </a:xfrm>
        </p:spPr>
        <p:txBody>
          <a:bodyPr/>
          <a:lstStyle/>
          <a:p>
            <a:r>
              <a:rPr lang="zh-CN" altLang="en-US" b="1" dirty="0" smtClean="0">
                <a:sym typeface="Symbol" panose="05050102010706020507" pitchFamily="18" charset="2"/>
              </a:rPr>
              <a:t>无依赖类型给</a:t>
            </a:r>
            <a:r>
              <a:rPr lang="en-US" altLang="zh-CN" b="1" dirty="0" smtClean="0">
                <a:sym typeface="Symbol" panose="05050102010706020507" pitchFamily="18" charset="2"/>
              </a:rPr>
              <a:t>C</a:t>
            </a:r>
            <a:r>
              <a:rPr lang="zh-CN" altLang="en-US" b="1" dirty="0" smtClean="0">
                <a:sym typeface="Symbol" panose="05050102010706020507" pitchFamily="18" charset="2"/>
              </a:rPr>
              <a:t>编程带来的麻烦</a:t>
            </a:r>
            <a:endParaRPr lang="en-US" altLang="zh-CN" b="1" dirty="0" smtClean="0">
              <a:sym typeface="Symbol" panose="05050102010706020507" pitchFamily="18" charset="2"/>
            </a:endParaRPr>
          </a:p>
          <a:p>
            <a:pPr lvl="1">
              <a:buFontTx/>
              <a:buNone/>
            </a:pPr>
            <a:r>
              <a:rPr lang="zh-CN" altLang="en-US" b="1" dirty="0" smtClean="0">
                <a:sym typeface="Symbol" panose="05050102010706020507" pitchFamily="18" charset="2"/>
              </a:rPr>
              <a:t>以</a:t>
            </a:r>
            <a:r>
              <a:rPr lang="en-US" altLang="zh-CN" b="1" dirty="0" smtClean="0">
                <a:sym typeface="Symbol" panose="05050102010706020507" pitchFamily="18" charset="2"/>
              </a:rPr>
              <a:t>I/O</a:t>
            </a:r>
            <a:r>
              <a:rPr lang="zh-CN" altLang="en-US" b="1" dirty="0" smtClean="0">
                <a:sym typeface="Symbol" panose="05050102010706020507" pitchFamily="18" charset="2"/>
              </a:rPr>
              <a:t>函数为例，一个程序如下：</a:t>
            </a:r>
            <a:endParaRPr lang="en-US" altLang="zh-CN" b="1" dirty="0" smtClean="0">
              <a:sym typeface="Symbol" panose="05050102010706020507" pitchFamily="18" charset="2"/>
            </a:endParaRPr>
          </a:p>
          <a:p>
            <a:pPr lvl="1">
              <a:buFontTx/>
              <a:buNone/>
            </a:pPr>
            <a:r>
              <a:rPr lang="en-US" altLang="zh-CN" b="1" dirty="0" smtClean="0">
                <a:sym typeface="Symbol" panose="05050102010706020507" pitchFamily="18" charset="2"/>
              </a:rPr>
              <a:t>#include &lt;</a:t>
            </a:r>
            <a:r>
              <a:rPr lang="en-US" altLang="zh-CN" b="1" dirty="0" err="1" smtClean="0">
                <a:sym typeface="Symbol" panose="05050102010706020507" pitchFamily="18" charset="2"/>
              </a:rPr>
              <a:t>stdio.h</a:t>
            </a:r>
            <a:r>
              <a:rPr lang="en-US" altLang="zh-CN" b="1" dirty="0" smtClean="0">
                <a:sym typeface="Symbol" panose="05050102010706020507" pitchFamily="18" charset="2"/>
              </a:rPr>
              <a:t>&gt;</a:t>
            </a:r>
          </a:p>
          <a:p>
            <a:pPr lvl="1">
              <a:spcBef>
                <a:spcPct val="0"/>
              </a:spcBef>
              <a:buFontTx/>
              <a:buNone/>
            </a:pPr>
            <a:r>
              <a:rPr lang="en-US" altLang="zh-CN" b="1" dirty="0" smtClean="0">
                <a:sym typeface="Symbol" panose="05050102010706020507" pitchFamily="18" charset="2"/>
              </a:rPr>
              <a:t>main() {</a:t>
            </a:r>
            <a:r>
              <a:rPr lang="en-US" altLang="zh-CN" b="1" dirty="0" err="1" smtClean="0">
                <a:sym typeface="Symbol" panose="05050102010706020507" pitchFamily="18" charset="2"/>
              </a:rPr>
              <a:t>printf</a:t>
            </a:r>
            <a:r>
              <a:rPr lang="en-US" altLang="zh-CN" b="1" dirty="0" smtClean="0">
                <a:sym typeface="Symbol" panose="05050102010706020507" pitchFamily="18" charset="2"/>
              </a:rPr>
              <a:t>(“%d, %d, %d\n”);}</a:t>
            </a:r>
          </a:p>
          <a:p>
            <a:pPr lvl="1"/>
            <a:r>
              <a:rPr lang="zh-CN" altLang="en-US" b="1" dirty="0" smtClean="0">
                <a:sym typeface="Symbol" panose="05050102010706020507" pitchFamily="18" charset="2"/>
              </a:rPr>
              <a:t>编译器报告错误？运行时报告错误？若可正常运行，输出是什么？</a:t>
            </a:r>
            <a:endParaRPr lang="en-US" altLang="zh-CN" b="1" dirty="0" smtClean="0">
              <a:sym typeface="Symbol" panose="05050102010706020507" pitchFamily="18" charset="2"/>
            </a:endParaRPr>
          </a:p>
          <a:p>
            <a:pPr lvl="1"/>
            <a:r>
              <a:rPr lang="zh-CN" altLang="en-US" b="1" dirty="0" smtClean="0">
                <a:sym typeface="Symbol" panose="05050102010706020507" pitchFamily="18" charset="2"/>
              </a:rPr>
              <a:t>过去的（包括现在某些）编译器不报告错误，运行结果是输出</a:t>
            </a:r>
            <a:r>
              <a:rPr lang="en-US" altLang="zh-CN" b="1" dirty="0" smtClean="0">
                <a:sym typeface="Symbol" panose="05050102010706020507" pitchFamily="18" charset="2"/>
              </a:rPr>
              <a:t>3</a:t>
            </a:r>
            <a:r>
              <a:rPr lang="zh-CN" altLang="en-US" b="1" dirty="0" smtClean="0">
                <a:sym typeface="Symbol" panose="05050102010706020507" pitchFamily="18" charset="2"/>
              </a:rPr>
              <a:t>个整数，其值不能预知</a:t>
            </a:r>
            <a:endParaRPr lang="en-US" altLang="zh-CN" b="1" dirty="0" smtClean="0">
              <a:sym typeface="Symbol" panose="05050102010706020507" pitchFamily="18" charset="2"/>
            </a:endParaRPr>
          </a:p>
          <a:p>
            <a:pPr lvl="1"/>
            <a:r>
              <a:rPr lang="zh-CN" altLang="en-US" b="1" dirty="0" smtClean="0">
                <a:sym typeface="Symbol" panose="05050102010706020507" pitchFamily="18" charset="2"/>
              </a:rPr>
              <a:t>现在的一些编译器（包括</a:t>
            </a:r>
            <a:r>
              <a:rPr lang="en-US" altLang="zh-CN" b="1" dirty="0" smtClean="0">
                <a:sym typeface="Symbol" panose="05050102010706020507" pitchFamily="18" charset="2"/>
              </a:rPr>
              <a:t>GCC </a:t>
            </a:r>
            <a:r>
              <a:rPr lang="zh-CN" altLang="en-US" b="1" dirty="0" smtClean="0">
                <a:sym typeface="Symbol" panose="05050102010706020507" pitchFamily="18" charset="2"/>
              </a:rPr>
              <a:t>的高版本）给出警告错误：</a:t>
            </a:r>
            <a:endParaRPr lang="en-US" altLang="zh-CN" b="1" dirty="0" smtClean="0">
              <a:sym typeface="Symbol" panose="05050102010706020507" pitchFamily="18" charset="2"/>
            </a:endParaRPr>
          </a:p>
          <a:p>
            <a:pPr lvl="1">
              <a:spcBef>
                <a:spcPct val="0"/>
              </a:spcBef>
              <a:buFontTx/>
              <a:buNone/>
            </a:pPr>
            <a:r>
              <a:rPr lang="en-US" altLang="zh-CN" b="1" dirty="0" smtClean="0">
                <a:sym typeface="Symbol" panose="05050102010706020507" pitchFamily="18" charset="2"/>
              </a:rPr>
              <a:t>		format ‘%d’ expects a matching ‘</a:t>
            </a:r>
            <a:r>
              <a:rPr lang="en-US" altLang="zh-CN" b="1" dirty="0" err="1" smtClean="0">
                <a:sym typeface="Symbol" panose="05050102010706020507" pitchFamily="18" charset="2"/>
              </a:rPr>
              <a:t>int</a:t>
            </a:r>
            <a:r>
              <a:rPr lang="en-US" altLang="zh-CN" b="1" dirty="0" smtClean="0">
                <a:sym typeface="Symbol" panose="05050102010706020507" pitchFamily="18" charset="2"/>
              </a:rPr>
              <a:t>’ argument</a:t>
            </a:r>
          </a:p>
          <a:p>
            <a:pPr lvl="1">
              <a:buFontTx/>
              <a:buNone/>
            </a:pPr>
            <a:r>
              <a:rPr lang="en-US" altLang="zh-CN" b="1" dirty="0" smtClean="0"/>
              <a:t>	</a:t>
            </a:r>
          </a:p>
          <a:p>
            <a:pPr lvl="1">
              <a:buFontTx/>
              <a:buNone/>
            </a:pPr>
            <a:endParaRPr lang="en-US" altLang="zh-CN" b="1" dirty="0" smtClean="0"/>
          </a:p>
          <a:p>
            <a:pPr lvl="1">
              <a:buFontTx/>
              <a:buNone/>
            </a:pPr>
            <a:endParaRPr lang="en-US" altLang="zh-CN" b="1" dirty="0" smtClean="0">
              <a:sym typeface="Symbol" panose="05050102010706020507" pitchFamily="18" charset="2"/>
            </a:endParaRPr>
          </a:p>
        </p:txBody>
      </p:sp>
      <p:sp>
        <p:nvSpPr>
          <p:cNvPr id="4198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64B52FD-E3AA-4F7F-896E-0A6287987002}" type="slidenum">
              <a:rPr lang="zh-CN" altLang="en-US" sz="1400"/>
              <a:pPr/>
              <a:t>46</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4819">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48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a:xfrm>
            <a:off x="228600" y="228600"/>
            <a:ext cx="8640763" cy="1150938"/>
          </a:xfrm>
        </p:spPr>
        <p:txBody>
          <a:bodyPr/>
          <a:lstStyle/>
          <a:p>
            <a:r>
              <a:rPr lang="zh-CN" altLang="en-US" b="1" smtClean="0"/>
              <a:t>依 赖 类 型</a:t>
            </a:r>
          </a:p>
        </p:txBody>
      </p:sp>
      <p:sp>
        <p:nvSpPr>
          <p:cNvPr id="34819" name="Rectangle 3"/>
          <p:cNvSpPr>
            <a:spLocks noGrp="1" noChangeArrowheads="1"/>
          </p:cNvSpPr>
          <p:nvPr>
            <p:ph type="body" idx="4294967295"/>
          </p:nvPr>
        </p:nvSpPr>
        <p:spPr>
          <a:xfrm>
            <a:off x="287338" y="1439863"/>
            <a:ext cx="8640762" cy="5184775"/>
          </a:xfrm>
        </p:spPr>
        <p:txBody>
          <a:bodyPr/>
          <a:lstStyle/>
          <a:p>
            <a:r>
              <a:rPr lang="zh-CN" altLang="en-US" b="1" smtClean="0">
                <a:sym typeface="Symbol" panose="05050102010706020507" pitchFamily="18" charset="2"/>
              </a:rPr>
              <a:t>无依赖类型给</a:t>
            </a:r>
            <a:r>
              <a:rPr lang="en-US" altLang="zh-CN" b="1" smtClean="0">
                <a:sym typeface="Symbol" panose="05050102010706020507" pitchFamily="18" charset="2"/>
              </a:rPr>
              <a:t>C</a:t>
            </a:r>
            <a:r>
              <a:rPr lang="zh-CN" altLang="en-US" b="1" smtClean="0">
                <a:sym typeface="Symbol" panose="05050102010706020507" pitchFamily="18" charset="2"/>
              </a:rPr>
              <a:t>编程带来的麻烦</a:t>
            </a:r>
            <a:endParaRPr lang="en-US" altLang="zh-CN" b="1" smtClean="0">
              <a:sym typeface="Symbol" panose="05050102010706020507" pitchFamily="18" charset="2"/>
            </a:endParaRPr>
          </a:p>
          <a:p>
            <a:pPr lvl="1"/>
            <a:r>
              <a:rPr lang="zh-CN" altLang="en-US" b="1" smtClean="0">
                <a:sym typeface="Symbol" panose="05050102010706020507" pitchFamily="18" charset="2"/>
              </a:rPr>
              <a:t>难以完成</a:t>
            </a:r>
            <a:r>
              <a:rPr lang="en-US" altLang="zh-CN" b="1" smtClean="0">
                <a:sym typeface="Symbol" panose="05050102010706020507" pitchFamily="18" charset="2"/>
              </a:rPr>
              <a:t>sprintf</a:t>
            </a:r>
            <a:r>
              <a:rPr lang="zh-CN" altLang="en-US" b="1" smtClean="0">
                <a:sym typeface="Symbol" panose="05050102010706020507" pitchFamily="18" charset="2"/>
              </a:rPr>
              <a:t>函数的严格检查</a:t>
            </a:r>
            <a:endParaRPr lang="en-US" altLang="zh-CN" b="1" smtClean="0">
              <a:sym typeface="Symbol" panose="05050102010706020507" pitchFamily="18" charset="2"/>
            </a:endParaRPr>
          </a:p>
          <a:p>
            <a:pPr lvl="1">
              <a:buFontTx/>
              <a:buNone/>
            </a:pPr>
            <a:r>
              <a:rPr lang="en-US" altLang="zh-CN" b="1" smtClean="0">
                <a:sym typeface="Symbol" panose="05050102010706020507" pitchFamily="18" charset="2"/>
              </a:rPr>
              <a:t>	</a:t>
            </a:r>
            <a:r>
              <a:rPr lang="zh-CN" altLang="en-US" b="1" smtClean="0">
                <a:sym typeface="Symbol" panose="05050102010706020507" pitchFamily="18" charset="2"/>
              </a:rPr>
              <a:t>概念上，</a:t>
            </a:r>
            <a:r>
              <a:rPr lang="en-US" altLang="zh-CN" b="1" smtClean="0">
                <a:sym typeface="Symbol" panose="05050102010706020507" pitchFamily="18" charset="2"/>
              </a:rPr>
              <a:t>sprintf</a:t>
            </a:r>
            <a:r>
              <a:rPr lang="zh-CN" altLang="en-US" b="1" smtClean="0">
                <a:sym typeface="Symbol" panose="05050102010706020507" pitchFamily="18" charset="2"/>
              </a:rPr>
              <a:t>的类型一种简化版本如下：</a:t>
            </a:r>
            <a:endParaRPr lang="en-US" altLang="zh-CN" b="1" smtClean="0">
              <a:sym typeface="Symbol" panose="05050102010706020507" pitchFamily="18" charset="2"/>
            </a:endParaRPr>
          </a:p>
          <a:p>
            <a:pPr lvl="1">
              <a:buFontTx/>
              <a:buNone/>
            </a:pPr>
            <a:r>
              <a:rPr lang="en-US" altLang="zh-CN" b="1" smtClean="0">
                <a:sym typeface="Symbol" panose="05050102010706020507" pitchFamily="18" charset="2"/>
              </a:rPr>
              <a:t>	 	       sprintf: </a:t>
            </a:r>
            <a:r>
              <a:rPr lang="zh-CN" altLang="en-US" b="1" smtClean="0">
                <a:sym typeface="Symbol" panose="05050102010706020507" pitchFamily="18" charset="2"/>
              </a:rPr>
              <a:t></a:t>
            </a:r>
            <a:r>
              <a:rPr lang="en-US" altLang="zh-CN" b="1" smtClean="0">
                <a:sym typeface="Symbol" panose="05050102010706020507" pitchFamily="18" charset="2"/>
              </a:rPr>
              <a:t>f: </a:t>
            </a:r>
            <a:r>
              <a:rPr lang="en-US" altLang="zh-CN" b="1" i="1" smtClean="0">
                <a:sym typeface="Symbol" panose="05050102010706020507" pitchFamily="18" charset="2"/>
              </a:rPr>
              <a:t>Format</a:t>
            </a:r>
            <a:r>
              <a:rPr lang="en-US" altLang="zh-CN" b="1" smtClean="0">
                <a:sym typeface="Symbol" panose="05050102010706020507" pitchFamily="18" charset="2"/>
              </a:rPr>
              <a:t>. </a:t>
            </a:r>
            <a:r>
              <a:rPr lang="en-US" altLang="zh-CN" b="1" i="1" smtClean="0">
                <a:sym typeface="Symbol" panose="05050102010706020507" pitchFamily="18" charset="2"/>
              </a:rPr>
              <a:t>Data</a:t>
            </a:r>
            <a:r>
              <a:rPr lang="en-US" altLang="zh-CN" b="1" smtClean="0">
                <a:sym typeface="Symbol" panose="05050102010706020507" pitchFamily="18" charset="2"/>
              </a:rPr>
              <a:t>(f)  </a:t>
            </a:r>
            <a:r>
              <a:rPr lang="en-US" altLang="zh-CN" b="1" i="1" smtClean="0">
                <a:sym typeface="Symbol" panose="05050102010706020507" pitchFamily="18" charset="2"/>
              </a:rPr>
              <a:t>String</a:t>
            </a:r>
          </a:p>
          <a:p>
            <a:pPr lvl="1">
              <a:buFontTx/>
              <a:buNone/>
            </a:pPr>
            <a:r>
              <a:rPr lang="en-US" altLang="zh-CN" b="1" smtClean="0">
                <a:sym typeface="Symbol" panose="05050102010706020507" pitchFamily="18" charset="2"/>
              </a:rPr>
              <a:t>	</a:t>
            </a:r>
            <a:r>
              <a:rPr lang="zh-CN" altLang="en-US" b="1" smtClean="0">
                <a:sym typeface="Symbol" panose="05050102010706020507" pitchFamily="18" charset="2"/>
              </a:rPr>
              <a:t>其中</a:t>
            </a:r>
            <a:r>
              <a:rPr lang="en-US" altLang="zh-CN" b="1" i="1" smtClean="0">
                <a:sym typeface="Symbol" panose="05050102010706020507" pitchFamily="18" charset="2"/>
              </a:rPr>
              <a:t>Format</a:t>
            </a:r>
            <a:r>
              <a:rPr lang="zh-CN" altLang="en-US" b="1" smtClean="0">
                <a:sym typeface="Symbol" panose="05050102010706020507" pitchFamily="18" charset="2"/>
              </a:rPr>
              <a:t>表示所有合法格式串构成的类型，</a:t>
            </a:r>
            <a:r>
              <a:rPr lang="en-US" altLang="zh-CN" b="1" i="1" smtClean="0">
                <a:sym typeface="Symbol" panose="05050102010706020507" pitchFamily="18" charset="2"/>
              </a:rPr>
              <a:t> </a:t>
            </a:r>
          </a:p>
          <a:p>
            <a:pPr lvl="1">
              <a:spcBef>
                <a:spcPct val="0"/>
              </a:spcBef>
              <a:buFontTx/>
              <a:buNone/>
            </a:pPr>
            <a:r>
              <a:rPr lang="en-US" altLang="zh-CN" b="1" i="1" smtClean="0">
                <a:sym typeface="Symbol" panose="05050102010706020507" pitchFamily="18" charset="2"/>
              </a:rPr>
              <a:t>Data</a:t>
            </a:r>
            <a:r>
              <a:rPr lang="en-US" altLang="zh-CN" b="1" smtClean="0">
                <a:sym typeface="Symbol" panose="05050102010706020507" pitchFamily="18" charset="2"/>
              </a:rPr>
              <a:t>(f)</a:t>
            </a:r>
            <a:r>
              <a:rPr lang="zh-CN" altLang="en-US" b="1" smtClean="0">
                <a:sym typeface="Symbol" panose="05050102010706020507" pitchFamily="18" charset="2"/>
              </a:rPr>
              <a:t>对应到格式串</a:t>
            </a:r>
            <a:r>
              <a:rPr lang="en-US" altLang="zh-CN" b="1" smtClean="0">
                <a:sym typeface="Symbol" panose="05050102010706020507" pitchFamily="18" charset="2"/>
              </a:rPr>
              <a:t>f</a:t>
            </a:r>
            <a:r>
              <a:rPr lang="zh-CN" altLang="en-US" b="1" smtClean="0">
                <a:sym typeface="Symbol" panose="05050102010706020507" pitchFamily="18" charset="2"/>
              </a:rPr>
              <a:t>的数据的类型</a:t>
            </a:r>
            <a:endParaRPr lang="en-US" altLang="zh-CN" b="1" smtClean="0">
              <a:sym typeface="Symbol" panose="05050102010706020507" pitchFamily="18" charset="2"/>
            </a:endParaRPr>
          </a:p>
          <a:p>
            <a:pPr lvl="1"/>
            <a:r>
              <a:rPr lang="zh-CN" altLang="en-US" b="1" smtClean="0"/>
              <a:t>难以发现共用体类型的一些使用错误</a:t>
            </a:r>
          </a:p>
          <a:p>
            <a:pPr algn="just">
              <a:spcBef>
                <a:spcPct val="0"/>
              </a:spcBef>
              <a:buFontTx/>
              <a:buNone/>
            </a:pPr>
            <a:r>
              <a:rPr lang="en-US" altLang="zh-CN" sz="2400" b="1" smtClean="0">
                <a:cs typeface="Arial" panose="020B0604020202020204" pitchFamily="34" charset="0"/>
              </a:rPr>
              <a:t>		</a:t>
            </a:r>
            <a:r>
              <a:rPr lang="en-US" altLang="zh-CN" sz="2800" b="1" smtClean="0">
                <a:cs typeface="Arial" panose="020B0604020202020204" pitchFamily="34" charset="0"/>
              </a:rPr>
              <a:t>union U {int u1; int </a:t>
            </a:r>
            <a:r>
              <a:rPr lang="en-US" altLang="zh-CN" sz="2800" b="1" smtClean="0">
                <a:cs typeface="Arial" panose="020B0604020202020204" pitchFamily="34" charset="0"/>
                <a:sym typeface="Symbol" panose="05050102010706020507" pitchFamily="18" charset="2"/>
              </a:rPr>
              <a:t></a:t>
            </a:r>
            <a:r>
              <a:rPr lang="en-US" altLang="zh-CN" sz="2800" b="1" smtClean="0">
                <a:cs typeface="Arial" panose="020B0604020202020204" pitchFamily="34" charset="0"/>
              </a:rPr>
              <a:t>u2;} u;    int </a:t>
            </a:r>
            <a:r>
              <a:rPr lang="en-US" altLang="zh-CN" sz="2800" b="1" smtClean="0">
                <a:cs typeface="Arial" panose="020B0604020202020204" pitchFamily="34" charset="0"/>
                <a:sym typeface="Symbol" panose="05050102010706020507" pitchFamily="18" charset="2"/>
              </a:rPr>
              <a:t></a:t>
            </a:r>
            <a:r>
              <a:rPr lang="en-US" altLang="zh-CN" sz="2800" b="1" smtClean="0">
                <a:cs typeface="Arial" panose="020B0604020202020204" pitchFamily="34" charset="0"/>
              </a:rPr>
              <a:t>p;</a:t>
            </a:r>
            <a:endParaRPr lang="en-US" altLang="zh-CN" sz="2800" b="1" smtClean="0"/>
          </a:p>
          <a:p>
            <a:pPr algn="just">
              <a:spcBef>
                <a:spcPct val="0"/>
              </a:spcBef>
              <a:buFontTx/>
              <a:buNone/>
            </a:pPr>
            <a:r>
              <a:rPr lang="en-US" altLang="zh-CN" sz="2800" b="1" smtClean="0">
                <a:cs typeface="Arial" panose="020B0604020202020204" pitchFamily="34" charset="0"/>
              </a:rPr>
              <a:t>		u.u1 = 10;</a:t>
            </a:r>
            <a:endParaRPr lang="en-US" altLang="zh-CN" sz="2800" b="1" smtClean="0"/>
          </a:p>
          <a:p>
            <a:pPr algn="just">
              <a:spcBef>
                <a:spcPct val="0"/>
              </a:spcBef>
              <a:buFontTx/>
              <a:buNone/>
            </a:pPr>
            <a:r>
              <a:rPr lang="en-US" altLang="zh-CN" sz="2800" b="1" smtClean="0">
                <a:cs typeface="Arial" panose="020B0604020202020204" pitchFamily="34" charset="0"/>
              </a:rPr>
              <a:t>		p = u.u2;</a:t>
            </a:r>
            <a:endParaRPr lang="en-US" altLang="zh-CN" sz="2800" b="1" smtClean="0"/>
          </a:p>
          <a:p>
            <a:pPr algn="just">
              <a:spcBef>
                <a:spcPct val="0"/>
              </a:spcBef>
              <a:buFontTx/>
              <a:buNone/>
            </a:pPr>
            <a:r>
              <a:rPr lang="en-US" altLang="zh-CN" sz="2800" b="1" smtClean="0">
                <a:cs typeface="Arial" panose="020B0604020202020204" pitchFamily="34" charset="0"/>
              </a:rPr>
              <a:t>		</a:t>
            </a:r>
            <a:r>
              <a:rPr lang="en-US" altLang="zh-CN" sz="2800" b="1" smtClean="0">
                <a:cs typeface="Arial" panose="020B0604020202020204" pitchFamily="34" charset="0"/>
                <a:sym typeface="Symbol" panose="05050102010706020507" pitchFamily="18" charset="2"/>
              </a:rPr>
              <a:t></a:t>
            </a:r>
            <a:r>
              <a:rPr lang="en-US" altLang="zh-CN" sz="2800" b="1" smtClean="0">
                <a:cs typeface="Arial" panose="020B0604020202020204" pitchFamily="34" charset="0"/>
              </a:rPr>
              <a:t>p = 0;</a:t>
            </a:r>
            <a:endParaRPr lang="zh-CN" altLang="en-US" sz="2800" b="1" smtClean="0">
              <a:cs typeface="Arial" panose="020B0604020202020204" pitchFamily="34" charset="0"/>
            </a:endParaRPr>
          </a:p>
          <a:p>
            <a:pPr lvl="1">
              <a:buFontTx/>
              <a:buNone/>
            </a:pPr>
            <a:endParaRPr lang="en-US" altLang="zh-CN" b="1" smtClean="0">
              <a:sym typeface="Symbol" panose="05050102010706020507" pitchFamily="18" charset="2"/>
            </a:endParaRPr>
          </a:p>
          <a:p>
            <a:pPr lvl="1">
              <a:buFontTx/>
              <a:buNone/>
            </a:pPr>
            <a:r>
              <a:rPr lang="en-US" altLang="zh-CN" b="1" smtClean="0"/>
              <a:t>	</a:t>
            </a:r>
          </a:p>
          <a:p>
            <a:pPr lvl="1">
              <a:buFontTx/>
              <a:buNone/>
            </a:pPr>
            <a:endParaRPr lang="en-US" altLang="zh-CN" b="1" smtClean="0"/>
          </a:p>
          <a:p>
            <a:pPr lvl="1">
              <a:buFontTx/>
              <a:buNone/>
            </a:pPr>
            <a:endParaRPr lang="en-US" altLang="zh-CN" b="1" smtClean="0">
              <a:sym typeface="Symbol" panose="05050102010706020507" pitchFamily="18" charset="2"/>
            </a:endParaRPr>
          </a:p>
        </p:txBody>
      </p:sp>
      <p:sp>
        <p:nvSpPr>
          <p:cNvPr id="4301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06F09F0-AE37-424D-B32F-2BD780D24D92}" type="slidenum">
              <a:rPr lang="zh-CN" altLang="en-US" sz="1400"/>
              <a:pPr/>
              <a:t>47</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9">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819">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819">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81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a:xfrm>
            <a:off x="228600" y="228600"/>
            <a:ext cx="8640763" cy="1150938"/>
          </a:xfrm>
        </p:spPr>
        <p:txBody>
          <a:bodyPr/>
          <a:lstStyle/>
          <a:p>
            <a:r>
              <a:rPr lang="zh-CN" altLang="en-US" b="1" smtClean="0"/>
              <a:t>依 赖 类 型</a:t>
            </a:r>
          </a:p>
        </p:txBody>
      </p:sp>
      <p:sp>
        <p:nvSpPr>
          <p:cNvPr id="35843" name="Rectangle 3"/>
          <p:cNvSpPr>
            <a:spLocks noGrp="1" noChangeArrowheads="1"/>
          </p:cNvSpPr>
          <p:nvPr>
            <p:ph type="body" idx="4294967295"/>
          </p:nvPr>
        </p:nvSpPr>
        <p:spPr>
          <a:xfrm>
            <a:off x="287338" y="1439863"/>
            <a:ext cx="8640762" cy="5184775"/>
          </a:xfrm>
        </p:spPr>
        <p:txBody>
          <a:bodyPr/>
          <a:lstStyle/>
          <a:p>
            <a:r>
              <a:rPr lang="zh-CN" altLang="en-US" b="1" smtClean="0">
                <a:sym typeface="Symbol" panose="05050102010706020507" pitchFamily="18" charset="2"/>
              </a:rPr>
              <a:t>编程语言中增加依赖类型的困难</a:t>
            </a:r>
            <a:endParaRPr lang="en-US" altLang="zh-CN" b="1" smtClean="0">
              <a:sym typeface="Symbol" panose="05050102010706020507" pitchFamily="18" charset="2"/>
            </a:endParaRPr>
          </a:p>
          <a:p>
            <a:pPr lvl="1"/>
            <a:r>
              <a:rPr lang="zh-CN" altLang="en-US" b="1" smtClean="0">
                <a:sym typeface="Symbol" panose="05050102010706020507" pitchFamily="18" charset="2"/>
              </a:rPr>
              <a:t>对于期望支持的编程便利性，选择或设计什么样的依赖类型</a:t>
            </a:r>
            <a:endParaRPr lang="en-US" altLang="zh-CN" b="1" smtClean="0">
              <a:sym typeface="Symbol" panose="05050102010706020507" pitchFamily="18" charset="2"/>
            </a:endParaRPr>
          </a:p>
          <a:p>
            <a:pPr lvl="1"/>
            <a:r>
              <a:rPr lang="zh-CN" altLang="en-US" b="1" smtClean="0">
                <a:sym typeface="Symbol" panose="05050102010706020507" pitchFamily="18" charset="2"/>
              </a:rPr>
              <a:t>静态完成类型检查的可能性</a:t>
            </a:r>
            <a:endParaRPr lang="en-US" altLang="zh-CN" b="1" smtClean="0">
              <a:sym typeface="Symbol" panose="05050102010706020507" pitchFamily="18" charset="2"/>
            </a:endParaRPr>
          </a:p>
          <a:p>
            <a:pPr lvl="1"/>
            <a:r>
              <a:rPr lang="zh-CN" altLang="en-US" b="1" smtClean="0">
                <a:sym typeface="Symbol" panose="05050102010706020507" pitchFamily="18" charset="2"/>
              </a:rPr>
              <a:t>一些函数式语言支持依赖类型</a:t>
            </a:r>
            <a:endParaRPr lang="en-US" altLang="zh-CN" b="1" smtClean="0">
              <a:sym typeface="Symbol" panose="05050102010706020507" pitchFamily="18" charset="2"/>
            </a:endParaRPr>
          </a:p>
          <a:p>
            <a:pPr lvl="1"/>
            <a:r>
              <a:rPr lang="zh-CN" altLang="en-US" b="1" smtClean="0">
                <a:sym typeface="Symbol" panose="05050102010706020507" pitchFamily="18" charset="2"/>
              </a:rPr>
              <a:t>理论上还在深入研究</a:t>
            </a:r>
            <a:endParaRPr lang="en-US" altLang="zh-CN" b="1" smtClean="0">
              <a:sym typeface="Symbol" panose="05050102010706020507" pitchFamily="18" charset="2"/>
            </a:endParaRPr>
          </a:p>
          <a:p>
            <a:pPr lvl="1"/>
            <a:r>
              <a:rPr lang="zh-CN" altLang="en-US" b="1" smtClean="0">
                <a:sym typeface="Symbol" panose="05050102010706020507" pitchFamily="18" charset="2"/>
              </a:rPr>
              <a:t>理想情况</a:t>
            </a:r>
            <a:endParaRPr lang="en-US" altLang="zh-CN" b="1" smtClean="0">
              <a:sym typeface="Symbol" panose="05050102010706020507" pitchFamily="18" charset="2"/>
            </a:endParaRPr>
          </a:p>
          <a:p>
            <a:pPr lvl="1">
              <a:buFontTx/>
              <a:buNone/>
            </a:pPr>
            <a:r>
              <a:rPr lang="en-US" altLang="zh-CN" b="1" smtClean="0">
                <a:sym typeface="Symbol" panose="05050102010706020507" pitchFamily="18" charset="2"/>
              </a:rPr>
              <a:t>	 </a:t>
            </a:r>
            <a:r>
              <a:rPr lang="zh-CN" altLang="en-US" b="1" smtClean="0">
                <a:sym typeface="Symbol" panose="05050102010706020507" pitchFamily="18" charset="2"/>
              </a:rPr>
              <a:t>程序 </a:t>
            </a:r>
            <a:r>
              <a:rPr lang="en-US" altLang="zh-CN" b="1" i="1" smtClean="0">
                <a:sym typeface="Symbol" panose="05050102010706020507" pitchFamily="18" charset="2"/>
              </a:rPr>
              <a:t>P</a:t>
            </a:r>
            <a:r>
              <a:rPr lang="zh-CN" altLang="en-US" b="1" smtClean="0">
                <a:sym typeface="Symbol" panose="05050102010706020507" pitchFamily="18" charset="2"/>
              </a:rPr>
              <a:t>：类型</a:t>
            </a:r>
            <a:r>
              <a:rPr lang="en-US" altLang="zh-CN" b="1" i="1" smtClean="0">
                <a:sym typeface="Symbol" panose="05050102010706020507" pitchFamily="18" charset="2"/>
              </a:rPr>
              <a:t>T</a:t>
            </a:r>
            <a:r>
              <a:rPr lang="zh-CN" altLang="en-US" b="1" smtClean="0">
                <a:sym typeface="Symbol" panose="05050102010706020507" pitchFamily="18" charset="2"/>
              </a:rPr>
              <a:t>（类型检查保证</a:t>
            </a:r>
            <a:r>
              <a:rPr lang="en-US" altLang="zh-CN" b="1" i="1" smtClean="0">
                <a:sym typeface="Symbol" panose="05050102010706020507" pitchFamily="18" charset="2"/>
              </a:rPr>
              <a:t>P</a:t>
            </a:r>
            <a:r>
              <a:rPr lang="zh-CN" altLang="en-US" b="1" smtClean="0">
                <a:sym typeface="Symbol" panose="05050102010706020507" pitchFamily="18" charset="2"/>
              </a:rPr>
              <a:t>属于</a:t>
            </a:r>
            <a:r>
              <a:rPr lang="en-US" altLang="zh-CN" b="1" i="1" smtClean="0">
                <a:sym typeface="Symbol" panose="05050102010706020507" pitchFamily="18" charset="2"/>
              </a:rPr>
              <a:t>T</a:t>
            </a:r>
            <a:r>
              <a:rPr lang="zh-CN" altLang="en-US" b="1" smtClean="0">
                <a:sym typeface="Symbol" panose="05050102010706020507" pitchFamily="18" charset="2"/>
              </a:rPr>
              <a:t>）</a:t>
            </a:r>
            <a:endParaRPr lang="en-US" altLang="zh-CN" b="1" smtClean="0">
              <a:sym typeface="Symbol" panose="05050102010706020507" pitchFamily="18" charset="2"/>
            </a:endParaRPr>
          </a:p>
          <a:p>
            <a:pPr lvl="1">
              <a:buFontTx/>
              <a:buNone/>
            </a:pPr>
            <a:r>
              <a:rPr lang="en-US" altLang="zh-CN" b="1" smtClean="0">
                <a:sym typeface="Symbol" panose="05050102010706020507" pitchFamily="18" charset="2"/>
              </a:rPr>
              <a:t>	 </a:t>
            </a:r>
            <a:r>
              <a:rPr lang="en-US" altLang="zh-CN" b="1" i="1" smtClean="0">
                <a:sym typeface="Symbol" panose="05050102010706020507" pitchFamily="18" charset="2"/>
              </a:rPr>
              <a:t>T</a:t>
            </a:r>
            <a:r>
              <a:rPr lang="zh-CN" altLang="en-US" b="1" smtClean="0">
                <a:sym typeface="Symbol" panose="05050102010706020507" pitchFamily="18" charset="2"/>
              </a:rPr>
              <a:t>就是程序正确性的一种形式描述</a:t>
            </a:r>
            <a:endParaRPr lang="en-US" altLang="zh-CN" b="1" smtClean="0">
              <a:sym typeface="Symbol" panose="05050102010706020507" pitchFamily="18" charset="2"/>
            </a:endParaRPr>
          </a:p>
          <a:p>
            <a:pPr lvl="1">
              <a:buFontTx/>
              <a:buNone/>
            </a:pPr>
            <a:r>
              <a:rPr lang="en-US" altLang="zh-CN" b="1" smtClean="0">
                <a:sym typeface="Symbol" panose="05050102010706020507" pitchFamily="18" charset="2"/>
              </a:rPr>
              <a:t>	 </a:t>
            </a:r>
            <a:r>
              <a:rPr lang="zh-CN" altLang="en-US" b="1" smtClean="0">
                <a:sym typeface="Symbol" panose="05050102010706020507" pitchFamily="18" charset="2"/>
              </a:rPr>
              <a:t>类型检查就是程序正确性验证</a:t>
            </a:r>
            <a:endParaRPr lang="en-US" altLang="zh-CN" b="1" smtClean="0">
              <a:sym typeface="Symbol" panose="05050102010706020507" pitchFamily="18" charset="2"/>
            </a:endParaRPr>
          </a:p>
          <a:p>
            <a:pPr lvl="1">
              <a:buFontTx/>
              <a:buNone/>
            </a:pPr>
            <a:r>
              <a:rPr lang="en-US" altLang="zh-CN" b="1" smtClean="0"/>
              <a:t>	</a:t>
            </a:r>
          </a:p>
          <a:p>
            <a:pPr lvl="1">
              <a:buFontTx/>
              <a:buNone/>
            </a:pPr>
            <a:endParaRPr lang="en-US" altLang="zh-CN" b="1" smtClean="0"/>
          </a:p>
          <a:p>
            <a:pPr lvl="1">
              <a:buFontTx/>
              <a:buNone/>
            </a:pPr>
            <a:endParaRPr lang="en-US" altLang="zh-CN" b="1" smtClean="0">
              <a:sym typeface="Symbol" panose="05050102010706020507" pitchFamily="18" charset="2"/>
            </a:endParaRPr>
          </a:p>
        </p:txBody>
      </p:sp>
      <p:sp>
        <p:nvSpPr>
          <p:cNvPr id="4403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DB424172-9AF3-489F-A63E-09A5971FB437}" type="slidenum">
              <a:rPr lang="zh-CN" altLang="en-US" sz="1400"/>
              <a:pPr/>
              <a:t>48</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584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84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4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58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a:xfrm>
            <a:off x="230188" y="228600"/>
            <a:ext cx="8640762" cy="1152525"/>
          </a:xfrm>
        </p:spPr>
        <p:txBody>
          <a:bodyPr/>
          <a:lstStyle/>
          <a:p>
            <a:r>
              <a:rPr lang="zh-CN" altLang="en-US" b="1" smtClean="0">
                <a:latin typeface="宋体" panose="02010600030101010101" pitchFamily="2" charset="-122"/>
                <a:sym typeface="Symbol" panose="05050102010706020507" pitchFamily="18" charset="2"/>
              </a:rPr>
              <a:t>小  结</a:t>
            </a:r>
          </a:p>
        </p:txBody>
      </p:sp>
      <p:sp>
        <p:nvSpPr>
          <p:cNvPr id="36867" name="Rectangle 3"/>
          <p:cNvSpPr>
            <a:spLocks noGrp="1" noChangeArrowheads="1"/>
          </p:cNvSpPr>
          <p:nvPr>
            <p:ph idx="4294967295"/>
          </p:nvPr>
        </p:nvSpPr>
        <p:spPr>
          <a:xfrm>
            <a:off x="287338" y="1439863"/>
            <a:ext cx="8640762" cy="5040312"/>
          </a:xfrm>
        </p:spPr>
        <p:txBody>
          <a:bodyPr/>
          <a:lstStyle/>
          <a:p>
            <a:pPr algn="just"/>
            <a:r>
              <a:rPr lang="zh-CN" altLang="en-US" b="1" smtClean="0">
                <a:sym typeface="Symbol" panose="05050102010706020507" pitchFamily="18" charset="2"/>
              </a:rPr>
              <a:t>本讲座小结</a:t>
            </a:r>
            <a:endParaRPr lang="en-US" altLang="zh-CN" b="1" smtClean="0">
              <a:sym typeface="Symbol" panose="05050102010706020507" pitchFamily="18" charset="2"/>
            </a:endParaRPr>
          </a:p>
          <a:p>
            <a:pPr lvl="1" algn="just"/>
            <a:r>
              <a:rPr lang="zh-CN" altLang="zh-CN" b="1" smtClean="0"/>
              <a:t>以类型系统为例，介绍怎样为编程语言设计一些机制（</a:t>
            </a:r>
            <a:r>
              <a:rPr lang="en-US" altLang="zh-CN" b="1" i="1" smtClean="0"/>
              <a:t>facility</a:t>
            </a:r>
            <a:r>
              <a:rPr lang="zh-CN" altLang="zh-CN" b="1" smtClean="0"/>
              <a:t>），使得程序合法性的检查是可由计算机自动完成的</a:t>
            </a:r>
            <a:endParaRPr lang="en-US" altLang="zh-CN" b="1" smtClean="0"/>
          </a:p>
          <a:p>
            <a:pPr lvl="1" algn="just"/>
            <a:r>
              <a:rPr lang="zh-CN" altLang="en-US" b="1" smtClean="0"/>
              <a:t>类型论是非常高深的理论，采用类型论观点的编程语言类型系统的研究，在软件工程、编程语言设计、高性能编译器和网络安全等方面都有重要应用</a:t>
            </a:r>
            <a:endParaRPr lang="en-US" altLang="zh-CN" b="1" smtClean="0"/>
          </a:p>
          <a:p>
            <a:pPr algn="just"/>
            <a:r>
              <a:rPr lang="zh-CN" altLang="en-US" b="1" smtClean="0"/>
              <a:t>相关课程</a:t>
            </a:r>
            <a:endParaRPr lang="en-US" altLang="zh-CN" b="1" smtClean="0"/>
          </a:p>
          <a:p>
            <a:pPr lvl="1" algn="just"/>
            <a:r>
              <a:rPr lang="zh-CN" altLang="en-US" b="1" smtClean="0">
                <a:sym typeface="Symbol" panose="05050102010706020507" pitchFamily="18" charset="2"/>
              </a:rPr>
              <a:t>编译原理、程序设计语言基础</a:t>
            </a:r>
            <a:endParaRPr lang="en-US" altLang="zh-CN" b="1" smtClean="0">
              <a:sym typeface="Symbol" panose="05050102010706020507" pitchFamily="18" charset="2"/>
            </a:endParaRPr>
          </a:p>
          <a:p>
            <a:pPr lvl="1" algn="just">
              <a:spcBef>
                <a:spcPct val="0"/>
              </a:spcBef>
            </a:pPr>
            <a:r>
              <a:rPr lang="zh-CN" altLang="en-US" b="1" smtClean="0">
                <a:sym typeface="Symbol" panose="05050102010706020507" pitchFamily="18" charset="2"/>
              </a:rPr>
              <a:t>程序设计语言理论</a:t>
            </a:r>
            <a:r>
              <a:rPr lang="en-US" altLang="zh-CN" b="1" smtClean="0">
                <a:sym typeface="Symbol" panose="05050102010706020507" pitchFamily="18" charset="2"/>
              </a:rPr>
              <a:t>(</a:t>
            </a:r>
            <a:r>
              <a:rPr lang="zh-CN" altLang="en-US" b="1" smtClean="0">
                <a:sym typeface="Symbol" panose="05050102010706020507" pitchFamily="18" charset="2"/>
              </a:rPr>
              <a:t>研</a:t>
            </a:r>
            <a:r>
              <a:rPr lang="en-US" altLang="zh-CN" b="1" smtClean="0">
                <a:sym typeface="Symbol" panose="05050102010706020507" pitchFamily="18" charset="2"/>
              </a:rPr>
              <a:t>)</a:t>
            </a:r>
            <a:endParaRPr lang="en-US" altLang="zh-CN" b="1" smtClean="0"/>
          </a:p>
        </p:txBody>
      </p:sp>
      <p:sp>
        <p:nvSpPr>
          <p:cNvPr id="45060"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351554B3-ABB8-4478-A3F6-7837CECBF230}" type="slidenum">
              <a:rPr lang="zh-CN" altLang="en-US" sz="1400"/>
              <a:pPr/>
              <a:t>49</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6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5123" name="Rectangle 3"/>
          <p:cNvSpPr>
            <a:spLocks noGrp="1" noChangeArrowheads="1"/>
          </p:cNvSpPr>
          <p:nvPr>
            <p:ph type="body" idx="4294967295"/>
          </p:nvPr>
        </p:nvSpPr>
        <p:spPr>
          <a:xfrm>
            <a:off x="287338" y="1439863"/>
            <a:ext cx="8640762" cy="5040312"/>
          </a:xfrm>
          <a:noFill/>
        </p:spPr>
        <p:txBody>
          <a:bodyPr/>
          <a:lstStyle/>
          <a:p>
            <a:r>
              <a:rPr lang="zh-CN" altLang="en-US" b="1" dirty="0" smtClean="0"/>
              <a:t>类型系统</a:t>
            </a:r>
            <a:endParaRPr lang="en-US" altLang="zh-CN" b="1" dirty="0" smtClean="0"/>
          </a:p>
          <a:p>
            <a:pPr lvl="1"/>
            <a:r>
              <a:rPr lang="zh-CN" altLang="en-US" b="1" dirty="0" smtClean="0"/>
              <a:t>编程语言的组成部分，它由一组定型规则（</a:t>
            </a:r>
            <a:r>
              <a:rPr lang="en-US" altLang="zh-CN" b="1" i="1" dirty="0" smtClean="0"/>
              <a:t>typing rule</a:t>
            </a:r>
            <a:r>
              <a:rPr lang="zh-CN" altLang="en-US" b="1" dirty="0" smtClean="0"/>
              <a:t>）构成，</a:t>
            </a:r>
            <a:r>
              <a:rPr lang="zh-CN" altLang="en-US" b="1" dirty="0" smtClean="0">
                <a:latin typeface="宋体" panose="02010600030101010101" pitchFamily="2" charset="-122"/>
              </a:rPr>
              <a:t>这组规则用来给各种程序构造（变量、表达式和函数等）指派类型</a:t>
            </a:r>
            <a:endParaRPr lang="en-US" altLang="zh-CN" b="1" dirty="0" smtClean="0">
              <a:latin typeface="宋体" panose="02010600030101010101" pitchFamily="2" charset="-122"/>
            </a:endParaRPr>
          </a:p>
          <a:p>
            <a:pPr lvl="1">
              <a:buFontTx/>
              <a:buNone/>
            </a:pPr>
            <a:r>
              <a:rPr lang="en-US" altLang="zh-CN" b="1" dirty="0" smtClean="0"/>
              <a:t>	</a:t>
            </a:r>
            <a:r>
              <a:rPr lang="en-US" altLang="zh-CN" b="1" dirty="0" smtClean="0">
                <a:sym typeface="Symbol" panose="05050102010706020507" pitchFamily="18" charset="2"/>
              </a:rPr>
              <a:t> </a:t>
            </a:r>
            <a:r>
              <a:rPr lang="zh-CN" altLang="en-US" b="1" dirty="0" smtClean="0"/>
              <a:t>例</a:t>
            </a:r>
            <a:r>
              <a:rPr lang="en-US" altLang="zh-CN" b="1" dirty="0" smtClean="0"/>
              <a:t>1:  “</a:t>
            </a:r>
            <a:r>
              <a:rPr lang="zh-CN" altLang="en-US" b="1" dirty="0" smtClean="0"/>
              <a:t>若</a:t>
            </a:r>
            <a:r>
              <a:rPr lang="en-US" altLang="zh-CN" b="1" i="1" dirty="0" smtClean="0"/>
              <a:t>M</a:t>
            </a:r>
            <a:r>
              <a:rPr lang="zh-CN" altLang="en-US" b="1" dirty="0" smtClean="0"/>
              <a:t>和</a:t>
            </a:r>
            <a:r>
              <a:rPr lang="en-US" altLang="zh-CN" b="1" i="1" dirty="0" smtClean="0"/>
              <a:t>N</a:t>
            </a:r>
            <a:r>
              <a:rPr lang="zh-CN" altLang="en-US" b="1" dirty="0" smtClean="0"/>
              <a:t>都是</a:t>
            </a:r>
            <a:r>
              <a:rPr lang="en-US" altLang="zh-CN" b="1" dirty="0" smtClean="0"/>
              <a:t>long</a:t>
            </a:r>
            <a:r>
              <a:rPr lang="zh-CN" altLang="en-US" b="1" dirty="0" smtClean="0"/>
              <a:t>类型的表达式</a:t>
            </a:r>
            <a:r>
              <a:rPr lang="en-US" altLang="zh-CN" b="1" dirty="0" smtClean="0"/>
              <a:t>,  </a:t>
            </a:r>
            <a:r>
              <a:rPr lang="zh-CN" altLang="en-US" b="1" dirty="0" smtClean="0"/>
              <a:t>则</a:t>
            </a:r>
            <a:r>
              <a:rPr lang="en-US" altLang="zh-CN" b="1" i="1" dirty="0" smtClean="0"/>
              <a:t>M</a:t>
            </a:r>
            <a:r>
              <a:rPr lang="en-US" altLang="zh-CN" b="1" dirty="0" smtClean="0"/>
              <a:t>+</a:t>
            </a:r>
            <a:r>
              <a:rPr lang="en-US" altLang="zh-CN" b="1" i="1" dirty="0" smtClean="0"/>
              <a:t>N</a:t>
            </a:r>
            <a:r>
              <a:rPr lang="zh-CN" altLang="en-US" b="1" dirty="0" smtClean="0"/>
              <a:t>也是</a:t>
            </a:r>
            <a:r>
              <a:rPr lang="en-US" altLang="zh-CN" b="1" dirty="0" smtClean="0"/>
              <a:t>long</a:t>
            </a:r>
            <a:r>
              <a:rPr lang="zh-CN" altLang="en-US" b="1" dirty="0" smtClean="0"/>
              <a:t>类型的表达式</a:t>
            </a:r>
            <a:r>
              <a:rPr lang="en-US" altLang="zh-CN" b="1" dirty="0" smtClean="0"/>
              <a:t>”</a:t>
            </a:r>
            <a:r>
              <a:rPr lang="zh-CN" altLang="en-US" b="1" dirty="0" smtClean="0"/>
              <a:t>是非形式描述的定型规则</a:t>
            </a:r>
            <a:endParaRPr lang="en-US" altLang="zh-CN" b="1" dirty="0" smtClean="0"/>
          </a:p>
          <a:p>
            <a:pPr lvl="1">
              <a:buFontTx/>
              <a:buNone/>
            </a:pPr>
            <a:r>
              <a:rPr lang="en-US" altLang="zh-CN" b="1" dirty="0" smtClean="0"/>
              <a:t>	</a:t>
            </a:r>
            <a:r>
              <a:rPr lang="en-US" altLang="zh-CN" b="1" dirty="0" smtClean="0">
                <a:sym typeface="Symbol" panose="05050102010706020507" pitchFamily="18" charset="2"/>
              </a:rPr>
              <a:t> </a:t>
            </a:r>
            <a:r>
              <a:rPr lang="zh-CN" altLang="en-US" b="1" dirty="0" smtClean="0"/>
              <a:t>例</a:t>
            </a:r>
            <a:r>
              <a:rPr lang="en-US" altLang="zh-CN" b="1" dirty="0" smtClean="0"/>
              <a:t>2</a:t>
            </a:r>
            <a:r>
              <a:rPr lang="zh-CN" altLang="en-US" b="1" dirty="0" smtClean="0"/>
              <a:t>：若函数</a:t>
            </a:r>
            <a:r>
              <a:rPr lang="en-US" altLang="zh-CN" b="1" i="1" dirty="0" smtClean="0"/>
              <a:t>f</a:t>
            </a:r>
            <a:r>
              <a:rPr lang="zh-CN" altLang="en-US" b="1" dirty="0" smtClean="0"/>
              <a:t>的某个形参是</a:t>
            </a:r>
            <a:r>
              <a:rPr lang="en-US" altLang="zh-CN" b="1" dirty="0" smtClean="0"/>
              <a:t>long</a:t>
            </a:r>
            <a:r>
              <a:rPr lang="zh-CN" altLang="en-US" b="1" dirty="0" smtClean="0"/>
              <a:t>类型，则对应的实参也应是</a:t>
            </a:r>
            <a:r>
              <a:rPr lang="en-US" altLang="zh-CN" b="1" dirty="0" smtClean="0"/>
              <a:t>long</a:t>
            </a:r>
            <a:r>
              <a:rPr lang="zh-CN" altLang="en-US" b="1" dirty="0" smtClean="0"/>
              <a:t>类型。若对应实参是</a:t>
            </a:r>
            <a:r>
              <a:rPr lang="en-US" altLang="zh-CN" b="1" dirty="0" smtClean="0"/>
              <a:t>char</a:t>
            </a:r>
            <a:r>
              <a:rPr lang="zh-CN" altLang="en-US" b="1" dirty="0" smtClean="0"/>
              <a:t>、</a:t>
            </a:r>
            <a:r>
              <a:rPr lang="en-US" altLang="zh-CN" b="1" dirty="0" smtClean="0"/>
              <a:t>short</a:t>
            </a:r>
            <a:r>
              <a:rPr lang="zh-CN" altLang="en-US" b="1" dirty="0" smtClean="0"/>
              <a:t>和</a:t>
            </a:r>
            <a:r>
              <a:rPr lang="en-US" altLang="zh-CN" b="1" dirty="0" err="1" smtClean="0"/>
              <a:t>int</a:t>
            </a:r>
            <a:r>
              <a:rPr lang="zh-CN" altLang="en-US" b="1" dirty="0" smtClean="0"/>
              <a:t>类型，则系统会自动把它们提升为</a:t>
            </a:r>
            <a:r>
              <a:rPr lang="en-US" altLang="zh-CN" b="1" dirty="0" smtClean="0"/>
              <a:t>long</a:t>
            </a:r>
            <a:r>
              <a:rPr lang="zh-CN" altLang="en-US" b="1" dirty="0" smtClean="0"/>
              <a:t>类型</a:t>
            </a:r>
          </a:p>
          <a:p>
            <a:pPr lvl="1"/>
            <a:r>
              <a:rPr lang="zh-CN" altLang="en-US" b="1" dirty="0" smtClean="0"/>
              <a:t>设计类型系统</a:t>
            </a:r>
            <a:r>
              <a:rPr lang="zh-CN" altLang="en-US" b="1" dirty="0" smtClean="0">
                <a:latin typeface="宋体" panose="02010600030101010101" pitchFamily="2" charset="-122"/>
              </a:rPr>
              <a:t>的根本目的是用类型检查的方式来保证合法程序运行时侯的行为是良好的</a:t>
            </a:r>
          </a:p>
        </p:txBody>
      </p:sp>
      <p:sp>
        <p:nvSpPr>
          <p:cNvPr id="6148"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476A20AA-4860-495E-A8AC-A493348F2F3F}" type="slidenum">
              <a:rPr lang="zh-CN" altLang="en-US" sz="1400"/>
              <a:pPr/>
              <a:t>5</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a:xfrm>
            <a:off x="230188" y="228600"/>
            <a:ext cx="8640762" cy="1152525"/>
          </a:xfrm>
        </p:spPr>
        <p:txBody>
          <a:bodyPr/>
          <a:lstStyle/>
          <a:p>
            <a:r>
              <a:rPr lang="zh-CN" altLang="en-US" b="1" smtClean="0">
                <a:latin typeface="宋体" panose="02010600030101010101" pitchFamily="2" charset="-122"/>
                <a:sym typeface="Symbol" panose="05050102010706020507" pitchFamily="18" charset="2"/>
              </a:rPr>
              <a:t>小  结</a:t>
            </a:r>
          </a:p>
        </p:txBody>
      </p:sp>
      <p:sp>
        <p:nvSpPr>
          <p:cNvPr id="37891" name="Rectangle 3"/>
          <p:cNvSpPr>
            <a:spLocks noGrp="1" noChangeArrowheads="1"/>
          </p:cNvSpPr>
          <p:nvPr>
            <p:ph idx="4294967295"/>
          </p:nvPr>
        </p:nvSpPr>
        <p:spPr>
          <a:xfrm>
            <a:off x="287338" y="1439863"/>
            <a:ext cx="8783637" cy="5040312"/>
          </a:xfrm>
        </p:spPr>
        <p:txBody>
          <a:bodyPr/>
          <a:lstStyle/>
          <a:p>
            <a:pPr algn="just"/>
            <a:r>
              <a:rPr lang="zh-CN" altLang="en-US" b="1" dirty="0">
                <a:sym typeface="Symbol" panose="05050102010706020507" pitchFamily="18" charset="2"/>
              </a:rPr>
              <a:t>本</a:t>
            </a:r>
            <a:r>
              <a:rPr lang="zh-CN" altLang="en-US" b="1" dirty="0" smtClean="0">
                <a:sym typeface="Symbol" panose="05050102010706020507" pitchFamily="18" charset="2"/>
              </a:rPr>
              <a:t>次讲座的内容取自：</a:t>
            </a:r>
            <a:endParaRPr lang="en-US" altLang="zh-CN" b="1" dirty="0" smtClean="0">
              <a:sym typeface="Symbol" panose="05050102010706020507" pitchFamily="18" charset="2"/>
            </a:endParaRPr>
          </a:p>
          <a:p>
            <a:pPr lvl="1" algn="just"/>
            <a:r>
              <a:rPr lang="zh-CN" altLang="en-US" b="1" dirty="0"/>
              <a:t>陈意云、张昱，程序设计语言理论（第二版），高等教育出版者，</a:t>
            </a:r>
            <a:r>
              <a:rPr lang="en-US" altLang="zh-CN" b="1" dirty="0"/>
              <a:t>2010</a:t>
            </a:r>
            <a:r>
              <a:rPr lang="zh-CN" altLang="en-US" b="1" dirty="0"/>
              <a:t>年</a:t>
            </a:r>
            <a:r>
              <a:rPr lang="en-US" altLang="zh-CN" b="1" dirty="0"/>
              <a:t>2</a:t>
            </a:r>
            <a:r>
              <a:rPr lang="zh-CN" altLang="en-US" b="1" dirty="0" smtClean="0"/>
              <a:t>月</a:t>
            </a:r>
            <a:endParaRPr lang="en-US" altLang="zh-CN" b="1" dirty="0" smtClean="0"/>
          </a:p>
          <a:p>
            <a:pPr marL="457200" lvl="1" indent="0" algn="just">
              <a:buNone/>
            </a:pPr>
            <a:r>
              <a:rPr lang="en-US" altLang="zh-CN" b="1" dirty="0" smtClean="0"/>
              <a:t>	</a:t>
            </a:r>
            <a:r>
              <a:rPr lang="zh-CN" altLang="en-US" b="1" dirty="0" smtClean="0"/>
              <a:t>涉及其中的多态性和依赖类型两章</a:t>
            </a:r>
            <a:endParaRPr lang="en-US" altLang="zh-CN" b="1" dirty="0"/>
          </a:p>
          <a:p>
            <a:pPr lvl="1" algn="just"/>
            <a:r>
              <a:rPr lang="zh-CN" altLang="en-US" b="1" dirty="0"/>
              <a:t>陈意云、张昱</a:t>
            </a:r>
            <a:r>
              <a:rPr lang="zh-CN" altLang="en-US" b="1" dirty="0" smtClean="0"/>
              <a:t>，</a:t>
            </a:r>
            <a:r>
              <a:rPr lang="zh-CN" altLang="en-US" b="1" dirty="0">
                <a:sym typeface="Symbol" panose="05050102010706020507" pitchFamily="18" charset="2"/>
              </a:rPr>
              <a:t>编译原理</a:t>
            </a:r>
            <a:r>
              <a:rPr lang="en-US" altLang="zh-CN" b="1" dirty="0">
                <a:sym typeface="Symbol" panose="05050102010706020507" pitchFamily="18" charset="2"/>
              </a:rPr>
              <a:t>(</a:t>
            </a:r>
            <a:r>
              <a:rPr lang="zh-CN" altLang="en-US" b="1" dirty="0">
                <a:sym typeface="Symbol" panose="05050102010706020507" pitchFamily="18" charset="2"/>
              </a:rPr>
              <a:t>第</a:t>
            </a:r>
            <a:r>
              <a:rPr lang="en-US" altLang="zh-CN" b="1" dirty="0">
                <a:sym typeface="Symbol" panose="05050102010706020507" pitchFamily="18" charset="2"/>
              </a:rPr>
              <a:t>3</a:t>
            </a:r>
            <a:r>
              <a:rPr lang="zh-CN" altLang="en-US" b="1" dirty="0">
                <a:sym typeface="Symbol" panose="05050102010706020507" pitchFamily="18" charset="2"/>
              </a:rPr>
              <a:t>版），高教出版社</a:t>
            </a:r>
            <a:endParaRPr lang="en-US" altLang="zh-CN" b="1" dirty="0"/>
          </a:p>
          <a:p>
            <a:pPr marL="457200" lvl="1" indent="0" algn="just">
              <a:buNone/>
            </a:pPr>
            <a:r>
              <a:rPr lang="en-US" altLang="zh-CN" dirty="0" smtClean="0"/>
              <a:t>	</a:t>
            </a:r>
            <a:r>
              <a:rPr lang="zh-CN" altLang="en-US" b="1" dirty="0" smtClean="0"/>
              <a:t>涉及其中的类型系统一章</a:t>
            </a:r>
          </a:p>
        </p:txBody>
      </p:sp>
      <p:sp>
        <p:nvSpPr>
          <p:cNvPr id="4608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843CFF4-B630-44D4-A85A-0C5EEC1DD4B7}" type="slidenum">
              <a:rPr lang="zh-CN" altLang="en-US" sz="1400"/>
              <a:pPr/>
              <a:t>50</a:t>
            </a:fld>
            <a:endParaRPr lang="en-US" altLang="zh-CN" sz="140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a:xfrm>
            <a:off x="230188" y="228600"/>
            <a:ext cx="8640762" cy="1152525"/>
          </a:xfrm>
        </p:spPr>
        <p:txBody>
          <a:bodyPr/>
          <a:lstStyle/>
          <a:p>
            <a:r>
              <a:rPr lang="zh-CN" altLang="en-US" b="1" smtClean="0">
                <a:latin typeface="宋体" panose="02010600030101010101" pitchFamily="2" charset="-122"/>
                <a:sym typeface="Symbol" panose="05050102010706020507" pitchFamily="18" charset="2"/>
              </a:rPr>
              <a:t>小  结</a:t>
            </a:r>
          </a:p>
        </p:txBody>
      </p:sp>
      <p:sp>
        <p:nvSpPr>
          <p:cNvPr id="37891" name="Rectangle 3"/>
          <p:cNvSpPr>
            <a:spLocks noGrp="1" noChangeArrowheads="1"/>
          </p:cNvSpPr>
          <p:nvPr>
            <p:ph idx="4294967295"/>
          </p:nvPr>
        </p:nvSpPr>
        <p:spPr>
          <a:xfrm>
            <a:off x="287338" y="1439863"/>
            <a:ext cx="8783637" cy="5040312"/>
          </a:xfrm>
        </p:spPr>
        <p:txBody>
          <a:bodyPr/>
          <a:lstStyle/>
          <a:p>
            <a:pPr algn="just"/>
            <a:r>
              <a:rPr lang="zh-CN" altLang="en-US" b="1" dirty="0" smtClean="0">
                <a:sym typeface="Symbol" panose="05050102010706020507" pitchFamily="18" charset="2"/>
              </a:rPr>
              <a:t>工具</a:t>
            </a:r>
            <a:endParaRPr lang="zh-CN" altLang="en-US" dirty="0" smtClean="0"/>
          </a:p>
          <a:p>
            <a:pPr lvl="1">
              <a:spcBef>
                <a:spcPct val="0"/>
              </a:spcBef>
            </a:pPr>
            <a:r>
              <a:rPr lang="en-US" altLang="zh-CN" b="1" dirty="0" smtClean="0"/>
              <a:t>The Coq Proof Assistant, http://coq.inria.fr/</a:t>
            </a:r>
          </a:p>
          <a:p>
            <a:pPr lvl="1">
              <a:spcBef>
                <a:spcPct val="0"/>
              </a:spcBef>
              <a:buFontTx/>
              <a:buNone/>
            </a:pPr>
            <a:r>
              <a:rPr lang="en-US" altLang="zh-CN" dirty="0" smtClean="0"/>
              <a:t>	</a:t>
            </a:r>
            <a:r>
              <a:rPr lang="zh-CN" altLang="zh-CN" b="1" dirty="0" smtClean="0"/>
              <a:t>Coq实现了一个依赖类型的函数式编程语言</a:t>
            </a:r>
            <a:endParaRPr lang="en-US" altLang="zh-CN" b="1" dirty="0" smtClean="0">
              <a:sym typeface="Symbol" panose="05050102010706020507" pitchFamily="18" charset="2"/>
            </a:endParaRPr>
          </a:p>
          <a:p>
            <a:pPr algn="just"/>
            <a:r>
              <a:rPr lang="zh-CN" altLang="en-US" b="1" dirty="0" smtClean="0">
                <a:sym typeface="Symbol" panose="05050102010706020507" pitchFamily="18" charset="2"/>
              </a:rPr>
              <a:t>参考文献</a:t>
            </a:r>
            <a:endParaRPr lang="en-US" altLang="zh-CN" b="1" dirty="0" smtClean="0">
              <a:sym typeface="Symbol" panose="05050102010706020507" pitchFamily="18" charset="2"/>
            </a:endParaRPr>
          </a:p>
          <a:p>
            <a:pPr lvl="1">
              <a:spcBef>
                <a:spcPct val="0"/>
              </a:spcBef>
            </a:pPr>
            <a:r>
              <a:rPr lang="en-US" altLang="zh-CN" b="1" dirty="0" smtClean="0"/>
              <a:t>Pierce B C. Types and Programming Languages. </a:t>
            </a:r>
            <a:r>
              <a:rPr lang="en-US" altLang="zh-CN" b="1" i="1" dirty="0" smtClean="0"/>
              <a:t>The MIT Press, </a:t>
            </a:r>
            <a:r>
              <a:rPr lang="en-US" altLang="zh-CN" b="1" dirty="0" smtClean="0"/>
              <a:t>2002</a:t>
            </a:r>
            <a:r>
              <a:rPr lang="en-US" altLang="zh-CN" b="1" i="1" dirty="0" smtClean="0"/>
              <a:t>.</a:t>
            </a:r>
            <a:r>
              <a:rPr lang="zh-CN" altLang="en-US" b="1" dirty="0" smtClean="0"/>
              <a:t>（有中译本）</a:t>
            </a:r>
            <a:endParaRPr lang="en-US" altLang="zh-CN" b="1" dirty="0" smtClean="0"/>
          </a:p>
          <a:p>
            <a:pPr lvl="1">
              <a:spcBef>
                <a:spcPct val="0"/>
              </a:spcBef>
            </a:pPr>
            <a:r>
              <a:rPr lang="en-US" altLang="zh-CN" b="1" dirty="0" smtClean="0"/>
              <a:t>Pierce B C. Advanced Topics in Types and Programming Languages. </a:t>
            </a:r>
            <a:r>
              <a:rPr lang="en-US" altLang="zh-CN" b="1" i="1" dirty="0" smtClean="0"/>
              <a:t>The MIT Press, </a:t>
            </a:r>
            <a:r>
              <a:rPr lang="en-US" altLang="zh-CN" b="1" dirty="0" smtClean="0"/>
              <a:t>2005</a:t>
            </a:r>
            <a:r>
              <a:rPr lang="en-US" altLang="zh-CN" b="1" i="1" dirty="0" smtClean="0"/>
              <a:t>.</a:t>
            </a:r>
          </a:p>
          <a:p>
            <a:pPr lvl="1">
              <a:spcBef>
                <a:spcPct val="0"/>
              </a:spcBef>
            </a:pPr>
            <a:r>
              <a:rPr lang="en-US" altLang="zh-CN" b="1" dirty="0" smtClean="0"/>
              <a:t>Harper R. Practical Foundations for Programming Languages. </a:t>
            </a:r>
            <a:r>
              <a:rPr lang="en-US" altLang="zh-CN" b="1" i="1" dirty="0" smtClean="0"/>
              <a:t>A working draft is available at http://www.cs.cmu.edu/~rwh/plbook/book.pdf, </a:t>
            </a:r>
            <a:r>
              <a:rPr lang="en-US" altLang="zh-CN" b="1" dirty="0" smtClean="0"/>
              <a:t>2014</a:t>
            </a:r>
            <a:endParaRPr lang="en-US" altLang="zh-CN" b="1" dirty="0" smtClean="0">
              <a:sym typeface="Symbol" panose="05050102010706020507" pitchFamily="18" charset="2"/>
            </a:endParaRPr>
          </a:p>
        </p:txBody>
      </p:sp>
      <p:sp>
        <p:nvSpPr>
          <p:cNvPr id="46084"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F843CFF4-B630-44D4-A85A-0C5EEC1DD4B7}" type="slidenum">
              <a:rPr lang="zh-CN" altLang="en-US" sz="1400"/>
              <a:pPr/>
              <a:t>51</a:t>
            </a:fld>
            <a:endParaRPr lang="en-US" altLang="zh-CN" sz="1400"/>
          </a:p>
        </p:txBody>
      </p:sp>
    </p:spTree>
    <p:extLst>
      <p:ext uri="{BB962C8B-B14F-4D97-AF65-F5344CB8AC3E}">
        <p14:creationId xmlns:p14="http://schemas.microsoft.com/office/powerpoint/2010/main" val="32094955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89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789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8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5123" name="Rectangle 3"/>
          <p:cNvSpPr>
            <a:spLocks noGrp="1" noChangeArrowheads="1"/>
          </p:cNvSpPr>
          <p:nvPr>
            <p:ph type="body" idx="4294967295"/>
          </p:nvPr>
        </p:nvSpPr>
        <p:spPr>
          <a:xfrm>
            <a:off x="287338" y="1439863"/>
            <a:ext cx="8640762" cy="5040312"/>
          </a:xfrm>
          <a:noFill/>
        </p:spPr>
        <p:txBody>
          <a:bodyPr/>
          <a:lstStyle/>
          <a:p>
            <a:r>
              <a:rPr lang="zh-CN" altLang="en-US" b="1" dirty="0" smtClean="0">
                <a:cs typeface="Times New Roman" panose="02020603050405020304" pitchFamily="18" charset="0"/>
              </a:rPr>
              <a:t>一点个人评论</a:t>
            </a:r>
            <a:r>
              <a:rPr lang="en-US" altLang="zh-CN" sz="2800" b="1" dirty="0" smtClean="0">
                <a:cs typeface="Times New Roman" panose="02020603050405020304" pitchFamily="18" charset="0"/>
              </a:rPr>
              <a:t>(</a:t>
            </a:r>
            <a:r>
              <a:rPr lang="zh-CN" altLang="en-US" sz="2800" b="1" dirty="0" smtClean="0">
                <a:cs typeface="Times New Roman" panose="02020603050405020304" pitchFamily="18" charset="0"/>
              </a:rPr>
              <a:t>对发行量最大那本</a:t>
            </a:r>
            <a:r>
              <a:rPr lang="en-US" altLang="zh-CN" sz="2800" b="1" dirty="0" smtClean="0">
                <a:cs typeface="Times New Roman" panose="02020603050405020304" pitchFamily="18" charset="0"/>
              </a:rPr>
              <a:t>C</a:t>
            </a:r>
            <a:r>
              <a:rPr lang="zh-CN" altLang="en-US" sz="2800" b="1" dirty="0" smtClean="0">
                <a:cs typeface="Times New Roman" panose="02020603050405020304" pitchFamily="18" charset="0"/>
              </a:rPr>
              <a:t>程序设计教材</a:t>
            </a:r>
            <a:r>
              <a:rPr lang="en-US" altLang="zh-CN" sz="2800" b="1" dirty="0" smtClean="0">
                <a:cs typeface="Times New Roman" panose="02020603050405020304" pitchFamily="18" charset="0"/>
              </a:rPr>
              <a:t>)</a:t>
            </a:r>
            <a:endParaRPr lang="en-US" altLang="zh-CN" b="1" dirty="0" smtClean="0">
              <a:cs typeface="Times New Roman" panose="02020603050405020304" pitchFamily="18" charset="0"/>
            </a:endParaRPr>
          </a:p>
          <a:p>
            <a:pPr lvl="1"/>
            <a:r>
              <a:rPr lang="zh-CN" altLang="en-US" b="1" dirty="0" smtClean="0">
                <a:cs typeface="Times New Roman" panose="02020603050405020304" pitchFamily="18" charset="0"/>
              </a:rPr>
              <a:t>对类型和类型系统介绍不足</a:t>
            </a:r>
            <a:endParaRPr lang="en-US" altLang="zh-CN" b="1" dirty="0" smtClean="0">
              <a:cs typeface="Times New Roman" panose="02020603050405020304" pitchFamily="18" charset="0"/>
            </a:endParaRPr>
          </a:p>
          <a:p>
            <a:pPr lvl="1">
              <a:buFontTx/>
              <a:buNone/>
            </a:pPr>
            <a:r>
              <a:rPr lang="en-US" altLang="zh-CN" b="1" dirty="0" smtClean="0">
                <a:cs typeface="Times New Roman" panose="02020603050405020304" pitchFamily="18" charset="0"/>
                <a:sym typeface="Symbol" panose="05050102010706020507" pitchFamily="18" charset="2"/>
              </a:rPr>
              <a:t>	 </a:t>
            </a:r>
            <a:r>
              <a:rPr lang="zh-CN" altLang="en-US" b="1" dirty="0" smtClean="0">
                <a:cs typeface="Times New Roman" panose="02020603050405020304" pitchFamily="18" charset="0"/>
                <a:sym typeface="Symbol" panose="05050102010706020507" pitchFamily="18" charset="2"/>
              </a:rPr>
              <a:t>  没有强调变量、</a:t>
            </a:r>
            <a:r>
              <a:rPr lang="zh-CN" altLang="en-US" b="1" dirty="0" smtClean="0">
                <a:cs typeface="Times New Roman" panose="02020603050405020304" pitchFamily="18" charset="0"/>
              </a:rPr>
              <a:t>表达式和函数等都具有类型</a:t>
            </a:r>
            <a:endParaRPr lang="en-US" altLang="zh-CN" b="1" dirty="0" smtClean="0">
              <a:cs typeface="Times New Roman" panose="02020603050405020304" pitchFamily="18" charset="0"/>
            </a:endParaRPr>
          </a:p>
          <a:p>
            <a:pPr lvl="1">
              <a:buFontTx/>
              <a:buNone/>
            </a:pPr>
            <a:r>
              <a:rPr lang="en-US" altLang="zh-CN" b="1" dirty="0" smtClean="0">
                <a:cs typeface="Times New Roman" panose="02020603050405020304" pitchFamily="18" charset="0"/>
              </a:rPr>
              <a:t>	 </a:t>
            </a:r>
            <a:r>
              <a:rPr lang="zh-CN" altLang="en-US" b="1" dirty="0" smtClean="0">
                <a:cs typeface="Times New Roman" panose="02020603050405020304" pitchFamily="18" charset="0"/>
                <a:sym typeface="Symbol" panose="05050102010706020507" pitchFamily="18" charset="2"/>
              </a:rPr>
              <a:t>  没有强调对各种运算的运算对象和运算结果的类型都有规定</a:t>
            </a:r>
            <a:endParaRPr lang="en-US" altLang="zh-CN" b="1" dirty="0" smtClean="0">
              <a:cs typeface="Times New Roman" panose="02020603050405020304" pitchFamily="18" charset="0"/>
            </a:endParaRPr>
          </a:p>
          <a:p>
            <a:pPr lvl="1"/>
            <a:r>
              <a:rPr lang="zh-CN" altLang="en-US" b="1" dirty="0" smtClean="0">
                <a:cs typeface="Times New Roman" panose="02020603050405020304" pitchFamily="18" charset="0"/>
              </a:rPr>
              <a:t>完全没有</a:t>
            </a:r>
            <a:r>
              <a:rPr lang="zh-CN" altLang="en-US" b="1" dirty="0">
                <a:cs typeface="Times New Roman" panose="02020603050405020304" pitchFamily="18" charset="0"/>
              </a:rPr>
              <a:t>数组</a:t>
            </a:r>
            <a:r>
              <a:rPr lang="zh-CN" altLang="en-US" b="1" dirty="0" smtClean="0">
                <a:cs typeface="Times New Roman" panose="02020603050405020304" pitchFamily="18" charset="0"/>
              </a:rPr>
              <a:t>类型的概念</a:t>
            </a:r>
            <a:endParaRPr lang="en-US" altLang="zh-CN" b="1" dirty="0" smtClean="0">
              <a:cs typeface="Times New Roman" panose="02020603050405020304" pitchFamily="18" charset="0"/>
            </a:endParaRPr>
          </a:p>
          <a:p>
            <a:pPr lvl="1">
              <a:spcBef>
                <a:spcPct val="0"/>
              </a:spcBef>
              <a:buNone/>
            </a:pPr>
            <a:r>
              <a:rPr lang="en-US" altLang="zh-CN" b="1" dirty="0" smtClean="0">
                <a:cs typeface="Times New Roman" panose="02020603050405020304" pitchFamily="18" charset="0"/>
              </a:rPr>
              <a:t>	 </a:t>
            </a:r>
            <a:r>
              <a:rPr lang="en-US" altLang="zh-CN" b="1" dirty="0" smtClean="0">
                <a:cs typeface="Times New Roman" panose="02020603050405020304" pitchFamily="18" charset="0"/>
                <a:sym typeface="Symbol" panose="05050102010706020507" pitchFamily="18" charset="2"/>
              </a:rPr>
              <a:t> </a:t>
            </a:r>
            <a:r>
              <a:rPr lang="zh-CN" altLang="en-US" b="1" dirty="0" smtClean="0">
                <a:cs typeface="Times New Roman" panose="02020603050405020304" pitchFamily="18" charset="0"/>
                <a:sym typeface="Symbol" panose="05050102010706020507" pitchFamily="18" charset="2"/>
              </a:rPr>
              <a:t>教材：</a:t>
            </a:r>
            <a:r>
              <a:rPr lang="zh-CN" altLang="zh-CN" b="1" dirty="0"/>
              <a:t>数组是一组有序数据的</a:t>
            </a:r>
            <a:r>
              <a:rPr lang="zh-CN" altLang="zh-CN" b="1" dirty="0" smtClean="0"/>
              <a:t>集合</a:t>
            </a:r>
            <a:r>
              <a:rPr lang="zh-CN" altLang="en-US" b="1" dirty="0" smtClean="0"/>
              <a:t>。</a:t>
            </a:r>
            <a:r>
              <a:rPr lang="en-US" altLang="zh-CN" b="1" dirty="0" err="1" smtClean="0"/>
              <a:t>int</a:t>
            </a:r>
            <a:r>
              <a:rPr lang="en-US" altLang="zh-CN" b="1" dirty="0" smtClean="0"/>
              <a:t> </a:t>
            </a:r>
            <a:r>
              <a:rPr lang="en-US" altLang="zh-CN" b="1" dirty="0"/>
              <a:t>a[10]</a:t>
            </a:r>
            <a:r>
              <a:rPr lang="zh-CN" altLang="zh-CN" b="1" dirty="0" smtClean="0"/>
              <a:t>定义一</a:t>
            </a:r>
            <a:r>
              <a:rPr lang="zh-CN" altLang="zh-CN" b="1" dirty="0"/>
              <a:t>个整型数组</a:t>
            </a:r>
            <a:r>
              <a:rPr lang="zh-CN" altLang="zh-CN" b="1" dirty="0" smtClean="0"/>
              <a:t>，数组名</a:t>
            </a:r>
            <a:r>
              <a:rPr lang="zh-CN" altLang="zh-CN" b="1" dirty="0"/>
              <a:t>是</a:t>
            </a:r>
            <a:r>
              <a:rPr lang="en-US" altLang="zh-CN" b="1" dirty="0"/>
              <a:t>a</a:t>
            </a:r>
            <a:r>
              <a:rPr lang="zh-CN" altLang="zh-CN" b="1" dirty="0" smtClean="0"/>
              <a:t>，</a:t>
            </a:r>
            <a:r>
              <a:rPr lang="zh-CN" altLang="en-US" b="1" dirty="0"/>
              <a:t>它</a:t>
            </a:r>
            <a:r>
              <a:rPr lang="zh-CN" altLang="zh-CN" b="1" dirty="0" smtClean="0"/>
              <a:t>有</a:t>
            </a:r>
            <a:r>
              <a:rPr lang="en-US" altLang="zh-CN" b="1" dirty="0"/>
              <a:t>10</a:t>
            </a:r>
            <a:r>
              <a:rPr lang="zh-CN" altLang="zh-CN" b="1" dirty="0"/>
              <a:t>个整型元素</a:t>
            </a:r>
          </a:p>
          <a:p>
            <a:pPr lvl="1">
              <a:spcBef>
                <a:spcPct val="0"/>
              </a:spcBef>
              <a:buFontTx/>
              <a:buNone/>
            </a:pPr>
            <a:r>
              <a:rPr lang="en-US" altLang="zh-CN" b="1" dirty="0" smtClean="0">
                <a:cs typeface="Times New Roman" panose="02020603050405020304" pitchFamily="18" charset="0"/>
                <a:sym typeface="Symbol" panose="05050102010706020507" pitchFamily="18" charset="2"/>
              </a:rPr>
              <a:t>	  </a:t>
            </a:r>
            <a:r>
              <a:rPr lang="zh-CN" altLang="en-US" b="1" dirty="0" smtClean="0">
                <a:cs typeface="Times New Roman" panose="02020603050405020304" pitchFamily="18" charset="0"/>
                <a:sym typeface="Symbol" panose="05050102010706020507" pitchFamily="18" charset="2"/>
              </a:rPr>
              <a:t>正确的观点：对于声明</a:t>
            </a:r>
            <a:r>
              <a:rPr lang="en-US" altLang="zh-CN" b="1" dirty="0" err="1" smtClean="0">
                <a:cs typeface="Times New Roman" panose="02020603050405020304" pitchFamily="18" charset="0"/>
              </a:rPr>
              <a:t>int</a:t>
            </a:r>
            <a:r>
              <a:rPr lang="en-US" altLang="zh-CN" b="1" dirty="0" smtClean="0">
                <a:cs typeface="Times New Roman" panose="02020603050405020304" pitchFamily="18" charset="0"/>
              </a:rPr>
              <a:t> a[10]</a:t>
            </a:r>
            <a:r>
              <a:rPr lang="zh-CN" altLang="en-US" b="1" dirty="0">
                <a:cs typeface="Times New Roman" panose="02020603050405020304" pitchFamily="18" charset="0"/>
              </a:rPr>
              <a:t>，</a:t>
            </a:r>
            <a:r>
              <a:rPr lang="en-US" altLang="zh-CN" b="1" dirty="0" smtClean="0">
                <a:cs typeface="Times New Roman" panose="02020603050405020304" pitchFamily="18" charset="0"/>
              </a:rPr>
              <a:t>a</a:t>
            </a:r>
            <a:r>
              <a:rPr lang="zh-CN" altLang="en-US" b="1" dirty="0">
                <a:cs typeface="Times New Roman" panose="02020603050405020304" pitchFamily="18" charset="0"/>
              </a:rPr>
              <a:t>是</a:t>
            </a:r>
            <a:r>
              <a:rPr lang="zh-CN" altLang="en-US" b="1" dirty="0" smtClean="0">
                <a:cs typeface="Times New Roman" panose="02020603050405020304" pitchFamily="18" charset="0"/>
              </a:rPr>
              <a:t>元素类型为</a:t>
            </a:r>
            <a:r>
              <a:rPr lang="en-US" altLang="zh-CN" b="1" dirty="0" err="1" smtClean="0">
                <a:cs typeface="Times New Roman" panose="02020603050405020304" pitchFamily="18" charset="0"/>
              </a:rPr>
              <a:t>int</a:t>
            </a:r>
            <a:r>
              <a:rPr lang="zh-CN" altLang="en-US" b="1" dirty="0" smtClean="0">
                <a:cs typeface="Times New Roman" panose="02020603050405020304" pitchFamily="18" charset="0"/>
              </a:rPr>
              <a:t>、大小为</a:t>
            </a:r>
            <a:r>
              <a:rPr lang="en-US" altLang="zh-CN" b="1" dirty="0" smtClean="0">
                <a:cs typeface="Times New Roman" panose="02020603050405020304" pitchFamily="18" charset="0"/>
              </a:rPr>
              <a:t>3</a:t>
            </a:r>
            <a:r>
              <a:rPr lang="zh-CN" altLang="en-US" b="1" dirty="0" smtClean="0">
                <a:cs typeface="Times New Roman" panose="02020603050405020304" pitchFamily="18" charset="0"/>
              </a:rPr>
              <a:t>的数组类型的一个变量</a:t>
            </a:r>
            <a:endParaRPr lang="en-US" altLang="zh-CN" b="1" dirty="0" smtClean="0">
              <a:cs typeface="Times New Roman" panose="02020603050405020304" pitchFamily="18" charset="0"/>
            </a:endParaRPr>
          </a:p>
        </p:txBody>
      </p:sp>
      <p:sp>
        <p:nvSpPr>
          <p:cNvPr id="717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23AB33D-F017-4C1F-BCE1-D8F72E49F1F9}" type="slidenum">
              <a:rPr lang="zh-CN" altLang="en-US" sz="1400"/>
              <a:pPr/>
              <a:t>6</a:t>
            </a:fld>
            <a:endParaRPr lang="en-US" altLang="zh-CN" sz="1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5123" name="Rectangle 3"/>
          <p:cNvSpPr>
            <a:spLocks noGrp="1" noChangeArrowheads="1"/>
          </p:cNvSpPr>
          <p:nvPr>
            <p:ph type="body" idx="4294967295"/>
          </p:nvPr>
        </p:nvSpPr>
        <p:spPr>
          <a:xfrm>
            <a:off x="287338" y="1439863"/>
            <a:ext cx="8640762" cy="5040312"/>
          </a:xfrm>
          <a:noFill/>
        </p:spPr>
        <p:txBody>
          <a:bodyPr/>
          <a:lstStyle/>
          <a:p>
            <a:r>
              <a:rPr lang="zh-CN" altLang="en-US" b="1" dirty="0" smtClean="0">
                <a:cs typeface="Times New Roman" panose="02020603050405020304" pitchFamily="18" charset="0"/>
              </a:rPr>
              <a:t>一点个人评论</a:t>
            </a:r>
            <a:r>
              <a:rPr lang="en-US" altLang="zh-CN" sz="2800" b="1" dirty="0" smtClean="0">
                <a:cs typeface="Times New Roman" panose="02020603050405020304" pitchFamily="18" charset="0"/>
              </a:rPr>
              <a:t>(</a:t>
            </a:r>
            <a:r>
              <a:rPr lang="zh-CN" altLang="en-US" sz="2800" b="1" dirty="0" smtClean="0">
                <a:cs typeface="Times New Roman" panose="02020603050405020304" pitchFamily="18" charset="0"/>
              </a:rPr>
              <a:t>对发行量最大那本</a:t>
            </a:r>
            <a:r>
              <a:rPr lang="en-US" altLang="zh-CN" sz="2800" b="1" dirty="0" smtClean="0">
                <a:cs typeface="Times New Roman" panose="02020603050405020304" pitchFamily="18" charset="0"/>
              </a:rPr>
              <a:t>C</a:t>
            </a:r>
            <a:r>
              <a:rPr lang="zh-CN" altLang="en-US" sz="2800" b="1" dirty="0" smtClean="0">
                <a:cs typeface="Times New Roman" panose="02020603050405020304" pitchFamily="18" charset="0"/>
              </a:rPr>
              <a:t>程序设计教材</a:t>
            </a:r>
            <a:r>
              <a:rPr lang="en-US" altLang="zh-CN" sz="2800" b="1" dirty="0" smtClean="0">
                <a:cs typeface="Times New Roman" panose="02020603050405020304" pitchFamily="18" charset="0"/>
              </a:rPr>
              <a:t>)</a:t>
            </a:r>
            <a:endParaRPr lang="en-US" altLang="zh-CN" b="1" dirty="0" smtClean="0">
              <a:cs typeface="Times New Roman" panose="02020603050405020304" pitchFamily="18" charset="0"/>
            </a:endParaRPr>
          </a:p>
          <a:p>
            <a:pPr lvl="1"/>
            <a:r>
              <a:rPr lang="en-US" altLang="zh-CN" b="1" dirty="0" smtClean="0">
                <a:cs typeface="Times New Roman" panose="02020603050405020304" pitchFamily="18" charset="0"/>
              </a:rPr>
              <a:t>C99</a:t>
            </a:r>
            <a:r>
              <a:rPr lang="zh-CN" altLang="en-US" b="1" dirty="0" smtClean="0">
                <a:cs typeface="Times New Roman" panose="02020603050405020304" pitchFamily="18" charset="0"/>
              </a:rPr>
              <a:t>有关数组类型的描述</a:t>
            </a:r>
            <a:endParaRPr lang="en-US" altLang="zh-CN" b="1" dirty="0" smtClean="0">
              <a:cs typeface="Times New Roman" panose="02020603050405020304" pitchFamily="18" charset="0"/>
            </a:endParaRPr>
          </a:p>
          <a:p>
            <a:pPr marL="457200" lvl="1" indent="0">
              <a:buNone/>
            </a:pPr>
            <a:r>
              <a:rPr lang="en-US" altLang="zh-CN" b="1" dirty="0">
                <a:cs typeface="Times New Roman" panose="02020603050405020304" pitchFamily="18" charset="0"/>
              </a:rPr>
              <a:t>	</a:t>
            </a:r>
            <a:r>
              <a:rPr lang="en-US" altLang="zh-CN" b="1" dirty="0" smtClean="0">
                <a:cs typeface="Times New Roman" panose="02020603050405020304" pitchFamily="18" charset="0"/>
              </a:rPr>
              <a:t>An </a:t>
            </a:r>
            <a:r>
              <a:rPr lang="en-US" altLang="zh-CN" b="1" i="1" dirty="0" smtClean="0">
                <a:solidFill>
                  <a:srgbClr val="00FF00"/>
                </a:solidFill>
                <a:cs typeface="Times New Roman" panose="02020603050405020304" pitchFamily="18" charset="0"/>
              </a:rPr>
              <a:t>array type </a:t>
            </a:r>
            <a:r>
              <a:rPr lang="en-US" altLang="zh-CN" b="1" dirty="0" smtClean="0">
                <a:cs typeface="Times New Roman" panose="02020603050405020304" pitchFamily="18" charset="0"/>
              </a:rPr>
              <a:t>describes a contiguously allocated nonempty set of objects with a particular member object type, called the </a:t>
            </a:r>
            <a:r>
              <a:rPr lang="en-US" altLang="zh-CN" b="1" i="1" dirty="0" smtClean="0">
                <a:cs typeface="Times New Roman" panose="02020603050405020304" pitchFamily="18" charset="0"/>
              </a:rPr>
              <a:t>element type</a:t>
            </a:r>
            <a:r>
              <a:rPr lang="en-US" altLang="zh-CN" b="1" dirty="0" smtClean="0">
                <a:cs typeface="Times New Roman" panose="02020603050405020304" pitchFamily="18" charset="0"/>
              </a:rPr>
              <a:t>. </a:t>
            </a:r>
            <a:r>
              <a:rPr lang="en-US" altLang="zh-CN" b="1" dirty="0" smtClean="0">
                <a:solidFill>
                  <a:srgbClr val="00FF00"/>
                </a:solidFill>
                <a:cs typeface="Times New Roman" panose="02020603050405020304" pitchFamily="18" charset="0"/>
              </a:rPr>
              <a:t>Array type are characterized by their element type and the number of elements in the array</a:t>
            </a:r>
            <a:r>
              <a:rPr lang="en-US" altLang="zh-CN" b="1" dirty="0" smtClean="0">
                <a:cs typeface="Times New Roman" panose="02020603050405020304" pitchFamily="18" charset="0"/>
              </a:rPr>
              <a:t>. An array type is said to be derived from its element type, and if its element type is </a:t>
            </a:r>
            <a:r>
              <a:rPr lang="en-US" altLang="zh-CN" b="1" i="1" dirty="0" smtClean="0">
                <a:cs typeface="Times New Roman" panose="02020603050405020304" pitchFamily="18" charset="0"/>
              </a:rPr>
              <a:t>T</a:t>
            </a:r>
            <a:r>
              <a:rPr lang="en-US" altLang="zh-CN" b="1" dirty="0" smtClean="0">
                <a:cs typeface="Times New Roman" panose="02020603050405020304" pitchFamily="18" charset="0"/>
              </a:rPr>
              <a:t>, the array is sometimes called “array of </a:t>
            </a:r>
            <a:r>
              <a:rPr lang="en-US" altLang="zh-CN" b="1" i="1" dirty="0" smtClean="0">
                <a:cs typeface="Times New Roman" panose="02020603050405020304" pitchFamily="18" charset="0"/>
              </a:rPr>
              <a:t>T </a:t>
            </a:r>
            <a:r>
              <a:rPr lang="en-US" altLang="zh-CN" b="1" dirty="0" smtClean="0">
                <a:cs typeface="Times New Roman" panose="02020603050405020304" pitchFamily="18" charset="0"/>
              </a:rPr>
              <a:t>”.</a:t>
            </a:r>
          </a:p>
          <a:p>
            <a:pPr lvl="1">
              <a:spcBef>
                <a:spcPct val="0"/>
              </a:spcBef>
              <a:buNone/>
            </a:pPr>
            <a:r>
              <a:rPr lang="en-US" altLang="zh-CN" b="1" dirty="0" smtClean="0">
                <a:cs typeface="Times New Roman" panose="02020603050405020304" pitchFamily="18" charset="0"/>
              </a:rPr>
              <a:t>	 	</a:t>
            </a:r>
            <a:endParaRPr lang="zh-CN" altLang="en-US" b="1" dirty="0" smtClean="0">
              <a:cs typeface="Times New Roman" panose="02020603050405020304" pitchFamily="18" charset="0"/>
            </a:endParaRPr>
          </a:p>
        </p:txBody>
      </p:sp>
      <p:sp>
        <p:nvSpPr>
          <p:cNvPr id="717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23AB33D-F017-4C1F-BCE1-D8F72E49F1F9}" type="slidenum">
              <a:rPr lang="zh-CN" altLang="en-US" sz="1400"/>
              <a:pPr/>
              <a:t>7</a:t>
            </a:fld>
            <a:endParaRPr lang="en-US" altLang="zh-CN" sz="1400"/>
          </a:p>
        </p:txBody>
      </p:sp>
    </p:spTree>
    <p:extLst>
      <p:ext uri="{BB962C8B-B14F-4D97-AF65-F5344CB8AC3E}">
        <p14:creationId xmlns:p14="http://schemas.microsoft.com/office/powerpoint/2010/main" val="18688190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5123" name="Rectangle 3"/>
          <p:cNvSpPr>
            <a:spLocks noGrp="1" noChangeArrowheads="1"/>
          </p:cNvSpPr>
          <p:nvPr>
            <p:ph type="body" idx="4294967295"/>
          </p:nvPr>
        </p:nvSpPr>
        <p:spPr>
          <a:xfrm>
            <a:off x="287338" y="1439863"/>
            <a:ext cx="8640762" cy="5040312"/>
          </a:xfrm>
          <a:noFill/>
        </p:spPr>
        <p:txBody>
          <a:bodyPr/>
          <a:lstStyle/>
          <a:p>
            <a:r>
              <a:rPr lang="zh-CN" altLang="en-US" b="1" dirty="0" smtClean="0">
                <a:cs typeface="Times New Roman" panose="02020603050405020304" pitchFamily="18" charset="0"/>
              </a:rPr>
              <a:t>一点个人评论</a:t>
            </a:r>
            <a:r>
              <a:rPr lang="en-US" altLang="zh-CN" sz="2800" b="1" dirty="0" smtClean="0">
                <a:cs typeface="Times New Roman" panose="02020603050405020304" pitchFamily="18" charset="0"/>
              </a:rPr>
              <a:t>(</a:t>
            </a:r>
            <a:r>
              <a:rPr lang="zh-CN" altLang="en-US" sz="2800" b="1" dirty="0" smtClean="0">
                <a:cs typeface="Times New Roman" panose="02020603050405020304" pitchFamily="18" charset="0"/>
              </a:rPr>
              <a:t>对发行量最大那本</a:t>
            </a:r>
            <a:r>
              <a:rPr lang="en-US" altLang="zh-CN" sz="2800" b="1" dirty="0" smtClean="0">
                <a:cs typeface="Times New Roman" panose="02020603050405020304" pitchFamily="18" charset="0"/>
              </a:rPr>
              <a:t>C</a:t>
            </a:r>
            <a:r>
              <a:rPr lang="zh-CN" altLang="en-US" sz="2800" b="1" dirty="0" smtClean="0">
                <a:cs typeface="Times New Roman" panose="02020603050405020304" pitchFamily="18" charset="0"/>
              </a:rPr>
              <a:t>程序设计教材</a:t>
            </a:r>
            <a:r>
              <a:rPr lang="en-US" altLang="zh-CN" sz="2800" b="1" dirty="0" smtClean="0">
                <a:cs typeface="Times New Roman" panose="02020603050405020304" pitchFamily="18" charset="0"/>
              </a:rPr>
              <a:t>)</a:t>
            </a:r>
            <a:endParaRPr lang="en-US" altLang="zh-CN" b="1" dirty="0" smtClean="0">
              <a:cs typeface="Times New Roman" panose="02020603050405020304" pitchFamily="18" charset="0"/>
            </a:endParaRPr>
          </a:p>
          <a:p>
            <a:pPr lvl="1"/>
            <a:r>
              <a:rPr lang="zh-CN" altLang="en-US" b="1" dirty="0" smtClean="0">
                <a:cs typeface="Times New Roman" panose="02020603050405020304" pitchFamily="18" charset="0"/>
              </a:rPr>
              <a:t>没有数组类型的概念，多维数组的描述虽直观，但不清晰</a:t>
            </a:r>
            <a:endParaRPr lang="en-US" altLang="zh-CN" b="1" dirty="0">
              <a:cs typeface="Times New Roman" panose="02020603050405020304" pitchFamily="18" charset="0"/>
            </a:endParaRPr>
          </a:p>
          <a:p>
            <a:pPr marL="457200" lvl="1" indent="0">
              <a:buNone/>
            </a:pPr>
            <a:r>
              <a:rPr lang="en-US" altLang="zh-CN" b="1" dirty="0">
                <a:cs typeface="Times New Roman" panose="02020603050405020304" pitchFamily="18" charset="0"/>
                <a:sym typeface="Symbol" panose="05050102010706020507" pitchFamily="18" charset="2"/>
              </a:rPr>
              <a:t> </a:t>
            </a:r>
            <a:r>
              <a:rPr lang="en-US" altLang="zh-CN" b="1" dirty="0" smtClean="0">
                <a:cs typeface="Times New Roman" panose="02020603050405020304" pitchFamily="18" charset="0"/>
                <a:sym typeface="Symbol" panose="05050102010706020507" pitchFamily="18" charset="2"/>
              </a:rPr>
              <a:t>   </a:t>
            </a:r>
            <a:r>
              <a:rPr lang="zh-CN" altLang="en-US" b="1" dirty="0" smtClean="0">
                <a:cs typeface="Times New Roman" panose="02020603050405020304" pitchFamily="18" charset="0"/>
                <a:sym typeface="Symbol" panose="05050102010706020507" pitchFamily="18" charset="2"/>
              </a:rPr>
              <a:t> 教材：</a:t>
            </a:r>
            <a:r>
              <a:rPr lang="en-US" altLang="zh-CN" b="1" dirty="0" smtClean="0"/>
              <a:t>float </a:t>
            </a:r>
            <a:r>
              <a:rPr lang="en-US" altLang="zh-CN" b="1" dirty="0"/>
              <a:t>pay[3][6]</a:t>
            </a:r>
            <a:r>
              <a:rPr lang="zh-CN" altLang="zh-CN" b="1" dirty="0" smtClean="0"/>
              <a:t>定义一</a:t>
            </a:r>
            <a:r>
              <a:rPr lang="zh-CN" altLang="zh-CN" b="1" dirty="0"/>
              <a:t>个</a:t>
            </a:r>
            <a:r>
              <a:rPr lang="en-US" altLang="zh-CN" b="1" dirty="0"/>
              <a:t>float</a:t>
            </a:r>
            <a:r>
              <a:rPr lang="zh-CN" altLang="zh-CN" b="1" dirty="0"/>
              <a:t>型的二维数组，第</a:t>
            </a:r>
            <a:r>
              <a:rPr lang="en-US" altLang="zh-CN" b="1" dirty="0"/>
              <a:t>1</a:t>
            </a:r>
            <a:r>
              <a:rPr lang="zh-CN" altLang="zh-CN" b="1" dirty="0"/>
              <a:t>维有</a:t>
            </a:r>
            <a:r>
              <a:rPr lang="en-US" altLang="zh-CN" b="1" dirty="0"/>
              <a:t>3</a:t>
            </a:r>
            <a:r>
              <a:rPr lang="zh-CN" altLang="zh-CN" b="1" dirty="0"/>
              <a:t>个元素，第</a:t>
            </a:r>
            <a:r>
              <a:rPr lang="en-US" altLang="zh-CN" b="1" dirty="0"/>
              <a:t>2</a:t>
            </a:r>
            <a:r>
              <a:rPr lang="zh-CN" altLang="zh-CN" b="1" dirty="0"/>
              <a:t>维有</a:t>
            </a:r>
            <a:r>
              <a:rPr lang="en-US" altLang="zh-CN" b="1" dirty="0"/>
              <a:t>6</a:t>
            </a:r>
            <a:r>
              <a:rPr lang="zh-CN" altLang="zh-CN" b="1" dirty="0"/>
              <a:t>个</a:t>
            </a:r>
            <a:r>
              <a:rPr lang="zh-CN" altLang="zh-CN" b="1" dirty="0" smtClean="0"/>
              <a:t>元素</a:t>
            </a:r>
            <a:r>
              <a:rPr lang="zh-CN" altLang="en-US" b="1" dirty="0" smtClean="0"/>
              <a:t>。</a:t>
            </a:r>
            <a:r>
              <a:rPr lang="zh-CN" altLang="zh-CN" b="1" dirty="0" smtClean="0"/>
              <a:t>二</a:t>
            </a:r>
            <a:r>
              <a:rPr lang="zh-CN" altLang="zh-CN" b="1" dirty="0"/>
              <a:t>维数</a:t>
            </a:r>
            <a:r>
              <a:rPr lang="zh-CN" altLang="zh-CN" b="1" dirty="0" smtClean="0"/>
              <a:t>组</a:t>
            </a:r>
            <a:r>
              <a:rPr lang="zh-CN" altLang="en-US" b="1" dirty="0" smtClean="0"/>
              <a:t>可看作一种特殊的一维数组，</a:t>
            </a:r>
            <a:r>
              <a:rPr lang="zh-CN" altLang="en-US" b="1" dirty="0"/>
              <a:t>其</a:t>
            </a:r>
            <a:r>
              <a:rPr lang="zh-CN" altLang="en-US" b="1" dirty="0" smtClean="0"/>
              <a:t>元素又是一个数组</a:t>
            </a:r>
            <a:endParaRPr lang="en-US" altLang="zh-CN" b="1" dirty="0" smtClean="0"/>
          </a:p>
          <a:p>
            <a:pPr marL="457200" lvl="1" indent="0">
              <a:buNone/>
            </a:pPr>
            <a:r>
              <a:rPr lang="zh-CN" altLang="en-US" b="1" dirty="0" smtClean="0">
                <a:cs typeface="Times New Roman" panose="02020603050405020304" pitchFamily="18" charset="0"/>
                <a:sym typeface="Symbol" panose="05050102010706020507" pitchFamily="18" charset="2"/>
              </a:rPr>
              <a:t>     正确的观点：</a:t>
            </a:r>
            <a:r>
              <a:rPr lang="en-US" altLang="zh-CN" b="1" dirty="0"/>
              <a:t> </a:t>
            </a:r>
            <a:r>
              <a:rPr lang="zh-CN" altLang="en-US" b="1" dirty="0" smtClean="0">
                <a:cs typeface="Times New Roman" panose="02020603050405020304" pitchFamily="18" charset="0"/>
                <a:sym typeface="Symbol" panose="05050102010706020507" pitchFamily="18" charset="2"/>
              </a:rPr>
              <a:t>对于声明</a:t>
            </a:r>
            <a:r>
              <a:rPr lang="en-US" altLang="zh-CN" b="1" dirty="0" smtClean="0"/>
              <a:t>float pay[3][6]</a:t>
            </a:r>
            <a:r>
              <a:rPr lang="zh-CN" altLang="en-US" b="1" dirty="0" smtClean="0"/>
              <a:t>，</a:t>
            </a:r>
            <a:r>
              <a:rPr lang="en-US" altLang="zh-CN" b="1" dirty="0" smtClean="0">
                <a:cs typeface="Times New Roman" panose="02020603050405020304" pitchFamily="18" charset="0"/>
              </a:rPr>
              <a:t>pay</a:t>
            </a:r>
            <a:r>
              <a:rPr lang="zh-CN" altLang="en-US" b="1" dirty="0" smtClean="0">
                <a:cs typeface="Times New Roman" panose="02020603050405020304" pitchFamily="18" charset="0"/>
              </a:rPr>
              <a:t>是大小</a:t>
            </a:r>
            <a:r>
              <a:rPr lang="zh-CN" altLang="en-US" b="1" dirty="0">
                <a:cs typeface="Times New Roman" panose="02020603050405020304" pitchFamily="18" charset="0"/>
              </a:rPr>
              <a:t>为</a:t>
            </a:r>
            <a:r>
              <a:rPr lang="en-US" altLang="zh-CN" b="1" dirty="0">
                <a:cs typeface="Times New Roman" panose="02020603050405020304" pitchFamily="18" charset="0"/>
              </a:rPr>
              <a:t>3</a:t>
            </a:r>
            <a:r>
              <a:rPr lang="zh-CN" altLang="en-US" b="1" dirty="0" smtClean="0">
                <a:cs typeface="Times New Roman" panose="02020603050405020304" pitchFamily="18" charset="0"/>
              </a:rPr>
              <a:t>的一种数组</a:t>
            </a:r>
            <a:r>
              <a:rPr lang="zh-CN" altLang="en-US" b="1" dirty="0">
                <a:cs typeface="Times New Roman" panose="02020603050405020304" pitchFamily="18" charset="0"/>
              </a:rPr>
              <a:t>类型</a:t>
            </a:r>
            <a:r>
              <a:rPr lang="zh-CN" altLang="en-US" b="1" dirty="0" smtClean="0">
                <a:cs typeface="Times New Roman" panose="02020603050405020304" pitchFamily="18" charset="0"/>
              </a:rPr>
              <a:t>的变量，该数组类型的元素的类型是</a:t>
            </a:r>
            <a:r>
              <a:rPr lang="en-US" altLang="zh-CN" b="1" dirty="0" smtClean="0">
                <a:cs typeface="Times New Roman" panose="02020603050405020304" pitchFamily="18" charset="0"/>
              </a:rPr>
              <a:t>: </a:t>
            </a:r>
            <a:r>
              <a:rPr lang="zh-CN" altLang="en-US" b="1" dirty="0" smtClean="0">
                <a:cs typeface="Times New Roman" panose="02020603050405020304" pitchFamily="18" charset="0"/>
              </a:rPr>
              <a:t>大小为</a:t>
            </a:r>
            <a:r>
              <a:rPr lang="en-US" altLang="zh-CN" b="1" dirty="0" smtClean="0">
                <a:cs typeface="Times New Roman" panose="02020603050405020304" pitchFamily="18" charset="0"/>
              </a:rPr>
              <a:t>6</a:t>
            </a:r>
            <a:r>
              <a:rPr lang="zh-CN" altLang="en-US" b="1" dirty="0" smtClean="0">
                <a:cs typeface="Times New Roman" panose="02020603050405020304" pitchFamily="18" charset="0"/>
              </a:rPr>
              <a:t>、元素类型为</a:t>
            </a:r>
            <a:r>
              <a:rPr lang="en-US" altLang="zh-CN" b="1" dirty="0" smtClean="0">
                <a:cs typeface="Times New Roman" panose="02020603050405020304" pitchFamily="18" charset="0"/>
              </a:rPr>
              <a:t>float</a:t>
            </a:r>
            <a:r>
              <a:rPr lang="zh-CN" altLang="en-US" b="1" dirty="0" smtClean="0">
                <a:cs typeface="Times New Roman" panose="02020603050405020304" pitchFamily="18" charset="0"/>
              </a:rPr>
              <a:t>的数组类型</a:t>
            </a:r>
            <a:endParaRPr lang="en-US" altLang="zh-CN" b="1" dirty="0" smtClean="0">
              <a:cs typeface="Times New Roman" panose="02020603050405020304" pitchFamily="18" charset="0"/>
            </a:endParaRPr>
          </a:p>
          <a:p>
            <a:pPr lvl="1"/>
            <a:r>
              <a:rPr lang="zh-CN" altLang="en-US" b="1" dirty="0" smtClean="0">
                <a:cs typeface="Times New Roman" panose="02020603050405020304" pitchFamily="18" charset="0"/>
              </a:rPr>
              <a:t>介绍程序员自己定义数据类型和关键字</a:t>
            </a:r>
            <a:r>
              <a:rPr lang="en-US" altLang="zh-CN" b="1" dirty="0" err="1" smtClean="0">
                <a:cs typeface="Times New Roman" panose="02020603050405020304" pitchFamily="18" charset="0"/>
              </a:rPr>
              <a:t>typedef</a:t>
            </a:r>
            <a:r>
              <a:rPr lang="zh-CN" altLang="en-US" b="1" dirty="0" smtClean="0">
                <a:cs typeface="Times New Roman" panose="02020603050405020304" pitchFamily="18" charset="0"/>
              </a:rPr>
              <a:t>的介绍太晚</a:t>
            </a:r>
            <a:endParaRPr lang="en-US" altLang="zh-CN" b="1" dirty="0" smtClean="0">
              <a:cs typeface="Times New Roman" panose="02020603050405020304" pitchFamily="18" charset="0"/>
            </a:endParaRPr>
          </a:p>
          <a:p>
            <a:pPr lvl="1">
              <a:buFontTx/>
              <a:buNone/>
            </a:pPr>
            <a:endParaRPr lang="zh-CN" altLang="en-US" b="1" dirty="0" smtClean="0">
              <a:cs typeface="Times New Roman" panose="02020603050405020304" pitchFamily="18" charset="0"/>
            </a:endParaRPr>
          </a:p>
        </p:txBody>
      </p:sp>
      <p:sp>
        <p:nvSpPr>
          <p:cNvPr id="7172"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523AB33D-F017-4C1F-BCE1-D8F72E49F1F9}" type="slidenum">
              <a:rPr lang="zh-CN" altLang="en-US" sz="1400"/>
              <a:pPr/>
              <a:t>8</a:t>
            </a:fld>
            <a:endParaRPr lang="en-US" altLang="zh-CN" sz="1400"/>
          </a:p>
        </p:txBody>
      </p:sp>
    </p:spTree>
    <p:extLst>
      <p:ext uri="{BB962C8B-B14F-4D97-AF65-F5344CB8AC3E}">
        <p14:creationId xmlns:p14="http://schemas.microsoft.com/office/powerpoint/2010/main" val="303264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228600" y="228600"/>
            <a:ext cx="8640763" cy="1150938"/>
          </a:xfrm>
        </p:spPr>
        <p:txBody>
          <a:bodyPr/>
          <a:lstStyle/>
          <a:p>
            <a:r>
              <a:rPr lang="zh-CN" altLang="en-US" b="1" smtClean="0"/>
              <a:t>了解类型系统的</a:t>
            </a:r>
            <a:r>
              <a:rPr lang="zh-CN" altLang="en-US" b="1" smtClean="0">
                <a:cs typeface="Times New Roman" panose="02020603050405020304" pitchFamily="18" charset="0"/>
              </a:rPr>
              <a:t>重要性</a:t>
            </a:r>
            <a:endParaRPr lang="zh-CN" altLang="en-US" b="1" smtClean="0"/>
          </a:p>
        </p:txBody>
      </p:sp>
      <p:sp>
        <p:nvSpPr>
          <p:cNvPr id="6147" name="Rectangle 3"/>
          <p:cNvSpPr>
            <a:spLocks noGrp="1" noChangeArrowheads="1"/>
          </p:cNvSpPr>
          <p:nvPr>
            <p:ph type="body" idx="4294967295"/>
          </p:nvPr>
        </p:nvSpPr>
        <p:spPr>
          <a:xfrm>
            <a:off x="287338" y="1439863"/>
            <a:ext cx="8640762" cy="5040312"/>
          </a:xfrm>
          <a:noFill/>
        </p:spPr>
        <p:txBody>
          <a:bodyPr/>
          <a:lstStyle/>
          <a:p>
            <a:r>
              <a:rPr lang="zh-CN" altLang="en-US" b="1" dirty="0" smtClean="0">
                <a:cs typeface="Times New Roman" panose="02020603050405020304" pitchFamily="18" charset="0"/>
              </a:rPr>
              <a:t>一点个人评论</a:t>
            </a:r>
            <a:r>
              <a:rPr lang="en-US" altLang="zh-CN" sz="2800" b="1" dirty="0" smtClean="0">
                <a:cs typeface="Times New Roman" panose="02020603050405020304" pitchFamily="18" charset="0"/>
              </a:rPr>
              <a:t>(</a:t>
            </a:r>
            <a:r>
              <a:rPr lang="zh-CN" altLang="en-US" sz="2800" b="1" dirty="0" smtClean="0">
                <a:cs typeface="Times New Roman" panose="02020603050405020304" pitchFamily="18" charset="0"/>
              </a:rPr>
              <a:t>对发行量最大那本</a:t>
            </a:r>
            <a:r>
              <a:rPr lang="en-US" altLang="zh-CN" sz="2800" b="1" dirty="0" smtClean="0">
                <a:cs typeface="Times New Roman" panose="02020603050405020304" pitchFamily="18" charset="0"/>
              </a:rPr>
              <a:t>C</a:t>
            </a:r>
            <a:r>
              <a:rPr lang="zh-CN" altLang="en-US" sz="2800" b="1" dirty="0" smtClean="0">
                <a:cs typeface="Times New Roman" panose="02020603050405020304" pitchFamily="18" charset="0"/>
              </a:rPr>
              <a:t>程序设计教材</a:t>
            </a:r>
            <a:r>
              <a:rPr lang="en-US" altLang="zh-CN" sz="2800" b="1" dirty="0" smtClean="0">
                <a:cs typeface="Times New Roman" panose="02020603050405020304" pitchFamily="18" charset="0"/>
              </a:rPr>
              <a:t>)</a:t>
            </a:r>
          </a:p>
          <a:p>
            <a:pPr lvl="1"/>
            <a:r>
              <a:rPr lang="zh-CN" altLang="en-US" b="1" dirty="0" smtClean="0">
                <a:cs typeface="Times New Roman" panose="02020603050405020304" pitchFamily="18" charset="0"/>
              </a:rPr>
              <a:t>例</a:t>
            </a:r>
            <a:r>
              <a:rPr lang="en-US" altLang="zh-CN" b="1" dirty="0">
                <a:cs typeface="Times New Roman" panose="02020603050405020304" pitchFamily="18" charset="0"/>
              </a:rPr>
              <a:t>1</a:t>
            </a:r>
            <a:r>
              <a:rPr lang="en-US" altLang="zh-CN" b="1" dirty="0" smtClean="0">
                <a:cs typeface="Times New Roman" panose="02020603050405020304" pitchFamily="18" charset="0"/>
              </a:rPr>
              <a:t>: </a:t>
            </a:r>
            <a:r>
              <a:rPr lang="zh-CN" altLang="en-US" b="1" dirty="0" smtClean="0">
                <a:cs typeface="Times New Roman" panose="02020603050405020304" pitchFamily="18" charset="0"/>
              </a:rPr>
              <a:t>读者难以理解编译器就下面代码报告的错误</a:t>
            </a:r>
            <a:endParaRPr lang="en-US" altLang="zh-CN" b="1" dirty="0" smtClean="0">
              <a:cs typeface="Times New Roman" panose="02020603050405020304" pitchFamily="18" charset="0"/>
            </a:endParaRPr>
          </a:p>
          <a:p>
            <a:pPr lvl="1">
              <a:buFontTx/>
              <a:buNone/>
            </a:pPr>
            <a:r>
              <a:rPr lang="en-US" altLang="zh-CN" b="1" dirty="0" err="1" smtClean="0">
                <a:solidFill>
                  <a:srgbClr val="FF0000"/>
                </a:solidFill>
                <a:cs typeface="Times New Roman" panose="02020603050405020304" pitchFamily="18" charset="0"/>
              </a:rPr>
              <a:t>typedef</a:t>
            </a:r>
            <a:r>
              <a:rPr lang="en-US" altLang="zh-CN" b="1" dirty="0" smtClean="0">
                <a:cs typeface="Times New Roman" panose="02020603050405020304" pitchFamily="18" charset="0"/>
              </a:rPr>
              <a:t> </a:t>
            </a:r>
            <a:r>
              <a:rPr lang="en-US" altLang="zh-CN" b="1" dirty="0" err="1" smtClean="0">
                <a:cs typeface="Times New Roman" panose="02020603050405020304" pitchFamily="18" charset="0"/>
              </a:rPr>
              <a:t>int</a:t>
            </a:r>
            <a:r>
              <a:rPr lang="en-US" altLang="zh-CN" b="1" dirty="0" smtClean="0">
                <a:cs typeface="Times New Roman" panose="02020603050405020304" pitchFamily="18" charset="0"/>
              </a:rPr>
              <a:t> array[100][50];</a:t>
            </a:r>
          </a:p>
          <a:p>
            <a:pPr lvl="1">
              <a:buFontTx/>
              <a:buNone/>
            </a:pPr>
            <a:r>
              <a:rPr lang="en-US" altLang="zh-CN" b="1" dirty="0">
                <a:cs typeface="Times New Roman" panose="02020603050405020304" pitchFamily="18" charset="0"/>
              </a:rPr>
              <a:t>v</a:t>
            </a:r>
            <a:r>
              <a:rPr lang="en-US" altLang="zh-CN" b="1" dirty="0" smtClean="0">
                <a:cs typeface="Times New Roman" panose="02020603050405020304" pitchFamily="18" charset="0"/>
              </a:rPr>
              <a:t>oid f(array a) { a[0] = 10; }</a:t>
            </a:r>
          </a:p>
          <a:p>
            <a:pPr lvl="1">
              <a:buFontTx/>
              <a:buNone/>
            </a:pPr>
            <a:r>
              <a:rPr lang="en-US" altLang="zh-CN" b="1" dirty="0" smtClean="0">
                <a:cs typeface="Times New Roman" panose="02020603050405020304" pitchFamily="18" charset="0"/>
              </a:rPr>
              <a:t>main( ) { </a:t>
            </a:r>
            <a:r>
              <a:rPr lang="en-US" altLang="zh-CN" b="1" dirty="0" err="1" smtClean="0">
                <a:cs typeface="Times New Roman" panose="02020603050405020304" pitchFamily="18" charset="0"/>
              </a:rPr>
              <a:t>int</a:t>
            </a:r>
            <a:r>
              <a:rPr lang="en-US" altLang="zh-CN" b="1" dirty="0" smtClean="0">
                <a:cs typeface="Times New Roman" panose="02020603050405020304" pitchFamily="18" charset="0"/>
              </a:rPr>
              <a:t> b[50][100]; f(b); }</a:t>
            </a:r>
          </a:p>
          <a:p>
            <a:pPr lvl="1"/>
            <a:r>
              <a:rPr lang="zh-CN" altLang="en-US" b="1" dirty="0" smtClean="0"/>
              <a:t>该函数在</a:t>
            </a:r>
            <a:r>
              <a:rPr lang="en-US" altLang="zh-CN" b="1" dirty="0" smtClean="0"/>
              <a:t>Linux</a:t>
            </a:r>
            <a:r>
              <a:rPr lang="zh-CN" altLang="en-US" b="1" dirty="0" smtClean="0"/>
              <a:t>上用</a:t>
            </a:r>
            <a:r>
              <a:rPr lang="en-US" altLang="zh-CN" b="1" dirty="0" smtClean="0"/>
              <a:t>GCC</a:t>
            </a:r>
            <a:r>
              <a:rPr lang="zh-CN" altLang="en-US" b="1" dirty="0" smtClean="0"/>
              <a:t>编译</a:t>
            </a:r>
            <a:r>
              <a:rPr lang="en-US" altLang="zh-CN" b="1" dirty="0" smtClean="0"/>
              <a:t>, </a:t>
            </a:r>
            <a:r>
              <a:rPr lang="zh-CN" altLang="en-US" b="1" dirty="0" smtClean="0"/>
              <a:t>报告的错误如下</a:t>
            </a:r>
            <a:r>
              <a:rPr lang="zh-CN" altLang="en-US" b="1" dirty="0" smtClean="0">
                <a:cs typeface="Times New Roman" panose="02020603050405020304" pitchFamily="18" charset="0"/>
              </a:rPr>
              <a:t>：</a:t>
            </a:r>
            <a:endParaRPr lang="en-US" altLang="zh-CN" b="1" dirty="0" smtClean="0">
              <a:cs typeface="Times New Roman" panose="02020603050405020304" pitchFamily="18" charset="0"/>
            </a:endParaRPr>
          </a:p>
          <a:p>
            <a:pPr lvl="1">
              <a:spcBef>
                <a:spcPct val="0"/>
              </a:spcBef>
              <a:buFontTx/>
              <a:buNone/>
            </a:pPr>
            <a:r>
              <a:rPr lang="en-US" altLang="zh-CN" b="1" dirty="0" smtClean="0">
                <a:cs typeface="Times New Roman" panose="02020603050405020304" pitchFamily="18" charset="0"/>
              </a:rPr>
              <a:t>	</a:t>
            </a:r>
            <a:r>
              <a:rPr lang="en-US" altLang="zh-CN" b="1" dirty="0" smtClean="0">
                <a:cs typeface="Times New Roman" panose="02020603050405020304" pitchFamily="18" charset="0"/>
                <a:sym typeface="Symbol" panose="05050102010706020507" pitchFamily="18" charset="2"/>
              </a:rPr>
              <a:t> </a:t>
            </a:r>
            <a:r>
              <a:rPr lang="zh-CN" altLang="en-US" b="1" dirty="0" smtClean="0">
                <a:cs typeface="Times New Roman" panose="02020603050405020304" pitchFamily="18" charset="0"/>
              </a:rPr>
              <a:t>第</a:t>
            </a:r>
            <a:r>
              <a:rPr lang="en-US" altLang="zh-CN" b="1" dirty="0" smtClean="0">
                <a:cs typeface="Times New Roman" panose="02020603050405020304" pitchFamily="18" charset="0"/>
              </a:rPr>
              <a:t>2</a:t>
            </a:r>
            <a:r>
              <a:rPr lang="zh-CN" altLang="en-US" b="1" dirty="0" smtClean="0">
                <a:cs typeface="Times New Roman" panose="02020603050405020304" pitchFamily="18" charset="0"/>
              </a:rPr>
              <a:t>行：  </a:t>
            </a:r>
            <a:r>
              <a:rPr lang="en-US" altLang="zh-CN" b="1" dirty="0" smtClean="0">
                <a:cs typeface="Times New Roman" panose="02020603050405020304" pitchFamily="18" charset="0"/>
              </a:rPr>
              <a:t>incompatible types when assigning to ‘</a:t>
            </a:r>
            <a:r>
              <a:rPr lang="en-US" altLang="zh-CN" b="1" dirty="0" err="1" smtClean="0">
                <a:cs typeface="Times New Roman" panose="02020603050405020304" pitchFamily="18" charset="0"/>
              </a:rPr>
              <a:t>int</a:t>
            </a:r>
            <a:r>
              <a:rPr lang="en-US" altLang="zh-CN" b="1" dirty="0" smtClean="0">
                <a:cs typeface="Times New Roman" panose="02020603050405020304" pitchFamily="18" charset="0"/>
              </a:rPr>
              <a:t>[50]’ from type ‘</a:t>
            </a:r>
            <a:r>
              <a:rPr lang="en-US" altLang="zh-CN" b="1" dirty="0" err="1" smtClean="0">
                <a:cs typeface="Times New Roman" panose="02020603050405020304" pitchFamily="18" charset="0"/>
              </a:rPr>
              <a:t>int</a:t>
            </a:r>
            <a:r>
              <a:rPr lang="en-US" altLang="zh-CN" b="1" dirty="0" smtClean="0">
                <a:cs typeface="Times New Roman" panose="02020603050405020304" pitchFamily="18" charset="0"/>
              </a:rPr>
              <a:t>’</a:t>
            </a:r>
          </a:p>
          <a:p>
            <a:pPr lvl="1">
              <a:spcBef>
                <a:spcPct val="0"/>
              </a:spcBef>
              <a:buFontTx/>
              <a:buNone/>
            </a:pPr>
            <a:r>
              <a:rPr lang="en-US" altLang="zh-CN" b="1" dirty="0">
                <a:cs typeface="Times New Roman" panose="02020603050405020304" pitchFamily="18" charset="0"/>
              </a:rPr>
              <a:t>	</a:t>
            </a:r>
            <a:r>
              <a:rPr lang="en-US" altLang="zh-CN" b="1" dirty="0" smtClean="0">
                <a:cs typeface="Times New Roman" panose="02020603050405020304" pitchFamily="18" charset="0"/>
                <a:sym typeface="Symbol" panose="05050102010706020507" pitchFamily="18" charset="2"/>
              </a:rPr>
              <a:t> </a:t>
            </a:r>
            <a:r>
              <a:rPr lang="zh-CN" altLang="en-US" b="1" dirty="0" smtClean="0">
                <a:cs typeface="Times New Roman" panose="02020603050405020304" pitchFamily="18" charset="0"/>
              </a:rPr>
              <a:t>第</a:t>
            </a:r>
            <a:r>
              <a:rPr lang="en-US" altLang="zh-CN" b="1" dirty="0" smtClean="0">
                <a:cs typeface="Times New Roman" panose="02020603050405020304" pitchFamily="18" charset="0"/>
              </a:rPr>
              <a:t>3</a:t>
            </a:r>
            <a:r>
              <a:rPr lang="zh-CN" altLang="en-US" b="1" dirty="0" smtClean="0">
                <a:cs typeface="Times New Roman" panose="02020603050405020304" pitchFamily="18" charset="0"/>
              </a:rPr>
              <a:t>行：  </a:t>
            </a:r>
            <a:r>
              <a:rPr lang="en-US" altLang="zh-CN" b="1" dirty="0" smtClean="0">
                <a:cs typeface="Times New Roman" panose="02020603050405020304" pitchFamily="18" charset="0"/>
              </a:rPr>
              <a:t>expected ‘</a:t>
            </a:r>
            <a:r>
              <a:rPr lang="en-US" altLang="zh-CN" b="1" dirty="0" err="1" smtClean="0">
                <a:cs typeface="Times New Roman" panose="02020603050405020304" pitchFamily="18" charset="0"/>
              </a:rPr>
              <a:t>int</a:t>
            </a:r>
            <a:r>
              <a:rPr lang="en-US" altLang="zh-CN" b="1" dirty="0" smtClean="0">
                <a:cs typeface="Times New Roman" panose="02020603050405020304" pitchFamily="18" charset="0"/>
              </a:rPr>
              <a:t> (*)[50]’, but argument is of type </a:t>
            </a:r>
            <a:r>
              <a:rPr lang="en-US" altLang="zh-CN" b="1" dirty="0">
                <a:cs typeface="Times New Roman" panose="02020603050405020304" pitchFamily="18" charset="0"/>
              </a:rPr>
              <a:t>‘</a:t>
            </a:r>
            <a:r>
              <a:rPr lang="en-US" altLang="zh-CN" b="1" dirty="0" err="1">
                <a:cs typeface="Times New Roman" panose="02020603050405020304" pitchFamily="18" charset="0"/>
              </a:rPr>
              <a:t>int</a:t>
            </a:r>
            <a:r>
              <a:rPr lang="en-US" altLang="zh-CN" b="1" dirty="0">
                <a:cs typeface="Times New Roman" panose="02020603050405020304" pitchFamily="18" charset="0"/>
              </a:rPr>
              <a:t> </a:t>
            </a:r>
            <a:r>
              <a:rPr lang="en-US" altLang="zh-CN" b="1" dirty="0" smtClean="0">
                <a:cs typeface="Times New Roman" panose="02020603050405020304" pitchFamily="18" charset="0"/>
              </a:rPr>
              <a:t>(*)[100]’ </a:t>
            </a:r>
          </a:p>
        </p:txBody>
      </p:sp>
      <p:sp>
        <p:nvSpPr>
          <p:cNvPr id="8196" name="灯片编号占位符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ea typeface="宋体" panose="02010600030101010101" pitchFamily="2" charset="-122"/>
              </a:defRPr>
            </a:lvl1pPr>
            <a:lvl2pPr marL="742950" indent="-285750">
              <a:defRPr sz="3200">
                <a:solidFill>
                  <a:schemeClr val="tx1"/>
                </a:solidFill>
                <a:latin typeface="Times New Roman" panose="02020603050405020304" pitchFamily="18" charset="0"/>
                <a:ea typeface="宋体" panose="02010600030101010101" pitchFamily="2" charset="-122"/>
              </a:defRPr>
            </a:lvl2pPr>
            <a:lvl3pPr marL="1143000" indent="-228600">
              <a:defRPr sz="3200">
                <a:solidFill>
                  <a:schemeClr val="tx1"/>
                </a:solidFill>
                <a:latin typeface="Times New Roman" panose="02020603050405020304" pitchFamily="18" charset="0"/>
                <a:ea typeface="宋体" panose="02010600030101010101" pitchFamily="2" charset="-122"/>
              </a:defRPr>
            </a:lvl3pPr>
            <a:lvl4pPr marL="1600200" indent="-228600">
              <a:defRPr sz="3200">
                <a:solidFill>
                  <a:schemeClr val="tx1"/>
                </a:solidFill>
                <a:latin typeface="Times New Roman" panose="02020603050405020304" pitchFamily="18" charset="0"/>
                <a:ea typeface="宋体" panose="02010600030101010101" pitchFamily="2" charset="-122"/>
              </a:defRPr>
            </a:lvl4pPr>
            <a:lvl5pPr marL="2057400" indent="-22860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fld id="{912FC21E-F45E-4544-B188-191075E03F9B}" type="slidenum">
              <a:rPr lang="zh-CN" altLang="en-US" sz="1400"/>
              <a:pPr/>
              <a:t>9</a:t>
            </a:fld>
            <a:endParaRPr lang="en-US" altLang="zh-CN"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1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fractions">
  <a:themeElements>
    <a:clrScheme name="">
      <a:dk1>
        <a:srgbClr val="000000"/>
      </a:dk1>
      <a:lt1>
        <a:srgbClr val="FFFFFF"/>
      </a:lt1>
      <a:dk2>
        <a:srgbClr val="0000FF"/>
      </a:dk2>
      <a:lt2>
        <a:srgbClr val="FFFF00"/>
      </a:lt2>
      <a:accent1>
        <a:srgbClr val="0000FF"/>
      </a:accent1>
      <a:accent2>
        <a:srgbClr val="3333CC"/>
      </a:accent2>
      <a:accent3>
        <a:srgbClr val="AAAAFF"/>
      </a:accent3>
      <a:accent4>
        <a:srgbClr val="DADADA"/>
      </a:accent4>
      <a:accent5>
        <a:srgbClr val="AAAAFF"/>
      </a:accent5>
      <a:accent6>
        <a:srgbClr val="2D2DB9"/>
      </a:accent6>
      <a:hlink>
        <a:srgbClr val="CCCCFF"/>
      </a:hlink>
      <a:folHlink>
        <a:srgbClr val="B2B2B2"/>
      </a:folHlink>
    </a:clrScheme>
    <a:fontScheme name="Refractions">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en-US" sz="2400" b="0" i="1" u="none" strike="noStrike" cap="none" normalizeH="0" baseline="0" smtClean="0">
            <a:ln>
              <a:noFill/>
            </a:ln>
            <a:solidFill>
              <a:schemeClr val="tx1"/>
            </a:solidFill>
            <a:effectLst/>
            <a:latin typeface="Courier New" pitchFamily="49" charset="0"/>
            <a:ea typeface="宋体" charset="-122"/>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en-US" sz="2400" b="0" i="1" u="none" strike="noStrike" cap="none" normalizeH="0" baseline="0" smtClean="0">
            <a:ln>
              <a:noFill/>
            </a:ln>
            <a:solidFill>
              <a:schemeClr val="tx1"/>
            </a:solidFill>
            <a:effectLst/>
            <a:latin typeface="Courier New" pitchFamily="49" charset="0"/>
            <a:ea typeface="宋体" charset="-122"/>
          </a:defRPr>
        </a:defPPr>
      </a:lstStyle>
    </a:lnDef>
  </a:objectDefaults>
  <a:extraClrSchemeLst>
    <a:extraClrScheme>
      <a:clrScheme name="Refraction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Refraction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Refraction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Refraction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Refraction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Refraction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Refraction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Designs\ANGLES.POT</Template>
  <TotalTime>16177</TotalTime>
  <Words>2178</Words>
  <Application>Microsoft Office PowerPoint</Application>
  <PresentationFormat>全屏显示(4:3)</PresentationFormat>
  <Paragraphs>727</Paragraphs>
  <Slides>51</Slides>
  <Notes>51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51</vt:i4>
      </vt:variant>
    </vt:vector>
  </HeadingPairs>
  <TitlesOfParts>
    <vt:vector size="58" baseType="lpstr">
      <vt:lpstr>黑体</vt:lpstr>
      <vt:lpstr>宋体</vt:lpstr>
      <vt:lpstr>Arial</vt:lpstr>
      <vt:lpstr>Courier New</vt:lpstr>
      <vt:lpstr>Symbol</vt:lpstr>
      <vt:lpstr>Times New Roman</vt:lpstr>
      <vt:lpstr>Refractions</vt:lpstr>
      <vt:lpstr>编程语言的类型系统 计算机科学导论第三讲</vt:lpstr>
      <vt:lpstr>课 程 内 容</vt:lpstr>
      <vt:lpstr>讲 座 提 纲</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了解类型系统的重要性</vt:lpstr>
      <vt:lpstr>基 本 知 识</vt:lpstr>
      <vt:lpstr>基 本 知 识</vt:lpstr>
      <vt:lpstr>基 本 知 识</vt:lpstr>
      <vt:lpstr>基 本 知 识</vt:lpstr>
      <vt:lpstr>基 本 知 识</vt:lpstr>
      <vt:lpstr>基 本 知 识</vt:lpstr>
      <vt:lpstr>基 本 知 识</vt:lpstr>
      <vt:lpstr>基 本 知 识</vt:lpstr>
      <vt:lpstr>多 态 类 型</vt:lpstr>
      <vt:lpstr>多 态 类 型</vt:lpstr>
      <vt:lpstr>多 态 类 型</vt:lpstr>
      <vt:lpstr>多 态 类 型</vt:lpstr>
      <vt:lpstr>多 态 类 型</vt:lpstr>
      <vt:lpstr>多 态 类 型</vt:lpstr>
      <vt:lpstr>多 态 类 型</vt:lpstr>
      <vt:lpstr>多 态 类 型</vt:lpstr>
      <vt:lpstr>多 态 类 型</vt:lpstr>
      <vt:lpstr>依 赖 类 型</vt:lpstr>
      <vt:lpstr>依 赖 类 型</vt:lpstr>
      <vt:lpstr>依 赖 类 型</vt:lpstr>
      <vt:lpstr>依 赖 类 型</vt:lpstr>
      <vt:lpstr>依 赖 类 型</vt:lpstr>
      <vt:lpstr>依 赖 类 型</vt:lpstr>
      <vt:lpstr>小  结</vt:lpstr>
      <vt:lpstr>小  结</vt:lpstr>
      <vt:lpstr>小  结</vt:lpstr>
    </vt:vector>
  </TitlesOfParts>
  <Company>中国科大</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Static Enforcement of Security with Types</dc:title>
  <dc:creator>陈意云</dc:creator>
  <cp:lastModifiedBy>lenovo</cp:lastModifiedBy>
  <cp:revision>981</cp:revision>
  <dcterms:created xsi:type="dcterms:W3CDTF">2000-08-08T16:59:41Z</dcterms:created>
  <dcterms:modified xsi:type="dcterms:W3CDTF">2016-10-25T05:11:04Z</dcterms:modified>
</cp:coreProperties>
</file>