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54"/>
  </p:notesMasterIdLst>
  <p:handoutMasterIdLst>
    <p:handoutMasterId r:id="rId55"/>
  </p:handoutMasterIdLst>
  <p:sldIdLst>
    <p:sldId id="256" r:id="rId2"/>
    <p:sldId id="544" r:id="rId3"/>
    <p:sldId id="405" r:id="rId4"/>
    <p:sldId id="406" r:id="rId5"/>
    <p:sldId id="538" r:id="rId6"/>
    <p:sldId id="545" r:id="rId7"/>
    <p:sldId id="539" r:id="rId8"/>
    <p:sldId id="524" r:id="rId9"/>
    <p:sldId id="514" r:id="rId10"/>
    <p:sldId id="570" r:id="rId11"/>
    <p:sldId id="540" r:id="rId12"/>
    <p:sldId id="541" r:id="rId13"/>
    <p:sldId id="560" r:id="rId14"/>
    <p:sldId id="561" r:id="rId15"/>
    <p:sldId id="562" r:id="rId16"/>
    <p:sldId id="563" r:id="rId17"/>
    <p:sldId id="564" r:id="rId18"/>
    <p:sldId id="565" r:id="rId19"/>
    <p:sldId id="566" r:id="rId20"/>
    <p:sldId id="569" r:id="rId21"/>
    <p:sldId id="502" r:id="rId22"/>
    <p:sldId id="567" r:id="rId23"/>
    <p:sldId id="568" r:id="rId24"/>
    <p:sldId id="534" r:id="rId25"/>
    <p:sldId id="525" r:id="rId26"/>
    <p:sldId id="526" r:id="rId27"/>
    <p:sldId id="503" r:id="rId28"/>
    <p:sldId id="542" r:id="rId29"/>
    <p:sldId id="527" r:id="rId30"/>
    <p:sldId id="543" r:id="rId31"/>
    <p:sldId id="528" r:id="rId32"/>
    <p:sldId id="504" r:id="rId33"/>
    <p:sldId id="505" r:id="rId34"/>
    <p:sldId id="506" r:id="rId35"/>
    <p:sldId id="535" r:id="rId36"/>
    <p:sldId id="529" r:id="rId37"/>
    <p:sldId id="546" r:id="rId38"/>
    <p:sldId id="547" r:id="rId39"/>
    <p:sldId id="548" r:id="rId40"/>
    <p:sldId id="549" r:id="rId41"/>
    <p:sldId id="550" r:id="rId42"/>
    <p:sldId id="551" r:id="rId43"/>
    <p:sldId id="552" r:id="rId44"/>
    <p:sldId id="466" r:id="rId45"/>
    <p:sldId id="554" r:id="rId46"/>
    <p:sldId id="555" r:id="rId47"/>
    <p:sldId id="556" r:id="rId48"/>
    <p:sldId id="557" r:id="rId49"/>
    <p:sldId id="553" r:id="rId50"/>
    <p:sldId id="571" r:id="rId51"/>
    <p:sldId id="501" r:id="rId52"/>
    <p:sldId id="558" r:id="rId5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FF00"/>
    <a:srgbClr val="00CC66"/>
    <a:srgbClr val="B2B2B2"/>
    <a:srgbClr val="CCCC00"/>
    <a:srgbClr val="CCFF66"/>
    <a:srgbClr val="33CC33"/>
    <a:srgbClr val="CC00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803" autoAdjust="0"/>
    <p:restoredTop sz="95380" autoAdjust="0"/>
  </p:normalViewPr>
  <p:slideViewPr>
    <p:cSldViewPr>
      <p:cViewPr varScale="1">
        <p:scale>
          <a:sx n="85" d="100"/>
          <a:sy n="85" d="100"/>
        </p:scale>
        <p:origin x="816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84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508"/>
    </p:cViewPr>
  </p:sorterViewPr>
  <p:notesViewPr>
    <p:cSldViewPr>
      <p:cViewPr varScale="1">
        <p:scale>
          <a:sx n="67" d="100"/>
          <a:sy n="67" d="100"/>
        </p:scale>
        <p:origin x="-3312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20000"/>
              </a:spcBef>
              <a:buFontTx/>
              <a:buChar char="•"/>
              <a:defRPr sz="1200" i="1">
                <a:latin typeface="Courier New" pitchFamily="49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88771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20000"/>
              </a:spcBef>
              <a:buFontTx/>
              <a:buChar char="•"/>
              <a:defRPr sz="1200" i="1">
                <a:latin typeface="Courier New" pitchFamily="49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8772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20000"/>
              </a:spcBef>
              <a:buFontTx/>
              <a:buChar char="•"/>
              <a:defRPr sz="1200" i="1">
                <a:latin typeface="Courier New" pitchFamily="49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8773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 i="1">
                <a:latin typeface="Courier New" panose="02070309020205020404" pitchFamily="49" charset="0"/>
              </a:defRPr>
            </a:lvl1pPr>
          </a:lstStyle>
          <a:p>
            <a:fld id="{7B9B09A6-C270-4360-80FD-D6A8BDEF0544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40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 b="1" i="0">
                <a:latin typeface="Times New Roman" pitchFamily="18" charset="0"/>
                <a:ea typeface="宋体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FontTx/>
              <a:buNone/>
              <a:defRPr sz="1200" b="1" i="0">
                <a:latin typeface="Times New Roman" pitchFamily="18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200" b="1" i="0">
                <a:latin typeface="Times New Roman" pitchFamily="18" charset="0"/>
                <a:ea typeface="宋体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fld id="{C898A480-FC86-4B21-AA01-2B8E9A29B6EC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9418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宋体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90D59B6-2265-4B22-812C-68CA80A471B9}" type="slidenum">
              <a:rPr lang="zh-CN" altLang="en-US" sz="1200"/>
              <a:pPr/>
              <a:t>1</a:t>
            </a:fld>
            <a:endParaRPr lang="en-US" altLang="zh-CN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dirty="0" smtClean="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202807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509F9D13-E4FE-4995-8DC0-039797AB4FA5}" type="slidenum">
              <a:rPr lang="zh-CN" altLang="en-US" sz="1200" b="1"/>
              <a:pPr algn="r"/>
              <a:t>10</a:t>
            </a:fld>
            <a:endParaRPr lang="en-US" altLang="zh-CN" sz="1200" b="1"/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99085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050D9500-027B-44F7-BF27-FA612F26BF6E}" type="slidenum">
              <a:rPr lang="zh-CN" altLang="en-US" sz="1200" b="1"/>
              <a:pPr algn="r"/>
              <a:t>11</a:t>
            </a:fld>
            <a:endParaRPr lang="en-US" altLang="zh-CN" sz="1200" b="1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97995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13633502-5418-422D-B1B1-139776A4F059}" type="slidenum">
              <a:rPr lang="zh-CN" altLang="en-US" sz="1200" b="1"/>
              <a:pPr algn="r"/>
              <a:t>12</a:t>
            </a:fld>
            <a:endParaRPr lang="en-US" altLang="zh-CN" sz="1200" b="1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0169544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8FD0FE9-E769-491E-BF18-1EC4EED73935}" type="slidenum">
              <a:rPr lang="zh-CN" altLang="en-US" sz="1200" b="1"/>
              <a:pPr algn="r"/>
              <a:t>13</a:t>
            </a:fld>
            <a:endParaRPr lang="en-US" altLang="zh-CN" sz="1200" b="1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60190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8ADA609-4686-46A7-BDA8-2FFF333C9E9D}" type="slidenum">
              <a:rPr lang="zh-CN" altLang="en-US" sz="1200" b="1"/>
              <a:pPr algn="r"/>
              <a:t>14</a:t>
            </a:fld>
            <a:endParaRPr lang="en-US" altLang="zh-CN" sz="1200" b="1"/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771079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4B3A0D48-FB17-4645-8CF5-7F53B8586461}" type="slidenum">
              <a:rPr lang="zh-CN" altLang="en-US" sz="1200" b="1"/>
              <a:pPr algn="r"/>
              <a:t>15</a:t>
            </a:fld>
            <a:endParaRPr lang="en-US" altLang="zh-CN" sz="1200" b="1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216627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CCC16997-3EBF-4535-8855-4F2E09BE25E2}" type="slidenum">
              <a:rPr lang="zh-CN" altLang="en-US" sz="1200" b="1"/>
              <a:pPr algn="r"/>
              <a:t>16</a:t>
            </a:fld>
            <a:endParaRPr lang="en-US" altLang="zh-CN" sz="1200" b="1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262805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0951ED8A-F60E-406E-AB20-FD0B3ECDADF9}" type="slidenum">
              <a:rPr lang="zh-CN" altLang="en-US" sz="1200" b="1"/>
              <a:pPr algn="r"/>
              <a:t>17</a:t>
            </a:fld>
            <a:endParaRPr lang="en-US" altLang="zh-CN" sz="1200" b="1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06508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7DEC4AB3-7E14-4595-9813-CA122E280A69}" type="slidenum">
              <a:rPr lang="zh-CN" altLang="en-US" sz="1200" b="1"/>
              <a:pPr algn="r"/>
              <a:t>18</a:t>
            </a:fld>
            <a:endParaRPr lang="en-US" altLang="zh-CN" sz="1200" b="1"/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844367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2BB0C868-9EAE-4E87-87A3-0188420A51A1}" type="slidenum">
              <a:rPr lang="zh-CN" altLang="en-US" sz="1200" b="1"/>
              <a:pPr algn="r"/>
              <a:t>19</a:t>
            </a:fld>
            <a:endParaRPr lang="en-US" altLang="zh-CN" sz="1200" b="1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328268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E060EB73-BE37-48C0-A61E-1D384EBF9E8C}" type="slidenum">
              <a:rPr lang="zh-CN" altLang="en-US" sz="1200" b="1"/>
              <a:pPr algn="r"/>
              <a:t>2</a:t>
            </a:fld>
            <a:endParaRPr lang="en-US" altLang="zh-CN" sz="1200" b="1"/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461242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E4822A6B-0BF8-4FF2-8690-7D940C3098C9}" type="slidenum">
              <a:rPr lang="zh-CN" altLang="en-US" sz="1200" b="1"/>
              <a:pPr algn="r"/>
              <a:t>20</a:t>
            </a:fld>
            <a:endParaRPr lang="en-US" altLang="zh-CN" sz="1200" b="1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575543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3101EFD-0FE6-405F-ACA7-BA0C04205BF6}" type="slidenum">
              <a:rPr lang="zh-CN" altLang="en-US" sz="1200"/>
              <a:pPr/>
              <a:t>21</a:t>
            </a:fld>
            <a:endParaRPr lang="en-US" altLang="zh-CN" sz="1200"/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15586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F954243-8900-4788-9E2D-44A28C33AEB2}" type="slidenum">
              <a:rPr lang="zh-CN" altLang="en-US" sz="1200"/>
              <a:pPr/>
              <a:t>22</a:t>
            </a:fld>
            <a:endParaRPr lang="en-US" altLang="zh-CN" sz="1200"/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755504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146BED9C-9B93-48CC-BA0C-89CB5B09D9CE}" type="slidenum">
              <a:rPr lang="zh-CN" altLang="en-US" sz="1200"/>
              <a:pPr/>
              <a:t>23</a:t>
            </a:fld>
            <a:endParaRPr lang="en-US" altLang="zh-CN" sz="1200"/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98728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123BDAD8-41BB-4DA4-B3F4-26C5689F3DA8}" type="slidenum">
              <a:rPr lang="zh-CN" altLang="en-US" sz="1200"/>
              <a:pPr/>
              <a:t>24</a:t>
            </a:fld>
            <a:endParaRPr lang="en-US" altLang="zh-CN" sz="1200"/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0580938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A9193107-A504-42FC-B3CF-7199998BA612}" type="slidenum">
              <a:rPr lang="zh-CN" altLang="en-US" sz="1200"/>
              <a:pPr/>
              <a:t>25</a:t>
            </a:fld>
            <a:endParaRPr lang="en-US" altLang="zh-CN" sz="1200"/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93582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6C554CC1-1436-49C9-BB51-1FBCAABB7705}" type="slidenum">
              <a:rPr lang="zh-CN" altLang="en-US" sz="1200"/>
              <a:pPr/>
              <a:t>26</a:t>
            </a:fld>
            <a:endParaRPr lang="en-US" altLang="zh-CN" sz="120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7540238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1B3E698-3F45-42A3-88FA-6E8B1748D185}" type="slidenum">
              <a:rPr lang="zh-CN" altLang="en-US" sz="1200"/>
              <a:pPr/>
              <a:t>27</a:t>
            </a:fld>
            <a:endParaRPr lang="en-US" altLang="zh-CN" sz="1200"/>
          </a:p>
        </p:txBody>
      </p:sp>
      <p:sp>
        <p:nvSpPr>
          <p:cNvPr id="819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00709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6EF50498-BAFD-46CE-9312-68CDE133247E}" type="slidenum">
              <a:rPr lang="zh-CN" altLang="en-US" sz="1200"/>
              <a:pPr/>
              <a:t>28</a:t>
            </a:fld>
            <a:endParaRPr lang="en-US" altLang="zh-CN" sz="1200"/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399967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B26A65F-4D34-4FBB-A480-787335C425F8}" type="slidenum">
              <a:rPr lang="zh-CN" altLang="en-US" sz="1200"/>
              <a:pPr/>
              <a:t>29</a:t>
            </a:fld>
            <a:endParaRPr lang="en-US" altLang="zh-CN" sz="1200"/>
          </a:p>
        </p:txBody>
      </p:sp>
      <p:sp>
        <p:nvSpPr>
          <p:cNvPr id="839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66069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8D8AFA1E-A5E8-4A3E-9D6C-233094F39A31}" type="slidenum">
              <a:rPr lang="zh-CN" altLang="en-US" sz="1200" b="1"/>
              <a:pPr algn="r"/>
              <a:t>3</a:t>
            </a:fld>
            <a:endParaRPr lang="en-US" altLang="zh-CN" sz="1200" b="1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8063733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0EB02C7-E243-4BA9-8308-B304D613C65B}" type="slidenum">
              <a:rPr lang="zh-CN" altLang="en-US" sz="1200"/>
              <a:pPr/>
              <a:t>30</a:t>
            </a:fld>
            <a:endParaRPr lang="en-US" altLang="zh-CN" sz="1200"/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720267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F4EFCB39-39D2-468F-8C1B-59CCD43788E1}" type="slidenum">
              <a:rPr lang="zh-CN" altLang="en-US" sz="1200" b="1"/>
              <a:pPr algn="r"/>
              <a:t>31</a:t>
            </a:fld>
            <a:endParaRPr lang="en-US" altLang="zh-CN" sz="1200" b="1"/>
          </a:p>
        </p:txBody>
      </p:sp>
      <p:sp>
        <p:nvSpPr>
          <p:cNvPr id="8601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3065188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AB18B286-0166-4AF9-BCEC-F59D3F4E2788}" type="slidenum">
              <a:rPr lang="zh-CN" altLang="en-US" sz="1200"/>
              <a:pPr/>
              <a:t>32</a:t>
            </a:fld>
            <a:endParaRPr lang="en-US" altLang="zh-CN" sz="1200"/>
          </a:p>
        </p:txBody>
      </p:sp>
      <p:sp>
        <p:nvSpPr>
          <p:cNvPr id="870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827741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15E99773-8513-4542-B3AD-C5A86F89F819}" type="slidenum">
              <a:rPr lang="zh-CN" altLang="en-US" sz="1200"/>
              <a:pPr/>
              <a:t>33</a:t>
            </a:fld>
            <a:endParaRPr lang="en-US" altLang="zh-CN" sz="1200"/>
          </a:p>
        </p:txBody>
      </p:sp>
      <p:sp>
        <p:nvSpPr>
          <p:cNvPr id="880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125947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3F19153-EFDC-49C2-AE37-E3AA37E6431F}" type="slidenum">
              <a:rPr lang="zh-CN" altLang="en-US" sz="1200"/>
              <a:pPr/>
              <a:t>34</a:t>
            </a:fld>
            <a:endParaRPr lang="en-US" altLang="zh-CN" sz="1200"/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705578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42CF6B2-02BA-491E-BFBA-0AC9E9BDB378}" type="slidenum">
              <a:rPr lang="zh-CN" altLang="en-US" sz="1200"/>
              <a:pPr/>
              <a:t>35</a:t>
            </a:fld>
            <a:endParaRPr lang="en-US" altLang="zh-CN" sz="1200"/>
          </a:p>
        </p:txBody>
      </p:sp>
      <p:sp>
        <p:nvSpPr>
          <p:cNvPr id="901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103187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51A5094-0B02-4EC8-A594-50630AA9A0C2}" type="slidenum">
              <a:rPr lang="zh-CN" altLang="en-US" sz="1200" b="1"/>
              <a:pPr algn="r"/>
              <a:t>36</a:t>
            </a:fld>
            <a:endParaRPr lang="en-US" altLang="zh-CN" sz="1200" b="1"/>
          </a:p>
        </p:txBody>
      </p:sp>
      <p:sp>
        <p:nvSpPr>
          <p:cNvPr id="9113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1573829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CC2A287A-27ED-4AFA-82C1-5E8C215D7E95}" type="slidenum">
              <a:rPr lang="zh-CN" altLang="en-US" sz="1200" b="1"/>
              <a:pPr algn="r"/>
              <a:t>37</a:t>
            </a:fld>
            <a:endParaRPr lang="en-US" altLang="zh-CN" sz="1200" b="1"/>
          </a:p>
        </p:txBody>
      </p:sp>
      <p:sp>
        <p:nvSpPr>
          <p:cNvPr id="9216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579878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D9491DC0-24E8-44D6-A507-E77467176E46}" type="slidenum">
              <a:rPr lang="zh-CN" altLang="en-US" sz="1200" b="1"/>
              <a:pPr algn="r"/>
              <a:t>38</a:t>
            </a:fld>
            <a:endParaRPr lang="en-US" altLang="zh-CN" sz="1200" b="1"/>
          </a:p>
        </p:txBody>
      </p:sp>
      <p:sp>
        <p:nvSpPr>
          <p:cNvPr id="93187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0705476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E6773333-ADFC-4BB9-A223-8F060498D8FC}" type="slidenum">
              <a:rPr lang="zh-CN" altLang="en-US" sz="1200" b="1"/>
              <a:pPr algn="r"/>
              <a:t>39</a:t>
            </a:fld>
            <a:endParaRPr lang="en-US" altLang="zh-CN" sz="1200" b="1"/>
          </a:p>
        </p:txBody>
      </p:sp>
      <p:sp>
        <p:nvSpPr>
          <p:cNvPr id="94211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84553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8EE77E86-D4EA-4C24-A9EA-41384F90C649}" type="slidenum">
              <a:rPr lang="zh-CN" altLang="en-US" sz="1200" b="1"/>
              <a:pPr algn="r"/>
              <a:t>4</a:t>
            </a:fld>
            <a:endParaRPr lang="en-US" altLang="zh-CN" sz="1200" b="1"/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6767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E7BBC27F-8417-49ED-8087-79BDE9BBC29B}" type="slidenum">
              <a:rPr lang="zh-CN" altLang="en-US" sz="1200" b="1"/>
              <a:pPr algn="r"/>
              <a:t>40</a:t>
            </a:fld>
            <a:endParaRPr lang="en-US" altLang="zh-CN" sz="1200" b="1"/>
          </a:p>
        </p:txBody>
      </p:sp>
      <p:sp>
        <p:nvSpPr>
          <p:cNvPr id="952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638343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64BE8CA5-A11F-41DA-BE32-C68220AB8C6F}" type="slidenum">
              <a:rPr lang="zh-CN" altLang="en-US" sz="1200" b="1"/>
              <a:pPr algn="r"/>
              <a:t>41</a:t>
            </a:fld>
            <a:endParaRPr lang="en-US" altLang="zh-CN" sz="1200" b="1"/>
          </a:p>
        </p:txBody>
      </p:sp>
      <p:sp>
        <p:nvSpPr>
          <p:cNvPr id="962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9567254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13C345B8-76C7-4C6B-9607-03260EBC9872}" type="slidenum">
              <a:rPr lang="zh-CN" altLang="en-US" sz="1200" b="1"/>
              <a:pPr algn="r"/>
              <a:t>42</a:t>
            </a:fld>
            <a:endParaRPr lang="en-US" altLang="zh-CN" sz="1200" b="1"/>
          </a:p>
        </p:txBody>
      </p:sp>
      <p:sp>
        <p:nvSpPr>
          <p:cNvPr id="972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9468119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7F6F687-2CF8-49FB-AABA-EFA3670CB0EF}" type="slidenum">
              <a:rPr lang="zh-CN" altLang="en-US" sz="1200" b="1"/>
              <a:pPr algn="r"/>
              <a:t>43</a:t>
            </a:fld>
            <a:endParaRPr lang="en-US" altLang="zh-CN" sz="1200" b="1"/>
          </a:p>
        </p:txBody>
      </p:sp>
      <p:sp>
        <p:nvSpPr>
          <p:cNvPr id="983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047234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147E2A45-ACAF-4DB2-B01D-90549ADEFD0B}" type="slidenum">
              <a:rPr lang="zh-CN" altLang="en-US" sz="1200"/>
              <a:pPr algn="r"/>
              <a:t>44</a:t>
            </a:fld>
            <a:endParaRPr lang="en-US" altLang="zh-CN" sz="1200"/>
          </a:p>
        </p:txBody>
      </p:sp>
      <p:sp>
        <p:nvSpPr>
          <p:cNvPr id="993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80743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48737785-98FC-410C-9BA4-F3FF54EF37A3}" type="slidenum">
              <a:rPr lang="zh-CN" altLang="en-US" sz="1200"/>
              <a:pPr algn="r"/>
              <a:t>45</a:t>
            </a:fld>
            <a:endParaRPr lang="en-US" altLang="zh-CN" sz="1200"/>
          </a:p>
        </p:txBody>
      </p:sp>
      <p:sp>
        <p:nvSpPr>
          <p:cNvPr id="1003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261922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605AE597-9A77-466D-8BD5-874336C54F9A}" type="slidenum">
              <a:rPr lang="zh-CN" altLang="en-US" sz="1200"/>
              <a:pPr algn="r"/>
              <a:t>46</a:t>
            </a:fld>
            <a:endParaRPr lang="en-US" altLang="zh-CN" sz="1200"/>
          </a:p>
        </p:txBody>
      </p:sp>
      <p:sp>
        <p:nvSpPr>
          <p:cNvPr id="1013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80936525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4C2A2B1F-6BB8-40E2-9C7A-176B954A86CC}" type="slidenum">
              <a:rPr lang="zh-CN" altLang="en-US" sz="1200"/>
              <a:pPr algn="r"/>
              <a:t>47</a:t>
            </a:fld>
            <a:endParaRPr lang="en-US" altLang="zh-CN" sz="1200"/>
          </a:p>
        </p:txBody>
      </p:sp>
      <p:sp>
        <p:nvSpPr>
          <p:cNvPr id="1024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0020986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0C03C7EF-54CD-4279-B112-E3EDCF7ABCBA}" type="slidenum">
              <a:rPr lang="zh-CN" altLang="en-US" sz="1200"/>
              <a:pPr algn="r"/>
              <a:t>48</a:t>
            </a:fld>
            <a:endParaRPr lang="en-US" altLang="zh-CN" sz="1200"/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3531816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876FA4A8-9DD1-47AA-BCB1-E08F9E3EA9E0}" type="slidenum">
              <a:rPr lang="zh-CN" altLang="en-US" sz="1200"/>
              <a:pPr algn="r"/>
              <a:t>49</a:t>
            </a:fld>
            <a:endParaRPr lang="en-US" altLang="zh-CN" sz="12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98116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7AA2012-6D62-4805-8F2D-E0CFFD5B2F28}" type="slidenum">
              <a:rPr lang="zh-CN" altLang="en-US" sz="1200" b="1"/>
              <a:pPr algn="r"/>
              <a:t>5</a:t>
            </a:fld>
            <a:endParaRPr lang="en-US" altLang="zh-CN" sz="1200" b="1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99493125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876FA4A8-9DD1-47AA-BCB1-E08F9E3EA9E0}" type="slidenum">
              <a:rPr lang="zh-CN" altLang="en-US" sz="1200"/>
              <a:pPr algn="r"/>
              <a:t>50</a:t>
            </a:fld>
            <a:endParaRPr lang="en-US" altLang="zh-CN" sz="1200"/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073263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C86ABD4C-E558-4B07-8717-A8B6B3EFB832}" type="slidenum">
              <a:rPr lang="zh-CN" altLang="en-US" sz="1200"/>
              <a:pPr algn="r"/>
              <a:t>51</a:t>
            </a:fld>
            <a:endParaRPr lang="en-US" altLang="zh-CN" sz="1200"/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2971528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83F17EDE-20DC-4DAC-B7BD-802A497076EC}" type="slidenum">
              <a:rPr lang="zh-CN" altLang="en-US" sz="1200"/>
              <a:pPr algn="r"/>
              <a:t>52</a:t>
            </a:fld>
            <a:endParaRPr lang="en-US" altLang="zh-CN" sz="120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9500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CF1BDA2F-E988-4445-A56B-B4742D1AF9B5}" type="slidenum">
              <a:rPr lang="zh-CN" altLang="en-US" sz="1200" b="1"/>
              <a:pPr algn="r"/>
              <a:t>6</a:t>
            </a:fld>
            <a:endParaRPr lang="en-US" altLang="zh-CN" sz="1200" b="1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308816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B708FC17-9186-4C39-B2F6-CBC27114A1A4}" type="slidenum">
              <a:rPr lang="zh-CN" altLang="en-US" sz="1200" b="1"/>
              <a:pPr algn="r"/>
              <a:t>7</a:t>
            </a:fld>
            <a:endParaRPr lang="en-US" altLang="zh-CN" sz="1200" b="1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28579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654268FD-8F6F-4018-8A64-0FEDC01CD288}" type="slidenum">
              <a:rPr lang="zh-CN" altLang="en-US" sz="1200" b="1"/>
              <a:pPr algn="r"/>
              <a:t>8</a:t>
            </a:fld>
            <a:endParaRPr lang="en-US" altLang="zh-CN" sz="1200" b="1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36754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anchor="b"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r"/>
            <a:fld id="{E98E014A-3CBB-40C1-8B5B-EC352A24C6F9}" type="slidenum">
              <a:rPr lang="zh-CN" altLang="en-US" sz="1200" b="1"/>
              <a:pPr algn="r"/>
              <a:t>9</a:t>
            </a:fld>
            <a:endParaRPr lang="en-US" altLang="zh-CN" sz="1200" b="1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just"/>
            <a:r>
              <a:rPr lang="zh-CN" altLang="en-US" smtClean="0">
                <a:ea typeface="宋体" panose="02010600030101010101" pitchFamily="2" charset="-122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7104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98E448-C787-472B-9473-AA97DFD08F6A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0A9D749-458A-4165-A274-4F661DF876C3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921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CCA223-F239-4D69-B46F-1D57514ED556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6AEBF7-3CDB-4EFD-BC06-05856955BE9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0706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72878-650B-48E1-8DE0-87094B716B86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057D68-6782-41C1-B970-3CC3E0AEAD0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7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1C2D4C-C923-498C-9022-03132AA29C26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D7946A-F2DF-4A59-BDDA-846346DDB5F2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086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229FD-B766-452E-B1DB-1414B7D541C9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6A1404-CA1B-43C8-BBB2-549FB75BDC15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98918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0F5DD-CC8A-4886-850C-98D4899739BB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70DC0-2F98-43C9-A24B-DF00037AC37F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2518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1970E-3DCD-437C-815E-0084BC000D44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74AF31-4BA8-46B1-98DD-2EBE9230008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4634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98A29F-293B-4B6A-90DA-AAC91ADF46F3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83F0CA-4997-4D0B-BDA6-DC56B068A5A7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239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F2934-E483-4211-B342-A62D96AAFAD5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591BA8-E989-4E67-8749-EE3B82BB9F8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5750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6DBAF-9D4B-4C72-9908-3F5008701422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9015E0-BF2B-49FD-AF25-4DA34489C19E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3949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C995E-1805-4477-9BC9-C256A0E96974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9B494F-4E21-4616-96FE-B5FCA44EC699}" type="slidenum">
              <a:rPr lang="zh-CN" altLang="en-US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0485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</a:p>
        </p:txBody>
      </p:sp>
      <p:sp>
        <p:nvSpPr>
          <p:cNvPr id="1597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+mn-lt"/>
                <a:ea typeface="宋体" charset="-122"/>
              </a:defRPr>
            </a:lvl1pPr>
          </a:lstStyle>
          <a:p>
            <a:pPr>
              <a:defRPr/>
            </a:pPr>
            <a:fld id="{27455E90-A3C5-4B27-876A-A17244448153}" type="datetime1">
              <a:rPr lang="zh-CN" altLang="en-US"/>
              <a:pPr>
                <a:defRPr/>
              </a:pPr>
              <a:t>2016/11/8</a:t>
            </a:fld>
            <a:endParaRPr lang="en-US" altLang="zh-CN"/>
          </a:p>
        </p:txBody>
      </p:sp>
      <p:sp>
        <p:nvSpPr>
          <p:cNvPr id="1597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FontTx/>
              <a:buNone/>
              <a:defRPr sz="1400" i="0">
                <a:latin typeface="+mn-lt"/>
                <a:ea typeface="宋体" charset="-122"/>
              </a:defRPr>
            </a:lvl1pPr>
          </a:lstStyle>
          <a:p>
            <a:pPr>
              <a:defRPr/>
            </a:pPr>
            <a:r>
              <a:rPr lang="zh-CN" altLang="en-US"/>
              <a:t>中国科大</a:t>
            </a:r>
            <a:endParaRPr lang="en-US" altLang="zh-CN"/>
          </a:p>
        </p:txBody>
      </p:sp>
      <p:sp>
        <p:nvSpPr>
          <p:cNvPr id="1597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C6E037-6971-4996-B222-81DE8A3CC903}" type="slidenum">
              <a:rPr lang="zh-CN" altLang="en-US"/>
              <a:pPr/>
              <a:t>‹#›</a:t>
            </a:fld>
            <a:endParaRPr lang="en-US" altLang="zh-CN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7338" y="1438275"/>
            <a:ext cx="8564562" cy="1728788"/>
          </a:xfrm>
        </p:spPr>
        <p:txBody>
          <a:bodyPr/>
          <a:lstStyle/>
          <a:p>
            <a:pPr>
              <a:lnSpc>
                <a:spcPct val="130000"/>
              </a:lnSpc>
            </a:pPr>
            <a:r>
              <a:rPr lang="zh-CN" altLang="zh-CN" sz="4800" b="1" smtClean="0"/>
              <a:t>经典计算的计算模型</a:t>
            </a:r>
            <a:r>
              <a:rPr lang="zh-CN" altLang="en-US" sz="4000" b="1" smtClean="0"/>
              <a:t/>
            </a:r>
            <a:br>
              <a:rPr lang="zh-CN" altLang="en-US" sz="4000" b="1" smtClean="0"/>
            </a:br>
            <a:r>
              <a:rPr lang="zh-CN" altLang="en-US" sz="3600" b="1" smtClean="0">
                <a:solidFill>
                  <a:srgbClr val="00FF00"/>
                </a:solidFill>
              </a:rPr>
              <a:t>计算机科学导论第五讲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886200"/>
            <a:ext cx="6629400" cy="2351088"/>
          </a:xfrm>
        </p:spPr>
        <p:txBody>
          <a:bodyPr/>
          <a:lstStyle/>
          <a:p>
            <a:r>
              <a:rPr lang="zh-CN" altLang="en-US" b="1" smtClean="0"/>
              <a:t>计算机科学技术学院</a:t>
            </a:r>
          </a:p>
          <a:p>
            <a:r>
              <a:rPr lang="zh-CN" altLang="en-US" b="1" smtClean="0"/>
              <a:t>陈意云</a:t>
            </a:r>
          </a:p>
          <a:p>
            <a:r>
              <a:rPr lang="zh-CN" altLang="en-US" b="1" smtClean="0"/>
              <a:t>0551-</a:t>
            </a:r>
            <a:r>
              <a:rPr lang="en-US" altLang="zh-CN" b="1" smtClean="0"/>
              <a:t>6</a:t>
            </a:r>
            <a:r>
              <a:rPr lang="zh-CN" altLang="en-US" b="1" smtClean="0"/>
              <a:t>3607043</a:t>
            </a:r>
            <a:r>
              <a:rPr lang="en-US" altLang="zh-CN" b="1" smtClean="0"/>
              <a:t>, yiyun@ustc.edu.cn</a:t>
            </a:r>
            <a:endParaRPr lang="zh-CN" altLang="en-US" b="1" smtClean="0"/>
          </a:p>
          <a:p>
            <a:r>
              <a:rPr lang="en-US" altLang="zh-CN" b="1" smtClean="0"/>
              <a:t>http://staff.ustc.edu.cn/~yiyun/</a:t>
            </a:r>
            <a:endParaRPr lang="zh-CN" altLang="en-US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基本图灵机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T</a:t>
            </a:r>
            <a:r>
              <a:rPr lang="en-US" altLang="zh-CN" b="1" smtClean="0">
                <a:cs typeface="Times New Roman" panose="02020603050405020304" pitchFamily="18" charset="0"/>
              </a:rPr>
              <a:t>=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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,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,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F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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ts val="338"/>
              </a:spcBef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有穷非空的状态集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: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有穷非空的带符号集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: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空白符号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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\{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}: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输入符号集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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开始状态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F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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终止状态集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\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 ) 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   {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}: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迁移函数，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L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和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表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示读写头的左右移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例如：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11268" name="组合 36"/>
          <p:cNvGrpSpPr>
            <a:grpSpLocks/>
          </p:cNvGrpSpPr>
          <p:nvPr/>
        </p:nvGrpSpPr>
        <p:grpSpPr bwMode="auto">
          <a:xfrm>
            <a:off x="3500438" y="1500188"/>
            <a:ext cx="5468937" cy="2071687"/>
            <a:chOff x="3428992" y="1571612"/>
            <a:chExt cx="5469211" cy="2071702"/>
          </a:xfrm>
        </p:grpSpPr>
        <p:grpSp>
          <p:nvGrpSpPr>
            <p:cNvPr id="3" name="组合 30"/>
            <p:cNvGrpSpPr>
              <a:grpSpLocks/>
            </p:cNvGrpSpPr>
            <p:nvPr/>
          </p:nvGrpSpPr>
          <p:grpSpPr bwMode="auto">
            <a:xfrm>
              <a:off x="6072198" y="2071678"/>
              <a:ext cx="214337" cy="828000"/>
              <a:chOff x="999306" y="2714620"/>
              <a:chExt cx="360794" cy="500066"/>
            </a:xfrm>
            <a:noFill/>
          </p:grpSpPr>
          <p:sp>
            <p:nvSpPr>
              <p:cNvPr id="24" name="矩形 23"/>
              <p:cNvSpPr/>
              <p:nvPr/>
            </p:nvSpPr>
            <p:spPr bwMode="auto">
              <a:xfrm>
                <a:off x="999306" y="2714620"/>
                <a:ext cx="360794" cy="50006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5" name="直接箭头连接符 32"/>
              <p:cNvCxnSpPr>
                <a:cxnSpLocks noChangeShapeType="1"/>
              </p:cNvCxnSpPr>
              <p:nvPr/>
            </p:nvCxnSpPr>
            <p:spPr bwMode="auto">
              <a:xfrm rot="5400000">
                <a:off x="820100" y="2894620"/>
                <a:ext cx="360000" cy="1588"/>
              </a:xfrm>
              <a:prstGeom prst="straightConnector1">
                <a:avLst/>
              </a:prstGeom>
              <a:grpFill/>
              <a:ln w="25400" algn="ctr">
                <a:solidFill>
                  <a:schemeClr val="tx1"/>
                </a:solidFill>
                <a:round/>
                <a:headEnd type="arrow" w="sm" len="sm"/>
                <a:tailEnd/>
              </a:ln>
            </p:spPr>
          </p:cxnSp>
        </p:grpSp>
        <p:grpSp>
          <p:nvGrpSpPr>
            <p:cNvPr id="11271" name="组合 31"/>
            <p:cNvGrpSpPr>
              <a:grpSpLocks/>
            </p:cNvGrpSpPr>
            <p:nvPr/>
          </p:nvGrpSpPr>
          <p:grpSpPr bwMode="auto">
            <a:xfrm>
              <a:off x="4357686" y="1571612"/>
              <a:ext cx="4540517" cy="431800"/>
              <a:chOff x="4214821" y="2071678"/>
              <a:chExt cx="4540517" cy="431800"/>
            </a:xfrm>
          </p:grpSpPr>
          <p:sp>
            <p:nvSpPr>
              <p:cNvPr id="11" name="矩形 10"/>
              <p:cNvSpPr/>
              <p:nvPr/>
            </p:nvSpPr>
            <p:spPr bwMode="auto">
              <a:xfrm>
                <a:off x="4214861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a</a:t>
                </a:r>
                <a:r>
                  <a:rPr lang="en-US" altLang="zh-CN" sz="2400" b="1" baseline="-25000" dirty="0">
                    <a:latin typeface="+mn-lt"/>
                    <a:ea typeface="宋体" charset="-122"/>
                  </a:rPr>
                  <a:t>1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1276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altLang="zh-CN" sz="2400" b="1" i="1"/>
                  <a:t>a</a:t>
                </a:r>
                <a:r>
                  <a:rPr lang="en-US" altLang="zh-CN" sz="2400" b="1" baseline="-25000"/>
                  <a:t>2</a:t>
                </a:r>
                <a:endParaRPr lang="zh-CN" altLang="en-US" sz="2400" b="1"/>
              </a:p>
            </p:txBody>
          </p:sp>
          <p:sp>
            <p:nvSpPr>
              <p:cNvPr id="13" name="矩形 12"/>
              <p:cNvSpPr/>
              <p:nvPr/>
            </p:nvSpPr>
            <p:spPr bwMode="auto">
              <a:xfrm>
                <a:off x="5215036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" name="矩形 13"/>
              <p:cNvSpPr/>
              <p:nvPr/>
            </p:nvSpPr>
            <p:spPr bwMode="auto">
              <a:xfrm>
                <a:off x="5715124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 err="1">
                    <a:ea typeface="宋体" charset="-122"/>
                  </a:rPr>
                  <a:t>a</a:t>
                </a:r>
                <a:r>
                  <a:rPr lang="en-US" altLang="zh-CN" sz="2400" b="1" i="1" baseline="-25000" dirty="0" err="1">
                    <a:ea typeface="宋体" charset="-122"/>
                  </a:rPr>
                  <a:t>i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" name="矩形 14"/>
              <p:cNvSpPr/>
              <p:nvPr/>
            </p:nvSpPr>
            <p:spPr bwMode="auto">
              <a:xfrm>
                <a:off x="6215211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 bwMode="auto">
              <a:xfrm>
                <a:off x="6715299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a</a:t>
                </a:r>
                <a:r>
                  <a:rPr lang="en-US" altLang="zh-CN" sz="2400" b="1" i="1" baseline="-25000" dirty="0">
                    <a:ea typeface="宋体" charset="-122"/>
                  </a:rPr>
                  <a:t>n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" name="矩形 16"/>
              <p:cNvSpPr/>
              <p:nvPr/>
            </p:nvSpPr>
            <p:spPr bwMode="auto">
              <a:xfrm>
                <a:off x="7215386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 bwMode="auto">
              <a:xfrm>
                <a:off x="7715474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 bwMode="auto">
              <a:xfrm>
                <a:off x="8215561" y="2071678"/>
                <a:ext cx="503263" cy="43180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1284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285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3" name="矩形 32"/>
            <p:cNvSpPr/>
            <p:nvPr/>
          </p:nvSpPr>
          <p:spPr bwMode="auto">
            <a:xfrm>
              <a:off x="5572224" y="2786058"/>
              <a:ext cx="1071616" cy="85725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  <p:sp>
          <p:nvSpPr>
            <p:cNvPr id="11273" name="矩形 34"/>
            <p:cNvSpPr>
              <a:spLocks noChangeArrowheads="1"/>
            </p:cNvSpPr>
            <p:nvPr/>
          </p:nvSpPr>
          <p:spPr bwMode="auto">
            <a:xfrm>
              <a:off x="3428992" y="1571612"/>
              <a:ext cx="928694" cy="500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zh-CN" altLang="en-US" sz="2400" b="1">
                  <a:latin typeface="Courier New" panose="02070309020205020404" pitchFamily="49" charset="0"/>
                </a:rPr>
                <a:t>纸带</a:t>
              </a:r>
            </a:p>
          </p:txBody>
        </p:sp>
        <p:sp>
          <p:nvSpPr>
            <p:cNvPr id="11274" name="矩形 35"/>
            <p:cNvSpPr>
              <a:spLocks noChangeArrowheads="1"/>
            </p:cNvSpPr>
            <p:nvPr/>
          </p:nvSpPr>
          <p:spPr bwMode="auto">
            <a:xfrm>
              <a:off x="6286512" y="2143116"/>
              <a:ext cx="1143008" cy="500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zh-CN" altLang="en-US" sz="2400" b="1">
                  <a:latin typeface="Courier New" panose="02070309020205020404" pitchFamily="49" charset="0"/>
                </a:rPr>
                <a:t>读写头</a:t>
              </a:r>
            </a:p>
          </p:txBody>
        </p:sp>
      </p:grpSp>
      <p:sp>
        <p:nvSpPr>
          <p:cNvPr id="11269" name="灯片编号占位符 2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FDB18FC4-B5D3-4535-ABAC-5B863B374659}" type="slidenum">
              <a:rPr lang="zh-CN" altLang="en-US" sz="1400"/>
              <a:pPr/>
              <a:t>10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策略：从左向右，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轮番把带上最左的</a:t>
            </a:r>
            <a:r>
              <a:rPr lang="en-US" altLang="zh-CN" b="1" smtClean="0">
                <a:cs typeface="Times New Roman" panose="02020603050405020304" pitchFamily="18" charset="0"/>
              </a:rPr>
              <a:t>0</a:t>
            </a:r>
            <a:r>
              <a:rPr lang="zh-CN" altLang="en-US" b="1" smtClean="0">
                <a:cs typeface="Times New Roman" panose="02020603050405020304" pitchFamily="18" charset="0"/>
              </a:rPr>
              <a:t>和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zh-CN" altLang="en-US" b="1" smtClean="0">
                <a:cs typeface="Times New Roman" panose="02020603050405020304" pitchFamily="18" charset="0"/>
              </a:rPr>
              <a:t>分别写成</a:t>
            </a:r>
            <a:r>
              <a:rPr lang="en-US" altLang="zh-CN" b="1" i="1" smtClean="0">
                <a:cs typeface="Times New Roman" panose="02020603050405020304" pitchFamily="18" charset="0"/>
              </a:rPr>
              <a:t>X</a:t>
            </a:r>
            <a:r>
              <a:rPr lang="zh-CN" altLang="en-US" b="1" smtClean="0">
                <a:cs typeface="Times New Roman" panose="02020603050405020304" pitchFamily="18" charset="0"/>
              </a:rPr>
              <a:t>和</a:t>
            </a:r>
            <a:r>
              <a:rPr lang="en-US" altLang="zh-CN" b="1" i="1" smtClean="0">
                <a:cs typeface="Times New Roman" panose="02020603050405020304" pitchFamily="18" charset="0"/>
              </a:rPr>
              <a:t>Y</a:t>
            </a:r>
            <a:r>
              <a:rPr lang="zh-CN" altLang="en-US" b="1" smtClean="0">
                <a:cs typeface="Times New Roman" panose="02020603050405020304" pitchFamily="18" charset="0"/>
              </a:rPr>
              <a:t>（期间要向右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和向左移动读写头），直至全部写完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T</a:t>
            </a:r>
            <a:r>
              <a:rPr lang="en-US" altLang="zh-CN" b="1" smtClean="0">
                <a:cs typeface="Times New Roman" panose="02020603050405020304" pitchFamily="18" charset="0"/>
              </a:rPr>
              <a:t>=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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,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,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F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</a:t>
            </a:r>
          </a:p>
          <a:p>
            <a:pPr lvl="1"/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 </a:t>
            </a:r>
            <a:r>
              <a:rPr lang="en-US" altLang="zh-CN" b="1" smtClean="0">
                <a:cs typeface="Times New Roman" panose="02020603050405020304" pitchFamily="18" charset="0"/>
              </a:rPr>
              <a:t>= {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…,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altLang="zh-CN" b="1" smtClean="0">
                <a:cs typeface="Times New Roman" panose="02020603050405020304" pitchFamily="18" charset="0"/>
              </a:rPr>
              <a:t>}		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  </a:t>
            </a:r>
            <a:r>
              <a:rPr lang="en-US" altLang="zh-CN" b="1" smtClean="0">
                <a:cs typeface="Times New Roman" panose="02020603050405020304" pitchFamily="18" charset="0"/>
              </a:rPr>
              <a:t>= {0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 Y</a:t>
            </a:r>
            <a:r>
              <a:rPr lang="en-US" altLang="zh-CN" b="1" smtClean="0">
                <a:cs typeface="Times New Roman" panose="02020603050405020304" pitchFamily="18" charset="0"/>
              </a:rPr>
              <a:t>}</a:t>
            </a:r>
          </a:p>
          <a:p>
            <a:pPr lvl="1"/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 </a:t>
            </a:r>
            <a:r>
              <a:rPr lang="en-US" altLang="zh-CN" b="1" smtClean="0">
                <a:cs typeface="Times New Roman" panose="02020603050405020304" pitchFamily="18" charset="0"/>
              </a:rPr>
              <a:t>= {0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</a:t>
            </a:r>
            <a:r>
              <a:rPr lang="en-US" altLang="zh-CN" b="1" smtClean="0">
                <a:cs typeface="Times New Roman" panose="02020603050405020304" pitchFamily="18" charset="0"/>
              </a:rPr>
              <a:t>}			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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cs typeface="Times New Roman" panose="02020603050405020304" pitchFamily="18" charset="0"/>
              </a:rPr>
              <a:t>= {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altLang="zh-CN" b="1" smtClean="0">
                <a:cs typeface="Times New Roman" panose="02020603050405020304" pitchFamily="18" charset="0"/>
              </a:rPr>
              <a:t>}</a:t>
            </a:r>
          </a:p>
          <a:p>
            <a:pPr lvl="1"/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 </a:t>
            </a: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见下一页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12292" name="组合 22"/>
          <p:cNvGrpSpPr>
            <a:grpSpLocks/>
          </p:cNvGrpSpPr>
          <p:nvPr/>
        </p:nvGrpSpPr>
        <p:grpSpPr bwMode="auto">
          <a:xfrm>
            <a:off x="4214813" y="1500188"/>
            <a:ext cx="4754562" cy="2071687"/>
            <a:chOff x="4214810" y="1500174"/>
            <a:chExt cx="4754831" cy="2071702"/>
          </a:xfrm>
        </p:grpSpPr>
        <p:grpSp>
          <p:nvGrpSpPr>
            <p:cNvPr id="3" name="组合 30"/>
            <p:cNvGrpSpPr>
              <a:grpSpLocks/>
            </p:cNvGrpSpPr>
            <p:nvPr/>
          </p:nvGrpSpPr>
          <p:grpSpPr bwMode="auto">
            <a:xfrm>
              <a:off x="4714887" y="2000240"/>
              <a:ext cx="214337" cy="828000"/>
              <a:chOff x="999306" y="2714620"/>
              <a:chExt cx="360794" cy="500066"/>
            </a:xfrm>
            <a:noFill/>
          </p:grpSpPr>
          <p:sp>
            <p:nvSpPr>
              <p:cNvPr id="24" name="矩形 23"/>
              <p:cNvSpPr/>
              <p:nvPr/>
            </p:nvSpPr>
            <p:spPr bwMode="auto">
              <a:xfrm>
                <a:off x="999306" y="2714620"/>
                <a:ext cx="360794" cy="50006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5" name="直接箭头连接符 32"/>
              <p:cNvCxnSpPr>
                <a:cxnSpLocks noChangeShapeType="1"/>
              </p:cNvCxnSpPr>
              <p:nvPr/>
            </p:nvCxnSpPr>
            <p:spPr bwMode="auto">
              <a:xfrm rot="5400000">
                <a:off x="820100" y="2894620"/>
                <a:ext cx="360000" cy="1588"/>
              </a:xfrm>
              <a:prstGeom prst="straightConnector1">
                <a:avLst/>
              </a:prstGeom>
              <a:grpFill/>
              <a:ln w="25400" algn="ctr">
                <a:solidFill>
                  <a:schemeClr val="tx1"/>
                </a:solidFill>
                <a:round/>
                <a:headEnd type="arrow" w="sm" len="sm"/>
                <a:tailEnd/>
              </a:ln>
            </p:spPr>
          </p:cxnSp>
        </p:grpSp>
        <p:grpSp>
          <p:nvGrpSpPr>
            <p:cNvPr id="12295" name="组合 31"/>
            <p:cNvGrpSpPr>
              <a:grpSpLocks/>
            </p:cNvGrpSpPr>
            <p:nvPr/>
          </p:nvGrpSpPr>
          <p:grpSpPr bwMode="auto">
            <a:xfrm>
              <a:off x="4429124" y="1500174"/>
              <a:ext cx="4540517" cy="431800"/>
              <a:chOff x="4214821" y="2071678"/>
              <a:chExt cx="4540517" cy="431800"/>
            </a:xfrm>
          </p:grpSpPr>
          <p:sp>
            <p:nvSpPr>
              <p:cNvPr id="11" name="矩形 10"/>
              <p:cNvSpPr/>
              <p:nvPr/>
            </p:nvSpPr>
            <p:spPr bwMode="auto">
              <a:xfrm>
                <a:off x="4214831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2298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13" name="矩形 12"/>
              <p:cNvSpPr/>
              <p:nvPr/>
            </p:nvSpPr>
            <p:spPr bwMode="auto">
              <a:xfrm>
                <a:off x="5215013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" name="矩形 13"/>
              <p:cNvSpPr/>
              <p:nvPr/>
            </p:nvSpPr>
            <p:spPr bwMode="auto">
              <a:xfrm>
                <a:off x="5715104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2301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16" name="矩形 15"/>
              <p:cNvSpPr/>
              <p:nvPr/>
            </p:nvSpPr>
            <p:spPr bwMode="auto">
              <a:xfrm>
                <a:off x="6715286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" name="矩形 16"/>
              <p:cNvSpPr/>
              <p:nvPr/>
            </p:nvSpPr>
            <p:spPr bwMode="auto">
              <a:xfrm>
                <a:off x="7215376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 bwMode="auto">
              <a:xfrm>
                <a:off x="7715467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 bwMode="auto">
              <a:xfrm>
                <a:off x="8215557" y="2071678"/>
                <a:ext cx="503266" cy="43180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2306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307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3" name="矩形 32"/>
            <p:cNvSpPr/>
            <p:nvPr/>
          </p:nvSpPr>
          <p:spPr bwMode="auto">
            <a:xfrm>
              <a:off x="4214810" y="2714620"/>
              <a:ext cx="1071623" cy="85725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</p:grpSp>
      <p:sp>
        <p:nvSpPr>
          <p:cNvPr id="12293" name="灯片编号占位符 20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CA804054-EE29-4CE3-8513-6AFF9D35E0D5}" type="slidenum">
              <a:rPr lang="zh-CN" altLang="en-US" sz="1400"/>
              <a:pPr/>
              <a:t>11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	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 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 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B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5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13316" name="组合 22"/>
          <p:cNvGrpSpPr>
            <a:grpSpLocks/>
          </p:cNvGrpSpPr>
          <p:nvPr/>
        </p:nvGrpSpPr>
        <p:grpSpPr bwMode="auto">
          <a:xfrm>
            <a:off x="4214813" y="1500188"/>
            <a:ext cx="4754562" cy="2071687"/>
            <a:chOff x="4214810" y="1500174"/>
            <a:chExt cx="4754831" cy="2071702"/>
          </a:xfrm>
        </p:grpSpPr>
        <p:grpSp>
          <p:nvGrpSpPr>
            <p:cNvPr id="3" name="组合 30"/>
            <p:cNvGrpSpPr>
              <a:grpSpLocks/>
            </p:cNvGrpSpPr>
            <p:nvPr/>
          </p:nvGrpSpPr>
          <p:grpSpPr bwMode="auto">
            <a:xfrm>
              <a:off x="4714887" y="2000240"/>
              <a:ext cx="214337" cy="828000"/>
              <a:chOff x="999306" y="2714620"/>
              <a:chExt cx="360794" cy="500066"/>
            </a:xfrm>
            <a:noFill/>
          </p:grpSpPr>
          <p:sp>
            <p:nvSpPr>
              <p:cNvPr id="39" name="矩形 38"/>
              <p:cNvSpPr/>
              <p:nvPr/>
            </p:nvSpPr>
            <p:spPr bwMode="auto">
              <a:xfrm>
                <a:off x="999306" y="2714620"/>
                <a:ext cx="360794" cy="50006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40" name="直接箭头连接符 32"/>
              <p:cNvCxnSpPr>
                <a:cxnSpLocks noChangeShapeType="1"/>
              </p:cNvCxnSpPr>
              <p:nvPr/>
            </p:nvCxnSpPr>
            <p:spPr bwMode="auto">
              <a:xfrm rot="5400000">
                <a:off x="820100" y="2894620"/>
                <a:ext cx="360000" cy="1588"/>
              </a:xfrm>
              <a:prstGeom prst="straightConnector1">
                <a:avLst/>
              </a:prstGeom>
              <a:grpFill/>
              <a:ln w="25400" algn="ctr">
                <a:solidFill>
                  <a:schemeClr val="tx1"/>
                </a:solidFill>
                <a:round/>
                <a:headEnd type="arrow" w="sm" len="sm"/>
                <a:tailEnd/>
              </a:ln>
            </p:spPr>
          </p:cxnSp>
        </p:grpSp>
        <p:grpSp>
          <p:nvGrpSpPr>
            <p:cNvPr id="13319" name="组合 31"/>
            <p:cNvGrpSpPr>
              <a:grpSpLocks/>
            </p:cNvGrpSpPr>
            <p:nvPr/>
          </p:nvGrpSpPr>
          <p:grpSpPr bwMode="auto">
            <a:xfrm>
              <a:off x="4429134" y="1500174"/>
              <a:ext cx="4540507" cy="431803"/>
              <a:chOff x="4214831" y="2071678"/>
              <a:chExt cx="4540507" cy="431803"/>
            </a:xfrm>
          </p:grpSpPr>
          <p:sp>
            <p:nvSpPr>
              <p:cNvPr id="27" name="矩形 26"/>
              <p:cNvSpPr/>
              <p:nvPr/>
            </p:nvSpPr>
            <p:spPr bwMode="auto">
              <a:xfrm>
                <a:off x="4214831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3322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29" name="矩形 28"/>
              <p:cNvSpPr/>
              <p:nvPr/>
            </p:nvSpPr>
            <p:spPr bwMode="auto">
              <a:xfrm>
                <a:off x="5215013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 bwMode="auto">
              <a:xfrm>
                <a:off x="5715104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3325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32" name="矩形 31"/>
              <p:cNvSpPr/>
              <p:nvPr/>
            </p:nvSpPr>
            <p:spPr bwMode="auto">
              <a:xfrm>
                <a:off x="6715286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 bwMode="auto">
              <a:xfrm>
                <a:off x="7215376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5" name="矩形 34"/>
              <p:cNvSpPr/>
              <p:nvPr/>
            </p:nvSpPr>
            <p:spPr bwMode="auto">
              <a:xfrm>
                <a:off x="7715467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6" name="矩形 35"/>
              <p:cNvSpPr/>
              <p:nvPr/>
            </p:nvSpPr>
            <p:spPr bwMode="auto">
              <a:xfrm>
                <a:off x="8215557" y="2071678"/>
                <a:ext cx="503266" cy="43180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3330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331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6" name="矩形 25"/>
            <p:cNvSpPr/>
            <p:nvPr/>
          </p:nvSpPr>
          <p:spPr bwMode="auto">
            <a:xfrm>
              <a:off x="4214810" y="2714620"/>
              <a:ext cx="1071623" cy="85725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</p:grpSp>
      <p:sp>
        <p:nvSpPr>
          <p:cNvPr id="13317" name="灯片编号占位符 20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74AC207-3B93-4534-852C-CE4A9C716CAD}" type="slidenum">
              <a:rPr lang="zh-CN" altLang="en-US" sz="1400"/>
              <a:pPr/>
              <a:t>12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14340" name="组合 22"/>
          <p:cNvGrpSpPr>
            <a:grpSpLocks/>
          </p:cNvGrpSpPr>
          <p:nvPr/>
        </p:nvGrpSpPr>
        <p:grpSpPr bwMode="auto">
          <a:xfrm>
            <a:off x="4214813" y="1500188"/>
            <a:ext cx="4754562" cy="2071687"/>
            <a:chOff x="4214810" y="1500174"/>
            <a:chExt cx="4754831" cy="2071702"/>
          </a:xfrm>
        </p:grpSpPr>
        <p:grpSp>
          <p:nvGrpSpPr>
            <p:cNvPr id="3" name="组合 30"/>
            <p:cNvGrpSpPr>
              <a:grpSpLocks/>
            </p:cNvGrpSpPr>
            <p:nvPr/>
          </p:nvGrpSpPr>
          <p:grpSpPr bwMode="auto">
            <a:xfrm>
              <a:off x="4714887" y="2000240"/>
              <a:ext cx="214337" cy="828000"/>
              <a:chOff x="999306" y="2714620"/>
              <a:chExt cx="360794" cy="500066"/>
            </a:xfrm>
            <a:noFill/>
          </p:grpSpPr>
          <p:sp>
            <p:nvSpPr>
              <p:cNvPr id="39" name="矩形 38"/>
              <p:cNvSpPr/>
              <p:nvPr/>
            </p:nvSpPr>
            <p:spPr bwMode="auto">
              <a:xfrm>
                <a:off x="999306" y="2714620"/>
                <a:ext cx="360794" cy="50006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40" name="直接箭头连接符 32"/>
              <p:cNvCxnSpPr>
                <a:cxnSpLocks noChangeShapeType="1"/>
              </p:cNvCxnSpPr>
              <p:nvPr/>
            </p:nvCxnSpPr>
            <p:spPr bwMode="auto">
              <a:xfrm rot="5400000">
                <a:off x="820100" y="2894620"/>
                <a:ext cx="360000" cy="1588"/>
              </a:xfrm>
              <a:prstGeom prst="straightConnector1">
                <a:avLst/>
              </a:prstGeom>
              <a:grpFill/>
              <a:ln w="25400" algn="ctr">
                <a:solidFill>
                  <a:schemeClr val="tx1"/>
                </a:solidFill>
                <a:round/>
                <a:headEnd type="arrow" w="sm" len="sm"/>
                <a:tailEnd/>
              </a:ln>
            </p:spPr>
          </p:cxnSp>
        </p:grpSp>
        <p:grpSp>
          <p:nvGrpSpPr>
            <p:cNvPr id="14361" name="组合 31"/>
            <p:cNvGrpSpPr>
              <a:grpSpLocks/>
            </p:cNvGrpSpPr>
            <p:nvPr/>
          </p:nvGrpSpPr>
          <p:grpSpPr bwMode="auto">
            <a:xfrm>
              <a:off x="4429134" y="1500174"/>
              <a:ext cx="4540507" cy="431803"/>
              <a:chOff x="4214831" y="2071678"/>
              <a:chExt cx="4540507" cy="431803"/>
            </a:xfrm>
          </p:grpSpPr>
          <p:sp>
            <p:nvSpPr>
              <p:cNvPr id="27" name="矩形 26"/>
              <p:cNvSpPr/>
              <p:nvPr/>
            </p:nvSpPr>
            <p:spPr bwMode="auto">
              <a:xfrm>
                <a:off x="4214831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364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29" name="矩形 28"/>
              <p:cNvSpPr/>
              <p:nvPr/>
            </p:nvSpPr>
            <p:spPr bwMode="auto">
              <a:xfrm>
                <a:off x="5215013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0" name="矩形 29"/>
              <p:cNvSpPr/>
              <p:nvPr/>
            </p:nvSpPr>
            <p:spPr bwMode="auto">
              <a:xfrm>
                <a:off x="5715104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367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32" name="矩形 31"/>
              <p:cNvSpPr/>
              <p:nvPr/>
            </p:nvSpPr>
            <p:spPr bwMode="auto">
              <a:xfrm>
                <a:off x="6715286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4" name="矩形 33"/>
              <p:cNvSpPr/>
              <p:nvPr/>
            </p:nvSpPr>
            <p:spPr bwMode="auto">
              <a:xfrm>
                <a:off x="7215376" y="2071678"/>
                <a:ext cx="503266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5" name="矩形 34"/>
              <p:cNvSpPr/>
              <p:nvPr/>
            </p:nvSpPr>
            <p:spPr bwMode="auto">
              <a:xfrm>
                <a:off x="7715467" y="2071678"/>
                <a:ext cx="503265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36" name="矩形 35"/>
              <p:cNvSpPr/>
              <p:nvPr/>
            </p:nvSpPr>
            <p:spPr bwMode="auto">
              <a:xfrm>
                <a:off x="8215557" y="2071678"/>
                <a:ext cx="503266" cy="43180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4372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73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26" name="矩形 25"/>
            <p:cNvSpPr/>
            <p:nvPr/>
          </p:nvSpPr>
          <p:spPr bwMode="auto">
            <a:xfrm>
              <a:off x="4214810" y="2714620"/>
              <a:ext cx="1071623" cy="85725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</p:grpSp>
      <p:grpSp>
        <p:nvGrpSpPr>
          <p:cNvPr id="5" name="组合 52"/>
          <p:cNvGrpSpPr>
            <a:grpSpLocks/>
          </p:cNvGrpSpPr>
          <p:nvPr/>
        </p:nvGrpSpPr>
        <p:grpSpPr bwMode="auto">
          <a:xfrm>
            <a:off x="4429125" y="4021138"/>
            <a:ext cx="4540250" cy="2071687"/>
            <a:chOff x="4429912" y="4000504"/>
            <a:chExt cx="4540250" cy="2071691"/>
          </a:xfrm>
        </p:grpSpPr>
        <p:grpSp>
          <p:nvGrpSpPr>
            <p:cNvPr id="14345" name="组合 31"/>
            <p:cNvGrpSpPr>
              <a:grpSpLocks/>
            </p:cNvGrpSpPr>
            <p:nvPr/>
          </p:nvGrpSpPr>
          <p:grpSpPr bwMode="auto">
            <a:xfrm>
              <a:off x="4429912" y="4000504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831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350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5013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5104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353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5286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376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467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557" y="2071678"/>
                <a:ext cx="503266" cy="431804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4358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359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4346" name="组合 51"/>
            <p:cNvGrpSpPr>
              <a:grpSpLocks/>
            </p:cNvGrpSpPr>
            <p:nvPr/>
          </p:nvGrpSpPr>
          <p:grpSpPr bwMode="auto">
            <a:xfrm>
              <a:off x="4643438" y="4500570"/>
              <a:ext cx="1071562" cy="1571625"/>
              <a:chOff x="4215600" y="4500566"/>
              <a:chExt cx="1071562" cy="1571625"/>
            </a:xfrm>
          </p:grpSpPr>
          <p:grpSp>
            <p:nvGrpSpPr>
              <p:cNvPr id="8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8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6387" y="5214939"/>
                <a:ext cx="1071562" cy="8572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3" name="矩形 42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9" name="矩形 48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4344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1D4976B-3A2F-4CF9-85EE-E58F2FA8E830}" type="slidenum">
              <a:rPr lang="zh-CN" altLang="en-US" sz="1400"/>
              <a:pPr/>
              <a:t>13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" name="组合 69"/>
          <p:cNvGrpSpPr>
            <a:grpSpLocks/>
          </p:cNvGrpSpPr>
          <p:nvPr/>
        </p:nvGrpSpPr>
        <p:grpSpPr bwMode="auto">
          <a:xfrm>
            <a:off x="4429125" y="4021138"/>
            <a:ext cx="4540250" cy="2105025"/>
            <a:chOff x="4429912" y="4021200"/>
            <a:chExt cx="4540250" cy="2104425"/>
          </a:xfrm>
        </p:grpSpPr>
        <p:grpSp>
          <p:nvGrpSpPr>
            <p:cNvPr id="15384" name="组合 31"/>
            <p:cNvGrpSpPr>
              <a:grpSpLocks/>
            </p:cNvGrpSpPr>
            <p:nvPr/>
          </p:nvGrpSpPr>
          <p:grpSpPr bwMode="auto">
            <a:xfrm>
              <a:off x="4429912" y="4021200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83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389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5013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5104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392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5286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376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467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557" y="2071678"/>
                <a:ext cx="503266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5397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398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5385" name="组合 51"/>
            <p:cNvGrpSpPr>
              <a:grpSpLocks/>
            </p:cNvGrpSpPr>
            <p:nvPr/>
          </p:nvGrpSpPr>
          <p:grpSpPr bwMode="auto">
            <a:xfrm>
              <a:off x="5143504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6383" y="5215185"/>
                <a:ext cx="1071563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15365" name="组合 52"/>
          <p:cNvGrpSpPr>
            <a:grpSpLocks/>
          </p:cNvGrpSpPr>
          <p:nvPr/>
        </p:nvGrpSpPr>
        <p:grpSpPr bwMode="auto">
          <a:xfrm>
            <a:off x="4432300" y="1501775"/>
            <a:ext cx="4540250" cy="2071688"/>
            <a:chOff x="4429912" y="4000504"/>
            <a:chExt cx="4540250" cy="2071691"/>
          </a:xfrm>
        </p:grpSpPr>
        <p:grpSp>
          <p:nvGrpSpPr>
            <p:cNvPr id="15369" name="组合 31"/>
            <p:cNvGrpSpPr>
              <a:grpSpLocks/>
            </p:cNvGrpSpPr>
            <p:nvPr/>
          </p:nvGrpSpPr>
          <p:grpSpPr bwMode="auto">
            <a:xfrm>
              <a:off x="4429915" y="4000504"/>
              <a:ext cx="4540253" cy="431800"/>
              <a:chOff x="4214831" y="2071678"/>
              <a:chExt cx="4540507" cy="431803"/>
            </a:xfrm>
          </p:grpSpPr>
          <p:sp>
            <p:nvSpPr>
              <p:cNvPr id="59" name="矩形 58"/>
              <p:cNvSpPr/>
              <p:nvPr/>
            </p:nvSpPr>
            <p:spPr bwMode="auto">
              <a:xfrm>
                <a:off x="4214828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374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61" name="矩形 60"/>
              <p:cNvSpPr/>
              <p:nvPr/>
            </p:nvSpPr>
            <p:spPr bwMode="auto">
              <a:xfrm>
                <a:off x="5215009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2" name="矩形 61"/>
              <p:cNvSpPr/>
              <p:nvPr/>
            </p:nvSpPr>
            <p:spPr bwMode="auto">
              <a:xfrm>
                <a:off x="5715100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377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64" name="矩形 63"/>
              <p:cNvSpPr/>
              <p:nvPr/>
            </p:nvSpPr>
            <p:spPr bwMode="auto">
              <a:xfrm>
                <a:off x="6715281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5" name="矩形 64"/>
              <p:cNvSpPr/>
              <p:nvPr/>
            </p:nvSpPr>
            <p:spPr bwMode="auto">
              <a:xfrm>
                <a:off x="7215371" y="2071678"/>
                <a:ext cx="503266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6" name="矩形 65"/>
              <p:cNvSpPr/>
              <p:nvPr/>
            </p:nvSpPr>
            <p:spPr bwMode="auto">
              <a:xfrm>
                <a:off x="7715462" y="2071678"/>
                <a:ext cx="503265" cy="431804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7" name="矩形 66"/>
              <p:cNvSpPr/>
              <p:nvPr/>
            </p:nvSpPr>
            <p:spPr bwMode="auto">
              <a:xfrm>
                <a:off x="8215552" y="2071678"/>
                <a:ext cx="503266" cy="431804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5382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383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5370" name="组合 51"/>
            <p:cNvGrpSpPr>
              <a:grpSpLocks/>
            </p:cNvGrpSpPr>
            <p:nvPr/>
          </p:nvGrpSpPr>
          <p:grpSpPr bwMode="auto">
            <a:xfrm>
              <a:off x="4643438" y="450057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7" name="矩形 56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8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8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56" name="矩形 55"/>
              <p:cNvSpPr/>
              <p:nvPr/>
            </p:nvSpPr>
            <p:spPr bwMode="auto">
              <a:xfrm>
                <a:off x="4216387" y="5214940"/>
                <a:ext cx="1071562" cy="857251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5368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004399A-D55B-48D2-AC1D-1DA8B6F6D445}" type="slidenum">
              <a:rPr lang="zh-CN" altLang="en-US" sz="1400"/>
              <a:pPr/>
              <a:t>14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" name="组合 94"/>
          <p:cNvGrpSpPr>
            <a:grpSpLocks/>
          </p:cNvGrpSpPr>
          <p:nvPr/>
        </p:nvGrpSpPr>
        <p:grpSpPr bwMode="auto">
          <a:xfrm>
            <a:off x="4429125" y="4021138"/>
            <a:ext cx="4540250" cy="2105025"/>
            <a:chOff x="4429912" y="4021200"/>
            <a:chExt cx="4540250" cy="2104425"/>
          </a:xfrm>
        </p:grpSpPr>
        <p:grpSp>
          <p:nvGrpSpPr>
            <p:cNvPr id="16408" name="组合 31"/>
            <p:cNvGrpSpPr>
              <a:grpSpLocks/>
            </p:cNvGrpSpPr>
            <p:nvPr/>
          </p:nvGrpSpPr>
          <p:grpSpPr bwMode="auto">
            <a:xfrm>
              <a:off x="4429912" y="4021200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83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413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5013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5104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416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5286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376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467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557" y="2071678"/>
                <a:ext cx="503266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6421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422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409" name="组合 51"/>
            <p:cNvGrpSpPr>
              <a:grpSpLocks/>
            </p:cNvGrpSpPr>
            <p:nvPr/>
          </p:nvGrpSpPr>
          <p:grpSpPr bwMode="auto">
            <a:xfrm>
              <a:off x="5643570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6380" y="5215185"/>
                <a:ext cx="1071562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16389" name="组合 76"/>
          <p:cNvGrpSpPr>
            <a:grpSpLocks/>
          </p:cNvGrpSpPr>
          <p:nvPr/>
        </p:nvGrpSpPr>
        <p:grpSpPr bwMode="auto">
          <a:xfrm>
            <a:off x="4432300" y="1501775"/>
            <a:ext cx="4540250" cy="2103438"/>
            <a:chOff x="4429912" y="4021200"/>
            <a:chExt cx="4540250" cy="2104425"/>
          </a:xfrm>
        </p:grpSpPr>
        <p:grpSp>
          <p:nvGrpSpPr>
            <p:cNvPr id="16393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84" name="矩形 83"/>
              <p:cNvSpPr/>
              <p:nvPr/>
            </p:nvSpPr>
            <p:spPr bwMode="auto">
              <a:xfrm>
                <a:off x="4214828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398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86" name="矩形 85"/>
              <p:cNvSpPr/>
              <p:nvPr/>
            </p:nvSpPr>
            <p:spPr bwMode="auto">
              <a:xfrm>
                <a:off x="5215009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87" name="矩形 86"/>
              <p:cNvSpPr/>
              <p:nvPr/>
            </p:nvSpPr>
            <p:spPr bwMode="auto">
              <a:xfrm>
                <a:off x="5715100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401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89" name="矩形 88"/>
              <p:cNvSpPr/>
              <p:nvPr/>
            </p:nvSpPr>
            <p:spPr bwMode="auto">
              <a:xfrm>
                <a:off x="6715281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90" name="矩形 89"/>
              <p:cNvSpPr/>
              <p:nvPr/>
            </p:nvSpPr>
            <p:spPr bwMode="auto">
              <a:xfrm>
                <a:off x="7215371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91" name="矩形 90"/>
              <p:cNvSpPr/>
              <p:nvPr/>
            </p:nvSpPr>
            <p:spPr bwMode="auto">
              <a:xfrm>
                <a:off x="7715462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92" name="矩形 91"/>
              <p:cNvSpPr/>
              <p:nvPr/>
            </p:nvSpPr>
            <p:spPr bwMode="auto">
              <a:xfrm>
                <a:off x="8215552" y="2071678"/>
                <a:ext cx="503266" cy="43200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6406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6407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6394" name="组合 51"/>
            <p:cNvGrpSpPr>
              <a:grpSpLocks/>
            </p:cNvGrpSpPr>
            <p:nvPr/>
          </p:nvGrpSpPr>
          <p:grpSpPr bwMode="auto">
            <a:xfrm>
              <a:off x="5143504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82" name="矩形 81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83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81" name="矩形 80"/>
              <p:cNvSpPr/>
              <p:nvPr/>
            </p:nvSpPr>
            <p:spPr bwMode="auto">
              <a:xfrm>
                <a:off x="4216383" y="5214539"/>
                <a:ext cx="1071563" cy="8576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6392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C4E69F07-D36B-4251-A008-CF2B607C3574}" type="slidenum">
              <a:rPr lang="zh-CN" altLang="en-US" sz="1400"/>
              <a:pPr/>
              <a:t>15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 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" name="组合 68"/>
          <p:cNvGrpSpPr>
            <a:grpSpLocks/>
          </p:cNvGrpSpPr>
          <p:nvPr/>
        </p:nvGrpSpPr>
        <p:grpSpPr bwMode="auto">
          <a:xfrm>
            <a:off x="4429125" y="4021138"/>
            <a:ext cx="4540250" cy="2105025"/>
            <a:chOff x="4429912" y="4021200"/>
            <a:chExt cx="4540250" cy="2104425"/>
          </a:xfrm>
        </p:grpSpPr>
        <p:grpSp>
          <p:nvGrpSpPr>
            <p:cNvPr id="17432" name="组合 31"/>
            <p:cNvGrpSpPr>
              <a:grpSpLocks/>
            </p:cNvGrpSpPr>
            <p:nvPr/>
          </p:nvGrpSpPr>
          <p:grpSpPr bwMode="auto">
            <a:xfrm>
              <a:off x="4429912" y="4021200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83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437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5013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5104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440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5286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376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467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557" y="2071678"/>
                <a:ext cx="503266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7445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446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7433" name="组合 51"/>
            <p:cNvGrpSpPr>
              <a:grpSpLocks/>
            </p:cNvGrpSpPr>
            <p:nvPr/>
          </p:nvGrpSpPr>
          <p:grpSpPr bwMode="auto">
            <a:xfrm>
              <a:off x="5143504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6383" y="5215185"/>
                <a:ext cx="1071563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17413" name="组合 94"/>
          <p:cNvGrpSpPr>
            <a:grpSpLocks/>
          </p:cNvGrpSpPr>
          <p:nvPr/>
        </p:nvGrpSpPr>
        <p:grpSpPr bwMode="auto">
          <a:xfrm>
            <a:off x="4432300" y="1501775"/>
            <a:ext cx="4540250" cy="2103438"/>
            <a:chOff x="4429912" y="4021200"/>
            <a:chExt cx="4540250" cy="2104425"/>
          </a:xfrm>
        </p:grpSpPr>
        <p:grpSp>
          <p:nvGrpSpPr>
            <p:cNvPr id="17417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58" name="矩形 57"/>
              <p:cNvSpPr/>
              <p:nvPr/>
            </p:nvSpPr>
            <p:spPr bwMode="auto">
              <a:xfrm>
                <a:off x="4214828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422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60" name="矩形 59"/>
              <p:cNvSpPr/>
              <p:nvPr/>
            </p:nvSpPr>
            <p:spPr bwMode="auto">
              <a:xfrm>
                <a:off x="5215009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1" name="矩形 60"/>
              <p:cNvSpPr/>
              <p:nvPr/>
            </p:nvSpPr>
            <p:spPr bwMode="auto">
              <a:xfrm>
                <a:off x="5715100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425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63" name="矩形 62"/>
              <p:cNvSpPr/>
              <p:nvPr/>
            </p:nvSpPr>
            <p:spPr bwMode="auto">
              <a:xfrm>
                <a:off x="6715281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4" name="矩形 63"/>
              <p:cNvSpPr/>
              <p:nvPr/>
            </p:nvSpPr>
            <p:spPr bwMode="auto">
              <a:xfrm>
                <a:off x="7215371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5" name="矩形 64"/>
              <p:cNvSpPr/>
              <p:nvPr/>
            </p:nvSpPr>
            <p:spPr bwMode="auto">
              <a:xfrm>
                <a:off x="7715462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6" name="矩形 65"/>
              <p:cNvSpPr/>
              <p:nvPr/>
            </p:nvSpPr>
            <p:spPr bwMode="auto">
              <a:xfrm>
                <a:off x="8215552" y="2071678"/>
                <a:ext cx="503266" cy="43200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7430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7431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7418" name="组合 51"/>
            <p:cNvGrpSpPr>
              <a:grpSpLocks/>
            </p:cNvGrpSpPr>
            <p:nvPr/>
          </p:nvGrpSpPr>
          <p:grpSpPr bwMode="auto">
            <a:xfrm>
              <a:off x="5643570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6" name="矩形 55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7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55" name="矩形 54"/>
              <p:cNvSpPr/>
              <p:nvPr/>
            </p:nvSpPr>
            <p:spPr bwMode="auto">
              <a:xfrm>
                <a:off x="4216380" y="5214539"/>
                <a:ext cx="1071562" cy="8576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7416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864D294C-2DE1-4404-9FA0-0E92DF5B0ADF}" type="slidenum">
              <a:rPr lang="zh-CN" altLang="en-US" sz="1400"/>
              <a:pPr/>
              <a:t>16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" name="组合 82"/>
          <p:cNvGrpSpPr>
            <a:grpSpLocks/>
          </p:cNvGrpSpPr>
          <p:nvPr/>
        </p:nvGrpSpPr>
        <p:grpSpPr bwMode="auto">
          <a:xfrm>
            <a:off x="4429125" y="4021138"/>
            <a:ext cx="4540250" cy="2105025"/>
            <a:chOff x="4429912" y="4021200"/>
            <a:chExt cx="4540250" cy="2104425"/>
          </a:xfrm>
        </p:grpSpPr>
        <p:grpSp>
          <p:nvGrpSpPr>
            <p:cNvPr id="18456" name="组合 31"/>
            <p:cNvGrpSpPr>
              <a:grpSpLocks/>
            </p:cNvGrpSpPr>
            <p:nvPr/>
          </p:nvGrpSpPr>
          <p:grpSpPr bwMode="auto">
            <a:xfrm>
              <a:off x="4429912" y="4021200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83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461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5013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5104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464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5286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376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467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557" y="2071678"/>
                <a:ext cx="503266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8469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70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8457" name="组合 51"/>
            <p:cNvGrpSpPr>
              <a:grpSpLocks/>
            </p:cNvGrpSpPr>
            <p:nvPr/>
          </p:nvGrpSpPr>
          <p:grpSpPr bwMode="auto">
            <a:xfrm>
              <a:off x="4714876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6386" y="5215185"/>
                <a:ext cx="1071563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18437" name="组合 39"/>
          <p:cNvGrpSpPr>
            <a:grpSpLocks/>
          </p:cNvGrpSpPr>
          <p:nvPr/>
        </p:nvGrpSpPr>
        <p:grpSpPr bwMode="auto">
          <a:xfrm>
            <a:off x="4432300" y="1501775"/>
            <a:ext cx="4540250" cy="2103438"/>
            <a:chOff x="4429912" y="4021200"/>
            <a:chExt cx="4540250" cy="2104425"/>
          </a:xfrm>
        </p:grpSpPr>
        <p:grpSp>
          <p:nvGrpSpPr>
            <p:cNvPr id="18441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4214828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446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74" name="矩形 73"/>
              <p:cNvSpPr/>
              <p:nvPr/>
            </p:nvSpPr>
            <p:spPr bwMode="auto">
              <a:xfrm>
                <a:off x="5215009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5" name="矩形 74"/>
              <p:cNvSpPr/>
              <p:nvPr/>
            </p:nvSpPr>
            <p:spPr bwMode="auto">
              <a:xfrm>
                <a:off x="5715100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449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77" name="矩形 76"/>
              <p:cNvSpPr/>
              <p:nvPr/>
            </p:nvSpPr>
            <p:spPr bwMode="auto">
              <a:xfrm>
                <a:off x="6715281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8" name="矩形 77"/>
              <p:cNvSpPr/>
              <p:nvPr/>
            </p:nvSpPr>
            <p:spPr bwMode="auto">
              <a:xfrm>
                <a:off x="7215371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9" name="矩形 78"/>
              <p:cNvSpPr/>
              <p:nvPr/>
            </p:nvSpPr>
            <p:spPr bwMode="auto">
              <a:xfrm>
                <a:off x="7715462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80" name="矩形 79"/>
              <p:cNvSpPr/>
              <p:nvPr/>
            </p:nvSpPr>
            <p:spPr bwMode="auto">
              <a:xfrm>
                <a:off x="8215552" y="2071678"/>
                <a:ext cx="503266" cy="43200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8454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8455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8442" name="组合 51"/>
            <p:cNvGrpSpPr>
              <a:grpSpLocks/>
            </p:cNvGrpSpPr>
            <p:nvPr/>
          </p:nvGrpSpPr>
          <p:grpSpPr bwMode="auto">
            <a:xfrm>
              <a:off x="5143504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70" name="矩形 6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7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69" name="矩形 68"/>
              <p:cNvSpPr/>
              <p:nvPr/>
            </p:nvSpPr>
            <p:spPr bwMode="auto">
              <a:xfrm>
                <a:off x="4216383" y="5214539"/>
                <a:ext cx="1071563" cy="8576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8440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A266AD0-8931-4A00-B999-F05409926A25}" type="slidenum">
              <a:rPr lang="zh-CN" altLang="en-US" sz="1400"/>
              <a:pPr/>
              <a:t>17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" name="组合 82"/>
          <p:cNvGrpSpPr>
            <a:grpSpLocks/>
          </p:cNvGrpSpPr>
          <p:nvPr/>
        </p:nvGrpSpPr>
        <p:grpSpPr bwMode="auto">
          <a:xfrm>
            <a:off x="4214813" y="4021138"/>
            <a:ext cx="4754562" cy="2105025"/>
            <a:chOff x="4214810" y="4021200"/>
            <a:chExt cx="4755352" cy="2104425"/>
          </a:xfrm>
        </p:grpSpPr>
        <p:grpSp>
          <p:nvGrpSpPr>
            <p:cNvPr id="19480" name="组合 31"/>
            <p:cNvGrpSpPr>
              <a:grpSpLocks/>
            </p:cNvGrpSpPr>
            <p:nvPr/>
          </p:nvGrpSpPr>
          <p:grpSpPr bwMode="auto">
            <a:xfrm>
              <a:off x="4429912" y="4021200"/>
              <a:ext cx="4540250" cy="431800"/>
              <a:chOff x="4214831" y="2071678"/>
              <a:chExt cx="4540507" cy="431803"/>
            </a:xfrm>
          </p:grpSpPr>
          <p:sp>
            <p:nvSpPr>
              <p:cNvPr id="25" name="矩形 24"/>
              <p:cNvSpPr/>
              <p:nvPr/>
            </p:nvSpPr>
            <p:spPr bwMode="auto">
              <a:xfrm>
                <a:off x="4214077" y="2071678"/>
                <a:ext cx="503350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485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41" name="矩形 40"/>
              <p:cNvSpPr/>
              <p:nvPr/>
            </p:nvSpPr>
            <p:spPr bwMode="auto">
              <a:xfrm>
                <a:off x="5214425" y="2071678"/>
                <a:ext cx="503350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2" name="矩形 41"/>
              <p:cNvSpPr/>
              <p:nvPr/>
            </p:nvSpPr>
            <p:spPr bwMode="auto">
              <a:xfrm>
                <a:off x="5714599" y="2071678"/>
                <a:ext cx="503349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488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44" name="矩形 43"/>
              <p:cNvSpPr/>
              <p:nvPr/>
            </p:nvSpPr>
            <p:spPr bwMode="auto">
              <a:xfrm>
                <a:off x="6714947" y="2071678"/>
                <a:ext cx="503349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5" name="矩形 44"/>
              <p:cNvSpPr/>
              <p:nvPr/>
            </p:nvSpPr>
            <p:spPr bwMode="auto">
              <a:xfrm>
                <a:off x="7215120" y="2071678"/>
                <a:ext cx="503350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6" name="矩形 45"/>
              <p:cNvSpPr/>
              <p:nvPr/>
            </p:nvSpPr>
            <p:spPr bwMode="auto">
              <a:xfrm>
                <a:off x="7715294" y="2071678"/>
                <a:ext cx="503349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47" name="矩形 46"/>
              <p:cNvSpPr/>
              <p:nvPr/>
            </p:nvSpPr>
            <p:spPr bwMode="auto">
              <a:xfrm>
                <a:off x="8215468" y="2071678"/>
                <a:ext cx="503350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9493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94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9481" name="组合 51"/>
            <p:cNvGrpSpPr>
              <a:grpSpLocks/>
            </p:cNvGrpSpPr>
            <p:nvPr/>
          </p:nvGrpSpPr>
          <p:grpSpPr bwMode="auto">
            <a:xfrm>
              <a:off x="4214810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0" name="矩形 4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24" name="矩形 23"/>
              <p:cNvSpPr/>
              <p:nvPr/>
            </p:nvSpPr>
            <p:spPr bwMode="auto">
              <a:xfrm>
                <a:off x="4215600" y="5215185"/>
                <a:ext cx="1071740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19461" name="组合 82"/>
          <p:cNvGrpSpPr>
            <a:grpSpLocks/>
          </p:cNvGrpSpPr>
          <p:nvPr/>
        </p:nvGrpSpPr>
        <p:grpSpPr bwMode="auto">
          <a:xfrm>
            <a:off x="4432300" y="1501775"/>
            <a:ext cx="4540250" cy="2103438"/>
            <a:chOff x="4429912" y="4021200"/>
            <a:chExt cx="4540250" cy="2104425"/>
          </a:xfrm>
        </p:grpSpPr>
        <p:grpSp>
          <p:nvGrpSpPr>
            <p:cNvPr id="19465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58" name="矩形 57"/>
              <p:cNvSpPr/>
              <p:nvPr/>
            </p:nvSpPr>
            <p:spPr bwMode="auto">
              <a:xfrm>
                <a:off x="4214828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470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60" name="矩形 59"/>
              <p:cNvSpPr/>
              <p:nvPr/>
            </p:nvSpPr>
            <p:spPr bwMode="auto">
              <a:xfrm>
                <a:off x="5215009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1" name="矩形 60"/>
              <p:cNvSpPr/>
              <p:nvPr/>
            </p:nvSpPr>
            <p:spPr bwMode="auto">
              <a:xfrm>
                <a:off x="5715100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473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63" name="矩形 62"/>
              <p:cNvSpPr/>
              <p:nvPr/>
            </p:nvSpPr>
            <p:spPr bwMode="auto">
              <a:xfrm>
                <a:off x="6715281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4" name="矩形 63"/>
              <p:cNvSpPr/>
              <p:nvPr/>
            </p:nvSpPr>
            <p:spPr bwMode="auto">
              <a:xfrm>
                <a:off x="7215371" y="2071678"/>
                <a:ext cx="503266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5" name="矩形 64"/>
              <p:cNvSpPr/>
              <p:nvPr/>
            </p:nvSpPr>
            <p:spPr bwMode="auto">
              <a:xfrm>
                <a:off x="7715462" y="2071678"/>
                <a:ext cx="503265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6" name="矩形 65"/>
              <p:cNvSpPr/>
              <p:nvPr/>
            </p:nvSpPr>
            <p:spPr bwMode="auto">
              <a:xfrm>
                <a:off x="8215552" y="2071678"/>
                <a:ext cx="503266" cy="43200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9478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479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19466" name="组合 51"/>
            <p:cNvGrpSpPr>
              <a:grpSpLocks/>
            </p:cNvGrpSpPr>
            <p:nvPr/>
          </p:nvGrpSpPr>
          <p:grpSpPr bwMode="auto">
            <a:xfrm>
              <a:off x="4714876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6" name="矩形 55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7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55" name="矩形 54"/>
              <p:cNvSpPr/>
              <p:nvPr/>
            </p:nvSpPr>
            <p:spPr bwMode="auto">
              <a:xfrm>
                <a:off x="4216386" y="5214539"/>
                <a:ext cx="1071563" cy="8576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3" name="矩形 42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19464" name="灯片编号占位符 47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85FCCEC-FB00-4BB6-9C34-5B7169C42EDE}" type="slidenum">
              <a:rPr lang="zh-CN" altLang="en-US" sz="1400"/>
              <a:pPr/>
              <a:t>18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1)(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L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0484" name="组合 82"/>
          <p:cNvGrpSpPr>
            <a:grpSpLocks/>
          </p:cNvGrpSpPr>
          <p:nvPr/>
        </p:nvGrpSpPr>
        <p:grpSpPr bwMode="auto">
          <a:xfrm>
            <a:off x="4214813" y="1501775"/>
            <a:ext cx="4757737" cy="2103438"/>
            <a:chOff x="4214810" y="1501200"/>
            <a:chExt cx="4757046" cy="2104425"/>
          </a:xfrm>
        </p:grpSpPr>
        <p:grpSp>
          <p:nvGrpSpPr>
            <p:cNvPr id="20504" name="组合 31"/>
            <p:cNvGrpSpPr>
              <a:grpSpLocks/>
            </p:cNvGrpSpPr>
            <p:nvPr/>
          </p:nvGrpSpPr>
          <p:grpSpPr bwMode="auto">
            <a:xfrm>
              <a:off x="4431603" y="1501200"/>
              <a:ext cx="4540253" cy="431800"/>
              <a:chOff x="4214831" y="2071678"/>
              <a:chExt cx="4540507" cy="431803"/>
            </a:xfrm>
          </p:grpSpPr>
          <p:sp>
            <p:nvSpPr>
              <p:cNvPr id="58" name="矩形 57"/>
              <p:cNvSpPr/>
              <p:nvPr/>
            </p:nvSpPr>
            <p:spPr bwMode="auto">
              <a:xfrm>
                <a:off x="4215494" y="2071678"/>
                <a:ext cx="503193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0509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60" name="矩形 59"/>
              <p:cNvSpPr/>
              <p:nvPr/>
            </p:nvSpPr>
            <p:spPr bwMode="auto">
              <a:xfrm>
                <a:off x="5215530" y="2071678"/>
                <a:ext cx="503193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1" name="矩形 60"/>
              <p:cNvSpPr/>
              <p:nvPr/>
            </p:nvSpPr>
            <p:spPr bwMode="auto">
              <a:xfrm>
                <a:off x="5715548" y="2071678"/>
                <a:ext cx="503192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0512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63" name="矩形 62"/>
              <p:cNvSpPr/>
              <p:nvPr/>
            </p:nvSpPr>
            <p:spPr bwMode="auto">
              <a:xfrm>
                <a:off x="6715583" y="2071678"/>
                <a:ext cx="503192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4" name="矩形 63"/>
              <p:cNvSpPr/>
              <p:nvPr/>
            </p:nvSpPr>
            <p:spPr bwMode="auto">
              <a:xfrm>
                <a:off x="7215601" y="2071678"/>
                <a:ext cx="503193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5" name="矩形 64"/>
              <p:cNvSpPr/>
              <p:nvPr/>
            </p:nvSpPr>
            <p:spPr bwMode="auto">
              <a:xfrm>
                <a:off x="7715619" y="2071678"/>
                <a:ext cx="503192" cy="432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66" name="矩形 65"/>
              <p:cNvSpPr/>
              <p:nvPr/>
            </p:nvSpPr>
            <p:spPr bwMode="auto">
              <a:xfrm>
                <a:off x="8215636" y="2071678"/>
                <a:ext cx="503193" cy="432006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0517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518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0505" name="组合 51"/>
            <p:cNvGrpSpPr>
              <a:grpSpLocks/>
            </p:cNvGrpSpPr>
            <p:nvPr/>
          </p:nvGrpSpPr>
          <p:grpSpPr bwMode="auto">
            <a:xfrm>
              <a:off x="4214810" y="203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56" name="矩形 55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57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55" name="矩形 54"/>
              <p:cNvSpPr/>
              <p:nvPr/>
            </p:nvSpPr>
            <p:spPr bwMode="auto">
              <a:xfrm>
                <a:off x="4215600" y="5214539"/>
                <a:ext cx="1071406" cy="857652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grpSp>
        <p:nvGrpSpPr>
          <p:cNvPr id="6" name="组合 39"/>
          <p:cNvGrpSpPr>
            <a:grpSpLocks/>
          </p:cNvGrpSpPr>
          <p:nvPr/>
        </p:nvGrpSpPr>
        <p:grpSpPr bwMode="auto">
          <a:xfrm>
            <a:off x="4429125" y="4021138"/>
            <a:ext cx="4540250" cy="2105025"/>
            <a:chOff x="4429912" y="4021200"/>
            <a:chExt cx="4540250" cy="2104425"/>
          </a:xfrm>
        </p:grpSpPr>
        <p:grpSp>
          <p:nvGrpSpPr>
            <p:cNvPr id="20489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4214828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0494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74" name="矩形 73"/>
              <p:cNvSpPr/>
              <p:nvPr/>
            </p:nvSpPr>
            <p:spPr bwMode="auto">
              <a:xfrm>
                <a:off x="5215009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5" name="矩形 74"/>
              <p:cNvSpPr/>
              <p:nvPr/>
            </p:nvSpPr>
            <p:spPr bwMode="auto">
              <a:xfrm>
                <a:off x="5715100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0497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77" name="矩形 76"/>
              <p:cNvSpPr/>
              <p:nvPr/>
            </p:nvSpPr>
            <p:spPr bwMode="auto">
              <a:xfrm>
                <a:off x="6715281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8" name="矩形 77"/>
              <p:cNvSpPr/>
              <p:nvPr/>
            </p:nvSpPr>
            <p:spPr bwMode="auto">
              <a:xfrm>
                <a:off x="721537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9" name="矩形 78"/>
              <p:cNvSpPr/>
              <p:nvPr/>
            </p:nvSpPr>
            <p:spPr bwMode="auto">
              <a:xfrm>
                <a:off x="7715462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80" name="矩形 79"/>
              <p:cNvSpPr/>
              <p:nvPr/>
            </p:nvSpPr>
            <p:spPr bwMode="auto">
              <a:xfrm>
                <a:off x="8215552" y="2071678"/>
                <a:ext cx="503266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0502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503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0490" name="组合 51"/>
            <p:cNvGrpSpPr>
              <a:grpSpLocks/>
            </p:cNvGrpSpPr>
            <p:nvPr/>
          </p:nvGrpSpPr>
          <p:grpSpPr bwMode="auto">
            <a:xfrm>
              <a:off x="4714876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9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70" name="矩形 6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7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69" name="矩形 68"/>
              <p:cNvSpPr/>
              <p:nvPr/>
            </p:nvSpPr>
            <p:spPr bwMode="auto">
              <a:xfrm>
                <a:off x="4216386" y="5215185"/>
                <a:ext cx="1071563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40" name="矩形 39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41" name="矩形 40"/>
          <p:cNvSpPr/>
          <p:nvPr/>
        </p:nvSpPr>
        <p:spPr bwMode="auto">
          <a:xfrm>
            <a:off x="7429500" y="5176838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动作之后的状况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20488" name="灯片编号占位符 41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03D2FE2-87F2-4B1F-A0A7-64D93E284430}" type="slidenum">
              <a:rPr lang="zh-CN" altLang="en-US" sz="1400"/>
              <a:pPr/>
              <a:t>19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30188"/>
            <a:ext cx="8640762" cy="1150937"/>
          </a:xfrm>
        </p:spPr>
        <p:txBody>
          <a:bodyPr/>
          <a:lstStyle/>
          <a:p>
            <a:r>
              <a:rPr lang="zh-CN" altLang="en-US" b="1" smtClean="0"/>
              <a:t>课 程 内 容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640762" cy="50387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课程内容</a:t>
            </a:r>
            <a:endParaRPr lang="en-US" altLang="zh-CN" b="1" dirty="0" smtClean="0"/>
          </a:p>
          <a:p>
            <a:pPr>
              <a:buFontTx/>
              <a:buNone/>
              <a:defRPr/>
            </a:pPr>
            <a:r>
              <a:rPr lang="zh-CN" altLang="en-US" sz="2800" b="1" dirty="0" smtClean="0"/>
              <a:t>围绕学科理论体系中的模型理论</a:t>
            </a:r>
            <a:r>
              <a:rPr lang="en-US" altLang="zh-CN" sz="2800" b="1" dirty="0" smtClean="0"/>
              <a:t>, </a:t>
            </a:r>
            <a:r>
              <a:rPr lang="zh-CN" altLang="en-US" sz="2800" b="1" dirty="0" smtClean="0"/>
              <a:t>程序理论和计算理论</a:t>
            </a:r>
            <a:endParaRPr lang="en-US" altLang="zh-CN" sz="2800" b="1" dirty="0" smtClean="0"/>
          </a:p>
          <a:p>
            <a:pPr lvl="1">
              <a:buFontTx/>
              <a:buNone/>
              <a:defRPr/>
            </a:pPr>
            <a:r>
              <a:rPr lang="en-US" altLang="zh-CN" b="1" dirty="0" smtClean="0"/>
              <a:t>1. </a:t>
            </a:r>
            <a:r>
              <a:rPr lang="zh-CN" altLang="en-US" b="1" dirty="0" smtClean="0"/>
              <a:t>模型理论关心的问题</a:t>
            </a: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r>
              <a:rPr lang="zh-CN" altLang="en-US" b="1" dirty="0" smtClean="0"/>
              <a:t> </a:t>
            </a:r>
            <a:r>
              <a:rPr lang="en-US" altLang="zh-CN" b="1" dirty="0" smtClean="0"/>
              <a:t>	</a:t>
            </a:r>
            <a:r>
              <a:rPr lang="zh-CN" altLang="en-US" b="1" dirty="0" smtClean="0">
                <a:solidFill>
                  <a:srgbClr val="00FF00"/>
                </a:solidFill>
              </a:rPr>
              <a:t>给定模型</a:t>
            </a:r>
            <a:r>
              <a:rPr lang="en-US" altLang="zh-CN" b="1" i="1" dirty="0" smtClean="0">
                <a:solidFill>
                  <a:srgbClr val="00FF00"/>
                </a:solidFill>
              </a:rPr>
              <a:t>M</a:t>
            </a:r>
            <a:r>
              <a:rPr lang="zh-CN" altLang="en-US" b="1" dirty="0" smtClean="0">
                <a:solidFill>
                  <a:srgbClr val="00FF00"/>
                </a:solidFill>
              </a:rPr>
              <a:t>，哪些问题可以由模型</a:t>
            </a:r>
            <a:r>
              <a:rPr lang="en-US" altLang="zh-CN" b="1" i="1" dirty="0" smtClean="0">
                <a:solidFill>
                  <a:srgbClr val="00FF00"/>
                </a:solidFill>
              </a:rPr>
              <a:t>M</a:t>
            </a:r>
            <a:r>
              <a:rPr lang="zh-CN" altLang="en-US" b="1" dirty="0" smtClean="0">
                <a:solidFill>
                  <a:srgbClr val="00FF00"/>
                </a:solidFill>
              </a:rPr>
              <a:t>解决；如何比较模型的表达能力</a:t>
            </a:r>
          </a:p>
          <a:p>
            <a:pPr marL="457200" lvl="1" indent="0">
              <a:buFontTx/>
              <a:buNone/>
              <a:defRPr/>
            </a:pPr>
            <a:r>
              <a:rPr lang="en-US" altLang="zh-CN" b="1" dirty="0" smtClean="0"/>
              <a:t>2. </a:t>
            </a:r>
            <a:r>
              <a:rPr lang="zh-CN" altLang="en-US" b="1" dirty="0" smtClean="0"/>
              <a:t>程序理论关心的问题</a:t>
            </a:r>
          </a:p>
          <a:p>
            <a:pPr lvl="1">
              <a:spcBef>
                <a:spcPts val="0"/>
              </a:spcBef>
              <a:defRPr/>
            </a:pPr>
            <a:r>
              <a:rPr lang="zh-CN" altLang="en-US" b="1" dirty="0" smtClean="0"/>
              <a:t>给定模型</a:t>
            </a:r>
            <a:r>
              <a:rPr lang="en-US" altLang="zh-CN" b="1" i="1" dirty="0" smtClean="0"/>
              <a:t>M</a:t>
            </a:r>
            <a:r>
              <a:rPr lang="zh-CN" altLang="en-US" b="1" dirty="0" smtClean="0"/>
              <a:t>，如何用模型</a:t>
            </a:r>
            <a:r>
              <a:rPr lang="en-US" altLang="zh-CN" b="1" i="1" dirty="0" smtClean="0"/>
              <a:t>M</a:t>
            </a:r>
            <a:r>
              <a:rPr lang="zh-CN" altLang="en-US" b="1" dirty="0" smtClean="0"/>
              <a:t>解决问题</a:t>
            </a:r>
            <a:endParaRPr lang="en-US" altLang="zh-CN" b="1" dirty="0" smtClean="0"/>
          </a:p>
          <a:p>
            <a:pPr lvl="1">
              <a:spcBef>
                <a:spcPts val="0"/>
              </a:spcBef>
              <a:defRPr/>
            </a:pPr>
            <a:r>
              <a:rPr lang="zh-CN" altLang="en-US" b="1" dirty="0" smtClean="0"/>
              <a:t>包括程序设计范型、程序设计语言、程序设计、形式语义、类型论、程序验证、程序分析等</a:t>
            </a:r>
          </a:p>
          <a:p>
            <a:pPr lvl="1">
              <a:buFontTx/>
              <a:buNone/>
              <a:defRPr/>
            </a:pPr>
            <a:r>
              <a:rPr lang="en-US" altLang="zh-CN" b="1" dirty="0" smtClean="0"/>
              <a:t>3. </a:t>
            </a:r>
            <a:r>
              <a:rPr lang="zh-CN" altLang="en-US" b="1" dirty="0" smtClean="0"/>
              <a:t>计算理论关心的问题</a:t>
            </a:r>
          </a:p>
          <a:p>
            <a:pPr lvl="1">
              <a:spcBef>
                <a:spcPts val="0"/>
              </a:spcBef>
              <a:buFontTx/>
              <a:buNone/>
              <a:defRPr/>
            </a:pPr>
            <a:r>
              <a:rPr lang="en-US" altLang="zh-CN" b="1" dirty="0" smtClean="0"/>
              <a:t>	</a:t>
            </a:r>
            <a:r>
              <a:rPr lang="zh-CN" altLang="en-US" b="1" dirty="0" smtClean="0"/>
              <a:t>给定模型</a:t>
            </a:r>
            <a:r>
              <a:rPr lang="en-US" altLang="zh-CN" b="1" i="1" dirty="0" smtClean="0"/>
              <a:t>M</a:t>
            </a:r>
            <a:r>
              <a:rPr lang="zh-CN" altLang="en-US" b="1" dirty="0" smtClean="0"/>
              <a:t>和一类问题</a:t>
            </a:r>
            <a:r>
              <a:rPr lang="en-US" altLang="zh-CN" b="1" dirty="0" smtClean="0"/>
              <a:t>, </a:t>
            </a:r>
            <a:r>
              <a:rPr lang="zh-CN" altLang="en-US" b="1" dirty="0" smtClean="0"/>
              <a:t>解决该类问题需多少资源</a:t>
            </a:r>
          </a:p>
          <a:p>
            <a:pPr lvl="1">
              <a:buFontTx/>
              <a:buNone/>
              <a:defRPr/>
            </a:pPr>
            <a:endParaRPr lang="en-US" altLang="zh-CN" b="1" dirty="0" smtClean="0"/>
          </a:p>
        </p:txBody>
      </p:sp>
      <p:sp>
        <p:nvSpPr>
          <p:cNvPr id="4" name="矩形 3"/>
          <p:cNvSpPr/>
          <p:nvPr/>
        </p:nvSpPr>
        <p:spPr bwMode="auto">
          <a:xfrm>
            <a:off x="4500563" y="3429000"/>
            <a:ext cx="4357687" cy="85725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8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  本讲座简要介绍三种经典的抽象计算模型</a:t>
            </a:r>
            <a:endParaRPr lang="zh-CN" altLang="en-US" sz="28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3077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01BAA74-0A5F-4DD2-A670-4E6E95718C23}" type="slidenum">
              <a:rPr lang="zh-CN" altLang="en-US" sz="1400"/>
              <a:pPr/>
              <a:t>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例：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识别语言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</a:rPr>
              <a:t>		L</a:t>
            </a:r>
            <a:r>
              <a:rPr lang="en-US" altLang="zh-CN" b="1" smtClean="0">
                <a:cs typeface="Times New Roman" panose="02020603050405020304" pitchFamily="18" charset="0"/>
              </a:rPr>
              <a:t>={0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</a:t>
            </a:r>
            <a:r>
              <a:rPr lang="en-US" altLang="zh-CN" b="1" smtClean="0">
                <a:cs typeface="Times New Roman" panose="02020603050405020304" pitchFamily="18" charset="0"/>
              </a:rPr>
              <a:t>1</a:t>
            </a:r>
            <a:r>
              <a:rPr lang="en-US" altLang="zh-CN" b="1" i="1" baseline="30000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</a:rPr>
              <a:t>| </a:t>
            </a:r>
            <a:r>
              <a:rPr lang="en-US" altLang="zh-CN" b="1" i="1" smtClean="0">
                <a:cs typeface="Times New Roman" panose="02020603050405020304" pitchFamily="18" charset="0"/>
              </a:rPr>
              <a:t>n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 1}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  <a:sym typeface="Symbol" panose="05050102010706020507" pitchFamily="18" charset="2"/>
              </a:rPr>
              <a:t>的图灵机</a:t>
            </a:r>
            <a:endParaRPr lang="en-US" altLang="zh-CN" b="1" smtClean="0"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   识别</a:t>
            </a:r>
            <a:r>
              <a:rPr lang="en-US" altLang="zh-CN" b="1" smtClean="0">
                <a:cs typeface="Times New Roman" panose="02020603050405020304" pitchFamily="18" charset="0"/>
              </a:rPr>
              <a:t>000111</a:t>
            </a:r>
            <a:r>
              <a:rPr lang="zh-CN" altLang="en-US" b="1" smtClean="0">
                <a:cs typeface="Times New Roman" panose="02020603050405020304" pitchFamily="18" charset="0"/>
              </a:rPr>
              <a:t>的动作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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0)(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b="1" baseline="-25000" smtClean="0"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, </a:t>
            </a:r>
            <a:r>
              <a:rPr lang="en-US" altLang="zh-CN" b="1" i="1" smtClean="0">
                <a:cs typeface="Times New Roman" panose="02020603050405020304" pitchFamily="18" charset="0"/>
                <a:sym typeface="Symbol" panose="05050102010706020507" pitchFamily="18" charset="2"/>
              </a:rPr>
              <a:t>R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	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grpSp>
        <p:nvGrpSpPr>
          <p:cNvPr id="21508" name="组合 39"/>
          <p:cNvGrpSpPr>
            <a:grpSpLocks/>
          </p:cNvGrpSpPr>
          <p:nvPr/>
        </p:nvGrpSpPr>
        <p:grpSpPr bwMode="auto">
          <a:xfrm>
            <a:off x="4214813" y="1501775"/>
            <a:ext cx="4540250" cy="2105025"/>
            <a:chOff x="4429912" y="4021200"/>
            <a:chExt cx="4540250" cy="2104425"/>
          </a:xfrm>
        </p:grpSpPr>
        <p:grpSp>
          <p:nvGrpSpPr>
            <p:cNvPr id="21512" name="组合 31"/>
            <p:cNvGrpSpPr>
              <a:grpSpLocks/>
            </p:cNvGrpSpPr>
            <p:nvPr/>
          </p:nvGrpSpPr>
          <p:grpSpPr bwMode="auto">
            <a:xfrm>
              <a:off x="4429915" y="4021200"/>
              <a:ext cx="4540253" cy="431800"/>
              <a:chOff x="4214831" y="2071678"/>
              <a:chExt cx="4540507" cy="431803"/>
            </a:xfrm>
          </p:grpSpPr>
          <p:sp>
            <p:nvSpPr>
              <p:cNvPr id="72" name="矩形 71"/>
              <p:cNvSpPr/>
              <p:nvPr/>
            </p:nvSpPr>
            <p:spPr bwMode="auto">
              <a:xfrm>
                <a:off x="4214828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X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1517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0</a:t>
                </a:r>
                <a:endParaRPr lang="zh-CN" altLang="en-US" sz="2400" b="1"/>
              </a:p>
            </p:txBody>
          </p:sp>
          <p:sp>
            <p:nvSpPr>
              <p:cNvPr id="74" name="矩形 73"/>
              <p:cNvSpPr/>
              <p:nvPr/>
            </p:nvSpPr>
            <p:spPr bwMode="auto">
              <a:xfrm>
                <a:off x="5215009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0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5" name="矩形 74"/>
              <p:cNvSpPr/>
              <p:nvPr/>
            </p:nvSpPr>
            <p:spPr bwMode="auto">
              <a:xfrm>
                <a:off x="5715099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Y</a:t>
                </a:r>
                <a:endParaRPr lang="zh-CN" altLang="en-US" sz="2400" b="1" i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21520" name="矩形 14"/>
              <p:cNvSpPr>
                <a:spLocks noChangeArrowheads="1"/>
              </p:cNvSpPr>
              <p:nvPr/>
            </p:nvSpPr>
            <p:spPr bwMode="auto">
              <a:xfrm>
                <a:off x="6215071" y="2071678"/>
                <a:ext cx="503237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 algn="ctr">
                  <a:spcBef>
                    <a:spcPct val="20000"/>
                  </a:spcBef>
                </a:pPr>
                <a:r>
                  <a:rPr lang="en-US" altLang="zh-CN" sz="2400" b="1"/>
                  <a:t>1</a:t>
                </a:r>
                <a:endParaRPr lang="zh-CN" altLang="en-US" sz="2400" b="1"/>
              </a:p>
            </p:txBody>
          </p:sp>
          <p:sp>
            <p:nvSpPr>
              <p:cNvPr id="77" name="矩形 76"/>
              <p:cNvSpPr/>
              <p:nvPr/>
            </p:nvSpPr>
            <p:spPr bwMode="auto">
              <a:xfrm>
                <a:off x="6715280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ea typeface="宋体" charset="-122"/>
                  </a:rPr>
                  <a:t>1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8" name="矩形 77"/>
              <p:cNvSpPr/>
              <p:nvPr/>
            </p:nvSpPr>
            <p:spPr bwMode="auto">
              <a:xfrm>
                <a:off x="7215371" y="2071678"/>
                <a:ext cx="503265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79" name="矩形 78"/>
              <p:cNvSpPr/>
              <p:nvPr/>
            </p:nvSpPr>
            <p:spPr bwMode="auto">
              <a:xfrm>
                <a:off x="7715461" y="2071678"/>
                <a:ext cx="503266" cy="431680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80" name="矩形 79"/>
              <p:cNvSpPr/>
              <p:nvPr/>
            </p:nvSpPr>
            <p:spPr bwMode="auto">
              <a:xfrm>
                <a:off x="8215552" y="2071678"/>
                <a:ext cx="503265" cy="431680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1525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1526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21513" name="组合 51"/>
            <p:cNvGrpSpPr>
              <a:grpSpLocks/>
            </p:cNvGrpSpPr>
            <p:nvPr/>
          </p:nvGrpSpPr>
          <p:grpSpPr bwMode="auto">
            <a:xfrm>
              <a:off x="4714876" y="4554000"/>
              <a:ext cx="1071562" cy="1571625"/>
              <a:chOff x="4215600" y="4500566"/>
              <a:chExt cx="1071562" cy="1571625"/>
            </a:xfrm>
          </p:grpSpPr>
          <p:grpSp>
            <p:nvGrpSpPr>
              <p:cNvPr id="5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70" name="矩形 69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71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69" name="矩形 68"/>
              <p:cNvSpPr/>
              <p:nvPr/>
            </p:nvSpPr>
            <p:spPr bwMode="auto">
              <a:xfrm>
                <a:off x="4216386" y="5215185"/>
                <a:ext cx="1071562" cy="857006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</p:grpSp>
      <p:sp>
        <p:nvSpPr>
          <p:cNvPr id="21509" name="矩形 39"/>
          <p:cNvSpPr>
            <a:spLocks noChangeArrowheads="1"/>
          </p:cNvSpPr>
          <p:nvPr/>
        </p:nvSpPr>
        <p:spPr bwMode="auto">
          <a:xfrm>
            <a:off x="4572000" y="3929063"/>
            <a:ext cx="2857500" cy="50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</a:pPr>
            <a:r>
              <a:rPr lang="zh-CN" altLang="en-US" sz="2800" b="1">
                <a:solidFill>
                  <a:srgbClr val="00FF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然后又从</a:t>
            </a:r>
            <a:r>
              <a:rPr lang="en-US" altLang="zh-CN" sz="2800" b="1" i="1">
                <a:solidFill>
                  <a:srgbClr val="00FF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zh-CN" sz="2800" b="1" baseline="-25000">
                <a:solidFill>
                  <a:srgbClr val="00FF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zh-CN" altLang="en-US" sz="2800" b="1">
                <a:solidFill>
                  <a:srgbClr val="00FF00"/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继续</a:t>
            </a:r>
            <a:endParaRPr lang="zh-CN" altLang="en-US" sz="2800" i="1">
              <a:latin typeface="Courier New" panose="02070309020205020404" pitchFamily="49" charset="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7429500" y="2714625"/>
            <a:ext cx="1439863" cy="87630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solidFill>
                  <a:srgbClr val="00FF00"/>
                </a:solidFill>
                <a:latin typeface="Courier New" pitchFamily="49" charset="0"/>
                <a:ea typeface="宋体" charset="-122"/>
              </a:rPr>
              <a:t>动作之前的状况</a:t>
            </a:r>
            <a:endParaRPr lang="zh-CN" altLang="en-US" sz="2400" b="1" dirty="0">
              <a:solidFill>
                <a:srgbClr val="00FF00"/>
              </a:solidFill>
              <a:latin typeface="+mn-lt"/>
              <a:ea typeface="宋体" charset="-122"/>
            </a:endParaRPr>
          </a:p>
        </p:txBody>
      </p:sp>
      <p:sp>
        <p:nvSpPr>
          <p:cNvPr id="21511" name="灯片编号占位符 2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F726921-FB4D-4E1A-8D28-56D0BA79AB85}" type="slidenum">
              <a:rPr lang="zh-CN" altLang="en-US" sz="1400"/>
              <a:pPr/>
              <a:t>20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图 灵 机 概 述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zh-CN" altLang="en-US" b="1" smtClean="0"/>
              <a:t>图灵机的变种</a:t>
            </a:r>
            <a:endParaRPr lang="en-US" altLang="zh-CN" b="1" smtClean="0"/>
          </a:p>
          <a:p>
            <a:pPr lvl="1"/>
            <a:r>
              <a:rPr lang="zh-CN" altLang="zh-CN" b="1" smtClean="0"/>
              <a:t>纸带两端都可以无限伸展</a:t>
            </a:r>
            <a:endParaRPr lang="en-US" altLang="zh-CN" b="1" smtClean="0"/>
          </a:p>
          <a:p>
            <a:pPr lvl="1"/>
            <a:r>
              <a:rPr lang="zh-CN" altLang="en-US" b="1" smtClean="0"/>
              <a:t>多道图灵机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en-US" altLang="zh-CN" b="1" smtClean="0"/>
              <a:t>	    </a:t>
            </a:r>
            <a:r>
              <a:rPr lang="zh-CN" altLang="en-US" b="1" smtClean="0"/>
              <a:t>图灵机的带被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en-US" altLang="zh-CN" b="1" smtClean="0"/>
              <a:t>	</a:t>
            </a:r>
            <a:r>
              <a:rPr lang="zh-CN" altLang="en-US" b="1" smtClean="0"/>
              <a:t>分成</a:t>
            </a:r>
            <a:r>
              <a:rPr lang="en-US" altLang="zh-CN" b="1" i="1" smtClean="0"/>
              <a:t>k</a:t>
            </a:r>
            <a:r>
              <a:rPr lang="zh-CN" altLang="en-US" b="1" smtClean="0"/>
              <a:t>道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en-US" altLang="zh-CN" b="1" smtClean="0"/>
              <a:t>	    </a:t>
            </a:r>
            <a:r>
              <a:rPr lang="zh-CN" altLang="en-US" b="1" smtClean="0"/>
              <a:t>可看成带上的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zh-CN" altLang="en-US" b="1" smtClean="0"/>
              <a:t>   符号被分成</a:t>
            </a:r>
            <a:r>
              <a:rPr lang="en-US" altLang="zh-CN" b="1" i="1" smtClean="0"/>
              <a:t>k</a:t>
            </a:r>
            <a:r>
              <a:rPr lang="zh-CN" altLang="en-US" b="1" smtClean="0"/>
              <a:t>元组</a:t>
            </a:r>
            <a:endParaRPr lang="en-US" altLang="zh-CN" b="1" smtClean="0"/>
          </a:p>
        </p:txBody>
      </p:sp>
      <p:grpSp>
        <p:nvGrpSpPr>
          <p:cNvPr id="2" name="组合 46"/>
          <p:cNvGrpSpPr>
            <a:grpSpLocks/>
          </p:cNvGrpSpPr>
          <p:nvPr/>
        </p:nvGrpSpPr>
        <p:grpSpPr bwMode="auto">
          <a:xfrm>
            <a:off x="4143375" y="3571875"/>
            <a:ext cx="4757738" cy="2928938"/>
            <a:chOff x="4143372" y="3571876"/>
            <a:chExt cx="4757737" cy="2928210"/>
          </a:xfrm>
        </p:grpSpPr>
        <p:grpSp>
          <p:nvGrpSpPr>
            <p:cNvPr id="22534" name="组合 51"/>
            <p:cNvGrpSpPr>
              <a:grpSpLocks/>
            </p:cNvGrpSpPr>
            <p:nvPr/>
          </p:nvGrpSpPr>
          <p:grpSpPr bwMode="auto">
            <a:xfrm>
              <a:off x="4143372" y="4929198"/>
              <a:ext cx="1071562" cy="1570888"/>
              <a:chOff x="4215600" y="4500566"/>
              <a:chExt cx="1071406" cy="1571625"/>
            </a:xfrm>
          </p:grpSpPr>
          <p:grpSp>
            <p:nvGrpSpPr>
              <p:cNvPr id="4" name="组合 30"/>
              <p:cNvGrpSpPr>
                <a:grpSpLocks/>
              </p:cNvGrpSpPr>
              <p:nvPr/>
            </p:nvGrpSpPr>
            <p:grpSpPr bwMode="auto">
              <a:xfrm>
                <a:off x="4715649" y="4500566"/>
                <a:ext cx="214325" cy="827994"/>
                <a:chOff x="999306" y="2714620"/>
                <a:chExt cx="360794" cy="500066"/>
              </a:xfrm>
              <a:noFill/>
            </p:grpSpPr>
            <p:sp>
              <p:nvSpPr>
                <p:cNvPr id="9" name="矩形 8"/>
                <p:cNvSpPr/>
                <p:nvPr/>
              </p:nvSpPr>
              <p:spPr bwMode="auto">
                <a:xfrm>
                  <a:off x="999306" y="2714620"/>
                  <a:ext cx="360794" cy="500066"/>
                </a:xfrm>
                <a:prstGeom prst="rect">
                  <a:avLst/>
                </a:prstGeom>
                <a:grp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10" name="直接箭头连接符 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20100" y="2894620"/>
                  <a:ext cx="360000" cy="1587"/>
                </a:xfrm>
                <a:prstGeom prst="straightConnector1">
                  <a:avLst/>
                </a:prstGeom>
                <a:grpFill/>
                <a:ln w="25400" algn="ctr">
                  <a:solidFill>
                    <a:schemeClr val="tx1"/>
                  </a:solidFill>
                  <a:round/>
                  <a:headEnd type="arrow" w="sm" len="sm"/>
                  <a:tailEnd/>
                </a:ln>
              </p:spPr>
            </p:cxnSp>
          </p:grpSp>
          <p:sp>
            <p:nvSpPr>
              <p:cNvPr id="8" name="矩形 7"/>
              <p:cNvSpPr/>
              <p:nvPr/>
            </p:nvSpPr>
            <p:spPr bwMode="auto">
              <a:xfrm>
                <a:off x="4215600" y="5214752"/>
                <a:ext cx="1071407" cy="857439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 lIns="54000" tIns="36000" rIns="54000" bIns="36000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有限</a:t>
                </a:r>
                <a:endParaRPr lang="en-US" altLang="zh-CN" sz="2400" b="1" dirty="0">
                  <a:latin typeface="+mn-ea"/>
                  <a:ea typeface="+mn-ea"/>
                </a:endParaRPr>
              </a:p>
              <a:p>
                <a:pPr>
                  <a:spcBef>
                    <a:spcPts val="0"/>
                  </a:spcBef>
                  <a:defRPr/>
                </a:pPr>
                <a:r>
                  <a:rPr lang="zh-CN" altLang="en-US" sz="2400" b="1" dirty="0">
                    <a:latin typeface="+mn-ea"/>
                    <a:ea typeface="+mn-ea"/>
                  </a:rPr>
                  <a:t>控制器</a:t>
                </a:r>
              </a:p>
            </p:txBody>
          </p:sp>
        </p:grpSp>
        <p:grpSp>
          <p:nvGrpSpPr>
            <p:cNvPr id="22535" name="组合 45"/>
            <p:cNvGrpSpPr>
              <a:grpSpLocks/>
            </p:cNvGrpSpPr>
            <p:nvPr/>
          </p:nvGrpSpPr>
          <p:grpSpPr bwMode="auto">
            <a:xfrm>
              <a:off x="4357686" y="3571876"/>
              <a:ext cx="4543423" cy="1289056"/>
              <a:chOff x="4357686" y="3571876"/>
              <a:chExt cx="4543423" cy="1289056"/>
            </a:xfrm>
          </p:grpSpPr>
          <p:grpSp>
            <p:nvGrpSpPr>
              <p:cNvPr id="22536" name="组合 31"/>
              <p:cNvGrpSpPr>
                <a:grpSpLocks/>
              </p:cNvGrpSpPr>
              <p:nvPr/>
            </p:nvGrpSpPr>
            <p:grpSpPr bwMode="auto">
              <a:xfrm>
                <a:off x="4360860" y="3571876"/>
                <a:ext cx="4540249" cy="431800"/>
                <a:chOff x="4215494" y="2071678"/>
                <a:chExt cx="4539844" cy="432006"/>
              </a:xfrm>
            </p:grpSpPr>
            <p:sp>
              <p:nvSpPr>
                <p:cNvPr id="11" name="矩形 10"/>
                <p:cNvSpPr/>
                <p:nvPr/>
              </p:nvSpPr>
              <p:spPr bwMode="auto">
                <a:xfrm>
                  <a:off x="4215494" y="2071678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0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62" name="矩形 11"/>
                <p:cNvSpPr>
                  <a:spLocks noChangeArrowheads="1"/>
                </p:cNvSpPr>
                <p:nvPr/>
              </p:nvSpPr>
              <p:spPr bwMode="auto">
                <a:xfrm>
                  <a:off x="4714883" y="2071678"/>
                  <a:ext cx="503238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/>
                    <a:t>0</a:t>
                  </a:r>
                  <a:endParaRPr lang="zh-CN" altLang="en-US" sz="2400" b="1"/>
                </a:p>
              </p:txBody>
            </p:sp>
            <p:sp>
              <p:nvSpPr>
                <p:cNvPr id="13" name="矩形 12"/>
                <p:cNvSpPr/>
                <p:nvPr/>
              </p:nvSpPr>
              <p:spPr bwMode="auto">
                <a:xfrm>
                  <a:off x="5215530" y="2071678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0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14" name="矩形 13"/>
                <p:cNvSpPr/>
                <p:nvPr/>
              </p:nvSpPr>
              <p:spPr bwMode="auto">
                <a:xfrm>
                  <a:off x="5715547" y="2071678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ea typeface="宋体" charset="-122"/>
                    </a:rPr>
                    <a:t>b</a:t>
                  </a:r>
                  <a:endParaRPr lang="zh-CN" altLang="en-US" sz="2400" b="1" i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65" name="矩形 14"/>
                <p:cNvSpPr>
                  <a:spLocks noChangeArrowheads="1"/>
                </p:cNvSpPr>
                <p:nvPr/>
              </p:nvSpPr>
              <p:spPr bwMode="auto">
                <a:xfrm>
                  <a:off x="6215071" y="2071678"/>
                  <a:ext cx="503237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/>
                    <a:t>1</a:t>
                  </a:r>
                  <a:endParaRPr lang="zh-CN" altLang="en-US" sz="2400" b="1"/>
                </a:p>
              </p:txBody>
            </p:sp>
            <p:sp>
              <p:nvSpPr>
                <p:cNvPr id="16" name="矩形 15"/>
                <p:cNvSpPr/>
                <p:nvPr/>
              </p:nvSpPr>
              <p:spPr bwMode="auto">
                <a:xfrm>
                  <a:off x="6715582" y="2071678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ea typeface="宋体" charset="-122"/>
                    </a:rPr>
                    <a:t>1</a:t>
                  </a:r>
                  <a:endParaRPr lang="zh-CN" altLang="en-US" sz="2400" b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17" name="矩形 16"/>
                <p:cNvSpPr/>
                <p:nvPr/>
              </p:nvSpPr>
              <p:spPr bwMode="auto">
                <a:xfrm>
                  <a:off x="7215601" y="2071678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18" name="矩形 17"/>
                <p:cNvSpPr/>
                <p:nvPr/>
              </p:nvSpPr>
              <p:spPr bwMode="auto">
                <a:xfrm>
                  <a:off x="7715618" y="2071678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19" name="矩形 18"/>
                <p:cNvSpPr/>
                <p:nvPr/>
              </p:nvSpPr>
              <p:spPr bwMode="auto">
                <a:xfrm>
                  <a:off x="8215636" y="2071678"/>
                  <a:ext cx="503192" cy="43189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…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22570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500306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571" name="直接连接符 30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071678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22537" name="组合 31"/>
              <p:cNvGrpSpPr>
                <a:grpSpLocks/>
              </p:cNvGrpSpPr>
              <p:nvPr/>
            </p:nvGrpSpPr>
            <p:grpSpPr bwMode="auto">
              <a:xfrm>
                <a:off x="4357686" y="4000504"/>
                <a:ext cx="4540249" cy="431800"/>
                <a:chOff x="4215494" y="2071678"/>
                <a:chExt cx="4539844" cy="432006"/>
              </a:xfrm>
            </p:grpSpPr>
            <p:sp>
              <p:nvSpPr>
                <p:cNvPr id="23" name="矩形 22"/>
                <p:cNvSpPr/>
                <p:nvPr/>
              </p:nvSpPr>
              <p:spPr bwMode="auto">
                <a:xfrm>
                  <a:off x="4215493" y="207156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1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51" name="矩形 23"/>
                <p:cNvSpPr>
                  <a:spLocks noChangeArrowheads="1"/>
                </p:cNvSpPr>
                <p:nvPr/>
              </p:nvSpPr>
              <p:spPr bwMode="auto">
                <a:xfrm>
                  <a:off x="4714883" y="2071678"/>
                  <a:ext cx="503238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/>
                    <a:t>1</a:t>
                  </a:r>
                  <a:endParaRPr lang="zh-CN" altLang="en-US" sz="2400" b="1"/>
                </a:p>
              </p:txBody>
            </p:sp>
            <p:sp>
              <p:nvSpPr>
                <p:cNvPr id="25" name="矩形 24"/>
                <p:cNvSpPr/>
                <p:nvPr/>
              </p:nvSpPr>
              <p:spPr bwMode="auto">
                <a:xfrm>
                  <a:off x="5215529" y="207156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0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6" name="矩形 25"/>
                <p:cNvSpPr/>
                <p:nvPr/>
              </p:nvSpPr>
              <p:spPr bwMode="auto">
                <a:xfrm>
                  <a:off x="5715546" y="207156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ea typeface="宋体" charset="-122"/>
                    </a:rPr>
                    <a:t>b</a:t>
                  </a:r>
                  <a:endParaRPr lang="zh-CN" altLang="en-US" sz="2400" b="1" i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54" name="矩形 26"/>
                <p:cNvSpPr>
                  <a:spLocks noChangeArrowheads="1"/>
                </p:cNvSpPr>
                <p:nvPr/>
              </p:nvSpPr>
              <p:spPr bwMode="auto">
                <a:xfrm>
                  <a:off x="6215071" y="2071678"/>
                  <a:ext cx="503237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 i="1"/>
                    <a:t>b</a:t>
                  </a:r>
                  <a:endParaRPr lang="zh-CN" altLang="en-US" sz="2400" b="1" i="1"/>
                </a:p>
              </p:txBody>
            </p:sp>
            <p:sp>
              <p:nvSpPr>
                <p:cNvPr id="28" name="矩形 27"/>
                <p:cNvSpPr/>
                <p:nvPr/>
              </p:nvSpPr>
              <p:spPr bwMode="auto">
                <a:xfrm>
                  <a:off x="6715581" y="207156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ea typeface="宋体" charset="-122"/>
                    </a:rPr>
                    <a:t>1</a:t>
                  </a:r>
                  <a:endParaRPr lang="zh-CN" altLang="en-US" sz="2400" b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9" name="矩形 28"/>
                <p:cNvSpPr/>
                <p:nvPr/>
              </p:nvSpPr>
              <p:spPr bwMode="auto">
                <a:xfrm>
                  <a:off x="7215600" y="207156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30" name="矩形 29"/>
                <p:cNvSpPr/>
                <p:nvPr/>
              </p:nvSpPr>
              <p:spPr bwMode="auto">
                <a:xfrm>
                  <a:off x="7715617" y="207156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31" name="矩形 30"/>
                <p:cNvSpPr/>
                <p:nvPr/>
              </p:nvSpPr>
              <p:spPr bwMode="auto">
                <a:xfrm>
                  <a:off x="8215635" y="2071569"/>
                  <a:ext cx="503192" cy="43189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…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22559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500306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560" name="直接连接符 30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071678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grpSp>
            <p:nvGrpSpPr>
              <p:cNvPr id="22538" name="组合 31"/>
              <p:cNvGrpSpPr>
                <a:grpSpLocks/>
              </p:cNvGrpSpPr>
              <p:nvPr/>
            </p:nvGrpSpPr>
            <p:grpSpPr bwMode="auto">
              <a:xfrm>
                <a:off x="4357686" y="4429132"/>
                <a:ext cx="4540249" cy="431800"/>
                <a:chOff x="4215494" y="2071678"/>
                <a:chExt cx="4539844" cy="432006"/>
              </a:xfrm>
            </p:grpSpPr>
            <p:sp>
              <p:nvSpPr>
                <p:cNvPr id="35" name="矩形 34"/>
                <p:cNvSpPr/>
                <p:nvPr/>
              </p:nvSpPr>
              <p:spPr bwMode="auto">
                <a:xfrm>
                  <a:off x="4215493" y="207145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40" name="矩形 35"/>
                <p:cNvSpPr>
                  <a:spLocks noChangeArrowheads="1"/>
                </p:cNvSpPr>
                <p:nvPr/>
              </p:nvSpPr>
              <p:spPr bwMode="auto">
                <a:xfrm>
                  <a:off x="4714883" y="2071678"/>
                  <a:ext cx="503238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/>
                    <a:t>0</a:t>
                  </a:r>
                  <a:endParaRPr lang="zh-CN" altLang="en-US" sz="2400" b="1"/>
                </a:p>
              </p:txBody>
            </p:sp>
            <p:sp>
              <p:nvSpPr>
                <p:cNvPr id="37" name="矩形 36"/>
                <p:cNvSpPr/>
                <p:nvPr/>
              </p:nvSpPr>
              <p:spPr bwMode="auto">
                <a:xfrm>
                  <a:off x="5215529" y="207145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1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38" name="矩形 37"/>
                <p:cNvSpPr/>
                <p:nvPr/>
              </p:nvSpPr>
              <p:spPr bwMode="auto">
                <a:xfrm>
                  <a:off x="5715546" y="207145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ea typeface="宋体" charset="-122"/>
                    </a:rPr>
                    <a:t>1</a:t>
                  </a:r>
                  <a:endParaRPr lang="zh-CN" altLang="en-US" sz="2400" b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22543" name="矩形 38"/>
                <p:cNvSpPr>
                  <a:spLocks noChangeArrowheads="1"/>
                </p:cNvSpPr>
                <p:nvPr/>
              </p:nvSpPr>
              <p:spPr bwMode="auto">
                <a:xfrm>
                  <a:off x="6215071" y="2071678"/>
                  <a:ext cx="503237" cy="431800"/>
                </a:xfrm>
                <a:prstGeom prst="rect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1pPr>
                  <a:lvl2pPr marL="742950" indent="-28575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2pPr>
                  <a:lvl3pPr marL="11430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3pPr>
                  <a:lvl4pPr marL="16002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4pPr>
                  <a:lvl5pPr marL="2057400" indent="-228600"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宋体" panose="02010600030101010101" pitchFamily="2" charset="-122"/>
                    </a:defRPr>
                  </a:lvl9pPr>
                </a:lstStyle>
                <a:p>
                  <a:pPr algn="ctr">
                    <a:spcBef>
                      <a:spcPct val="20000"/>
                    </a:spcBef>
                  </a:pPr>
                  <a:r>
                    <a:rPr lang="en-US" altLang="zh-CN" sz="2400" b="1"/>
                    <a:t>1</a:t>
                  </a:r>
                  <a:endParaRPr lang="zh-CN" altLang="en-US" sz="2400" b="1"/>
                </a:p>
              </p:txBody>
            </p:sp>
            <p:sp>
              <p:nvSpPr>
                <p:cNvPr id="40" name="矩形 39"/>
                <p:cNvSpPr/>
                <p:nvPr/>
              </p:nvSpPr>
              <p:spPr bwMode="auto">
                <a:xfrm>
                  <a:off x="6715581" y="207145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 algn="ctr"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ea typeface="宋体" charset="-122"/>
                    </a:rPr>
                    <a:t>0</a:t>
                  </a:r>
                  <a:endParaRPr lang="zh-CN" altLang="en-US" sz="2400" b="1" dirty="0">
                    <a:ea typeface="宋体" charset="-122"/>
                  </a:endParaRPr>
                </a:p>
                <a:p>
                  <a:pPr>
                    <a:spcBef>
                      <a:spcPct val="20000"/>
                    </a:spcBef>
                    <a:defRPr/>
                  </a:pP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41" name="矩形 40"/>
                <p:cNvSpPr/>
                <p:nvPr/>
              </p:nvSpPr>
              <p:spPr bwMode="auto">
                <a:xfrm>
                  <a:off x="7215600" y="2071459"/>
                  <a:ext cx="503192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42" name="矩形 41"/>
                <p:cNvSpPr/>
                <p:nvPr/>
              </p:nvSpPr>
              <p:spPr bwMode="auto">
                <a:xfrm>
                  <a:off x="7715617" y="2071459"/>
                  <a:ext cx="503193" cy="431899"/>
                </a:xfrm>
                <a:prstGeom prst="rect">
                  <a:avLst/>
                </a:prstGeom>
                <a:noFill/>
                <a:ln w="25400" cap="flat" cmpd="sng" algn="ctr">
                  <a:solidFill>
                    <a:schemeClr val="tx1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i="1" dirty="0">
                      <a:latin typeface="+mn-lt"/>
                      <a:ea typeface="宋体" charset="-122"/>
                    </a:rPr>
                    <a:t>b</a:t>
                  </a:r>
                  <a:endParaRPr lang="zh-CN" altLang="en-US" sz="2400" b="1" i="1" dirty="0">
                    <a:latin typeface="+mn-lt"/>
                    <a:ea typeface="宋体" charset="-122"/>
                  </a:endParaRPr>
                </a:p>
              </p:txBody>
            </p:sp>
            <p:sp>
              <p:nvSpPr>
                <p:cNvPr id="43" name="矩形 42"/>
                <p:cNvSpPr/>
                <p:nvPr/>
              </p:nvSpPr>
              <p:spPr bwMode="auto">
                <a:xfrm>
                  <a:off x="8215635" y="2071459"/>
                  <a:ext cx="503192" cy="431899"/>
                </a:xfrm>
                <a:prstGeom prst="rect">
                  <a:avLst/>
                </a:prstGeom>
                <a:noFill/>
                <a:ln w="12700" cap="flat" cmpd="sng" algn="ctr">
                  <a:noFill/>
                  <a:prstDash val="solid"/>
                  <a:round/>
                  <a:headEnd type="none" w="sm" len="sm"/>
                  <a:tailEnd type="none" w="sm" len="sm"/>
                </a:ln>
                <a:effectLst/>
                <a:extLst/>
              </p:spPr>
              <p:txBody>
                <a:bodyPr/>
                <a:lstStyle/>
                <a:p>
                  <a:pPr>
                    <a:spcBef>
                      <a:spcPct val="20000"/>
                    </a:spcBef>
                    <a:defRPr/>
                  </a:pPr>
                  <a:r>
                    <a:rPr lang="en-US" altLang="zh-CN" sz="2400" b="1" dirty="0">
                      <a:latin typeface="+mn-lt"/>
                      <a:ea typeface="宋体" charset="-122"/>
                    </a:rPr>
                    <a:t>…</a:t>
                  </a:r>
                  <a:endParaRPr lang="zh-CN" altLang="en-US" sz="2400" b="1" dirty="0">
                    <a:latin typeface="+mn-lt"/>
                    <a:ea typeface="宋体" charset="-122"/>
                  </a:endParaRPr>
                </a:p>
              </p:txBody>
            </p:sp>
            <p:cxnSp>
              <p:nvCxnSpPr>
                <p:cNvPr id="22548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500306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22549" name="直接连接符 30"/>
                <p:cNvCxnSpPr>
                  <a:cxnSpLocks noChangeShapeType="1"/>
                </p:cNvCxnSpPr>
                <p:nvPr/>
              </p:nvCxnSpPr>
              <p:spPr bwMode="auto">
                <a:xfrm>
                  <a:off x="8215338" y="2071678"/>
                  <a:ext cx="540000" cy="1588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</p:grpSp>
      <p:sp>
        <p:nvSpPr>
          <p:cNvPr id="22533" name="灯片编号占位符 46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362FA4C5-3BA8-4E74-9757-10B280466AA3}" type="slidenum">
              <a:rPr lang="zh-CN" altLang="en-US" sz="1400"/>
              <a:pPr/>
              <a:t>21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图 灵 机 概 述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zh-CN" altLang="en-US" b="1" smtClean="0"/>
              <a:t>图灵机的变种</a:t>
            </a:r>
            <a:endParaRPr lang="en-US" altLang="zh-CN" b="1" smtClean="0"/>
          </a:p>
          <a:p>
            <a:pPr lvl="1"/>
            <a:r>
              <a:rPr lang="zh-CN" altLang="zh-CN" b="1" smtClean="0"/>
              <a:t>纸带两端都可以无限伸展</a:t>
            </a:r>
            <a:endParaRPr lang="en-US" altLang="zh-CN" b="1" smtClean="0"/>
          </a:p>
          <a:p>
            <a:pPr lvl="1"/>
            <a:r>
              <a:rPr lang="zh-CN" altLang="en-US" b="1" smtClean="0"/>
              <a:t>多道图灵机</a:t>
            </a:r>
            <a:endParaRPr lang="en-US" altLang="zh-CN" b="1" smtClean="0"/>
          </a:p>
          <a:p>
            <a:pPr lvl="1"/>
            <a:r>
              <a:rPr lang="zh-CN" altLang="en-US" b="1" smtClean="0"/>
              <a:t>多带图灵机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zh-CN" b="1" smtClean="0">
                <a:sym typeface="Symbol" panose="05050102010706020507" pitchFamily="18" charset="2"/>
              </a:rPr>
              <a:t></a:t>
            </a:r>
            <a:r>
              <a:rPr lang="en-US" altLang="zh-CN" b="1" smtClean="0">
                <a:sym typeface="Symbol" panose="05050102010706020507" pitchFamily="18" charset="2"/>
              </a:rPr>
              <a:t> k</a:t>
            </a:r>
            <a:r>
              <a:rPr lang="zh-CN" altLang="en-US" b="1" smtClean="0">
                <a:sym typeface="Symbol" panose="05050102010706020507" pitchFamily="18" charset="2"/>
              </a:rPr>
              <a:t>条带</a:t>
            </a:r>
            <a:r>
              <a:rPr lang="en-US" altLang="zh-CN" b="1" smtClean="0">
                <a:sym typeface="Symbol" panose="05050102010706020507" pitchFamily="18" charset="2"/>
              </a:rPr>
              <a:t>, </a:t>
            </a:r>
            <a:r>
              <a:rPr lang="zh-CN" altLang="en-US" b="1" smtClean="0">
                <a:sym typeface="Symbol" panose="05050102010706020507" pitchFamily="18" charset="2"/>
              </a:rPr>
              <a:t>双向无穷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 有限控制器上有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k</a:t>
            </a:r>
            <a:r>
              <a:rPr lang="zh-CN" altLang="en-US" b="1" smtClean="0">
                <a:sym typeface="Symbol" panose="05050102010706020507" pitchFamily="18" charset="2"/>
              </a:rPr>
              <a:t>个带头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 独立地左移或右移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/>
              <a:t>每个带头一个单元或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zh-CN" altLang="en-US" b="1" smtClean="0"/>
              <a:t>保持不动</a:t>
            </a:r>
            <a:endParaRPr lang="en-US" altLang="zh-CN" b="1" smtClean="0"/>
          </a:p>
          <a:p>
            <a:pPr lvl="1">
              <a:buFontTx/>
              <a:buNone/>
            </a:pPr>
            <a:endParaRPr lang="en-US" altLang="zh-CN" b="1" smtClean="0"/>
          </a:p>
        </p:txBody>
      </p:sp>
      <p:grpSp>
        <p:nvGrpSpPr>
          <p:cNvPr id="23556" name="组合 74"/>
          <p:cNvGrpSpPr>
            <a:grpSpLocks/>
          </p:cNvGrpSpPr>
          <p:nvPr/>
        </p:nvGrpSpPr>
        <p:grpSpPr bwMode="auto">
          <a:xfrm>
            <a:off x="4143375" y="2857500"/>
            <a:ext cx="4543425" cy="3714750"/>
            <a:chOff x="4143372" y="2857496"/>
            <a:chExt cx="4543423" cy="3714028"/>
          </a:xfrm>
        </p:grpSpPr>
        <p:sp>
          <p:nvSpPr>
            <p:cNvPr id="8" name="矩形 7"/>
            <p:cNvSpPr/>
            <p:nvPr/>
          </p:nvSpPr>
          <p:spPr bwMode="auto">
            <a:xfrm>
              <a:off x="5429246" y="5714441"/>
              <a:ext cx="1071563" cy="857083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  <p:grpSp>
          <p:nvGrpSpPr>
            <p:cNvPr id="23559" name="组合 73"/>
            <p:cNvGrpSpPr>
              <a:grpSpLocks/>
            </p:cNvGrpSpPr>
            <p:nvPr/>
          </p:nvGrpSpPr>
          <p:grpSpPr bwMode="auto">
            <a:xfrm>
              <a:off x="4143372" y="2857496"/>
              <a:ext cx="4543423" cy="2810375"/>
              <a:chOff x="4143372" y="2857496"/>
              <a:chExt cx="4543423" cy="2810375"/>
            </a:xfrm>
          </p:grpSpPr>
          <p:cxnSp>
            <p:nvCxnSpPr>
              <p:cNvPr id="23560" name="直接箭头连接符 32"/>
              <p:cNvCxnSpPr>
                <a:cxnSpLocks noChangeShapeType="1"/>
              </p:cNvCxnSpPr>
              <p:nvPr/>
            </p:nvCxnSpPr>
            <p:spPr bwMode="auto">
              <a:xfrm rot="16200000" flipH="1">
                <a:off x="4774168" y="4584154"/>
                <a:ext cx="2167433" cy="1"/>
              </a:xfrm>
              <a:prstGeom prst="straightConnector1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grpSp>
            <p:nvGrpSpPr>
              <p:cNvPr id="23561" name="组合 37"/>
              <p:cNvGrpSpPr>
                <a:grpSpLocks/>
              </p:cNvGrpSpPr>
              <p:nvPr/>
            </p:nvGrpSpPr>
            <p:grpSpPr bwMode="auto">
              <a:xfrm>
                <a:off x="4143372" y="2857496"/>
                <a:ext cx="4543423" cy="431800"/>
                <a:chOff x="4143372" y="2857496"/>
                <a:chExt cx="4543423" cy="431800"/>
              </a:xfrm>
            </p:grpSpPr>
            <p:cxnSp>
              <p:nvCxnSpPr>
                <p:cNvPr id="23592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146747" y="3285920"/>
                  <a:ext cx="540048" cy="1587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23593" name="组合 25"/>
                <p:cNvGrpSpPr>
                  <a:grpSpLocks/>
                </p:cNvGrpSpPr>
                <p:nvPr/>
              </p:nvGrpSpPr>
              <p:grpSpPr bwMode="auto">
                <a:xfrm>
                  <a:off x="4143372" y="2857496"/>
                  <a:ext cx="4543423" cy="431800"/>
                  <a:chOff x="4143372" y="2857496"/>
                  <a:chExt cx="4543423" cy="431800"/>
                </a:xfrm>
              </p:grpSpPr>
              <p:sp>
                <p:nvSpPr>
                  <p:cNvPr id="23594" name="矩形 11"/>
                  <p:cNvSpPr>
                    <a:spLocks noChangeArrowheads="1"/>
                  </p:cNvSpPr>
                  <p:nvPr/>
                </p:nvSpPr>
                <p:spPr bwMode="auto">
                  <a:xfrm>
                    <a:off x="4645980" y="2857496"/>
                    <a:ext cx="503283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13" name="矩形 12"/>
                  <p:cNvSpPr/>
                  <p:nvPr/>
                </p:nvSpPr>
                <p:spPr bwMode="auto">
                  <a:xfrm>
                    <a:off x="5146672" y="2857496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14" name="矩形 13"/>
                  <p:cNvSpPr/>
                  <p:nvPr/>
                </p:nvSpPr>
                <p:spPr bwMode="auto">
                  <a:xfrm>
                    <a:off x="5646734" y="2857496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23597" name="矩形 14"/>
                  <p:cNvSpPr>
                    <a:spLocks noChangeArrowheads="1"/>
                  </p:cNvSpPr>
                  <p:nvPr/>
                </p:nvSpPr>
                <p:spPr bwMode="auto">
                  <a:xfrm>
                    <a:off x="6146301" y="2857496"/>
                    <a:ext cx="503282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16" name="矩形 15"/>
                  <p:cNvSpPr/>
                  <p:nvPr/>
                </p:nvSpPr>
                <p:spPr bwMode="auto">
                  <a:xfrm>
                    <a:off x="6646859" y="2857496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17" name="矩形 16"/>
                  <p:cNvSpPr/>
                  <p:nvPr/>
                </p:nvSpPr>
                <p:spPr bwMode="auto">
                  <a:xfrm>
                    <a:off x="7146921" y="2857496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18" name="矩形 17"/>
                  <p:cNvSpPr/>
                  <p:nvPr/>
                </p:nvSpPr>
                <p:spPr bwMode="auto">
                  <a:xfrm>
                    <a:off x="7646983" y="2857496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cxnSp>
                <p:nvCxnSpPr>
                  <p:cNvPr id="23601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146747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602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3286124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603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23562" name="组合 38"/>
              <p:cNvGrpSpPr>
                <a:grpSpLocks/>
              </p:cNvGrpSpPr>
              <p:nvPr/>
            </p:nvGrpSpPr>
            <p:grpSpPr bwMode="auto">
              <a:xfrm>
                <a:off x="4143372" y="3643314"/>
                <a:ext cx="4543423" cy="431800"/>
                <a:chOff x="4143372" y="2857496"/>
                <a:chExt cx="4543423" cy="431800"/>
              </a:xfrm>
            </p:grpSpPr>
            <p:cxnSp>
              <p:nvCxnSpPr>
                <p:cNvPr id="23580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146747" y="3285920"/>
                  <a:ext cx="540048" cy="1587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23581" name="组合 25"/>
                <p:cNvGrpSpPr>
                  <a:grpSpLocks/>
                </p:cNvGrpSpPr>
                <p:nvPr/>
              </p:nvGrpSpPr>
              <p:grpSpPr bwMode="auto">
                <a:xfrm>
                  <a:off x="4143372" y="2857496"/>
                  <a:ext cx="4543423" cy="431800"/>
                  <a:chOff x="4143372" y="2857496"/>
                  <a:chExt cx="4543423" cy="431800"/>
                </a:xfrm>
              </p:grpSpPr>
              <p:sp>
                <p:nvSpPr>
                  <p:cNvPr id="23582" name="矩形 41"/>
                  <p:cNvSpPr>
                    <a:spLocks noChangeArrowheads="1"/>
                  </p:cNvSpPr>
                  <p:nvPr/>
                </p:nvSpPr>
                <p:spPr bwMode="auto">
                  <a:xfrm>
                    <a:off x="4645980" y="2857496"/>
                    <a:ext cx="503283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43" name="矩形 42"/>
                  <p:cNvSpPr/>
                  <p:nvPr/>
                </p:nvSpPr>
                <p:spPr bwMode="auto">
                  <a:xfrm>
                    <a:off x="5146672" y="2857338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44" name="矩形 43"/>
                  <p:cNvSpPr/>
                  <p:nvPr/>
                </p:nvSpPr>
                <p:spPr bwMode="auto">
                  <a:xfrm>
                    <a:off x="5646734" y="2857338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23585" name="矩形 44"/>
                  <p:cNvSpPr>
                    <a:spLocks noChangeArrowheads="1"/>
                  </p:cNvSpPr>
                  <p:nvPr/>
                </p:nvSpPr>
                <p:spPr bwMode="auto">
                  <a:xfrm>
                    <a:off x="6146301" y="2857496"/>
                    <a:ext cx="503282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46" name="矩形 45"/>
                  <p:cNvSpPr/>
                  <p:nvPr/>
                </p:nvSpPr>
                <p:spPr bwMode="auto">
                  <a:xfrm>
                    <a:off x="6646859" y="2857338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47" name="矩形 46"/>
                  <p:cNvSpPr/>
                  <p:nvPr/>
                </p:nvSpPr>
                <p:spPr bwMode="auto">
                  <a:xfrm>
                    <a:off x="7146921" y="2857338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48" name="矩形 47"/>
                  <p:cNvSpPr/>
                  <p:nvPr/>
                </p:nvSpPr>
                <p:spPr bwMode="auto">
                  <a:xfrm>
                    <a:off x="7646983" y="2857338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cxnSp>
                <p:nvCxnSpPr>
                  <p:cNvPr id="23589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146747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590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3286124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591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grpSp>
            <p:nvGrpSpPr>
              <p:cNvPr id="23563" name="组合 51"/>
              <p:cNvGrpSpPr>
                <a:grpSpLocks/>
              </p:cNvGrpSpPr>
              <p:nvPr/>
            </p:nvGrpSpPr>
            <p:grpSpPr bwMode="auto">
              <a:xfrm>
                <a:off x="4143372" y="4429132"/>
                <a:ext cx="4543423" cy="431800"/>
                <a:chOff x="4143372" y="2857496"/>
                <a:chExt cx="4543423" cy="431800"/>
              </a:xfrm>
            </p:grpSpPr>
            <p:cxnSp>
              <p:nvCxnSpPr>
                <p:cNvPr id="23568" name="直接连接符 29"/>
                <p:cNvCxnSpPr>
                  <a:cxnSpLocks noChangeShapeType="1"/>
                </p:cNvCxnSpPr>
                <p:nvPr/>
              </p:nvCxnSpPr>
              <p:spPr bwMode="auto">
                <a:xfrm>
                  <a:off x="8146747" y="3285920"/>
                  <a:ext cx="540048" cy="1587"/>
                </a:xfrm>
                <a:prstGeom prst="line">
                  <a:avLst/>
                </a:prstGeom>
                <a:noFill/>
                <a:ln w="25400" algn="ctr">
                  <a:solidFill>
                    <a:schemeClr val="tx1"/>
                  </a:solidFill>
                  <a:round/>
                  <a:headEnd type="none" w="sm" len="sm"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grpSp>
              <p:nvGrpSpPr>
                <p:cNvPr id="23569" name="组合 25"/>
                <p:cNvGrpSpPr>
                  <a:grpSpLocks/>
                </p:cNvGrpSpPr>
                <p:nvPr/>
              </p:nvGrpSpPr>
              <p:grpSpPr bwMode="auto">
                <a:xfrm>
                  <a:off x="4143372" y="2857496"/>
                  <a:ext cx="4543423" cy="431800"/>
                  <a:chOff x="4143372" y="2857496"/>
                  <a:chExt cx="4543423" cy="431800"/>
                </a:xfrm>
              </p:grpSpPr>
              <p:sp>
                <p:nvSpPr>
                  <p:cNvPr id="23570" name="矩形 54"/>
                  <p:cNvSpPr>
                    <a:spLocks noChangeArrowheads="1"/>
                  </p:cNvSpPr>
                  <p:nvPr/>
                </p:nvSpPr>
                <p:spPr bwMode="auto">
                  <a:xfrm>
                    <a:off x="4645980" y="2857496"/>
                    <a:ext cx="503283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56" name="矩形 55"/>
                  <p:cNvSpPr/>
                  <p:nvPr/>
                </p:nvSpPr>
                <p:spPr bwMode="auto">
                  <a:xfrm>
                    <a:off x="5146672" y="2857180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57" name="矩形 56"/>
                  <p:cNvSpPr/>
                  <p:nvPr/>
                </p:nvSpPr>
                <p:spPr bwMode="auto">
                  <a:xfrm>
                    <a:off x="5646734" y="2857180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23573" name="矩形 57"/>
                  <p:cNvSpPr>
                    <a:spLocks noChangeArrowheads="1"/>
                  </p:cNvSpPr>
                  <p:nvPr/>
                </p:nvSpPr>
                <p:spPr bwMode="auto">
                  <a:xfrm>
                    <a:off x="6146301" y="2857496"/>
                    <a:ext cx="503282" cy="431594"/>
                  </a:xfrm>
                  <a:prstGeom prst="rect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>
                    <a:lvl1pPr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1pPr>
                    <a:lvl2pPr marL="742950" indent="-28575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2pPr>
                    <a:lvl3pPr marL="11430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3pPr>
                    <a:lvl4pPr marL="16002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4pPr>
                    <a:lvl5pPr marL="2057400" indent="-228600"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32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宋体" panose="02010600030101010101" pitchFamily="2" charset="-122"/>
                      </a:defRPr>
                    </a:lvl9pPr>
                  </a:lstStyle>
                  <a:p>
                    <a:pPr algn="ctr">
                      <a:spcBef>
                        <a:spcPct val="20000"/>
                      </a:spcBef>
                    </a:pPr>
                    <a:endParaRPr lang="zh-CN" altLang="en-US" sz="2400" b="1"/>
                  </a:p>
                </p:txBody>
              </p:sp>
              <p:sp>
                <p:nvSpPr>
                  <p:cNvPr id="59" name="矩形 58"/>
                  <p:cNvSpPr/>
                  <p:nvPr/>
                </p:nvSpPr>
                <p:spPr bwMode="auto">
                  <a:xfrm>
                    <a:off x="6646859" y="2857180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 algn="ctr"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ea typeface="宋体" charset="-122"/>
                    </a:endParaRPr>
                  </a:p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60" name="矩形 59"/>
                  <p:cNvSpPr/>
                  <p:nvPr/>
                </p:nvSpPr>
                <p:spPr bwMode="auto">
                  <a:xfrm>
                    <a:off x="7146921" y="2857180"/>
                    <a:ext cx="503238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sp>
                <p:nvSpPr>
                  <p:cNvPr id="61" name="矩形 60"/>
                  <p:cNvSpPr/>
                  <p:nvPr/>
                </p:nvSpPr>
                <p:spPr bwMode="auto">
                  <a:xfrm>
                    <a:off x="7646983" y="2857180"/>
                    <a:ext cx="503237" cy="431716"/>
                  </a:xfrm>
                  <a:prstGeom prst="rect">
                    <a:avLst/>
                  </a:prstGeom>
                  <a:noFill/>
                  <a:ln w="25400" cap="flat" cmpd="sng" algn="ctr">
                    <a:solidFill>
                      <a:schemeClr val="tx1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/>
                </p:spPr>
                <p:txBody>
                  <a:bodyPr/>
                  <a:lstStyle/>
                  <a:p>
                    <a:pPr>
                      <a:spcBef>
                        <a:spcPct val="20000"/>
                      </a:spcBef>
                      <a:defRPr/>
                    </a:pPr>
                    <a:endParaRPr lang="zh-CN" altLang="en-US" sz="2400" b="1" i="1" dirty="0">
                      <a:latin typeface="+mn-lt"/>
                      <a:ea typeface="宋体" charset="-122"/>
                    </a:endParaRPr>
                  </a:p>
                </p:txBody>
              </p:sp>
              <p:cxnSp>
                <p:nvCxnSpPr>
                  <p:cNvPr id="23577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8146747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578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3286124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  <p:cxnSp>
                <p:nvCxnSpPr>
                  <p:cNvPr id="23579" name="直接连接符 30"/>
                  <p:cNvCxnSpPr>
                    <a:cxnSpLocks noChangeShapeType="1"/>
                  </p:cNvCxnSpPr>
                  <p:nvPr/>
                </p:nvCxnSpPr>
                <p:spPr bwMode="auto">
                  <a:xfrm>
                    <a:off x="4143372" y="2857496"/>
                    <a:ext cx="540048" cy="1587"/>
                  </a:xfrm>
                  <a:prstGeom prst="line">
                    <a:avLst/>
                  </a:prstGeom>
                  <a:noFill/>
                  <a:ln w="25400" algn="ctr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</p:cxnSp>
            </p:grpSp>
          </p:grpSp>
          <p:cxnSp>
            <p:nvCxnSpPr>
              <p:cNvPr id="23564" name="直接箭头连接符 66"/>
              <p:cNvCxnSpPr>
                <a:cxnSpLocks noChangeShapeType="1"/>
                <a:endCxn id="23597" idx="2"/>
              </p:cNvCxnSpPr>
              <p:nvPr/>
            </p:nvCxnSpPr>
            <p:spPr bwMode="auto">
              <a:xfrm flipV="1">
                <a:off x="5857884" y="3289090"/>
                <a:ext cx="540058" cy="211348"/>
              </a:xfrm>
              <a:prstGeom prst="straightConnector1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565" name="直接箭头连接符 68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5214942" y="4857760"/>
                <a:ext cx="1428760" cy="142876"/>
              </a:xfrm>
              <a:prstGeom prst="straightConnector1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566" name="直接箭头连接符 70"/>
              <p:cNvCxnSpPr>
                <a:cxnSpLocks noChangeShapeType="1"/>
                <a:endCxn id="23585" idx="2"/>
              </p:cNvCxnSpPr>
              <p:nvPr/>
            </p:nvCxnSpPr>
            <p:spPr bwMode="auto">
              <a:xfrm flipV="1">
                <a:off x="6000760" y="4074908"/>
                <a:ext cx="397182" cy="139910"/>
              </a:xfrm>
              <a:prstGeom prst="straightConnector1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3567" name="直接箭头连接符 72"/>
              <p:cNvCxnSpPr>
                <a:cxnSpLocks noChangeShapeType="1"/>
                <a:endCxn id="59" idx="2"/>
              </p:cNvCxnSpPr>
              <p:nvPr/>
            </p:nvCxnSpPr>
            <p:spPr bwMode="auto">
              <a:xfrm flipV="1">
                <a:off x="5857884" y="4860932"/>
                <a:ext cx="1040593" cy="782646"/>
              </a:xfrm>
              <a:prstGeom prst="straightConnector1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  <p:sp>
        <p:nvSpPr>
          <p:cNvPr id="23557" name="灯片编号占位符 50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B7A2D6D6-5538-4CFA-9AEE-6E6188C33B03}" type="slidenum">
              <a:rPr lang="zh-CN" altLang="en-US" sz="1400"/>
              <a:pPr/>
              <a:t>22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/>
              <a:t>图 灵 机 概 述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zh-CN" altLang="en-US" b="1" dirty="0" smtClean="0"/>
              <a:t>图灵机的变种</a:t>
            </a:r>
            <a:endParaRPr lang="en-US" altLang="zh-CN" b="1" dirty="0" smtClean="0"/>
          </a:p>
          <a:p>
            <a:pPr lvl="1"/>
            <a:r>
              <a:rPr lang="zh-CN" altLang="zh-CN" b="1" dirty="0" smtClean="0"/>
              <a:t>纸带两端都可以无限伸展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多道图灵机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多带图灵机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不确定图灵机，等等</a:t>
            </a:r>
            <a:endParaRPr lang="en-US" altLang="zh-CN" b="1" dirty="0" smtClean="0"/>
          </a:p>
          <a:p>
            <a:pPr lvl="1">
              <a:buFontTx/>
              <a:buNone/>
            </a:pPr>
            <a:r>
              <a:rPr lang="zh-CN" altLang="en-US" b="1" dirty="0" smtClean="0"/>
              <a:t>它们的计算能力都等价于基本图灵机</a:t>
            </a:r>
            <a:endParaRPr lang="en-US" altLang="zh-CN" b="1" dirty="0" smtClean="0"/>
          </a:p>
          <a:p>
            <a:r>
              <a:rPr lang="zh-CN" altLang="en-US" b="1" dirty="0" smtClean="0"/>
              <a:t>图灵机的计算能力</a:t>
            </a:r>
            <a:endParaRPr lang="en-US" altLang="zh-CN" b="1" dirty="0" smtClean="0"/>
          </a:p>
          <a:p>
            <a:pPr lvl="1"/>
            <a:r>
              <a:rPr lang="zh-CN" altLang="en-US" b="1" dirty="0" smtClean="0"/>
              <a:t>等价于下面讨论的</a:t>
            </a:r>
            <a:r>
              <a:rPr lang="zh-CN" altLang="en-US" b="1" dirty="0" smtClean="0">
                <a:sym typeface="Symbol" panose="05050102010706020507" pitchFamily="18" charset="2"/>
              </a:rPr>
              <a:t>演算和递归函数</a:t>
            </a:r>
            <a:endParaRPr lang="en-US" altLang="zh-CN" b="1" dirty="0" smtClean="0"/>
          </a:p>
          <a:p>
            <a:pPr lvl="1">
              <a:buFontTx/>
              <a:buNone/>
            </a:pPr>
            <a:endParaRPr lang="en-US" altLang="zh-CN" b="1" dirty="0" smtClean="0"/>
          </a:p>
        </p:txBody>
      </p:sp>
      <p:sp>
        <p:nvSpPr>
          <p:cNvPr id="2458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65C93640-FD01-475C-8D02-09E924F0E8BB}" type="slidenum">
              <a:rPr lang="zh-CN" altLang="en-US" sz="1400"/>
              <a:pPr/>
              <a:t>23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 </a:t>
            </a:r>
            <a:r>
              <a:rPr lang="zh-CN" altLang="zh-CN" b="1" dirty="0" smtClean="0"/>
              <a:t>演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算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zh-CN" altLang="en-US" b="1" smtClean="0">
                <a:latin typeface="宋体" panose="02010600030101010101" pitchFamily="2" charset="-122"/>
              </a:rPr>
              <a:t>演算的历史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/>
            <a:r>
              <a:rPr lang="zh-CN" altLang="en-US" b="1" smtClean="0"/>
              <a:t>邱奇</a:t>
            </a:r>
            <a:r>
              <a:rPr lang="en-US" altLang="zh-CN" b="1" smtClean="0"/>
              <a:t>(</a:t>
            </a:r>
            <a:r>
              <a:rPr lang="en-US" altLang="zh-CN" b="1" i="1" smtClean="0"/>
              <a:t>Church</a:t>
            </a:r>
            <a:r>
              <a:rPr lang="en-US" altLang="zh-CN" b="1" smtClean="0"/>
              <a:t>)</a:t>
            </a:r>
            <a:r>
              <a:rPr lang="zh-CN" altLang="zh-CN" b="1" smtClean="0"/>
              <a:t>在</a:t>
            </a:r>
            <a:r>
              <a:rPr lang="en-US" altLang="zh-CN" b="1" smtClean="0"/>
              <a:t>20</a:t>
            </a:r>
            <a:r>
              <a:rPr lang="zh-CN" altLang="zh-CN" b="1" smtClean="0"/>
              <a:t>世纪</a:t>
            </a:r>
            <a:r>
              <a:rPr lang="en-US" altLang="zh-CN" b="1" smtClean="0"/>
              <a:t>30</a:t>
            </a:r>
            <a:r>
              <a:rPr lang="zh-CN" altLang="zh-CN" b="1" smtClean="0"/>
              <a:t>年代研究的定义可计算函数的一种形式体系</a:t>
            </a:r>
            <a:endParaRPr lang="en-US" altLang="zh-CN" b="1" smtClean="0"/>
          </a:p>
          <a:p>
            <a:pPr lvl="1"/>
            <a:r>
              <a:rPr lang="zh-CN" altLang="en-US" b="1" smtClean="0"/>
              <a:t>克莱尼</a:t>
            </a:r>
            <a:r>
              <a:rPr lang="en-US" altLang="zh-CN" b="1" smtClean="0"/>
              <a:t>(</a:t>
            </a:r>
            <a:r>
              <a:rPr lang="en-US" altLang="zh-CN" b="1" i="1" smtClean="0"/>
              <a:t>Kleene</a:t>
            </a:r>
            <a:r>
              <a:rPr lang="en-US" altLang="zh-CN" b="1" smtClean="0"/>
              <a:t>)</a:t>
            </a:r>
            <a:r>
              <a:rPr lang="zh-CN" altLang="zh-CN" b="1" smtClean="0"/>
              <a:t>在</a:t>
            </a:r>
            <a:r>
              <a:rPr lang="en-US" altLang="zh-CN" b="1" smtClean="0"/>
              <a:t>1936</a:t>
            </a:r>
            <a:r>
              <a:rPr lang="zh-CN" altLang="zh-CN" b="1" smtClean="0"/>
              <a:t>年证明，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en-US" b="1" smtClean="0">
                <a:sym typeface="Symbol" panose="05050102010706020507" pitchFamily="18" charset="2"/>
              </a:rPr>
              <a:t>可</a:t>
            </a:r>
            <a:r>
              <a:rPr lang="zh-CN" altLang="zh-CN" b="1" smtClean="0"/>
              <a:t>定义的所有自然数函数正好是所有的递归函数</a:t>
            </a:r>
            <a:endParaRPr lang="en-US" altLang="zh-CN" smtClean="0"/>
          </a:p>
          <a:p>
            <a:pPr lvl="1"/>
            <a:r>
              <a:rPr lang="zh-CN" altLang="en-US" b="1" smtClean="0"/>
              <a:t>图灵</a:t>
            </a:r>
            <a:r>
              <a:rPr lang="zh-CN" altLang="zh-CN" b="1" smtClean="0"/>
              <a:t>在</a:t>
            </a:r>
            <a:r>
              <a:rPr lang="en-US" altLang="zh-CN" b="1" smtClean="0"/>
              <a:t>1937</a:t>
            </a:r>
            <a:r>
              <a:rPr lang="zh-CN" altLang="zh-CN" b="1" smtClean="0"/>
              <a:t>年证明，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可定义的数值函数正好是</a:t>
            </a:r>
            <a:r>
              <a:rPr lang="zh-CN" altLang="en-US" b="1" smtClean="0"/>
              <a:t>图灵</a:t>
            </a:r>
            <a:r>
              <a:rPr lang="zh-CN" altLang="zh-CN" b="1" smtClean="0"/>
              <a:t>机可计算的函数</a:t>
            </a:r>
            <a:endParaRPr lang="en-US" altLang="zh-CN" b="1" smtClean="0"/>
          </a:p>
          <a:p>
            <a:pPr lvl="1"/>
            <a:r>
              <a:rPr lang="zh-CN" altLang="en-US" b="1" smtClean="0"/>
              <a:t>起初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是无类型的，因在基于无类型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的逻辑中发现一个悖论，导致类型化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的研究</a:t>
            </a:r>
            <a:endParaRPr lang="en-US" altLang="zh-CN" b="1" smtClean="0"/>
          </a:p>
          <a:p>
            <a:pPr lvl="1"/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一直</a:t>
            </a:r>
            <a:r>
              <a:rPr lang="zh-CN" altLang="zh-CN" b="1" smtClean="0"/>
              <a:t>影响</a:t>
            </a:r>
            <a:r>
              <a:rPr lang="zh-CN" altLang="en-US" b="1" smtClean="0"/>
              <a:t>着程序设计</a:t>
            </a:r>
            <a:r>
              <a:rPr lang="zh-CN" altLang="zh-CN" b="1" smtClean="0"/>
              <a:t>语言的研究</a:t>
            </a:r>
            <a:endParaRPr lang="en-US" altLang="zh-CN" b="1" smtClean="0"/>
          </a:p>
        </p:txBody>
      </p:sp>
      <p:sp>
        <p:nvSpPr>
          <p:cNvPr id="2560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306328F8-ADFE-4BB2-83E2-9A8865128B21}" type="slidenum">
              <a:rPr lang="zh-CN" altLang="en-US" sz="1400"/>
              <a:pPr/>
              <a:t>24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 </a:t>
            </a:r>
            <a:r>
              <a:rPr lang="zh-CN" altLang="zh-CN" b="1" dirty="0" smtClean="0"/>
              <a:t>演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算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和程序设计</a:t>
            </a:r>
            <a:r>
              <a:rPr lang="zh-CN" altLang="zh-CN" b="1" smtClean="0"/>
              <a:t>语言</a:t>
            </a:r>
            <a:endParaRPr lang="en-US" altLang="zh-CN" b="1" smtClean="0"/>
          </a:p>
          <a:p>
            <a:pPr lvl="1"/>
            <a:r>
              <a:rPr lang="en-US" altLang="zh-CN" b="1" smtClean="0"/>
              <a:t>20</a:t>
            </a:r>
            <a:r>
              <a:rPr lang="zh-CN" altLang="zh-CN" b="1" smtClean="0"/>
              <a:t>世纪</a:t>
            </a:r>
            <a:r>
              <a:rPr lang="en-US" altLang="zh-CN" b="1" smtClean="0"/>
              <a:t>50</a:t>
            </a:r>
            <a:r>
              <a:rPr lang="zh-CN" altLang="zh-CN" b="1" smtClean="0"/>
              <a:t>年代</a:t>
            </a:r>
            <a:r>
              <a:rPr lang="zh-CN" altLang="en-US" b="1" smtClean="0"/>
              <a:t>，</a:t>
            </a:r>
            <a:r>
              <a:rPr lang="zh-CN" altLang="zh-CN" b="1" smtClean="0"/>
              <a:t>无类型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演算明显影响了</a:t>
            </a:r>
            <a:r>
              <a:rPr lang="en-US" altLang="zh-CN" b="1" smtClean="0"/>
              <a:t>Lisp</a:t>
            </a:r>
            <a:r>
              <a:rPr lang="zh-CN" altLang="zh-CN" b="1" smtClean="0"/>
              <a:t>语言的研究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/>
            <a:r>
              <a:rPr lang="en-US" altLang="zh-CN" b="1" smtClean="0"/>
              <a:t>20</a:t>
            </a:r>
            <a:r>
              <a:rPr lang="zh-CN" altLang="zh-CN" b="1" smtClean="0"/>
              <a:t>世纪</a:t>
            </a:r>
            <a:r>
              <a:rPr lang="en-US" altLang="zh-CN" b="1" smtClean="0"/>
              <a:t>60</a:t>
            </a:r>
            <a:r>
              <a:rPr lang="zh-CN" altLang="zh-CN" b="1" smtClean="0"/>
              <a:t>年代</a:t>
            </a:r>
            <a:r>
              <a:rPr lang="zh-CN" altLang="en-US" b="1" smtClean="0"/>
              <a:t>认识到，</a:t>
            </a:r>
            <a:r>
              <a:rPr lang="zh-CN" altLang="zh-CN" b="1" smtClean="0"/>
              <a:t>程序设计语言的语义可以通过使用拓展的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演算给出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/>
            <a:r>
              <a:rPr lang="zh-CN" altLang="zh-CN" b="1" smtClean="0"/>
              <a:t>现代的观点认为，类型化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引导</a:t>
            </a:r>
            <a:r>
              <a:rPr lang="zh-CN" altLang="zh-CN" b="1" smtClean="0"/>
              <a:t>对程序设计语言进行更加涉及本质的分析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en-US" altLang="zh-CN" b="1" smtClean="0"/>
              <a:t>	</a:t>
            </a:r>
            <a:r>
              <a:rPr lang="zh-CN" altLang="zh-CN" b="1" smtClean="0"/>
              <a:t>让类型化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r>
              <a:rPr lang="zh-CN" altLang="en-US" b="1" smtClean="0"/>
              <a:t>的</a:t>
            </a:r>
            <a:r>
              <a:rPr lang="zh-CN" altLang="zh-CN" b="1" smtClean="0"/>
              <a:t>类型对应到程序设计语言中的类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smtClean="0"/>
              <a:t>型，就可以忠实地为类型化程序设计语言的能力和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smtClean="0"/>
              <a:t>局限性建模</a:t>
            </a:r>
            <a:endParaRPr lang="en-US" altLang="zh-CN" b="1" smtClean="0"/>
          </a:p>
        </p:txBody>
      </p:sp>
      <p:sp>
        <p:nvSpPr>
          <p:cNvPr id="2662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5C4C8D1-EBD3-4C25-A93A-21D7FD3D861B}" type="slidenum">
              <a:rPr lang="zh-CN" altLang="en-US" sz="1400"/>
              <a:pPr/>
              <a:t>25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 </a:t>
            </a:r>
            <a:r>
              <a:rPr lang="zh-CN" altLang="zh-CN" b="1" dirty="0" smtClean="0"/>
              <a:t>演</a:t>
            </a:r>
            <a:r>
              <a:rPr lang="en-US" altLang="zh-CN" b="1" dirty="0" smtClean="0"/>
              <a:t> </a:t>
            </a:r>
            <a:r>
              <a:rPr lang="zh-CN" altLang="zh-CN" b="1" dirty="0" smtClean="0"/>
              <a:t>算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  <a:noFill/>
        </p:spPr>
        <p:txBody>
          <a:bodyPr/>
          <a:lstStyle/>
          <a:p>
            <a:r>
              <a:rPr lang="zh-CN" altLang="en-US" b="1" smtClean="0"/>
              <a:t>无类型</a:t>
            </a:r>
            <a:r>
              <a:rPr lang="zh-CN" altLang="en-US" b="1" smtClean="0">
                <a:sym typeface="Symbol" panose="05050102010706020507" pitchFamily="18" charset="2"/>
              </a:rPr>
              <a:t>表达式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zh-CN" altLang="en-US" b="1" smtClean="0">
                <a:sym typeface="Symbol" panose="05050102010706020507" pitchFamily="18" charset="2"/>
              </a:rPr>
              <a:t>（ 项）的文法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sym typeface="Symbol" panose="05050102010706020507" pitchFamily="18" charset="2"/>
              </a:rPr>
              <a:t>E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::=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i="1" smtClean="0">
                <a:sym typeface="Symbol" panose="05050102010706020507" pitchFamily="18" charset="2"/>
              </a:rPr>
              <a:t>x		</a:t>
            </a:r>
            <a:r>
              <a:rPr lang="en-US" altLang="zh-CN" b="1" smtClean="0">
                <a:sym typeface="Symbol" panose="05050102010706020507" pitchFamily="18" charset="2"/>
              </a:rPr>
              <a:t>//</a:t>
            </a:r>
            <a:r>
              <a:rPr lang="zh-CN" altLang="en-US" b="1" smtClean="0">
                <a:sym typeface="Symbol" panose="05050102010706020507" pitchFamily="18" charset="2"/>
              </a:rPr>
              <a:t>原子表达式，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zh-CN" altLang="en-US" b="1" smtClean="0">
                <a:sym typeface="Symbol" panose="05050102010706020507" pitchFamily="18" charset="2"/>
              </a:rPr>
              <a:t>是变量（标识符）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E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::=</a:t>
            </a:r>
            <a:r>
              <a:rPr lang="en-US" altLang="zh-CN" b="1" smtClean="0">
                <a:sym typeface="Symbol" panose="05050102010706020507" pitchFamily="18" charset="2"/>
              </a:rPr>
              <a:t> 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E	</a:t>
            </a:r>
            <a:r>
              <a:rPr lang="en-US" altLang="zh-CN" b="1" smtClean="0">
                <a:sym typeface="Symbol" panose="05050102010706020507" pitchFamily="18" charset="2"/>
              </a:rPr>
              <a:t>//</a:t>
            </a:r>
            <a:r>
              <a:rPr lang="zh-CN" altLang="en-US" b="1" smtClean="0">
                <a:sym typeface="Symbol" panose="05050102010706020507" pitchFamily="18" charset="2"/>
              </a:rPr>
              <a:t>抽象表达式，</a:t>
            </a:r>
            <a:r>
              <a:rPr lang="en-US" altLang="zh-CN" b="1" i="1" smtClean="0">
                <a:sym typeface="Symbol" panose="05050102010706020507" pitchFamily="18" charset="2"/>
              </a:rPr>
              <a:t> y</a:t>
            </a:r>
            <a:r>
              <a:rPr lang="zh-CN" altLang="en-US" b="1" smtClean="0">
                <a:sym typeface="Symbol" panose="05050102010706020507" pitchFamily="18" charset="2"/>
              </a:rPr>
              <a:t>被称为约束变量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E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::=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i="1" smtClean="0">
                <a:sym typeface="Symbol" panose="05050102010706020507" pitchFamily="18" charset="2"/>
              </a:rPr>
              <a:t>E E	</a:t>
            </a:r>
            <a:r>
              <a:rPr lang="en-US" altLang="zh-CN" b="1" smtClean="0">
                <a:sym typeface="Symbol" panose="05050102010706020507" pitchFamily="18" charset="2"/>
              </a:rPr>
              <a:t>//</a:t>
            </a:r>
            <a:r>
              <a:rPr lang="zh-CN" altLang="en-US" b="1" smtClean="0">
                <a:sym typeface="Symbol" panose="05050102010706020507" pitchFamily="18" charset="2"/>
              </a:rPr>
              <a:t>应用表达式（函数应用到变元）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E </a:t>
            </a:r>
            <a:r>
              <a:rPr lang="en-US" altLang="zh-CN" b="1" smtClean="0">
                <a:cs typeface="Times New Roman" panose="02020603050405020304" pitchFamily="18" charset="0"/>
                <a:sym typeface="Symbol" panose="05050102010706020507" pitchFamily="18" charset="2"/>
              </a:rPr>
              <a:t>::=</a:t>
            </a:r>
            <a:r>
              <a:rPr lang="en-US" altLang="zh-CN" b="1" smtClean="0"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 	</a:t>
            </a:r>
            <a:r>
              <a:rPr lang="en-US" altLang="zh-CN" b="1" smtClean="0">
                <a:sym typeface="Symbol" panose="05050102010706020507" pitchFamily="18" charset="2"/>
              </a:rPr>
              <a:t>//</a:t>
            </a:r>
            <a:r>
              <a:rPr lang="zh-CN" altLang="en-US" b="1" smtClean="0">
                <a:sym typeface="Symbol" panose="05050102010706020507" pitchFamily="18" charset="2"/>
              </a:rPr>
              <a:t>括号用于改变运算次序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sym typeface="Symbol" panose="05050102010706020507" pitchFamily="18" charset="2"/>
              </a:rPr>
              <a:t>例如：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x</a:t>
            </a:r>
            <a:r>
              <a:rPr lang="en-US" altLang="zh-CN" b="1" smtClean="0">
                <a:sym typeface="Symbol" panose="05050102010706020507" pitchFamily="18" charset="2"/>
              </a:rPr>
              <a:t>,  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,  </a:t>
            </a:r>
            <a:r>
              <a:rPr lang="en-US" altLang="zh-CN" b="1" i="1" smtClean="0">
                <a:sym typeface="Symbol" panose="05050102010706020507" pitchFamily="18" charset="2"/>
              </a:rPr>
              <a:t>x.x</a:t>
            </a:r>
            <a:r>
              <a:rPr lang="en-US" altLang="zh-CN" b="1" smtClean="0">
                <a:sym typeface="Symbol" panose="05050102010706020507" pitchFamily="18" charset="2"/>
              </a:rPr>
              <a:t>,  (</a:t>
            </a:r>
            <a:r>
              <a:rPr lang="en-US" altLang="zh-CN" b="1" i="1" smtClean="0">
                <a:sym typeface="Symbol" panose="05050102010706020507" pitchFamily="18" charset="2"/>
              </a:rPr>
              <a:t>x.xx</a:t>
            </a:r>
            <a:r>
              <a:rPr lang="en-US" altLang="zh-CN" b="1" smtClean="0">
                <a:sym typeface="Symbol" panose="05050102010706020507" pitchFamily="18" charset="2"/>
              </a:rPr>
              <a:t>) (</a:t>
            </a:r>
            <a:r>
              <a:rPr lang="en-US" altLang="zh-CN" b="1" i="1" smtClean="0">
                <a:sym typeface="Symbol" panose="05050102010706020507" pitchFamily="18" charset="2"/>
              </a:rPr>
              <a:t>x.xx</a:t>
            </a:r>
            <a:r>
              <a:rPr lang="en-US" altLang="zh-CN" b="1" smtClean="0">
                <a:sym typeface="Symbol" panose="05050102010706020507" pitchFamily="18" charset="2"/>
              </a:rPr>
              <a:t>),  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y.</a:t>
            </a:r>
            <a:r>
              <a:rPr lang="en-US" altLang="zh-CN" b="1" smtClean="0">
                <a:sym typeface="Symbol" panose="05050102010706020507" pitchFamily="18" charset="2"/>
              </a:rPr>
              <a:t>((</a:t>
            </a:r>
            <a:r>
              <a:rPr lang="en-US" altLang="zh-CN" b="1" i="1" smtClean="0">
                <a:sym typeface="Symbol" panose="05050102010706020507" pitchFamily="18" charset="2"/>
              </a:rPr>
              <a:t>xy</a:t>
            </a:r>
            <a:r>
              <a:rPr lang="en-US" altLang="zh-CN" b="1" smtClean="0">
                <a:sym typeface="Symbol" panose="05050102010706020507" pitchFamily="18" charset="2"/>
              </a:rPr>
              <a:t>) 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)) </a:t>
            </a:r>
            <a:endParaRPr lang="en-US" altLang="zh-CN" b="1" smtClean="0"/>
          </a:p>
          <a:p>
            <a:pPr lvl="1">
              <a:buFontTx/>
              <a:buNone/>
            </a:pPr>
            <a:r>
              <a:rPr lang="zh-CN" altLang="en-US" b="1" smtClean="0"/>
              <a:t>约定：</a:t>
            </a:r>
            <a:endParaRPr lang="en-US" altLang="zh-CN" b="1" smtClean="0"/>
          </a:p>
          <a:p>
            <a:pPr lvl="1"/>
            <a:r>
              <a:rPr lang="zh-CN" altLang="en-US" b="1" smtClean="0"/>
              <a:t>抽象表达式的体延伸到表达式的结束或第</a:t>
            </a:r>
            <a:r>
              <a:rPr lang="en-US" altLang="zh-CN" b="1" smtClean="0"/>
              <a:t>1</a:t>
            </a:r>
            <a:r>
              <a:rPr lang="zh-CN" altLang="en-US" b="1" smtClean="0"/>
              <a:t>个不能匹配的右括号，</a:t>
            </a:r>
            <a:r>
              <a:rPr lang="en-US" altLang="zh-CN" b="1" smtClean="0">
                <a:sym typeface="Symbol" panose="05050102010706020507" pitchFamily="18" charset="2"/>
              </a:rPr>
              <a:t> </a:t>
            </a:r>
            <a:r>
              <a:rPr lang="en-US" altLang="zh-CN" b="1" i="1" smtClean="0">
                <a:sym typeface="Symbol" panose="05050102010706020507" pitchFamily="18" charset="2"/>
              </a:rPr>
              <a:t>x.xy</a:t>
            </a:r>
            <a:r>
              <a:rPr lang="zh-CN" altLang="en-US" b="1" smtClean="0">
                <a:sym typeface="Symbol" panose="05050102010706020507" pitchFamily="18" charset="2"/>
              </a:rPr>
              <a:t>表示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 (</a:t>
            </a:r>
            <a:r>
              <a:rPr lang="en-US" altLang="zh-CN" b="1" i="1" smtClean="0">
                <a:sym typeface="Symbol" panose="05050102010706020507" pitchFamily="18" charset="2"/>
              </a:rPr>
              <a:t>xy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而不是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x.x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endParaRPr lang="en-US" altLang="zh-CN" b="1" smtClean="0"/>
          </a:p>
          <a:p>
            <a:pPr lvl="1"/>
            <a:r>
              <a:rPr lang="zh-CN" altLang="en-US" b="1" smtClean="0"/>
              <a:t>并置是左结合的，如</a:t>
            </a:r>
            <a:r>
              <a:rPr lang="en-US" altLang="zh-CN" b="1" i="1" smtClean="0">
                <a:sym typeface="Symbol" panose="05050102010706020507" pitchFamily="18" charset="2"/>
              </a:rPr>
              <a:t>xyz</a:t>
            </a:r>
            <a:r>
              <a:rPr lang="zh-CN" altLang="en-US" b="1" smtClean="0">
                <a:sym typeface="Symbol" panose="05050102010706020507" pitchFamily="18" charset="2"/>
              </a:rPr>
              <a:t>表示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xy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z</a:t>
            </a:r>
            <a:r>
              <a:rPr lang="zh-CN" altLang="en-US" b="1" smtClean="0">
                <a:sym typeface="Symbol" panose="05050102010706020507" pitchFamily="18" charset="2"/>
              </a:rPr>
              <a:t>而不是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yz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endParaRPr lang="en-US" altLang="zh-CN" b="1" smtClean="0"/>
          </a:p>
        </p:txBody>
      </p:sp>
      <p:sp>
        <p:nvSpPr>
          <p:cNvPr id="2765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BB8B036-3435-4C5F-867A-AD696E06C1D0}" type="slidenum">
              <a:rPr lang="zh-CN" altLang="en-US" sz="1400"/>
              <a:pPr/>
              <a:t>26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 </a:t>
            </a:r>
            <a:r>
              <a:rPr lang="zh-CN" altLang="zh-CN" b="1" smtClean="0"/>
              <a:t>演</a:t>
            </a:r>
            <a:r>
              <a:rPr lang="en-US" altLang="zh-CN" b="1" smtClean="0"/>
              <a:t> </a:t>
            </a:r>
            <a:r>
              <a:rPr lang="zh-CN" altLang="zh-CN" b="1" smtClean="0"/>
              <a:t>算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</p:spPr>
        <p:txBody>
          <a:bodyPr/>
          <a:lstStyle/>
          <a:p>
            <a:r>
              <a:rPr lang="zh-CN" altLang="en-US" b="1" smtClean="0">
                <a:sym typeface="Euclid Math One" panose="05050601010101010101" pitchFamily="18" charset="2"/>
              </a:rPr>
              <a:t>变量的自由出现和约束出现</a:t>
            </a:r>
            <a:endParaRPr lang="en-US" altLang="zh-CN" b="1" smtClean="0">
              <a:sym typeface="Euclid Math One" panose="05050601010101010101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sym typeface="Symbol" panose="05050102010706020507" pitchFamily="18" charset="2"/>
              </a:rPr>
              <a:t>在表达式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y.x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x.yx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中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ts val="675"/>
              </a:spcBef>
            </a:pP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y.x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y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的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y</a:t>
            </a:r>
            <a:r>
              <a:rPr lang="zh-CN" altLang="en-US" b="1" smtClean="0">
                <a:sym typeface="Symbol" panose="05050102010706020507" pitchFamily="18" charset="2"/>
              </a:rPr>
              <a:t>约束出现在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y. </a:t>
            </a:r>
            <a:r>
              <a:rPr lang="en-US" altLang="zh-CN" b="1" smtClean="0">
                <a:sym typeface="Symbol" panose="05050102010706020507" pitchFamily="18" charset="2"/>
              </a:rPr>
              <a:t>…</a:t>
            </a:r>
            <a:r>
              <a:rPr lang="zh-CN" altLang="en-US" b="1" smtClean="0">
                <a:sym typeface="Symbol" panose="05050102010706020507" pitchFamily="18" charset="2"/>
              </a:rPr>
              <a:t>的体中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ts val="675"/>
              </a:spcBef>
            </a:pP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y.x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x.y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的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zh-CN" altLang="en-US" b="1" smtClean="0">
                <a:sym typeface="Symbol" panose="05050102010706020507" pitchFamily="18" charset="2"/>
              </a:rPr>
              <a:t>约束出现在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</a:t>
            </a:r>
            <a:r>
              <a:rPr lang="en-US" altLang="zh-CN" b="1" smtClean="0">
                <a:sym typeface="Symbol" panose="05050102010706020507" pitchFamily="18" charset="2"/>
              </a:rPr>
              <a:t>…</a:t>
            </a:r>
            <a:r>
              <a:rPr lang="zh-CN" altLang="en-US" b="1" smtClean="0">
                <a:sym typeface="Symbol" panose="05050102010706020507" pitchFamily="18" charset="2"/>
              </a:rPr>
              <a:t>的体中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ts val="675"/>
              </a:spcBef>
            </a:pP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y.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(</a:t>
            </a:r>
            <a:r>
              <a:rPr lang="en-US" altLang="zh-CN" b="1" i="1" smtClean="0">
                <a:sym typeface="Symbol" panose="05050102010706020507" pitchFamily="18" charset="2"/>
              </a:rPr>
              <a:t>x.yx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的</a:t>
            </a:r>
            <a:r>
              <a:rPr lang="en-US" altLang="zh-CN" b="1" i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zh-CN" altLang="en-US" b="1" smtClean="0">
                <a:sym typeface="Symbol" panose="05050102010706020507" pitchFamily="18" charset="2"/>
              </a:rPr>
              <a:t>并未出现在任何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</a:t>
            </a:r>
            <a:r>
              <a:rPr lang="en-US" altLang="zh-CN" b="1" smtClean="0">
                <a:sym typeface="Symbol" panose="05050102010706020507" pitchFamily="18" charset="2"/>
              </a:rPr>
              <a:t>…</a:t>
            </a:r>
            <a:r>
              <a:rPr lang="zh-CN" altLang="en-US" b="1" smtClean="0">
                <a:sym typeface="Symbol" panose="05050102010706020507" pitchFamily="18" charset="2"/>
              </a:rPr>
              <a:t>的体中，它是自由出现的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ts val="675"/>
              </a:spcBef>
            </a:pPr>
            <a:r>
              <a:rPr lang="zh-CN" altLang="en-US" b="1" smtClean="0">
                <a:sym typeface="Symbol" panose="05050102010706020507" pitchFamily="18" charset="2"/>
              </a:rPr>
              <a:t>用</a:t>
            </a:r>
            <a:r>
              <a:rPr lang="en-US" altLang="zh-CN" b="1" i="1" smtClean="0">
                <a:sym typeface="Symbol" panose="05050102010706020507" pitchFamily="18" charset="2"/>
              </a:rPr>
              <a:t>FV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表示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zh-CN" altLang="en-US" b="1" smtClean="0">
                <a:sym typeface="Symbol" panose="05050102010706020507" pitchFamily="18" charset="2"/>
              </a:rPr>
              <a:t>中出现的自由变量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free variable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zh-CN" altLang="en-US" b="1" smtClean="0">
                <a:sym typeface="Symbol" panose="05050102010706020507" pitchFamily="18" charset="2"/>
              </a:rPr>
              <a:t>集</a:t>
            </a:r>
            <a:endParaRPr lang="en-US" altLang="zh-CN" b="1" smtClean="0">
              <a:sym typeface="Symbol" panose="05050102010706020507" pitchFamily="18" charset="2"/>
            </a:endParaRPr>
          </a:p>
        </p:txBody>
      </p:sp>
      <p:sp>
        <p:nvSpPr>
          <p:cNvPr id="2867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996C0C39-9C07-406A-AE66-D01E47D2F88C}" type="slidenum">
              <a:rPr lang="zh-CN" altLang="en-US" sz="1400"/>
              <a:pPr/>
              <a:t>27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 </a:t>
            </a:r>
            <a:r>
              <a:rPr lang="zh-CN" altLang="zh-CN" b="1" smtClean="0"/>
              <a:t>演</a:t>
            </a:r>
            <a:r>
              <a:rPr lang="en-US" altLang="zh-CN" b="1" smtClean="0"/>
              <a:t> </a:t>
            </a:r>
            <a:r>
              <a:rPr lang="zh-CN" altLang="zh-CN" b="1" smtClean="0"/>
              <a:t>算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</p:spPr>
        <p:txBody>
          <a:bodyPr/>
          <a:lstStyle/>
          <a:p>
            <a:r>
              <a:rPr lang="zh-CN" altLang="en-US" b="1" dirty="0" smtClean="0">
                <a:sym typeface="Symbol" panose="05050102010706020507" pitchFamily="18" charset="2"/>
              </a:rPr>
              <a:t>项的代换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[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err="1" smtClean="0">
                <a:sym typeface="Symbol" panose="05050102010706020507" pitchFamily="18" charset="2"/>
              </a:rPr>
              <a:t>.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y.</a:t>
            </a:r>
            <a:r>
              <a:rPr lang="en-US" altLang="zh-CN" b="1" i="1" dirty="0" err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(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x.</a:t>
            </a:r>
            <a:r>
              <a:rPr lang="en-US" altLang="zh-CN" b="1" i="1" dirty="0" err="1" smtClean="0">
                <a:solidFill>
                  <a:srgbClr val="00FF00"/>
                </a:solidFill>
                <a:sym typeface="Symbol" panose="05050102010706020507" pitchFamily="18" charset="2"/>
              </a:rPr>
              <a:t>y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  <a:r>
              <a:rPr lang="zh-CN" altLang="en-US" b="1" dirty="0" smtClean="0">
                <a:sym typeface="Symbol" panose="05050102010706020507" pitchFamily="18" charset="2"/>
              </a:rPr>
              <a:t>表示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y.</a:t>
            </a:r>
            <a:r>
              <a:rPr lang="en-US" altLang="zh-CN" b="1" i="1" dirty="0" err="1" smtClean="0">
                <a:solidFill>
                  <a:srgbClr val="00FF00"/>
                </a:solidFill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(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x.</a:t>
            </a:r>
            <a:r>
              <a:rPr lang="en-US" altLang="zh-CN" b="1" i="1" dirty="0" err="1" smtClean="0">
                <a:solidFill>
                  <a:srgbClr val="00FF00"/>
                </a:solidFill>
                <a:sym typeface="Symbol" panose="05050102010706020507" pitchFamily="18" charset="2"/>
              </a:rPr>
              <a:t>y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  <a:r>
              <a:rPr lang="zh-CN" altLang="en-US" b="1" dirty="0" smtClean="0">
                <a:sym typeface="Symbol" panose="05050102010706020507" pitchFamily="18" charset="2"/>
              </a:rPr>
              <a:t>中自由出现的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dirty="0" smtClean="0">
                <a:sym typeface="Symbol" panose="05050102010706020507" pitchFamily="18" charset="2"/>
              </a:rPr>
              <a:t>用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err="1" smtClean="0">
                <a:sym typeface="Symbol" panose="05050102010706020507" pitchFamily="18" charset="2"/>
              </a:rPr>
              <a:t>.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zh-CN" altLang="en-US" b="1" dirty="0" smtClean="0">
                <a:sym typeface="Symbol" panose="05050102010706020507" pitchFamily="18" charset="2"/>
              </a:rPr>
              <a:t>来代换，结果是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smtClean="0">
                <a:sym typeface="Symbol" panose="05050102010706020507" pitchFamily="18" charset="2"/>
              </a:rPr>
              <a:t>y.</a:t>
            </a:r>
            <a:r>
              <a:rPr lang="en-US" altLang="zh-CN" b="1" dirty="0" smtClean="0">
                <a:sym typeface="Symbol" panose="05050102010706020507" pitchFamily="18" charset="2"/>
              </a:rPr>
              <a:t>(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x.x</a:t>
            </a:r>
            <a:r>
              <a:rPr lang="en-US" altLang="zh-CN" b="1" dirty="0" smtClean="0">
                <a:sym typeface="Symbol" panose="05050102010706020507" pitchFamily="18" charset="2"/>
              </a:rPr>
              <a:t>)(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x.</a:t>
            </a:r>
            <a:r>
              <a:rPr lang="en-US" altLang="zh-CN" b="1" i="1" dirty="0" err="1" smtClean="0">
                <a:solidFill>
                  <a:srgbClr val="00FF00"/>
                </a:solidFill>
                <a:sym typeface="Symbol" panose="05050102010706020507" pitchFamily="18" charset="2"/>
              </a:rPr>
              <a:t>y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严格定义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x = E</a:t>
            </a: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i="1" dirty="0" smtClean="0">
                <a:sym typeface="Symbol" panose="05050102010706020507" pitchFamily="18" charset="2"/>
              </a:rPr>
              <a:t> =</a:t>
            </a:r>
            <a:r>
              <a:rPr lang="en-US" altLang="zh-CN" b="1" dirty="0" smtClean="0">
                <a:sym typeface="Symbol" panose="05050102010706020507" pitchFamily="18" charset="2"/>
              </a:rPr>
              <a:t> ([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>
                <a:sym typeface="Symbol" panose="05050102010706020507" pitchFamily="18" charset="2"/>
              </a:rPr>
              <a:t>)([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</a:p>
          <a:p>
            <a:pPr lvl="1">
              <a:spcBef>
                <a:spcPct val="0"/>
              </a:spcBef>
            </a:pPr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]</a:t>
            </a:r>
            <a:r>
              <a:rPr lang="en-US" altLang="zh-CN" b="1" i="1" dirty="0" smtClean="0">
                <a:sym typeface="Symbol" panose="05050102010706020507" pitchFamily="18" charset="2"/>
              </a:rPr>
              <a:t>x.E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 </a:t>
            </a:r>
            <a:r>
              <a:rPr lang="en-US" altLang="zh-CN" b="1" i="1" dirty="0" smtClean="0">
                <a:sym typeface="Symbol" panose="05050102010706020507" pitchFamily="18" charset="2"/>
              </a:rPr>
              <a:t>= 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smtClean="0">
                <a:sym typeface="Symbol" panose="05050102010706020507" pitchFamily="18" charset="2"/>
              </a:rPr>
              <a:t>x.E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 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/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]</a:t>
            </a:r>
            <a:r>
              <a:rPr lang="en-US" altLang="zh-CN" b="1" i="1" dirty="0" smtClean="0">
                <a:sym typeface="Symbol" panose="05050102010706020507" pitchFamily="18" charset="2"/>
              </a:rPr>
              <a:t>y.E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 </a:t>
            </a:r>
            <a:r>
              <a:rPr lang="en-US" altLang="zh-CN" b="1" i="1" dirty="0" smtClean="0">
                <a:sym typeface="Symbol" panose="05050102010706020507" pitchFamily="18" charset="2"/>
              </a:rPr>
              <a:t>= 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smtClean="0">
                <a:sym typeface="Symbol" panose="05050102010706020507" pitchFamily="18" charset="2"/>
              </a:rPr>
              <a:t>y.</a:t>
            </a:r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zh-CN" altLang="en-US" b="1" dirty="0" smtClean="0">
                <a:sym typeface="Symbol" panose="05050102010706020507" pitchFamily="18" charset="2"/>
              </a:rPr>
              <a:t>只要</a:t>
            </a:r>
            <a:r>
              <a:rPr lang="en-US" altLang="zh-CN" b="1" i="1" dirty="0" smtClean="0">
                <a:sym typeface="Symbol" panose="05050102010706020507" pitchFamily="18" charset="2"/>
              </a:rPr>
              <a:t>x </a:t>
            </a:r>
            <a:r>
              <a:rPr lang="en-US" altLang="zh-CN" b="1" dirty="0" smtClean="0">
                <a:sym typeface="Symbol" panose="05050102010706020507" pitchFamily="18" charset="2"/>
              </a:rPr>
              <a:t> </a:t>
            </a:r>
            <a:r>
              <a:rPr lang="en-US" altLang="zh-CN" b="1" i="1" dirty="0" smtClean="0">
                <a:sym typeface="Symbol" panose="05050102010706020507" pitchFamily="18" charset="2"/>
              </a:rPr>
              <a:t>y</a:t>
            </a:r>
            <a:r>
              <a:rPr lang="zh-CN" altLang="en-US" b="1" dirty="0" smtClean="0">
                <a:sym typeface="Symbol" panose="05050102010706020507" pitchFamily="18" charset="2"/>
              </a:rPr>
              <a:t>并且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y</a:t>
            </a:r>
            <a:r>
              <a:rPr lang="en-US" altLang="zh-CN" b="1" dirty="0" err="1" smtClean="0">
                <a:sym typeface="Symbol" panose="05050102010706020507" pitchFamily="18" charset="2"/>
              </a:rPr>
              <a:t>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FV</a:t>
            </a:r>
            <a:r>
              <a:rPr lang="en-US" altLang="zh-CN" b="1" dirty="0" smtClean="0">
                <a:sym typeface="Symbol" panose="05050102010706020507" pitchFamily="18" charset="2"/>
              </a:rPr>
              <a:t>(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</a:p>
          <a:p>
            <a:pPr lvl="1"/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]</a:t>
            </a:r>
            <a:r>
              <a:rPr lang="en-US" altLang="zh-CN" b="1" i="1" dirty="0" smtClean="0">
                <a:sym typeface="Symbol" panose="05050102010706020507" pitchFamily="18" charset="2"/>
              </a:rPr>
              <a:t>y.E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 </a:t>
            </a:r>
            <a:r>
              <a:rPr lang="en-US" altLang="zh-CN" b="1" i="1" dirty="0" smtClean="0">
                <a:sym typeface="Symbol" panose="05050102010706020507" pitchFamily="18" charset="2"/>
              </a:rPr>
              <a:t>= 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en-US" altLang="zh-CN" b="1" i="1" dirty="0" smtClean="0">
                <a:sym typeface="Symbol" panose="05050102010706020507" pitchFamily="18" charset="2"/>
              </a:rPr>
              <a:t>z.</a:t>
            </a:r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][</a:t>
            </a:r>
            <a:r>
              <a:rPr lang="en-US" altLang="zh-CN" b="1" i="1" dirty="0" smtClean="0">
                <a:sym typeface="Symbol" panose="05050102010706020507" pitchFamily="18" charset="2"/>
              </a:rPr>
              <a:t>z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y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>
                <a:sym typeface="Symbol" panose="05050102010706020507" pitchFamily="18" charset="2"/>
              </a:rPr>
              <a:t>,  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		</a:t>
            </a:r>
            <a:r>
              <a:rPr lang="zh-CN" altLang="en-US" b="1" dirty="0" smtClean="0">
                <a:sym typeface="Symbol" panose="05050102010706020507" pitchFamily="18" charset="2"/>
              </a:rPr>
              <a:t>其中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z</a:t>
            </a:r>
            <a:r>
              <a:rPr lang="en-US" altLang="zh-CN" b="1" dirty="0" err="1" smtClean="0">
                <a:sym typeface="Symbol" panose="05050102010706020507" pitchFamily="18" charset="2"/>
              </a:rPr>
              <a:t>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FV</a:t>
            </a:r>
            <a:r>
              <a:rPr lang="en-US" altLang="zh-CN" b="1" dirty="0" smtClean="0">
                <a:sym typeface="Symbol" panose="05050102010706020507" pitchFamily="18" charset="2"/>
              </a:rPr>
              <a:t>(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  <a:r>
              <a:rPr lang="zh-CN" altLang="en-US" b="1" dirty="0" smtClean="0">
                <a:sym typeface="Symbol" panose="05050102010706020507" pitchFamily="18" charset="2"/>
              </a:rPr>
              <a:t>并且</a:t>
            </a:r>
            <a:r>
              <a:rPr lang="en-US" altLang="zh-CN" b="1" i="1" dirty="0" smtClean="0">
                <a:sym typeface="Symbol" panose="05050102010706020507" pitchFamily="18" charset="2"/>
              </a:rPr>
              <a:t>y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en-US" altLang="zh-CN" b="1" i="1" dirty="0" smtClean="0">
                <a:sym typeface="Symbol" panose="05050102010706020507" pitchFamily="18" charset="2"/>
              </a:rPr>
              <a:t>z </a:t>
            </a:r>
            <a:r>
              <a:rPr lang="en-US" altLang="zh-CN" b="1" dirty="0" smtClean="0">
                <a:sym typeface="Symbol" panose="05050102010706020507" pitchFamily="18" charset="2"/>
              </a:rPr>
              <a:t> 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/>
            <a:r>
              <a:rPr lang="en-US" altLang="zh-CN" b="1" dirty="0" smtClean="0">
                <a:sym typeface="Symbol" panose="05050102010706020507" pitchFamily="18" charset="2"/>
              </a:rPr>
              <a:t>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](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>
                <a:sym typeface="Symbol" panose="05050102010706020507" pitchFamily="18" charset="2"/>
              </a:rPr>
              <a:t>) </a:t>
            </a:r>
            <a:r>
              <a:rPr lang="en-US" altLang="zh-CN" b="1" i="1" dirty="0" smtClean="0">
                <a:sym typeface="Symbol" panose="05050102010706020507" pitchFamily="18" charset="2"/>
              </a:rPr>
              <a:t>= </a:t>
            </a:r>
            <a:r>
              <a:rPr lang="en-US" altLang="zh-CN" b="1" dirty="0" smtClean="0">
                <a:sym typeface="Symbol" panose="05050102010706020507" pitchFamily="18" charset="2"/>
              </a:rPr>
              <a:t>([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/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]</a:t>
            </a:r>
            <a:r>
              <a:rPr lang="en-US" altLang="zh-CN" b="1" i="1" dirty="0" smtClean="0">
                <a:sym typeface="Symbol" panose="05050102010706020507" pitchFamily="18" charset="2"/>
              </a:rPr>
              <a:t>E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>
                <a:sym typeface="Symbol" panose="05050102010706020507" pitchFamily="18" charset="2"/>
              </a:rPr>
              <a:t>) </a:t>
            </a:r>
            <a:endParaRPr lang="en-US" altLang="zh-CN" b="1" i="1" dirty="0" smtClean="0">
              <a:sym typeface="Euclid Math One" panose="05050601010101010101" pitchFamily="18" charset="2"/>
            </a:endParaRPr>
          </a:p>
        </p:txBody>
      </p:sp>
      <p:sp>
        <p:nvSpPr>
          <p:cNvPr id="2970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B0BFB37-3800-412F-9638-1C04C15C0228}" type="slidenum">
              <a:rPr lang="zh-CN" altLang="en-US" sz="1400"/>
              <a:pPr/>
              <a:t>28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 </a:t>
            </a:r>
            <a:r>
              <a:rPr lang="zh-CN" altLang="zh-CN" b="1" smtClean="0"/>
              <a:t>演</a:t>
            </a:r>
            <a:r>
              <a:rPr lang="en-US" altLang="zh-CN" b="1" smtClean="0"/>
              <a:t> </a:t>
            </a:r>
            <a:r>
              <a:rPr lang="zh-CN" altLang="zh-CN" b="1" smtClean="0"/>
              <a:t>算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</p:spPr>
        <p:txBody>
          <a:bodyPr/>
          <a:lstStyle/>
          <a:p>
            <a:r>
              <a:rPr lang="zh-CN" altLang="en-US" b="1" smtClean="0">
                <a:sym typeface="Symbol" panose="05050102010706020507" pitchFamily="18" charset="2"/>
              </a:rPr>
              <a:t>演算的变换规则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1. </a:t>
            </a:r>
            <a:r>
              <a:rPr lang="zh-CN" altLang="zh-CN" b="1" i="1" smtClean="0">
                <a:sym typeface="Symbol" panose="05050102010706020507" pitchFamily="18" charset="2"/>
              </a:rPr>
              <a:t>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zh-CN" altLang="en-US" b="1" smtClean="0">
                <a:sym typeface="Symbol" panose="05050102010706020507" pitchFamily="18" charset="2"/>
              </a:rPr>
              <a:t>变换规则</a:t>
            </a:r>
            <a:endParaRPr lang="zh-CN" altLang="en-US" b="1" i="1" smtClean="0"/>
          </a:p>
          <a:p>
            <a:pPr lvl="1">
              <a:buFontTx/>
              <a:buNone/>
            </a:pPr>
            <a:r>
              <a:rPr lang="en-US" altLang="zh-CN" smtClean="0">
                <a:sym typeface="Euclid Math One" panose="05050601010101010101" pitchFamily="18" charset="2"/>
              </a:rPr>
              <a:t>	</a:t>
            </a:r>
            <a:r>
              <a:rPr lang="en-US" altLang="zh-CN" b="1" smtClean="0">
                <a:sym typeface="Symbol" panose="05050102010706020507" pitchFamily="18" charset="2"/>
              </a:rPr>
              <a:t> 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E =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[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/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]</a:t>
            </a:r>
            <a:r>
              <a:rPr lang="en-US" altLang="zh-CN" b="1" i="1" smtClean="0">
                <a:sym typeface="Symbol" panose="05050102010706020507" pitchFamily="18" charset="2"/>
              </a:rPr>
              <a:t>E 	</a:t>
            </a:r>
            <a:r>
              <a:rPr lang="en-US" altLang="zh-CN" b="1" smtClean="0">
                <a:sym typeface="Symbol" panose="05050102010706020507" pitchFamily="18" charset="2"/>
              </a:rPr>
              <a:t>//</a:t>
            </a:r>
            <a:r>
              <a:rPr lang="zh-CN" altLang="en-US" b="1" smtClean="0">
                <a:sym typeface="Symbol" panose="05050102010706020507" pitchFamily="18" charset="2"/>
              </a:rPr>
              <a:t>约束变元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zh-CN" altLang="en-US" b="1" smtClean="0">
                <a:sym typeface="Symbol" panose="05050102010706020507" pitchFamily="18" charset="2"/>
              </a:rPr>
              <a:t>改名为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</a:p>
          <a:p>
            <a:pPr lvl="1">
              <a:buFontTx/>
              <a:buNone/>
            </a:pPr>
            <a:r>
              <a:rPr lang="en-US" altLang="zh-CN" b="1" smtClean="0"/>
              <a:t>2. </a:t>
            </a:r>
            <a:r>
              <a:rPr lang="zh-CN" altLang="zh-CN" b="1" i="1" smtClean="0">
                <a:sym typeface="Symbol" panose="05050102010706020507" pitchFamily="18" charset="2"/>
              </a:rPr>
              <a:t>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zh-CN" altLang="en-US" b="1" smtClean="0">
                <a:sym typeface="Symbol" panose="05050102010706020507" pitchFamily="18" charset="2"/>
              </a:rPr>
              <a:t>变换规则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smtClean="0">
                <a:sym typeface="Euclid Math One" panose="05050601010101010101" pitchFamily="18" charset="2"/>
              </a:rPr>
              <a:t>	</a:t>
            </a:r>
            <a:r>
              <a:rPr lang="en-US" altLang="zh-CN" b="1" smtClean="0">
                <a:sym typeface="Symbol" panose="05050102010706020507" pitchFamily="18" charset="2"/>
              </a:rPr>
              <a:t> (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baseline="-25000" smtClean="0"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baseline="-25000" smtClean="0"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sym typeface="Symbol" panose="05050102010706020507" pitchFamily="18" charset="2"/>
              </a:rPr>
              <a:t> = [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baseline="-25000" smtClean="0">
                <a:sym typeface="Symbol" panose="05050102010706020507" pitchFamily="18" charset="2"/>
              </a:rPr>
              <a:t>2</a:t>
            </a:r>
            <a:r>
              <a:rPr lang="en-US" altLang="zh-CN" b="1" smtClean="0">
                <a:sym typeface="Symbol" panose="05050102010706020507" pitchFamily="18" charset="2"/>
              </a:rPr>
              <a:t>/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]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baseline="-25000" smtClean="0">
                <a:sym typeface="Symbol" panose="05050102010706020507" pitchFamily="18" charset="2"/>
              </a:rPr>
              <a:t>1</a:t>
            </a:r>
            <a:r>
              <a:rPr lang="en-US" altLang="zh-CN" b="1" smtClean="0">
                <a:sym typeface="Symbol" panose="05050102010706020507" pitchFamily="18" charset="2"/>
              </a:rPr>
              <a:t> //</a:t>
            </a:r>
            <a:r>
              <a:rPr lang="zh-CN" altLang="en-US" b="1" smtClean="0">
                <a:sym typeface="Symbol" panose="05050102010706020507" pitchFamily="18" charset="2"/>
              </a:rPr>
              <a:t>可理解为函数应用到变元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3. </a:t>
            </a:r>
            <a:r>
              <a:rPr lang="zh-CN" altLang="zh-CN" b="1" i="1" smtClean="0">
                <a:sym typeface="Symbol" panose="05050102010706020507" pitchFamily="18" charset="2"/>
              </a:rPr>
              <a:t>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zh-CN" altLang="en-US" b="1" smtClean="0">
                <a:sym typeface="Symbol" panose="05050102010706020507" pitchFamily="18" charset="2"/>
              </a:rPr>
              <a:t>变换规则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 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Ex</a:t>
            </a:r>
            <a:r>
              <a:rPr lang="en-US" altLang="zh-CN" b="1" smtClean="0">
                <a:sym typeface="Symbol" panose="05050102010706020507" pitchFamily="18" charset="2"/>
              </a:rPr>
              <a:t> = 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zh-CN" altLang="en-US" b="1" smtClean="0">
                <a:sym typeface="Symbol" panose="05050102010706020507" pitchFamily="18" charset="2"/>
              </a:rPr>
              <a:t>，只要</a:t>
            </a:r>
            <a:r>
              <a:rPr lang="en-US" altLang="zh-CN" b="1" i="1" smtClean="0">
                <a:sym typeface="Symbol" panose="05050102010706020507" pitchFamily="18" charset="2"/>
              </a:rPr>
              <a:t> x</a:t>
            </a:r>
            <a:r>
              <a:rPr lang="en-US" altLang="zh-CN" b="1" smtClean="0">
                <a:sym typeface="Symbol" panose="05050102010706020507" pitchFamily="18" charset="2"/>
              </a:rPr>
              <a:t></a:t>
            </a:r>
            <a:r>
              <a:rPr lang="en-US" altLang="zh-CN" b="1" i="1" smtClean="0">
                <a:sym typeface="Symbol" panose="05050102010706020507" pitchFamily="18" charset="2"/>
              </a:rPr>
              <a:t>FV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E</a:t>
            </a:r>
            <a:r>
              <a:rPr lang="en-US" altLang="zh-CN" b="1" smtClean="0">
                <a:sym typeface="Symbol" panose="05050102010706020507" pitchFamily="18" charset="2"/>
              </a:rPr>
              <a:t>) //</a:t>
            </a:r>
            <a:r>
              <a:rPr lang="zh-CN" altLang="en-US" b="1" smtClean="0">
                <a:sym typeface="Symbol" panose="05050102010706020507" pitchFamily="18" charset="2"/>
              </a:rPr>
              <a:t>表达函数外延性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因为对任何表达式</a:t>
            </a:r>
            <a:r>
              <a:rPr lang="en-US" altLang="zh-CN" b="1" i="1" smtClean="0">
                <a:sym typeface="Symbol" panose="05050102010706020507" pitchFamily="18" charset="2"/>
              </a:rPr>
              <a:t>M</a:t>
            </a:r>
            <a:r>
              <a:rPr lang="zh-CN" altLang="en-US" b="1" smtClean="0">
                <a:sym typeface="Symbol" panose="05050102010706020507" pitchFamily="18" charset="2"/>
              </a:rPr>
              <a:t>，</a:t>
            </a:r>
            <a:r>
              <a:rPr lang="en-US" altLang="zh-CN" b="1" smtClean="0">
                <a:sym typeface="Symbol" panose="05050102010706020507" pitchFamily="18" charset="2"/>
              </a:rPr>
              <a:t> (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Ex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M</a:t>
            </a:r>
            <a:r>
              <a:rPr lang="en-US" altLang="zh-CN" b="1" smtClean="0">
                <a:sym typeface="Symbol" panose="05050102010706020507" pitchFamily="18" charset="2"/>
              </a:rPr>
              <a:t> = </a:t>
            </a:r>
            <a:r>
              <a:rPr lang="en-US" altLang="zh-CN" b="1" i="1" smtClean="0">
                <a:sym typeface="Symbol" panose="05050102010706020507" pitchFamily="18" charset="2"/>
              </a:rPr>
              <a:t>EM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注：该规则与下面的讨论关系不大</a:t>
            </a:r>
            <a:endParaRPr lang="zh-CN" altLang="zh-CN" smtClean="0">
              <a:sym typeface="Euclid Math One" panose="05050601010101010101" pitchFamily="18" charset="2"/>
            </a:endParaRPr>
          </a:p>
        </p:txBody>
      </p:sp>
      <p:sp>
        <p:nvSpPr>
          <p:cNvPr id="3072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BB743F1-30DC-466B-9647-6BBB56007B86}" type="slidenum">
              <a:rPr lang="zh-CN" altLang="en-US" sz="1400"/>
              <a:pPr/>
              <a:t>29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30188"/>
            <a:ext cx="8640762" cy="1150937"/>
          </a:xfrm>
        </p:spPr>
        <p:txBody>
          <a:bodyPr/>
          <a:lstStyle/>
          <a:p>
            <a:r>
              <a:rPr lang="zh-CN" altLang="en-US" b="1" smtClean="0"/>
              <a:t>讲 座 提 纲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640762" cy="5038725"/>
          </a:xfrm>
          <a:noFill/>
        </p:spPr>
        <p:txBody>
          <a:bodyPr/>
          <a:lstStyle/>
          <a:p>
            <a:r>
              <a:rPr lang="zh-CN" altLang="en-US" b="1" smtClean="0"/>
              <a:t>基本知识</a:t>
            </a:r>
            <a:endParaRPr lang="en-US" altLang="zh-CN" b="1" smtClean="0"/>
          </a:p>
          <a:p>
            <a:pPr lvl="1"/>
            <a:r>
              <a:rPr lang="zh-CN" altLang="en-US" b="1" smtClean="0"/>
              <a:t>计算、计算模型、并行计算模型</a:t>
            </a:r>
            <a:endParaRPr lang="en-US" altLang="zh-CN" b="1" smtClean="0"/>
          </a:p>
          <a:p>
            <a:r>
              <a:rPr lang="zh-CN" altLang="en-US" b="1" smtClean="0"/>
              <a:t>图灵机概述</a:t>
            </a:r>
            <a:endParaRPr lang="zh-CN" altLang="zh-CN" b="1" smtClean="0"/>
          </a:p>
          <a:p>
            <a:pPr lvl="1"/>
            <a:r>
              <a:rPr lang="zh-CN" altLang="en-US" b="1" smtClean="0"/>
              <a:t>图灵的基本思想、基本图灵机、图灵机的变种</a:t>
            </a:r>
            <a:endParaRPr lang="en-US" altLang="zh-CN" b="1" smtClean="0"/>
          </a:p>
          <a:p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zh-CN" altLang="zh-CN" b="1" smtClean="0"/>
              <a:t>演算</a:t>
            </a:r>
            <a:endParaRPr lang="en-US" altLang="zh-CN" b="1" smtClean="0"/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表达式的文法、 演算的变换规则、</a:t>
            </a:r>
            <a:r>
              <a:rPr lang="en-US" altLang="zh-CN" b="1" smtClean="0">
                <a:sym typeface="Symbol" panose="05050102010706020507" pitchFamily="18" charset="2"/>
              </a:rPr>
              <a:t>Church</a:t>
            </a:r>
            <a:r>
              <a:rPr lang="zh-CN" altLang="en-US" b="1" smtClean="0">
                <a:latin typeface="宋体" panose="02010600030101010101" pitchFamily="2" charset="-122"/>
                <a:sym typeface="Symbol" panose="05050102010706020507" pitchFamily="18" charset="2"/>
              </a:rPr>
              <a:t>数码</a:t>
            </a:r>
            <a:endParaRPr lang="en-US" altLang="zh-CN" b="1" smtClean="0"/>
          </a:p>
          <a:p>
            <a:r>
              <a:rPr lang="zh-CN" altLang="en-US" b="1" smtClean="0"/>
              <a:t>递归函数</a:t>
            </a:r>
            <a:endParaRPr lang="en-US" altLang="zh-CN" b="1" smtClean="0"/>
          </a:p>
          <a:p>
            <a:pPr lvl="1"/>
            <a:r>
              <a:rPr lang="zh-CN" altLang="en-US" b="1" smtClean="0"/>
              <a:t>直观意义的可计算函数、原始递归函数、递归函数</a:t>
            </a:r>
            <a:endParaRPr lang="en-US" altLang="zh-CN" b="1" smtClean="0"/>
          </a:p>
        </p:txBody>
      </p:sp>
      <p:sp>
        <p:nvSpPr>
          <p:cNvPr id="410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70158A5-A704-4645-9162-2E4365674828}" type="slidenum">
              <a:rPr lang="zh-CN" altLang="en-US" sz="1400"/>
              <a:pPr/>
              <a:t>3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 </a:t>
            </a:r>
            <a:r>
              <a:rPr lang="zh-CN" altLang="zh-CN" b="1" smtClean="0"/>
              <a:t>演</a:t>
            </a:r>
            <a:r>
              <a:rPr lang="en-US" altLang="zh-CN" b="1" smtClean="0"/>
              <a:t> </a:t>
            </a:r>
            <a:r>
              <a:rPr lang="zh-CN" altLang="zh-CN" b="1" smtClean="0"/>
              <a:t>算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</p:spPr>
        <p:txBody>
          <a:bodyPr/>
          <a:lstStyle/>
          <a:p>
            <a:r>
              <a:rPr lang="zh-CN" altLang="en-US" b="1" smtClean="0">
                <a:sym typeface="Symbol" panose="05050102010706020507" pitchFamily="18" charset="2"/>
              </a:rPr>
              <a:t>演算的归约系统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 </a:t>
            </a:r>
            <a:r>
              <a:rPr lang="zh-CN" altLang="en-US" b="1" i="1" smtClean="0">
                <a:sym typeface="Symbol" panose="05050102010706020507" pitchFamily="18" charset="2"/>
              </a:rPr>
              <a:t></a:t>
            </a:r>
            <a:r>
              <a:rPr lang="zh-CN" altLang="en-US" b="1" smtClean="0">
                <a:sym typeface="Symbol" panose="05050102010706020507" pitchFamily="18" charset="2"/>
              </a:rPr>
              <a:t> 变换规则自左向右定向，必要时可使用</a:t>
            </a:r>
            <a:r>
              <a:rPr lang="zh-CN" altLang="en-US" b="1" i="1" smtClean="0">
                <a:sym typeface="Symbol" panose="05050102010706020507" pitchFamily="18" charset="2"/>
              </a:rPr>
              <a:t></a:t>
            </a:r>
            <a:r>
              <a:rPr lang="zh-CN" altLang="en-US" b="1" smtClean="0">
                <a:sym typeface="Symbol" panose="05050102010706020507" pitchFamily="18" charset="2"/>
              </a:rPr>
              <a:t>规则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zh-CN" altLang="en-US" b="1" smtClean="0">
                <a:sym typeface="Symbol" panose="05050102010706020507" pitchFamily="18" charset="2"/>
              </a:rPr>
              <a:t>更换约束变元的名字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定理（</a:t>
            </a:r>
            <a:r>
              <a:rPr lang="en-US" altLang="zh-CN" b="1" smtClean="0">
                <a:sym typeface="Symbol" panose="05050102010706020507" pitchFamily="18" charset="2"/>
              </a:rPr>
              <a:t>Church-Rosser</a:t>
            </a:r>
            <a:r>
              <a:rPr lang="zh-CN" altLang="en-US" b="1" smtClean="0">
                <a:sym typeface="Symbol" panose="05050102010706020507" pitchFamily="18" charset="2"/>
              </a:rPr>
              <a:t>定理）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 </a:t>
            </a:r>
            <a:r>
              <a:rPr lang="zh-CN" altLang="en-US" b="1" smtClean="0">
                <a:sym typeface="Symbol" panose="05050102010706020507" pitchFamily="18" charset="2"/>
              </a:rPr>
              <a:t>演算的归约系统是合流的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演算的归约系统不是终止的，例如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xx</a:t>
            </a:r>
            <a:r>
              <a:rPr lang="en-US" altLang="zh-CN" b="1" smtClean="0">
                <a:sym typeface="Symbol" panose="05050102010706020507" pitchFamily="18" charset="2"/>
              </a:rPr>
              <a:t>) (</a:t>
            </a:r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xx</a:t>
            </a:r>
            <a:r>
              <a:rPr lang="en-US" altLang="zh-CN" b="1" smtClean="0">
                <a:sym typeface="Symbol" panose="05050102010706020507" pitchFamily="18" charset="2"/>
              </a:rPr>
              <a:t>) </a:t>
            </a:r>
            <a:r>
              <a:rPr lang="zh-CN" altLang="en-US" b="1" smtClean="0">
                <a:sym typeface="Euclid Math One" panose="05050601010101010101" pitchFamily="18" charset="2"/>
              </a:rPr>
              <a:t>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xx</a:t>
            </a:r>
            <a:r>
              <a:rPr lang="en-US" altLang="zh-CN" b="1" smtClean="0">
                <a:sym typeface="Symbol" panose="05050102010706020507" pitchFamily="18" charset="2"/>
              </a:rPr>
              <a:t>) (</a:t>
            </a:r>
            <a:r>
              <a:rPr lang="zh-CN" altLang="en-US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 xx</a:t>
            </a:r>
            <a:r>
              <a:rPr lang="en-US" altLang="zh-CN" b="1" smtClean="0">
                <a:sym typeface="Symbol" panose="05050102010706020507" pitchFamily="18" charset="2"/>
              </a:rPr>
              <a:t>) </a:t>
            </a:r>
            <a:endParaRPr lang="zh-CN" altLang="zh-CN" smtClean="0">
              <a:sym typeface="Euclid Math One" panose="05050601010101010101" pitchFamily="18" charset="2"/>
            </a:endParaRPr>
          </a:p>
        </p:txBody>
      </p:sp>
      <p:sp>
        <p:nvSpPr>
          <p:cNvPr id="3174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A37C9F9-CB93-4B32-8721-9A61E2540EC3}" type="slidenum">
              <a:rPr lang="zh-CN" altLang="en-US" sz="1400"/>
              <a:pPr/>
              <a:t>30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</a:t>
            </a:r>
            <a:r>
              <a:rPr lang="zh-CN" altLang="zh-CN" b="1" dirty="0" smtClean="0"/>
              <a:t>演算</a:t>
            </a:r>
            <a:r>
              <a:rPr lang="zh-CN" altLang="en-US" b="1" dirty="0" smtClean="0"/>
              <a:t>中的算术</a:t>
            </a:r>
            <a:endParaRPr lang="zh-CN" altLang="en-US" b="1" dirty="0" smtClean="0">
              <a:latin typeface="+mn-ea"/>
              <a:ea typeface="+mn-ea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r>
              <a:rPr lang="en-US" altLang="zh-CN" b="1" smtClean="0">
                <a:sym typeface="Symbol" panose="05050102010706020507" pitchFamily="18" charset="2"/>
              </a:rPr>
              <a:t>Church</a:t>
            </a:r>
            <a:r>
              <a:rPr lang="zh-CN" altLang="en-US" b="1" smtClean="0">
                <a:latin typeface="宋体" panose="02010600030101010101" pitchFamily="2" charset="-122"/>
                <a:sym typeface="Symbol" panose="05050102010706020507" pitchFamily="18" charset="2"/>
              </a:rPr>
              <a:t>数码</a:t>
            </a:r>
            <a:endParaRPr lang="en-US" altLang="zh-CN" b="1" smtClean="0">
              <a:latin typeface="宋体" panose="02010600030101010101" pitchFamily="2" charset="-122"/>
              <a:sym typeface="Symbol" panose="05050102010706020507" pitchFamily="18" charset="2"/>
            </a:endParaRPr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没有自由变量的表达式的含义独立于其上下文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自然数的一种有用表示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     </a:t>
            </a:r>
            <a:r>
              <a:rPr lang="en-US" altLang="zh-CN" b="1" i="1" smtClean="0">
                <a:sym typeface="Symbol" panose="05050102010706020507" pitchFamily="18" charset="2"/>
              </a:rPr>
              <a:t>n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i="1" baseline="30000" smtClean="0">
                <a:sym typeface="Symbol" panose="05050102010706020507" pitchFamily="18" charset="2"/>
              </a:rPr>
              <a:t>n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即   </a:t>
            </a:r>
            <a:r>
              <a:rPr lang="en-US" altLang="zh-CN" b="1" smtClean="0">
                <a:sym typeface="Symbol" panose="05050102010706020507" pitchFamily="18" charset="2"/>
              </a:rPr>
              <a:t>0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</a:p>
          <a:p>
            <a:pPr lvl="1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	     </a:t>
            </a:r>
            <a:r>
              <a:rPr lang="en-US" altLang="zh-CN" b="1" smtClean="0">
                <a:sym typeface="Symbol" panose="05050102010706020507" pitchFamily="18" charset="2"/>
              </a:rPr>
              <a:t>1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x</a:t>
            </a:r>
          </a:p>
          <a:p>
            <a:pPr lvl="1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	</a:t>
            </a:r>
            <a:r>
              <a:rPr lang="en-US" altLang="zh-CN" b="1" smtClean="0">
                <a:sym typeface="Symbol" panose="05050102010706020507" pitchFamily="18" charset="2"/>
              </a:rPr>
              <a:t>     2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f 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	</a:t>
            </a:r>
            <a:r>
              <a:rPr lang="en-US" altLang="zh-CN" b="1" smtClean="0">
                <a:sym typeface="Symbol" panose="05050102010706020507" pitchFamily="18" charset="2"/>
              </a:rPr>
              <a:t>     3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f x</a:t>
            </a:r>
            <a:r>
              <a:rPr lang="en-US" altLang="zh-CN" b="1" smtClean="0">
                <a:sym typeface="Symbol" panose="05050102010706020507" pitchFamily="18" charset="2"/>
              </a:rPr>
              <a:t>))</a:t>
            </a:r>
          </a:p>
          <a:p>
            <a:pPr lvl="1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	     </a:t>
            </a:r>
            <a:r>
              <a:rPr lang="en-US" altLang="zh-CN" b="1" smtClean="0">
                <a:sym typeface="Symbol" panose="05050102010706020507" pitchFamily="18" charset="2"/>
              </a:rPr>
              <a:t>…     …</a:t>
            </a:r>
            <a:endParaRPr lang="en-US" altLang="zh-CN" b="1" i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endParaRPr lang="zh-CN" altLang="en-US" b="1" smtClean="0"/>
          </a:p>
        </p:txBody>
      </p:sp>
      <p:sp>
        <p:nvSpPr>
          <p:cNvPr id="3277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6DB3C13-1892-43AA-9B8F-5BBB98E1D7AE}" type="slidenum">
              <a:rPr lang="zh-CN" altLang="en-US" sz="1400"/>
              <a:pPr/>
              <a:t>31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</a:t>
            </a:r>
            <a:r>
              <a:rPr lang="zh-CN" altLang="zh-CN" b="1" dirty="0" smtClean="0"/>
              <a:t>演算</a:t>
            </a:r>
            <a:r>
              <a:rPr lang="zh-CN" altLang="en-US" b="1" dirty="0" smtClean="0"/>
              <a:t>中的算术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38725"/>
          </a:xfrm>
        </p:spPr>
        <p:txBody>
          <a:bodyPr/>
          <a:lstStyle/>
          <a:p>
            <a:pPr algn="just"/>
            <a:r>
              <a:rPr lang="zh-CN" altLang="en-US" b="1" smtClean="0">
                <a:cs typeface="Arial" panose="020B0604020202020204" pitchFamily="34" charset="0"/>
              </a:rPr>
              <a:t>后继运算的定义</a:t>
            </a:r>
            <a:endParaRPr lang="en-US" altLang="zh-CN" b="1" smtClean="0">
              <a:cs typeface="Arial" panose="020B0604020202020204" pitchFamily="34" charset="0"/>
            </a:endParaRPr>
          </a:p>
          <a:p>
            <a:pPr lvl="1" algn="just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succ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n.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((</a:t>
            </a:r>
            <a:r>
              <a:rPr lang="en-US" altLang="zh-CN" b="1" i="1" smtClean="0">
                <a:sym typeface="Symbol" panose="05050102010706020507" pitchFamily="18" charset="2"/>
              </a:rPr>
              <a:t>nf 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sym typeface="Symbol" panose="05050102010706020507" pitchFamily="18" charset="2"/>
              </a:rPr>
              <a:t> succ </a:t>
            </a:r>
            <a:r>
              <a:rPr lang="en-US" altLang="zh-CN" b="1" smtClean="0">
                <a:sym typeface="Symbol" panose="05050102010706020507" pitchFamily="18" charset="2"/>
              </a:rPr>
              <a:t>1 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n.</a:t>
            </a:r>
            <a:r>
              <a:rPr lang="en-US" altLang="zh-CN" b="1" u="sng" smtClean="0">
                <a:sym typeface="Symbol" panose="05050102010706020507" pitchFamily="18" charset="2"/>
              </a:rPr>
              <a:t></a:t>
            </a:r>
            <a:r>
              <a:rPr lang="en-US" altLang="zh-CN" b="1" i="1" u="sng" smtClean="0">
                <a:sym typeface="Symbol" panose="05050102010706020507" pitchFamily="18" charset="2"/>
              </a:rPr>
              <a:t>f. </a:t>
            </a:r>
            <a:r>
              <a:rPr lang="en-US" altLang="zh-CN" b="1" u="sng" smtClean="0">
                <a:sym typeface="Symbol" panose="05050102010706020507" pitchFamily="18" charset="2"/>
              </a:rPr>
              <a:t>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smtClean="0">
                <a:sym typeface="Symbol" panose="05050102010706020507" pitchFamily="18" charset="2"/>
              </a:rPr>
              <a:t>((</a:t>
            </a:r>
            <a:r>
              <a:rPr lang="en-US" altLang="zh-CN" b="1" i="1" u="sng" smtClean="0">
                <a:sym typeface="Symbol" panose="05050102010706020507" pitchFamily="18" charset="2"/>
              </a:rPr>
              <a:t>nf 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 .</a:t>
            </a:r>
            <a:r>
              <a:rPr lang="en-US" altLang="zh-CN" b="1" u="sng" smtClean="0">
                <a:sym typeface="Symbol" panose="05050102010706020507" pitchFamily="18" charset="2"/>
              </a:rPr>
              <a:t>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			=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((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 .</a:t>
            </a:r>
            <a:r>
              <a:rPr lang="en-US" altLang="zh-CN" b="1" u="sng" smtClean="0">
                <a:sym typeface="Symbol" panose="05050102010706020507" pitchFamily="18" charset="2"/>
              </a:rPr>
              <a:t>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			=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			=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f.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f 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			</a:t>
            </a:r>
            <a:r>
              <a:rPr lang="en-US" altLang="zh-CN" b="1" smtClean="0">
                <a:sym typeface="Symbol" panose="05050102010706020507" pitchFamily="18" charset="2"/>
              </a:rPr>
              <a:t> 2</a:t>
            </a:r>
            <a:endParaRPr lang="en-US" altLang="zh-CN" b="1" smtClean="0">
              <a:cs typeface="Arial" panose="020B0604020202020204" pitchFamily="34" charset="0"/>
            </a:endParaRPr>
          </a:p>
        </p:txBody>
      </p:sp>
      <p:sp>
        <p:nvSpPr>
          <p:cNvPr id="3379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E6056866-CE5F-41BC-AD0E-FF2CC1686F84}" type="slidenum">
              <a:rPr lang="zh-CN" altLang="en-US" sz="1400"/>
              <a:pPr/>
              <a:t>32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</a:t>
            </a:r>
            <a:r>
              <a:rPr lang="zh-CN" altLang="zh-CN" b="1" dirty="0" smtClean="0"/>
              <a:t>演算</a:t>
            </a:r>
            <a:r>
              <a:rPr lang="zh-CN" altLang="en-US" b="1" dirty="0" smtClean="0"/>
              <a:t>中的算术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40313"/>
          </a:xfrm>
        </p:spPr>
        <p:txBody>
          <a:bodyPr/>
          <a:lstStyle/>
          <a:p>
            <a:pPr algn="just"/>
            <a:r>
              <a:rPr lang="zh-CN" altLang="en-US" b="1" smtClean="0">
                <a:cs typeface="Arial" panose="020B0604020202020204" pitchFamily="34" charset="0"/>
              </a:rPr>
              <a:t>加和乘的定义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/>
            <a:r>
              <a:rPr lang="en-US" altLang="zh-CN" b="1" i="1" smtClean="0">
                <a:sym typeface="Symbol" panose="05050102010706020507" pitchFamily="18" charset="2"/>
              </a:rPr>
              <a:t>add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z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 f 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y f z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/>
            <a:r>
              <a:rPr lang="en-US" altLang="zh-CN" b="1" i="1" smtClean="0">
                <a:sym typeface="Symbol" panose="05050102010706020507" pitchFamily="18" charset="2"/>
              </a:rPr>
              <a:t>mult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(</a:t>
            </a:r>
            <a:r>
              <a:rPr lang="en-US" altLang="zh-CN" b="1" i="1" smtClean="0">
                <a:sym typeface="Symbol" panose="05050102010706020507" pitchFamily="18" charset="2"/>
              </a:rPr>
              <a:t>y f 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mult </a:t>
            </a:r>
            <a:r>
              <a:rPr lang="en-US" altLang="zh-CN" b="1" smtClean="0">
                <a:sym typeface="Symbol" panose="05050102010706020507" pitchFamily="18" charset="2"/>
              </a:rPr>
              <a:t>2 3  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.</a:t>
            </a:r>
            <a:r>
              <a:rPr lang="en-US" altLang="zh-CN" b="1" i="1" u="sng" smtClean="0">
                <a:sym typeface="Symbol" panose="05050102010706020507" pitchFamily="18" charset="2"/>
              </a:rPr>
              <a:t>y</a:t>
            </a:r>
            <a:r>
              <a:rPr lang="en-US" altLang="zh-CN" b="1" u="sng" smtClean="0">
                <a:sym typeface="Symbol" panose="05050102010706020507" pitchFamily="18" charset="2"/>
              </a:rPr>
              <a:t>.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x </a:t>
            </a:r>
            <a:r>
              <a:rPr lang="en-US" altLang="zh-CN" b="1" u="sng" smtClean="0">
                <a:sym typeface="Symbol" panose="05050102010706020507" pitchFamily="18" charset="2"/>
              </a:rPr>
              <a:t>(</a:t>
            </a:r>
            <a:r>
              <a:rPr lang="en-US" altLang="zh-CN" b="1" i="1" u="sng" smtClean="0">
                <a:sym typeface="Symbol" panose="05050102010706020507" pitchFamily="18" charset="2"/>
              </a:rPr>
              <a:t>y f</a:t>
            </a:r>
            <a:r>
              <a:rPr lang="en-US" altLang="zh-CN" b="1" u="sng" smtClean="0">
                <a:sym typeface="Symbol" panose="05050102010706020507" pitchFamily="18" charset="2"/>
              </a:rPr>
              <a:t>))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2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smtClean="0">
                <a:sym typeface="Symbol" panose="05050102010706020507" pitchFamily="18" charset="2"/>
              </a:rPr>
              <a:t> (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y</a:t>
            </a:r>
            <a:r>
              <a:rPr lang="en-US" altLang="zh-CN" b="1" u="sng" smtClean="0">
                <a:sym typeface="Symbol" panose="05050102010706020507" pitchFamily="18" charset="2"/>
              </a:rPr>
              <a:t>.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(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2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i="1" u="sng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</a:t>
            </a:r>
            <a:r>
              <a:rPr lang="en-US" altLang="zh-CN" b="1" i="1" u="sng" smtClean="0">
                <a:sym typeface="Symbol" panose="05050102010706020507" pitchFamily="18" charset="2"/>
              </a:rPr>
              <a:t>y f</a:t>
            </a:r>
            <a:r>
              <a:rPr lang="en-US" altLang="zh-CN" b="1" u="sng" smtClean="0">
                <a:sym typeface="Symbol" panose="05050102010706020507" pitchFamily="18" charset="2"/>
              </a:rPr>
              <a:t>))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(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baseline="30000" smtClean="0">
                <a:sym typeface="Symbol" panose="05050102010706020507" pitchFamily="18" charset="2"/>
              </a:rPr>
              <a:t>2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Symbol" panose="05050102010706020507" pitchFamily="18" charset="2"/>
              </a:rPr>
              <a:t>(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f</a:t>
            </a:r>
            <a:r>
              <a:rPr lang="en-US" altLang="zh-CN" b="1" u="sng" smtClean="0">
                <a:sym typeface="Symbol" panose="05050102010706020507" pitchFamily="18" charset="2"/>
              </a:rPr>
              <a:t>. 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2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(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(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 (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 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) 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(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u="sng" smtClean="0">
                <a:sym typeface="Symbol" panose="05050102010706020507" pitchFamily="18" charset="2"/>
              </a:rPr>
              <a:t>(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. 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u="sng" smtClean="0">
                <a:sym typeface="Symbol" panose="05050102010706020507" pitchFamily="18" charset="2"/>
              </a:rPr>
              <a:t>(</a:t>
            </a:r>
            <a:r>
              <a:rPr lang="en-US" altLang="zh-CN" b="1" i="1" u="sng" smtClean="0">
                <a:sym typeface="Symbol" panose="05050102010706020507" pitchFamily="18" charset="2"/>
              </a:rPr>
              <a:t>f </a:t>
            </a:r>
            <a:r>
              <a:rPr lang="en-US" altLang="zh-CN" b="1" u="sng" baseline="30000" smtClean="0">
                <a:sym typeface="Symbol" panose="05050102010706020507" pitchFamily="18" charset="2"/>
              </a:rPr>
              <a:t>3</a:t>
            </a:r>
            <a:r>
              <a:rPr lang="en-US" altLang="zh-CN" b="1" i="1" u="sng" smtClean="0">
                <a:sym typeface="Symbol" panose="05050102010706020507" pitchFamily="18" charset="2"/>
              </a:rPr>
              <a:t>x</a:t>
            </a:r>
            <a:r>
              <a:rPr lang="en-US" altLang="zh-CN" b="1" u="sng" smtClean="0">
                <a:sym typeface="Symbol" panose="05050102010706020507" pitchFamily="18" charset="2"/>
              </a:rPr>
              <a:t>) 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= </a:t>
            </a:r>
            <a:r>
              <a:rPr lang="en-US" altLang="zh-CN" b="1" i="1" smtClean="0"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. 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f </a:t>
            </a:r>
            <a:r>
              <a:rPr lang="en-US" altLang="zh-CN" b="1" baseline="30000" smtClean="0">
                <a:sym typeface="Symbol" panose="05050102010706020507" pitchFamily="18" charset="2"/>
              </a:rPr>
              <a:t>6</a:t>
            </a:r>
            <a:r>
              <a:rPr lang="en-US" altLang="zh-CN" b="1" i="1" smtClean="0">
                <a:sym typeface="Symbol" panose="05050102010706020507" pitchFamily="18" charset="2"/>
              </a:rPr>
              <a:t>x </a:t>
            </a:r>
            <a:r>
              <a:rPr lang="en-US" altLang="zh-CN" b="1" smtClean="0">
                <a:sym typeface="Symbol" panose="05050102010706020507" pitchFamily="18" charset="2"/>
              </a:rPr>
              <a:t> 6</a:t>
            </a:r>
          </a:p>
          <a:p>
            <a:pPr lvl="1" algn="just">
              <a:buFontTx/>
              <a:buNone/>
            </a:pPr>
            <a:endParaRPr lang="en-US" altLang="zh-CN" b="1" smtClean="0">
              <a:sym typeface="Symbol" panose="05050102010706020507" pitchFamily="18" charset="2"/>
            </a:endParaRPr>
          </a:p>
        </p:txBody>
      </p:sp>
      <p:sp>
        <p:nvSpPr>
          <p:cNvPr id="3482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B8D1FBE-B03D-4CD9-B768-DC07728C365F}" type="slidenum">
              <a:rPr lang="zh-CN" altLang="en-US" sz="1400"/>
              <a:pPr/>
              <a:t>33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</a:t>
            </a:r>
            <a:r>
              <a:rPr lang="zh-CN" altLang="zh-CN" b="1" dirty="0" smtClean="0"/>
              <a:t>演算</a:t>
            </a:r>
            <a:r>
              <a:rPr lang="zh-CN" altLang="en-US" b="1" dirty="0" smtClean="0"/>
              <a:t>中的算术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38725"/>
          </a:xfrm>
          <a:noFill/>
        </p:spPr>
        <p:txBody>
          <a:bodyPr/>
          <a:lstStyle/>
          <a:p>
            <a:pPr algn="just"/>
            <a:r>
              <a:rPr lang="zh-CN" altLang="en-US" b="1" smtClean="0">
                <a:latin typeface="宋体" panose="02010600030101010101" pitchFamily="2" charset="-122"/>
                <a:sym typeface="Symbol" panose="05050102010706020507" pitchFamily="18" charset="2"/>
              </a:rPr>
              <a:t>布尔值的编码</a:t>
            </a:r>
            <a:endParaRPr lang="en-US" altLang="zh-CN" b="1" smtClean="0">
              <a:latin typeface="宋体" panose="02010600030101010101" pitchFamily="2" charset="-122"/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T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				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F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endParaRPr lang="en-US" altLang="zh-CN" b="1" i="1" smtClean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if_then_else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z. xyz	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and</a:t>
            </a:r>
            <a:r>
              <a:rPr lang="en-US" altLang="zh-CN" b="1" smtClean="0"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sym typeface="Euclid Extra" panose="02050502000505020303" pitchFamily="18" charset="2"/>
              </a:rPr>
              <a:t> 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xyF</a:t>
            </a:r>
          </a:p>
          <a:p>
            <a:pPr lvl="1" algn="just">
              <a:spcBef>
                <a:spcPts val="180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and TT </a:t>
            </a:r>
            <a:r>
              <a:rPr lang="en-US" altLang="zh-CN" b="1" smtClean="0">
                <a:sym typeface="Symbol" panose="05050102010706020507" pitchFamily="18" charset="2"/>
              </a:rPr>
              <a:t>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xyF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TT = TTF = T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and TF </a:t>
            </a:r>
            <a:r>
              <a:rPr lang="en-US" altLang="zh-CN" b="1" smtClean="0">
                <a:sym typeface="Symbol" panose="05050102010706020507" pitchFamily="18" charset="2"/>
              </a:rPr>
              <a:t>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xyF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TF = TFF = F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sym typeface="Symbol" panose="05050102010706020507" pitchFamily="18" charset="2"/>
              </a:rPr>
              <a:t>	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and FT </a:t>
            </a:r>
            <a:r>
              <a:rPr lang="en-US" altLang="zh-CN" b="1" smtClean="0">
                <a:sym typeface="Symbol" panose="05050102010706020507" pitchFamily="18" charset="2"/>
              </a:rPr>
              <a:t>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xyF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FT = FTF = F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and FF </a:t>
            </a:r>
            <a:r>
              <a:rPr lang="en-US" altLang="zh-CN" b="1" smtClean="0">
                <a:sym typeface="Symbol" panose="05050102010706020507" pitchFamily="18" charset="2"/>
              </a:rPr>
              <a:t>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xyF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FF = FFF = F</a:t>
            </a:r>
          </a:p>
          <a:p>
            <a:pPr lvl="1" algn="just"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 if_then_else Tpq </a:t>
            </a:r>
            <a:r>
              <a:rPr lang="en-US" altLang="zh-CN" b="1" smtClean="0">
                <a:sym typeface="Symbol" panose="05050102010706020507" pitchFamily="18" charset="2"/>
              </a:rPr>
              <a:t> (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z. xyz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Tpq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			       = Tpq =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x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pq = p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 if_then_else Fpq </a:t>
            </a:r>
            <a:r>
              <a:rPr lang="en-US" altLang="zh-CN" b="1" smtClean="0">
                <a:sym typeface="Symbol" panose="05050102010706020507" pitchFamily="18" charset="2"/>
              </a:rPr>
              <a:t> (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.</a:t>
            </a:r>
            <a:r>
              <a:rPr lang="en-US" altLang="zh-CN" b="1" i="1" smtClean="0">
                <a:sym typeface="Symbol" panose="05050102010706020507" pitchFamily="18" charset="2"/>
              </a:rPr>
              <a:t>z. xyz</a:t>
            </a:r>
            <a:r>
              <a:rPr lang="en-US" altLang="zh-CN" b="1" smtClean="0"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sym typeface="Symbol" panose="05050102010706020507" pitchFamily="18" charset="2"/>
              </a:rPr>
              <a:t>Fpq</a:t>
            </a:r>
            <a:endParaRPr lang="en-US" altLang="zh-CN" b="1" i="1" smtClean="0">
              <a:cs typeface="Arial" panose="020B0604020202020204" pitchFamily="34" charset="0"/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				       = Fpq </a:t>
            </a:r>
            <a:r>
              <a:rPr lang="en-US" altLang="zh-CN" b="1" smtClean="0">
                <a:sym typeface="Symbol" panose="05050102010706020507" pitchFamily="18" charset="2"/>
              </a:rPr>
              <a:t>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 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(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x.</a:t>
            </a:r>
            <a:r>
              <a:rPr lang="en-US" altLang="zh-CN" b="1" smtClean="0">
                <a:sym typeface="Symbol" panose="05050102010706020507" pitchFamily="18" charset="2"/>
              </a:rPr>
              <a:t>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sym typeface="Symbol" panose="05050102010706020507" pitchFamily="18" charset="2"/>
              </a:rPr>
              <a:t>. </a:t>
            </a:r>
            <a:r>
              <a:rPr lang="en-US" altLang="zh-CN" b="1" i="1" smtClean="0">
                <a:sym typeface="Symbol" panose="05050102010706020507" pitchFamily="18" charset="2"/>
              </a:rPr>
              <a:t>y</a:t>
            </a:r>
            <a:r>
              <a:rPr lang="en-US" altLang="zh-CN" b="1" smtClean="0">
                <a:cs typeface="Arial" panose="020B0604020202020204" pitchFamily="34" charset="0"/>
                <a:sym typeface="Symbol" panose="05050102010706020507" pitchFamily="18" charset="2"/>
              </a:rPr>
              <a:t>)</a:t>
            </a:r>
            <a:r>
              <a:rPr lang="en-US" altLang="zh-CN" b="1" i="1" smtClean="0">
                <a:cs typeface="Arial" panose="020B0604020202020204" pitchFamily="34" charset="0"/>
                <a:sym typeface="Symbol" panose="05050102010706020507" pitchFamily="18" charset="2"/>
              </a:rPr>
              <a:t>pq = q</a:t>
            </a:r>
            <a:endParaRPr lang="en-US" altLang="zh-CN" b="1" i="1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endParaRPr lang="en-US" altLang="zh-CN" b="1" i="1" smtClean="0">
              <a:sym typeface="Symbol" panose="05050102010706020507" pitchFamily="18" charset="2"/>
            </a:endParaRPr>
          </a:p>
        </p:txBody>
      </p:sp>
      <p:sp>
        <p:nvSpPr>
          <p:cNvPr id="3584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A3E4B11D-96C3-4BA3-8869-A7DCEDAB69A7}" type="slidenum">
              <a:rPr lang="zh-CN" altLang="en-US" sz="1400"/>
              <a:pPr/>
              <a:t>34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40763" cy="1152525"/>
          </a:xfrm>
        </p:spPr>
        <p:txBody>
          <a:bodyPr/>
          <a:lstStyle/>
          <a:p>
            <a:pPr>
              <a:defRPr/>
            </a:pPr>
            <a:r>
              <a:rPr lang="en-US" altLang="zh-CN" b="1" dirty="0" smtClean="0">
                <a:sym typeface="Symbol" pitchFamily="18" charset="2"/>
              </a:rPr>
              <a:t></a:t>
            </a:r>
            <a:r>
              <a:rPr lang="zh-CN" altLang="zh-CN" b="1" dirty="0" smtClean="0"/>
              <a:t>演算</a:t>
            </a:r>
            <a:r>
              <a:rPr lang="zh-CN" altLang="en-US" b="1" dirty="0" smtClean="0"/>
              <a:t>中的算术</a:t>
            </a:r>
            <a:endParaRPr lang="en-US" altLang="zh-CN" b="1" dirty="0" smtClean="0">
              <a:latin typeface="+mn-lt"/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338" y="1438275"/>
            <a:ext cx="8640762" cy="5038725"/>
          </a:xfrm>
          <a:noFill/>
        </p:spPr>
        <p:txBody>
          <a:bodyPr/>
          <a:lstStyle/>
          <a:p>
            <a:pPr algn="just"/>
            <a:r>
              <a:rPr lang="zh-CN" altLang="en-US" b="1" dirty="0" smtClean="0">
                <a:cs typeface="Arial" panose="020B0604020202020204" pitchFamily="34" charset="0"/>
              </a:rPr>
              <a:t>结论</a:t>
            </a:r>
            <a:endParaRPr lang="en-US" altLang="zh-CN" b="1" dirty="0" smtClean="0">
              <a:cs typeface="Arial" panose="020B0604020202020204" pitchFamily="34" charset="0"/>
            </a:endParaRPr>
          </a:p>
          <a:p>
            <a:pPr lvl="1" algn="just"/>
            <a:r>
              <a:rPr lang="zh-CN" altLang="en-US" b="1" dirty="0" smtClean="0"/>
              <a:t>可以证明，使用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zh-CN" altLang="en-US" b="1" dirty="0" smtClean="0"/>
              <a:t>表达式可定义自然数，定义自然数上的加法、乘法、条件判断等，类型为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en-US" altLang="zh-CN" b="1" dirty="0" smtClean="0">
                <a:sym typeface="Symbol" panose="05050102010706020507" pitchFamily="18" charset="2"/>
              </a:rPr>
              <a:t>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zh-CN" altLang="en-US" b="1" dirty="0" smtClean="0"/>
              <a:t>的递归函数都是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zh-CN" altLang="en-US" b="1" dirty="0" smtClean="0"/>
              <a:t>表达式可定义的 </a:t>
            </a:r>
            <a:r>
              <a:rPr lang="en-US" altLang="zh-CN" b="1" dirty="0" smtClean="0"/>
              <a:t>(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zh-CN" altLang="en-US" b="1" dirty="0" smtClean="0"/>
              <a:t>：自然数集</a:t>
            </a:r>
            <a:r>
              <a:rPr lang="en-US" altLang="zh-CN" b="1" dirty="0" smtClean="0"/>
              <a:t>)</a:t>
            </a:r>
          </a:p>
          <a:p>
            <a:pPr lvl="1" algn="just"/>
            <a:r>
              <a:rPr lang="zh-CN" altLang="en-US" b="1" dirty="0" smtClean="0"/>
              <a:t>其理论意义之一是，自然数算术可以可靠地嵌在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zh-CN" altLang="en-US" b="1" dirty="0" smtClean="0">
                <a:sym typeface="Symbol" panose="05050102010706020507" pitchFamily="18" charset="2"/>
              </a:rPr>
              <a:t>演算中，因而</a:t>
            </a:r>
            <a:r>
              <a:rPr lang="en-US" altLang="zh-CN" b="1" dirty="0" smtClean="0">
                <a:sym typeface="Symbol" panose="05050102010706020507" pitchFamily="18" charset="2"/>
              </a:rPr>
              <a:t>Church-Rosser</a:t>
            </a:r>
            <a:r>
              <a:rPr lang="zh-CN" altLang="en-US" b="1" dirty="0" smtClean="0">
                <a:sym typeface="Symbol" panose="05050102010706020507" pitchFamily="18" charset="2"/>
              </a:rPr>
              <a:t>定理可以延伸到自然数算术演算中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dirty="0" smtClean="0">
                <a:sym typeface="Symbol" panose="05050102010706020507" pitchFamily="18" charset="2"/>
              </a:rPr>
              <a:t>可计算函数和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zh-CN" altLang="en-US" b="1" dirty="0" smtClean="0">
                <a:sym typeface="Symbol" panose="05050102010706020507" pitchFamily="18" charset="2"/>
              </a:rPr>
              <a:t>演算：</a:t>
            </a:r>
            <a:r>
              <a:rPr lang="zh-CN" altLang="zh-CN" b="1" dirty="0" smtClean="0"/>
              <a:t>自然数函数</a:t>
            </a:r>
            <a:r>
              <a:rPr lang="zh-CN" altLang="zh-CN" b="1" i="1" dirty="0" smtClean="0"/>
              <a:t>F</a:t>
            </a:r>
            <a:r>
              <a:rPr lang="en-US" altLang="zh-CN" b="1" dirty="0" smtClean="0"/>
              <a:t>: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en-US" altLang="zh-CN" b="1" dirty="0" smtClean="0">
                <a:sym typeface="Symbol" panose="05050102010706020507" pitchFamily="18" charset="2"/>
              </a:rPr>
              <a:t>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zh-CN" altLang="zh-CN" b="1" dirty="0" smtClean="0"/>
              <a:t>是可计算函数，当且仅当存在着一个</a:t>
            </a:r>
            <a:r>
              <a:rPr lang="en-US" altLang="zh-CN" b="1" dirty="0" smtClean="0">
                <a:sym typeface="Symbol" panose="05050102010706020507" pitchFamily="18" charset="2"/>
              </a:rPr>
              <a:t></a:t>
            </a:r>
            <a:r>
              <a:rPr lang="zh-CN" altLang="zh-CN" b="1" dirty="0" smtClean="0"/>
              <a:t>表达式</a:t>
            </a:r>
            <a:r>
              <a:rPr lang="zh-CN" altLang="zh-CN" b="1" i="1" dirty="0" smtClean="0"/>
              <a:t>f</a:t>
            </a:r>
            <a:r>
              <a:rPr lang="zh-CN" altLang="zh-CN" b="1" dirty="0" smtClean="0"/>
              <a:t>，使得对</a:t>
            </a:r>
            <a:r>
              <a:rPr lang="en-US" altLang="zh-CN" b="1" dirty="0" smtClean="0">
                <a:latin typeface="Euclid Math One" panose="05050601010101010101" pitchFamily="18" charset="2"/>
              </a:rPr>
              <a:t>N</a:t>
            </a:r>
            <a:r>
              <a:rPr lang="zh-CN" altLang="zh-CN" b="1" dirty="0" smtClean="0"/>
              <a:t>中的每对</a:t>
            </a:r>
            <a:r>
              <a:rPr lang="zh-CN" altLang="zh-CN" b="1" i="1" dirty="0" smtClean="0"/>
              <a:t>x</a:t>
            </a:r>
            <a:r>
              <a:rPr lang="zh-CN" altLang="zh-CN" b="1" dirty="0" smtClean="0"/>
              <a:t>, </a:t>
            </a:r>
            <a:r>
              <a:rPr lang="zh-CN" altLang="zh-CN" b="1" i="1" dirty="0" smtClean="0"/>
              <a:t>y</a:t>
            </a:r>
            <a:r>
              <a:rPr lang="zh-CN" altLang="zh-CN" b="1" dirty="0" smtClean="0"/>
              <a:t>都有</a:t>
            </a:r>
            <a:r>
              <a:rPr lang="zh-CN" altLang="zh-CN" b="1" i="1" dirty="0" smtClean="0"/>
              <a:t>F</a:t>
            </a:r>
            <a:r>
              <a:rPr lang="zh-CN" altLang="zh-CN" b="1" dirty="0" smtClean="0"/>
              <a:t>(</a:t>
            </a:r>
            <a:r>
              <a:rPr lang="zh-CN" altLang="zh-CN" b="1" i="1" dirty="0" smtClean="0"/>
              <a:t>x</a:t>
            </a:r>
            <a:r>
              <a:rPr lang="zh-CN" altLang="zh-CN" b="1" dirty="0" smtClean="0"/>
              <a:t>)</a:t>
            </a:r>
            <a:r>
              <a:rPr lang="en-US" altLang="zh-CN" b="1" dirty="0" smtClean="0"/>
              <a:t>=</a:t>
            </a:r>
            <a:r>
              <a:rPr lang="zh-CN" altLang="zh-CN" b="1" i="1" dirty="0" smtClean="0"/>
              <a:t>y</a:t>
            </a:r>
            <a:r>
              <a:rPr lang="zh-CN" altLang="zh-CN" b="1" dirty="0" smtClean="0"/>
              <a:t>当且仅当</a:t>
            </a:r>
            <a:r>
              <a:rPr lang="zh-CN" altLang="zh-CN" b="1" i="1" dirty="0" smtClean="0"/>
              <a:t>fx</a:t>
            </a:r>
            <a:r>
              <a:rPr lang="zh-CN" altLang="en-US" b="1" dirty="0" smtClean="0">
                <a:sym typeface="Symbol" panose="05050102010706020507" pitchFamily="18" charset="2"/>
              </a:rPr>
              <a:t></a:t>
            </a:r>
            <a:r>
              <a:rPr lang="en-US" altLang="zh-CN" b="1" dirty="0" smtClean="0"/>
              <a:t>=</a:t>
            </a:r>
            <a:r>
              <a:rPr lang="zh-CN" altLang="zh-CN" b="1" i="1" dirty="0" smtClean="0"/>
              <a:t>y</a:t>
            </a:r>
            <a:r>
              <a:rPr lang="zh-CN" altLang="en-US" b="1" dirty="0" smtClean="0">
                <a:sym typeface="Symbol" panose="05050102010706020507" pitchFamily="18" charset="2"/>
              </a:rPr>
              <a:t></a:t>
            </a:r>
            <a:r>
              <a:rPr lang="zh-CN" altLang="zh-CN" b="1" dirty="0" smtClean="0"/>
              <a:t>，</a:t>
            </a:r>
            <a:r>
              <a:rPr lang="zh-CN" altLang="zh-CN" b="1" i="1" dirty="0" smtClean="0"/>
              <a:t>x</a:t>
            </a:r>
            <a:r>
              <a:rPr lang="zh-CN" altLang="en-US" b="1" dirty="0" smtClean="0">
                <a:sym typeface="Symbol" panose="05050102010706020507" pitchFamily="18" charset="2"/>
              </a:rPr>
              <a:t>和</a:t>
            </a:r>
            <a:r>
              <a:rPr lang="zh-CN" altLang="zh-CN" b="1" i="1" dirty="0" smtClean="0"/>
              <a:t>y</a:t>
            </a:r>
            <a:r>
              <a:rPr lang="zh-CN" altLang="en-US" b="1" dirty="0" smtClean="0">
                <a:sym typeface="Symbol" panose="05050102010706020507" pitchFamily="18" charset="2"/>
              </a:rPr>
              <a:t>分别是</a:t>
            </a:r>
            <a:r>
              <a:rPr lang="zh-CN" altLang="zh-CN" b="1" i="1" dirty="0" smtClean="0"/>
              <a:t>x</a:t>
            </a:r>
            <a:r>
              <a:rPr lang="zh-CN" altLang="zh-CN" b="1" dirty="0" smtClean="0"/>
              <a:t>和</a:t>
            </a:r>
            <a:r>
              <a:rPr lang="zh-CN" altLang="zh-CN" b="1" i="1" dirty="0" smtClean="0"/>
              <a:t>y</a:t>
            </a:r>
            <a:r>
              <a:rPr lang="zh-CN" altLang="en-US" b="1" dirty="0" smtClean="0"/>
              <a:t>的</a:t>
            </a:r>
            <a:r>
              <a:rPr lang="en-US" altLang="zh-CN" b="1" dirty="0" smtClean="0">
                <a:sym typeface="Symbol" panose="05050102010706020507" pitchFamily="18" charset="2"/>
              </a:rPr>
              <a:t>Church</a:t>
            </a:r>
            <a:r>
              <a:rPr lang="zh-CN" altLang="en-US" b="1" dirty="0" smtClean="0">
                <a:latin typeface="宋体" panose="02010600030101010101" pitchFamily="2" charset="-122"/>
                <a:sym typeface="Symbol" panose="05050102010706020507" pitchFamily="18" charset="2"/>
              </a:rPr>
              <a:t>数码</a:t>
            </a:r>
            <a:endParaRPr lang="en-US" altLang="zh-CN" b="1" dirty="0" smtClean="0"/>
          </a:p>
        </p:txBody>
      </p:sp>
      <p:sp>
        <p:nvSpPr>
          <p:cNvPr id="3686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85F55196-9351-42A5-928B-C7C3D06D4AD2}" type="slidenum">
              <a:rPr lang="zh-CN" altLang="en-US" sz="1400"/>
              <a:pPr/>
              <a:t>35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ea"/>
              </a:rPr>
              <a:t>递 归 函 数</a:t>
            </a:r>
            <a:endParaRPr lang="zh-CN" altLang="en-US" b="1" dirty="0" smtClean="0">
              <a:latin typeface="+mn-ea"/>
              <a:ea typeface="+mn-ea"/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38725"/>
          </a:xfrm>
        </p:spPr>
        <p:txBody>
          <a:bodyPr/>
          <a:lstStyle/>
          <a:p>
            <a:r>
              <a:rPr lang="zh-CN" altLang="en-US" b="1" dirty="0" smtClean="0">
                <a:latin typeface="宋体" panose="02010600030101010101" pitchFamily="2" charset="-122"/>
              </a:rPr>
              <a:t>可计算函数（直观讨论）</a:t>
            </a:r>
            <a:endParaRPr lang="en-US" altLang="zh-CN" b="1" dirty="0" smtClean="0">
              <a:latin typeface="宋体" panose="02010600030101010101" pitchFamily="2" charset="-122"/>
            </a:endParaRPr>
          </a:p>
          <a:p>
            <a:pPr lvl="1">
              <a:buFontTx/>
              <a:buNone/>
            </a:pPr>
            <a:r>
              <a:rPr lang="en-US" altLang="zh-CN" b="1" dirty="0" smtClean="0"/>
              <a:t>1.  </a:t>
            </a:r>
            <a:r>
              <a:rPr lang="en-US" altLang="zh-CN" b="1" i="1" dirty="0" smtClean="0"/>
              <a:t>f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n</a:t>
            </a:r>
            <a:r>
              <a:rPr lang="en-US" altLang="zh-CN" b="1" baseline="30000" dirty="0" smtClean="0"/>
              <a:t>2</a:t>
            </a:r>
            <a:r>
              <a:rPr lang="en-US" altLang="zh-CN" b="1" dirty="0" smtClean="0"/>
              <a:t>		// </a:t>
            </a:r>
            <a:r>
              <a:rPr lang="zh-CN" altLang="en-US" b="1" dirty="0" smtClean="0"/>
              <a:t>十分简单，小学生都会计算</a:t>
            </a:r>
            <a:endParaRPr lang="en-US" altLang="zh-CN" b="1" dirty="0" smtClean="0"/>
          </a:p>
          <a:p>
            <a:pPr lvl="1">
              <a:buFontTx/>
              <a:buNone/>
            </a:pPr>
            <a:r>
              <a:rPr lang="en-US" altLang="zh-CN" b="1" dirty="0" smtClean="0"/>
              <a:t>2. </a:t>
            </a:r>
            <a:r>
              <a:rPr lang="en-US" altLang="zh-CN" b="1" i="1" dirty="0" smtClean="0"/>
              <a:t>q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dirty="0" smtClean="0">
                <a:sym typeface="Symbol" panose="05050102010706020507" pitchFamily="18" charset="2"/>
              </a:rPr>
              <a:t>     		// </a:t>
            </a:r>
            <a:r>
              <a:rPr lang="zh-CN" altLang="en-US" b="1" dirty="0" smtClean="0">
                <a:sym typeface="Symbol" panose="05050102010706020507" pitchFamily="18" charset="2"/>
              </a:rPr>
              <a:t>计算</a:t>
            </a:r>
            <a:r>
              <a:rPr lang="en-US" altLang="zh-CN" b="1" dirty="0" smtClean="0">
                <a:sym typeface="Symbol" panose="05050102010706020507" pitchFamily="18" charset="2"/>
              </a:rPr>
              <a:t>1</a:t>
            </a:r>
            <a:r>
              <a:rPr lang="en-US" altLang="zh-CN" b="1" baseline="30000" dirty="0" smtClean="0"/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, 2</a:t>
            </a:r>
            <a:r>
              <a:rPr lang="en-US" altLang="zh-CN" b="1" baseline="30000" dirty="0" smtClean="0"/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, 3</a:t>
            </a:r>
            <a:r>
              <a:rPr lang="en-US" altLang="zh-CN" b="1" baseline="30000" dirty="0" smtClean="0"/>
              <a:t>2</a:t>
            </a:r>
            <a:r>
              <a:rPr lang="en-US" altLang="zh-CN" b="1" dirty="0" smtClean="0">
                <a:sym typeface="Symbol" panose="05050102010706020507" pitchFamily="18" charset="2"/>
              </a:rPr>
              <a:t>, …, </a:t>
            </a:r>
            <a:r>
              <a:rPr lang="zh-CN" altLang="en-US" b="1" dirty="0" smtClean="0">
                <a:sym typeface="Symbol" panose="05050102010706020507" pitchFamily="18" charset="2"/>
              </a:rPr>
              <a:t>并与</a:t>
            </a:r>
            <a:r>
              <a:rPr lang="en-US" altLang="zh-CN" b="1" i="1" dirty="0" smtClean="0">
                <a:sym typeface="Symbol" panose="05050102010706020507" pitchFamily="18" charset="2"/>
              </a:rPr>
              <a:t>n</a:t>
            </a:r>
            <a:r>
              <a:rPr lang="zh-CN" altLang="en-US" b="1" dirty="0" smtClean="0">
                <a:sym typeface="Symbol" panose="05050102010706020507" pitchFamily="18" charset="2"/>
              </a:rPr>
              <a:t>比较</a:t>
            </a:r>
            <a:r>
              <a:rPr lang="en-US" altLang="zh-CN" b="1" dirty="0" smtClean="0">
                <a:sym typeface="Symbol" panose="05050102010706020507" pitchFamily="18" charset="2"/>
              </a:rPr>
              <a:t>,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		 	// </a:t>
            </a:r>
            <a:r>
              <a:rPr lang="zh-CN" altLang="en-US" b="1" dirty="0" smtClean="0">
                <a:sym typeface="Symbol" panose="05050102010706020507" pitchFamily="18" charset="2"/>
              </a:rPr>
              <a:t>若</a:t>
            </a:r>
            <a:r>
              <a:rPr lang="en-US" altLang="zh-CN" b="1" i="1" dirty="0" smtClean="0">
                <a:sym typeface="Symbol" panose="05050102010706020507" pitchFamily="18" charset="2"/>
              </a:rPr>
              <a:t>k</a:t>
            </a:r>
            <a:r>
              <a:rPr lang="en-US" altLang="zh-CN" b="1" baseline="30000" dirty="0" smtClean="0"/>
              <a:t>2 </a:t>
            </a:r>
            <a:r>
              <a:rPr lang="en-US" altLang="zh-CN" b="1" dirty="0" smtClean="0">
                <a:sym typeface="Symbol" panose="05050102010706020507" pitchFamily="18" charset="2"/>
              </a:rPr>
              <a:t> </a:t>
            </a:r>
            <a:r>
              <a:rPr lang="en-US" altLang="zh-CN" b="1" i="1" dirty="0" smtClean="0"/>
              <a:t>n </a:t>
            </a:r>
            <a:r>
              <a:rPr lang="en-US" altLang="zh-CN" b="1" dirty="0" smtClean="0">
                <a:sym typeface="Symbol" panose="05050102010706020507" pitchFamily="18" charset="2"/>
              </a:rPr>
              <a:t> (</a:t>
            </a:r>
            <a:r>
              <a:rPr lang="en-US" altLang="zh-CN" b="1" i="1" dirty="0" smtClean="0">
                <a:sym typeface="Symbol" panose="05050102010706020507" pitchFamily="18" charset="2"/>
              </a:rPr>
              <a:t>k</a:t>
            </a:r>
            <a:r>
              <a:rPr lang="en-US" altLang="zh-CN" b="1" dirty="0" smtClean="0">
                <a:sym typeface="Symbol" panose="05050102010706020507" pitchFamily="18" charset="2"/>
              </a:rPr>
              <a:t>+1)</a:t>
            </a:r>
            <a:r>
              <a:rPr lang="en-US" altLang="zh-CN" b="1" baseline="30000" dirty="0" smtClean="0"/>
              <a:t>2 </a:t>
            </a:r>
            <a:r>
              <a:rPr lang="en-US" altLang="zh-CN" b="1" dirty="0" smtClean="0">
                <a:sym typeface="Symbol" panose="05050102010706020507" pitchFamily="18" charset="2"/>
              </a:rPr>
              <a:t>&gt; </a:t>
            </a:r>
            <a:r>
              <a:rPr lang="en-US" altLang="zh-CN" b="1" i="1" dirty="0" smtClean="0"/>
              <a:t>n</a:t>
            </a:r>
            <a:r>
              <a:rPr lang="en-US" altLang="zh-CN" b="1" dirty="0" smtClean="0"/>
              <a:t>, </a:t>
            </a:r>
            <a:r>
              <a:rPr lang="zh-CN" altLang="en-US" b="1" dirty="0" smtClean="0"/>
              <a:t>结果为</a:t>
            </a:r>
            <a:r>
              <a:rPr lang="en-US" altLang="zh-CN" b="1" i="1" dirty="0" smtClean="0"/>
              <a:t>k</a:t>
            </a:r>
          </a:p>
          <a:p>
            <a:pPr lvl="1">
              <a:buFontTx/>
              <a:buNone/>
            </a:pPr>
            <a:r>
              <a:rPr lang="en-US" altLang="zh-CN" b="1" dirty="0" smtClean="0"/>
              <a:t>3. </a:t>
            </a:r>
            <a:r>
              <a:rPr lang="en-US" altLang="zh-CN" b="1" i="1" dirty="0" smtClean="0"/>
              <a:t>p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n</a:t>
            </a:r>
            <a:r>
              <a:rPr lang="en-US" altLang="zh-CN" b="1" dirty="0" smtClean="0"/>
              <a:t>) = </a:t>
            </a:r>
            <a:r>
              <a:rPr lang="zh-CN" altLang="en-US" b="1" dirty="0" smtClean="0"/>
              <a:t>第</a:t>
            </a:r>
            <a:r>
              <a:rPr lang="en-US" altLang="zh-CN" b="1" i="1" dirty="0" smtClean="0"/>
              <a:t>n</a:t>
            </a:r>
            <a:r>
              <a:rPr lang="zh-CN" altLang="en-US" b="1" dirty="0" smtClean="0"/>
              <a:t>个素数</a:t>
            </a:r>
            <a:r>
              <a:rPr lang="en-US" altLang="zh-CN" b="1" dirty="0" smtClean="0"/>
              <a:t>	// </a:t>
            </a:r>
            <a:r>
              <a:rPr lang="zh-CN" altLang="en-US" b="1" dirty="0" smtClean="0">
                <a:sym typeface="Symbol" panose="05050102010706020507" pitchFamily="18" charset="2"/>
              </a:rPr>
              <a:t>逐个检查</a:t>
            </a:r>
            <a:r>
              <a:rPr lang="en-US" altLang="zh-CN" b="1" dirty="0" smtClean="0">
                <a:sym typeface="Symbol" panose="05050102010706020507" pitchFamily="18" charset="2"/>
              </a:rPr>
              <a:t>1, 2, 3, …</a:t>
            </a:r>
            <a:r>
              <a:rPr lang="zh-CN" altLang="en-US" b="1" dirty="0" smtClean="0">
                <a:sym typeface="Symbol" panose="05050102010706020507" pitchFamily="18" charset="2"/>
              </a:rPr>
              <a:t>是否为素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			// </a:t>
            </a:r>
            <a:r>
              <a:rPr lang="zh-CN" altLang="en-US" b="1" dirty="0" smtClean="0">
                <a:sym typeface="Symbol" panose="05050102010706020507" pitchFamily="18" charset="2"/>
              </a:rPr>
              <a:t>数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zh-CN" altLang="en-US" b="1" dirty="0" smtClean="0">
                <a:sym typeface="Symbol" panose="05050102010706020507" pitchFamily="18" charset="2"/>
              </a:rPr>
              <a:t>直至找到第</a:t>
            </a:r>
            <a:r>
              <a:rPr lang="en-US" altLang="zh-CN" b="1" i="1" dirty="0" smtClean="0"/>
              <a:t>n</a:t>
            </a:r>
            <a:r>
              <a:rPr lang="zh-CN" altLang="en-US" b="1" dirty="0" smtClean="0">
                <a:sym typeface="Symbol" panose="05050102010706020507" pitchFamily="18" charset="2"/>
              </a:rPr>
              <a:t>个素数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(</a:t>
            </a:r>
            <a:r>
              <a:rPr lang="zh-CN" altLang="en-US" b="1" dirty="0" smtClean="0">
                <a:sym typeface="Symbol" panose="05050102010706020507" pitchFamily="18" charset="2"/>
              </a:rPr>
              <a:t>上述计算的完成用到加减乘除，还有比较运算等</a:t>
            </a:r>
            <a:r>
              <a:rPr lang="en-US" altLang="zh-CN" b="1" dirty="0" smtClean="0">
                <a:sym typeface="Symbol" panose="05050102010706020507" pitchFamily="18" charset="2"/>
              </a:rPr>
              <a:t>)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	     1      </a:t>
            </a:r>
            <a:r>
              <a:rPr lang="zh-CN" altLang="en-US" b="1" dirty="0" smtClean="0"/>
              <a:t>若在</a:t>
            </a:r>
            <a:r>
              <a:rPr lang="zh-CN" altLang="en-US" b="1" i="1" dirty="0" smtClean="0">
                <a:sym typeface="Symbol" panose="05050102010706020507" pitchFamily="18" charset="2"/>
              </a:rPr>
              <a:t></a:t>
            </a:r>
            <a:r>
              <a:rPr lang="zh-CN" altLang="en-US" b="1" dirty="0" smtClean="0">
                <a:sym typeface="Symbol" panose="05050102010706020507" pitchFamily="18" charset="2"/>
              </a:rPr>
              <a:t>的</a:t>
            </a:r>
            <a:r>
              <a:rPr lang="zh-CN" altLang="en-US" b="1" dirty="0">
                <a:sym typeface="Symbol" panose="05050102010706020507" pitchFamily="18" charset="2"/>
              </a:rPr>
              <a:t>展开式中连续</a:t>
            </a:r>
            <a:r>
              <a:rPr lang="zh-CN" altLang="en-US" b="1" dirty="0" smtClean="0">
                <a:sym typeface="Symbol" panose="05050102010706020507" pitchFamily="18" charset="2"/>
              </a:rPr>
              <a:t>有</a:t>
            </a:r>
            <a:r>
              <a:rPr lang="en-US" altLang="zh-CN" b="1" i="1" dirty="0">
                <a:sym typeface="Symbol" panose="05050102010706020507" pitchFamily="18" charset="2"/>
              </a:rPr>
              <a:t>n</a:t>
            </a:r>
            <a:r>
              <a:rPr lang="zh-CN" altLang="en-US" b="1" dirty="0" smtClean="0">
                <a:sym typeface="Symbol" panose="05050102010706020507" pitchFamily="18" charset="2"/>
              </a:rPr>
              <a:t>个</a:t>
            </a:r>
            <a:r>
              <a:rPr lang="en-US" altLang="zh-CN" b="1" dirty="0" smtClean="0">
                <a:sym typeface="Symbol" panose="05050102010706020507" pitchFamily="18" charset="2"/>
              </a:rPr>
              <a:t>5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4. </a:t>
            </a:r>
            <a:r>
              <a:rPr lang="en-US" altLang="zh-CN" b="1" i="1" dirty="0" smtClean="0">
                <a:sym typeface="Symbol" panose="05050102010706020507" pitchFamily="18" charset="2"/>
              </a:rPr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n</a:t>
            </a:r>
            <a:r>
              <a:rPr lang="en-US" altLang="zh-CN" b="1" dirty="0" smtClean="0"/>
              <a:t>) = </a:t>
            </a:r>
            <a:endParaRPr lang="zh-CN" altLang="en-US" b="1" dirty="0" smtClean="0"/>
          </a:p>
          <a:p>
            <a:pPr lvl="1">
              <a:buFontTx/>
              <a:buNone/>
            </a:pPr>
            <a:r>
              <a:rPr lang="en-US" altLang="zh-CN" b="1" i="1" dirty="0" smtClean="0">
                <a:sym typeface="Symbol" panose="05050102010706020507" pitchFamily="18" charset="2"/>
              </a:rPr>
              <a:t>			     </a:t>
            </a:r>
            <a:r>
              <a:rPr lang="en-US" altLang="zh-CN" b="1" dirty="0" smtClean="0">
                <a:sym typeface="Symbol" panose="05050102010706020507" pitchFamily="18" charset="2"/>
              </a:rPr>
              <a:t>0	   </a:t>
            </a:r>
            <a:r>
              <a:rPr lang="zh-CN" altLang="en-US" b="1" dirty="0" smtClean="0">
                <a:sym typeface="Symbol" panose="05050102010706020507" pitchFamily="18" charset="2"/>
              </a:rPr>
              <a:t>其他情况</a:t>
            </a:r>
            <a:r>
              <a:rPr lang="en-US" altLang="zh-CN" b="1" dirty="0" smtClean="0">
                <a:sym typeface="Symbol" panose="05050102010706020507" pitchFamily="18" charset="2"/>
              </a:rPr>
              <a:t>		</a:t>
            </a:r>
            <a:r>
              <a:rPr lang="zh-CN" altLang="en-US" b="1" dirty="0" smtClean="0">
                <a:solidFill>
                  <a:srgbClr val="00FF00"/>
                </a:solidFill>
                <a:sym typeface="Symbol" panose="05050102010706020507" pitchFamily="18" charset="2"/>
              </a:rPr>
              <a:t>完全无法计算</a:t>
            </a:r>
            <a:endParaRPr lang="zh-CN" altLang="en-US" b="1" dirty="0" smtClean="0">
              <a:solidFill>
                <a:srgbClr val="00FF00"/>
              </a:solidFill>
            </a:endParaRPr>
          </a:p>
        </p:txBody>
      </p:sp>
      <p:grpSp>
        <p:nvGrpSpPr>
          <p:cNvPr id="2" name="组合 34"/>
          <p:cNvGrpSpPr>
            <a:grpSpLocks/>
          </p:cNvGrpSpPr>
          <p:nvPr/>
        </p:nvGrpSpPr>
        <p:grpSpPr bwMode="auto">
          <a:xfrm>
            <a:off x="2214563" y="2428875"/>
            <a:ext cx="838200" cy="609600"/>
            <a:chOff x="2214546" y="2428868"/>
            <a:chExt cx="838200" cy="609600"/>
          </a:xfrm>
        </p:grpSpPr>
        <p:sp>
          <p:nvSpPr>
            <p:cNvPr id="37895" name="Rectangle 27"/>
            <p:cNvSpPr>
              <a:spLocks noChangeArrowheads="1"/>
            </p:cNvSpPr>
            <p:nvPr/>
          </p:nvSpPr>
          <p:spPr bwMode="auto">
            <a:xfrm>
              <a:off x="2214546" y="2428868"/>
              <a:ext cx="8382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800" b="1"/>
                <a:t>   </a:t>
              </a:r>
              <a:r>
                <a:rPr lang="en-US" altLang="zh-CN" sz="2800" b="1" i="1"/>
                <a:t>n</a:t>
              </a:r>
              <a:endParaRPr lang="zh-CN" altLang="en-US" sz="2800" b="1"/>
            </a:p>
          </p:txBody>
        </p:sp>
        <p:sp>
          <p:nvSpPr>
            <p:cNvPr id="37896" name="Line 31"/>
            <p:cNvSpPr>
              <a:spLocks noChangeShapeType="1"/>
            </p:cNvSpPr>
            <p:nvPr/>
          </p:nvSpPr>
          <p:spPr bwMode="auto">
            <a:xfrm>
              <a:off x="2519346" y="2576506"/>
              <a:ext cx="228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897" name="Line 32"/>
            <p:cNvSpPr>
              <a:spLocks noChangeShapeType="1"/>
            </p:cNvSpPr>
            <p:nvPr/>
          </p:nvSpPr>
          <p:spPr bwMode="auto">
            <a:xfrm flipH="1">
              <a:off x="2443146" y="2576506"/>
              <a:ext cx="7620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898" name="Line 33"/>
            <p:cNvSpPr>
              <a:spLocks noChangeShapeType="1"/>
            </p:cNvSpPr>
            <p:nvPr/>
          </p:nvSpPr>
          <p:spPr bwMode="auto">
            <a:xfrm flipH="1" flipV="1">
              <a:off x="2366946" y="2728906"/>
              <a:ext cx="762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7899" name="Line 34"/>
            <p:cNvSpPr>
              <a:spLocks noChangeShapeType="1"/>
            </p:cNvSpPr>
            <p:nvPr/>
          </p:nvSpPr>
          <p:spPr bwMode="auto">
            <a:xfrm flipH="1">
              <a:off x="2290746" y="2728906"/>
              <a:ext cx="762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3797" name="右大括号 4"/>
          <p:cNvSpPr>
            <a:spLocks/>
          </p:cNvSpPr>
          <p:nvPr/>
        </p:nvSpPr>
        <p:spPr bwMode="auto">
          <a:xfrm rot="10800000">
            <a:off x="2143125" y="5429250"/>
            <a:ext cx="431800" cy="863600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37894" name="灯片编号占位符 10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B3CDF541-61A3-430F-94AF-1F4339DF88D0}" type="slidenum">
              <a:rPr lang="zh-CN" altLang="en-US" sz="1400"/>
              <a:pPr/>
              <a:t>36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7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ea"/>
              </a:rPr>
              <a:t>递 归 函 数</a:t>
            </a:r>
            <a:endParaRPr lang="zh-CN" altLang="en-US" b="1" dirty="0" smtClean="0">
              <a:latin typeface="+mn-ea"/>
              <a:ea typeface="+mn-ea"/>
            </a:endParaRP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38725"/>
          </a:xfrm>
        </p:spPr>
        <p:txBody>
          <a:bodyPr/>
          <a:lstStyle/>
          <a:p>
            <a:r>
              <a:rPr lang="zh-CN" altLang="en-US" b="1" smtClean="0">
                <a:latin typeface="宋体" panose="02010600030101010101" pitchFamily="2" charset="-122"/>
              </a:rPr>
              <a:t>可计算函数（直观讨论）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>
              <a:buFontTx/>
              <a:buNone/>
            </a:pPr>
            <a:r>
              <a:rPr lang="en-US" altLang="zh-CN" b="1" smtClean="0">
                <a:latin typeface="宋体" panose="02010600030101010101" pitchFamily="2" charset="-122"/>
              </a:rPr>
              <a:t>	</a:t>
            </a:r>
            <a:r>
              <a:rPr lang="zh-CN" altLang="en-US" b="1" smtClean="0">
                <a:latin typeface="宋体" panose="02010600030101010101" pitchFamily="2" charset="-122"/>
              </a:rPr>
              <a:t>分析计算过程，找出最简单的计算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/>
            <a:r>
              <a:rPr lang="zh-CN" altLang="en-US" b="1" smtClean="0"/>
              <a:t>开方：转化为平方、两数的比较、取“最后一个</a:t>
            </a:r>
            <a:r>
              <a:rPr lang="en-US" altLang="zh-CN" b="1" smtClean="0"/>
              <a:t>”</a:t>
            </a:r>
            <a:r>
              <a:rPr lang="zh-CN" altLang="en-US" b="1" smtClean="0"/>
              <a:t>例： </a:t>
            </a:r>
            <a:r>
              <a:rPr lang="en-US" altLang="zh-CN" b="1" i="1" smtClean="0"/>
              <a:t>q</a:t>
            </a:r>
            <a:r>
              <a:rPr lang="en-US" altLang="zh-CN" b="1" smtClean="0"/>
              <a:t>(</a:t>
            </a:r>
            <a:r>
              <a:rPr lang="en-US" altLang="zh-CN" b="1" i="1" smtClean="0"/>
              <a:t>n</a:t>
            </a:r>
            <a:r>
              <a:rPr lang="en-US" altLang="zh-CN" b="1" smtClean="0"/>
              <a:t>) = </a:t>
            </a:r>
            <a:r>
              <a:rPr lang="en-US" altLang="zh-CN" b="1" smtClean="0">
                <a:sym typeface="Symbol" panose="05050102010706020507" pitchFamily="18" charset="2"/>
              </a:rPr>
              <a:t>     </a:t>
            </a:r>
            <a:endParaRPr lang="en-US" altLang="zh-CN" b="1" smtClean="0"/>
          </a:p>
          <a:p>
            <a:pPr lvl="1"/>
            <a:endParaRPr lang="en-US" altLang="zh-CN" b="1" smtClean="0"/>
          </a:p>
        </p:txBody>
      </p:sp>
      <p:grpSp>
        <p:nvGrpSpPr>
          <p:cNvPr id="38916" name="组合 10"/>
          <p:cNvGrpSpPr>
            <a:grpSpLocks/>
          </p:cNvGrpSpPr>
          <p:nvPr/>
        </p:nvGrpSpPr>
        <p:grpSpPr bwMode="auto">
          <a:xfrm>
            <a:off x="2928938" y="2894013"/>
            <a:ext cx="838200" cy="609600"/>
            <a:chOff x="2214546" y="2428868"/>
            <a:chExt cx="838200" cy="609600"/>
          </a:xfrm>
        </p:grpSpPr>
        <p:sp>
          <p:nvSpPr>
            <p:cNvPr id="38918" name="Rectangle 27"/>
            <p:cNvSpPr>
              <a:spLocks noChangeArrowheads="1"/>
            </p:cNvSpPr>
            <p:nvPr/>
          </p:nvSpPr>
          <p:spPr bwMode="auto">
            <a:xfrm>
              <a:off x="2214546" y="2428868"/>
              <a:ext cx="83820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r>
                <a:rPr lang="zh-CN" altLang="en-US" sz="2800" b="1"/>
                <a:t>   </a:t>
              </a:r>
              <a:r>
                <a:rPr lang="en-US" altLang="zh-CN" sz="2800" b="1" i="1"/>
                <a:t>n</a:t>
              </a:r>
              <a:endParaRPr lang="zh-CN" altLang="en-US" sz="2800" b="1"/>
            </a:p>
          </p:txBody>
        </p:sp>
        <p:sp>
          <p:nvSpPr>
            <p:cNvPr id="38919" name="Line 31"/>
            <p:cNvSpPr>
              <a:spLocks noChangeShapeType="1"/>
            </p:cNvSpPr>
            <p:nvPr/>
          </p:nvSpPr>
          <p:spPr bwMode="auto">
            <a:xfrm>
              <a:off x="2519346" y="2576506"/>
              <a:ext cx="228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920" name="Line 32"/>
            <p:cNvSpPr>
              <a:spLocks noChangeShapeType="1"/>
            </p:cNvSpPr>
            <p:nvPr/>
          </p:nvSpPr>
          <p:spPr bwMode="auto">
            <a:xfrm flipH="1">
              <a:off x="2443146" y="2576506"/>
              <a:ext cx="76200" cy="3048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921" name="Line 33"/>
            <p:cNvSpPr>
              <a:spLocks noChangeShapeType="1"/>
            </p:cNvSpPr>
            <p:nvPr/>
          </p:nvSpPr>
          <p:spPr bwMode="auto">
            <a:xfrm flipH="1" flipV="1">
              <a:off x="2366946" y="2728906"/>
              <a:ext cx="762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38922" name="Line 34"/>
            <p:cNvSpPr>
              <a:spLocks noChangeShapeType="1"/>
            </p:cNvSpPr>
            <p:nvPr/>
          </p:nvSpPr>
          <p:spPr bwMode="auto">
            <a:xfrm flipH="1">
              <a:off x="2290746" y="2728906"/>
              <a:ext cx="76200" cy="1524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38917" name="灯片编号占位符 9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C8C9A2F7-1449-4365-A6EA-52F0CD9D97ED}" type="slidenum">
              <a:rPr lang="zh-CN" altLang="en-US" sz="1400"/>
              <a:pPr/>
              <a:t>37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ea"/>
              </a:rPr>
              <a:t>递 归 函 数</a:t>
            </a:r>
            <a:endParaRPr lang="zh-CN" altLang="en-US" b="1" dirty="0" smtClean="0">
              <a:latin typeface="+mn-ea"/>
              <a:ea typeface="+mn-ea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38725"/>
          </a:xfrm>
        </p:spPr>
        <p:txBody>
          <a:bodyPr/>
          <a:lstStyle/>
          <a:p>
            <a:r>
              <a:rPr lang="zh-CN" altLang="en-US" b="1" smtClean="0">
                <a:latin typeface="宋体" panose="02010600030101010101" pitchFamily="2" charset="-122"/>
              </a:rPr>
              <a:t>可计算函数（直观讨论）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>
              <a:buFontTx/>
              <a:buNone/>
            </a:pPr>
            <a:r>
              <a:rPr lang="en-US" altLang="zh-CN" b="1" smtClean="0">
                <a:latin typeface="宋体" panose="02010600030101010101" pitchFamily="2" charset="-122"/>
              </a:rPr>
              <a:t>	</a:t>
            </a:r>
            <a:r>
              <a:rPr lang="zh-CN" altLang="en-US" b="1" smtClean="0">
                <a:latin typeface="宋体" panose="02010600030101010101" pitchFamily="2" charset="-122"/>
              </a:rPr>
              <a:t>分析计算过程，找出最简单的计算</a:t>
            </a:r>
            <a:endParaRPr lang="en-US" altLang="zh-CN" b="1" smtClean="0"/>
          </a:p>
          <a:p>
            <a:pPr lvl="1"/>
            <a:r>
              <a:rPr lang="zh-CN" altLang="en-US" b="1" smtClean="0"/>
              <a:t>开方：转化为平方、两数的比较、取“最后一个</a:t>
            </a:r>
            <a:r>
              <a:rPr lang="en-US" altLang="zh-CN" b="1" smtClean="0"/>
              <a:t>”</a:t>
            </a:r>
          </a:p>
          <a:p>
            <a:pPr lvl="1"/>
            <a:r>
              <a:rPr lang="zh-CN" altLang="en-US" b="1" smtClean="0"/>
              <a:t>除法：转化为乘法，</a:t>
            </a:r>
            <a:r>
              <a:rPr lang="en-US" altLang="zh-CN" b="1" i="1" smtClean="0"/>
              <a:t>a</a:t>
            </a:r>
            <a:r>
              <a:rPr lang="en-US" altLang="zh-CN" b="1" smtClean="0"/>
              <a:t>/</a:t>
            </a:r>
            <a:r>
              <a:rPr lang="en-US" altLang="zh-CN" b="1" i="1" smtClean="0"/>
              <a:t>b</a:t>
            </a:r>
            <a:r>
              <a:rPr lang="zh-CN" altLang="en-US" b="1" smtClean="0"/>
              <a:t>可通过计算</a:t>
            </a:r>
            <a:r>
              <a:rPr lang="en-US" altLang="zh-CN" b="1" i="1" smtClean="0"/>
              <a:t>b</a:t>
            </a:r>
            <a:r>
              <a:rPr lang="en-US" altLang="zh-CN" b="1" smtClean="0">
                <a:sym typeface="Symbol" panose="05050102010706020507" pitchFamily="18" charset="2"/>
              </a:rPr>
              <a:t>1, </a:t>
            </a:r>
            <a:r>
              <a:rPr lang="en-US" altLang="zh-CN" b="1" i="1" smtClean="0"/>
              <a:t>b</a:t>
            </a:r>
            <a:r>
              <a:rPr lang="en-US" altLang="zh-CN" b="1" smtClean="0">
                <a:sym typeface="Symbol" panose="05050102010706020507" pitchFamily="18" charset="2"/>
              </a:rPr>
              <a:t>2, …,</a:t>
            </a: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	</a:t>
            </a:r>
            <a:r>
              <a:rPr lang="zh-CN" altLang="en-US" b="1" smtClean="0">
                <a:sym typeface="Symbol" panose="05050102010706020507" pitchFamily="18" charset="2"/>
              </a:rPr>
              <a:t>并同</a:t>
            </a:r>
            <a:r>
              <a:rPr lang="en-US" altLang="zh-CN" b="1" i="1" smtClean="0">
                <a:sym typeface="Symbol" panose="05050102010706020507" pitchFamily="18" charset="2"/>
              </a:rPr>
              <a:t>a</a:t>
            </a:r>
            <a:r>
              <a:rPr lang="zh-CN" altLang="en-US" b="1" smtClean="0">
                <a:sym typeface="Symbol" panose="05050102010706020507" pitchFamily="18" charset="2"/>
              </a:rPr>
              <a:t>比较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r>
              <a:rPr lang="en-US" altLang="zh-CN" b="1" i="1" smtClean="0"/>
              <a:t>	</a:t>
            </a:r>
            <a:r>
              <a:rPr lang="zh-CN" altLang="en-US" b="1" smtClean="0"/>
              <a:t>例：在函数“</a:t>
            </a:r>
            <a:r>
              <a:rPr lang="en-US" altLang="zh-CN" b="1" i="1" smtClean="0"/>
              <a:t>p</a:t>
            </a:r>
            <a:r>
              <a:rPr lang="en-US" altLang="zh-CN" b="1" smtClean="0"/>
              <a:t>(</a:t>
            </a:r>
            <a:r>
              <a:rPr lang="en-US" altLang="zh-CN" b="1" i="1" smtClean="0"/>
              <a:t>n</a:t>
            </a:r>
            <a:r>
              <a:rPr lang="en-US" altLang="zh-CN" b="1" smtClean="0"/>
              <a:t>) = </a:t>
            </a:r>
            <a:r>
              <a:rPr lang="zh-CN" altLang="en-US" b="1" smtClean="0"/>
              <a:t>第</a:t>
            </a:r>
            <a:r>
              <a:rPr lang="en-US" altLang="zh-CN" b="1" i="1" smtClean="0"/>
              <a:t>n</a:t>
            </a:r>
            <a:r>
              <a:rPr lang="zh-CN" altLang="en-US" b="1" smtClean="0"/>
              <a:t>个素数”的计算中用到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endParaRPr lang="en-US" altLang="zh-CN" b="1" smtClean="0"/>
          </a:p>
        </p:txBody>
      </p:sp>
      <p:sp>
        <p:nvSpPr>
          <p:cNvPr id="3994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514C1474-2992-47D2-A882-D45CDBC48ABE}" type="slidenum">
              <a:rPr lang="zh-CN" altLang="en-US" sz="1400"/>
              <a:pPr/>
              <a:t>38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ea"/>
              </a:rPr>
              <a:t>递 归 函 数</a:t>
            </a:r>
            <a:endParaRPr lang="zh-CN" altLang="en-US" b="1" dirty="0" smtClean="0">
              <a:latin typeface="+mn-ea"/>
              <a:ea typeface="+mn-ea"/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38725"/>
          </a:xfrm>
        </p:spPr>
        <p:txBody>
          <a:bodyPr/>
          <a:lstStyle/>
          <a:p>
            <a:r>
              <a:rPr lang="zh-CN" altLang="en-US" b="1" smtClean="0">
                <a:latin typeface="宋体" panose="02010600030101010101" pitchFamily="2" charset="-122"/>
              </a:rPr>
              <a:t>可计算函数（直观讨论）</a:t>
            </a:r>
            <a:endParaRPr lang="en-US" altLang="zh-CN" b="1" smtClean="0">
              <a:latin typeface="宋体" panose="02010600030101010101" pitchFamily="2" charset="-122"/>
            </a:endParaRPr>
          </a:p>
          <a:p>
            <a:pPr lvl="1">
              <a:buFontTx/>
              <a:buNone/>
            </a:pPr>
            <a:r>
              <a:rPr lang="en-US" altLang="zh-CN" b="1" smtClean="0">
                <a:latin typeface="宋体" panose="02010600030101010101" pitchFamily="2" charset="-122"/>
              </a:rPr>
              <a:t>	</a:t>
            </a:r>
            <a:r>
              <a:rPr lang="zh-CN" altLang="en-US" b="1" smtClean="0">
                <a:latin typeface="宋体" panose="02010600030101010101" pitchFamily="2" charset="-122"/>
              </a:rPr>
              <a:t>分析计算过程，找出最简单的计算</a:t>
            </a:r>
            <a:endParaRPr lang="en-US" altLang="zh-CN" b="1" smtClean="0"/>
          </a:p>
          <a:p>
            <a:pPr lvl="1"/>
            <a:r>
              <a:rPr lang="zh-CN" altLang="en-US" b="1" smtClean="0"/>
              <a:t>开方：转化为平方、两数的比较、取“最后一个</a:t>
            </a:r>
            <a:r>
              <a:rPr lang="en-US" altLang="zh-CN" b="1" smtClean="0"/>
              <a:t>”</a:t>
            </a:r>
          </a:p>
          <a:p>
            <a:pPr lvl="1"/>
            <a:r>
              <a:rPr lang="zh-CN" altLang="en-US" b="1" smtClean="0"/>
              <a:t>除法：转化为乘法，</a:t>
            </a:r>
            <a:r>
              <a:rPr lang="en-US" altLang="zh-CN" b="1" i="1" smtClean="0"/>
              <a:t>a</a:t>
            </a:r>
            <a:r>
              <a:rPr lang="en-US" altLang="zh-CN" b="1" smtClean="0"/>
              <a:t>/</a:t>
            </a:r>
            <a:r>
              <a:rPr lang="en-US" altLang="zh-CN" b="1" i="1" smtClean="0"/>
              <a:t>b</a:t>
            </a:r>
            <a:r>
              <a:rPr lang="zh-CN" altLang="en-US" b="1" smtClean="0"/>
              <a:t>可通过计算</a:t>
            </a:r>
            <a:r>
              <a:rPr lang="en-US" altLang="zh-CN" b="1" i="1" smtClean="0"/>
              <a:t>b</a:t>
            </a:r>
            <a:r>
              <a:rPr lang="en-US" altLang="zh-CN" b="1" smtClean="0">
                <a:sym typeface="Symbol" panose="05050102010706020507" pitchFamily="18" charset="2"/>
              </a:rPr>
              <a:t>1, </a:t>
            </a:r>
            <a:r>
              <a:rPr lang="en-US" altLang="zh-CN" b="1" i="1" smtClean="0"/>
              <a:t>b</a:t>
            </a:r>
            <a:r>
              <a:rPr lang="en-US" altLang="zh-CN" b="1" smtClean="0">
                <a:sym typeface="Symbol" panose="05050102010706020507" pitchFamily="18" charset="2"/>
              </a:rPr>
              <a:t>2, …,</a:t>
            </a:r>
          </a:p>
          <a:p>
            <a:pPr lvl="1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		</a:t>
            </a:r>
            <a:r>
              <a:rPr lang="zh-CN" altLang="en-US" b="1" smtClean="0">
                <a:sym typeface="Symbol" panose="05050102010706020507" pitchFamily="18" charset="2"/>
              </a:rPr>
              <a:t>并同</a:t>
            </a:r>
            <a:r>
              <a:rPr lang="en-US" altLang="zh-CN" b="1" i="1" smtClean="0">
                <a:sym typeface="Symbol" panose="05050102010706020507" pitchFamily="18" charset="2"/>
              </a:rPr>
              <a:t>a</a:t>
            </a:r>
            <a:r>
              <a:rPr lang="zh-CN" altLang="en-US" b="1" smtClean="0">
                <a:sym typeface="Symbol" panose="05050102010706020507" pitchFamily="18" charset="2"/>
              </a:rPr>
              <a:t>比较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/>
            <a:r>
              <a:rPr lang="zh-CN" altLang="en-US" b="1" smtClean="0"/>
              <a:t>乘法：转化为加法</a:t>
            </a:r>
            <a:endParaRPr lang="en-US" altLang="zh-CN" b="1" smtClean="0"/>
          </a:p>
          <a:p>
            <a:pPr lvl="1"/>
            <a:r>
              <a:rPr lang="zh-CN" altLang="en-US" b="1" smtClean="0">
                <a:sym typeface="Symbol" panose="05050102010706020507" pitchFamily="18" charset="2"/>
              </a:rPr>
              <a:t>加法：转化为加</a:t>
            </a:r>
            <a:r>
              <a:rPr lang="en-US" altLang="zh-CN" b="1" smtClean="0">
                <a:sym typeface="Symbol" panose="05050102010706020507" pitchFamily="18" charset="2"/>
              </a:rPr>
              <a:t>1</a:t>
            </a:r>
            <a:r>
              <a:rPr lang="zh-CN" altLang="en-US" b="1" smtClean="0">
                <a:sym typeface="Symbol" panose="05050102010706020507" pitchFamily="18" charset="2"/>
              </a:rPr>
              <a:t>运算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ts val="1800"/>
              </a:spcBef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 </a:t>
            </a:r>
            <a:r>
              <a:rPr lang="zh-CN" altLang="en-US" b="1" smtClean="0">
                <a:sym typeface="Symbol" panose="05050102010706020507" pitchFamily="18" charset="2"/>
              </a:rPr>
              <a:t>一般的计算过程究竟能转化为哪些最基本计算的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sym typeface="Symbol" panose="05050102010706020507" pitchFamily="18" charset="2"/>
              </a:rPr>
              <a:t>计算过程？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>
              <a:buFontTx/>
              <a:buNone/>
            </a:pPr>
            <a:endParaRPr lang="en-US" altLang="zh-CN" b="1" smtClean="0"/>
          </a:p>
        </p:txBody>
      </p:sp>
      <p:sp>
        <p:nvSpPr>
          <p:cNvPr id="4096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6519A630-BDD3-4916-A335-20A31C8F212B}" type="slidenum">
              <a:rPr lang="zh-CN" altLang="en-US" sz="1400"/>
              <a:pPr/>
              <a:t>39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基 本 知 识</a:t>
            </a:r>
            <a:endParaRPr lang="en-US" altLang="zh-CN" b="1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cs typeface="Times New Roman" panose="02020603050405020304" pitchFamily="18" charset="0"/>
              </a:rPr>
              <a:t>计算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r>
              <a:rPr lang="en-US" altLang="zh-CN" b="1" dirty="0"/>
              <a:t> </a:t>
            </a:r>
            <a:r>
              <a:rPr lang="en-US" altLang="zh-CN" b="1" dirty="0" smtClean="0"/>
              <a:t>   </a:t>
            </a:r>
            <a:r>
              <a:rPr lang="zh-CN" altLang="en-US" b="1" dirty="0" smtClean="0"/>
              <a:t>抽象地说，计算就是从一个符号序列</a:t>
            </a: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zh-CN" altLang="en-US" b="1" dirty="0" smtClean="0"/>
              <a:t>得出另一个符号序列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zh-CN" altLang="en-US" b="1" dirty="0" smtClean="0">
                <a:sym typeface="Symbol" panose="05050102010706020507" pitchFamily="18" charset="2"/>
              </a:rPr>
              <a:t>（从</a:t>
            </a: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zh-CN" altLang="en-US" b="1" dirty="0" smtClean="0">
                <a:sym typeface="Symbol" panose="05050102010706020507" pitchFamily="18" charset="2"/>
              </a:rPr>
              <a:t>出发，在有限步内真正求出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zh-CN" altLang="en-US" b="1" dirty="0" smtClean="0">
                <a:sym typeface="Symbol" panose="05050102010706020507" pitchFamily="18" charset="2"/>
              </a:rPr>
              <a:t>）</a:t>
            </a:r>
            <a:endParaRPr lang="en-US" altLang="zh-CN" b="1" i="1" dirty="0" smtClean="0"/>
          </a:p>
          <a:p>
            <a:pPr lvl="1">
              <a:defRPr/>
            </a:pP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en-US" altLang="zh-CN" b="1" dirty="0" smtClean="0">
                <a:sym typeface="Symbol" panose="05050102010706020507" pitchFamily="18" charset="2"/>
              </a:rPr>
              <a:t>: 12+3, 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en-US" altLang="zh-CN" b="1" i="1" dirty="0" smtClean="0">
                <a:sym typeface="Symbol" panose="05050102010706020507" pitchFamily="18" charset="2"/>
              </a:rPr>
              <a:t> </a:t>
            </a:r>
            <a:r>
              <a:rPr lang="en-US" altLang="zh-CN" b="1" dirty="0" smtClean="0">
                <a:sym typeface="Symbol" panose="05050102010706020507" pitchFamily="18" charset="2"/>
              </a:rPr>
              <a:t>: 15			//</a:t>
            </a:r>
            <a:r>
              <a:rPr lang="zh-CN" altLang="en-US" b="1" dirty="0" smtClean="0">
                <a:sym typeface="Symbol" panose="05050102010706020507" pitchFamily="18" charset="2"/>
              </a:rPr>
              <a:t>该计算是加法</a:t>
            </a:r>
            <a:endParaRPr lang="en-US" altLang="zh-CN" b="1" i="1" dirty="0" smtClean="0"/>
          </a:p>
          <a:p>
            <a:pPr lvl="1">
              <a:spcBef>
                <a:spcPts val="0"/>
              </a:spcBef>
              <a:defRPr/>
            </a:pP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en-US" altLang="zh-CN" b="1" dirty="0" smtClean="0">
                <a:sym typeface="Symbol" panose="05050102010706020507" pitchFamily="18" charset="2"/>
              </a:rPr>
              <a:t>: </a:t>
            </a:r>
            <a:r>
              <a:rPr lang="en-US" altLang="zh-CN" b="1" i="1" dirty="0" smtClean="0">
                <a:sym typeface="Symbol" panose="05050102010706020507" pitchFamily="18" charset="2"/>
              </a:rPr>
              <a:t>x </a:t>
            </a:r>
            <a:r>
              <a:rPr lang="en-US" altLang="zh-CN" b="1" dirty="0" smtClean="0">
                <a:sym typeface="Symbol" panose="05050102010706020507" pitchFamily="18" charset="2"/>
              </a:rPr>
              <a:t> 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en-US" altLang="zh-CN" b="1" i="1" dirty="0" smtClean="0">
                <a:sym typeface="Symbol" panose="05050102010706020507" pitchFamily="18" charset="2"/>
              </a:rPr>
              <a:t> </a:t>
            </a:r>
            <a:r>
              <a:rPr lang="en-US" altLang="zh-CN" b="1" dirty="0" smtClean="0">
                <a:sym typeface="Symbol" panose="05050102010706020507" pitchFamily="18" charset="2"/>
              </a:rPr>
              <a:t>: 2</a:t>
            </a:r>
            <a:r>
              <a:rPr lang="en-US" altLang="zh-CN" b="1" i="1" dirty="0" smtClean="0">
                <a:sym typeface="Symbol" panose="05050102010706020507" pitchFamily="18" charset="2"/>
              </a:rPr>
              <a:t>x </a:t>
            </a:r>
            <a:r>
              <a:rPr lang="en-US" altLang="zh-CN" b="1" dirty="0" smtClean="0">
                <a:sym typeface="Symbol" panose="05050102010706020507" pitchFamily="18" charset="2"/>
              </a:rPr>
              <a:t>			//</a:t>
            </a:r>
            <a:r>
              <a:rPr lang="zh-CN" altLang="en-US" b="1" dirty="0" smtClean="0">
                <a:sym typeface="Symbol" panose="05050102010706020507" pitchFamily="18" charset="2"/>
              </a:rPr>
              <a:t>该计算是</a:t>
            </a:r>
            <a:r>
              <a:rPr lang="zh-CN" altLang="en-US" b="1" dirty="0">
                <a:sym typeface="Symbol" panose="05050102010706020507" pitchFamily="18" charset="2"/>
              </a:rPr>
              <a:t>微分</a:t>
            </a:r>
            <a:endParaRPr lang="en-US" altLang="zh-CN" b="1" i="1" dirty="0" smtClean="0"/>
          </a:p>
          <a:p>
            <a:pPr lvl="1">
              <a:spcBef>
                <a:spcPts val="0"/>
              </a:spcBef>
              <a:defRPr/>
            </a:pP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en-US" altLang="zh-CN" b="1" dirty="0" smtClean="0">
                <a:sym typeface="Symbol" panose="05050102010706020507" pitchFamily="18" charset="2"/>
              </a:rPr>
              <a:t>: </a:t>
            </a:r>
            <a:r>
              <a:rPr lang="zh-CN" altLang="en-US" b="1" dirty="0" smtClean="0">
                <a:sym typeface="Symbol" panose="05050102010706020507" pitchFamily="18" charset="2"/>
              </a:rPr>
              <a:t>英文句子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en-US" altLang="zh-CN" b="1" i="1" dirty="0" smtClean="0">
                <a:sym typeface="Symbol" panose="05050102010706020507" pitchFamily="18" charset="2"/>
              </a:rPr>
              <a:t> </a:t>
            </a:r>
            <a:r>
              <a:rPr lang="en-US" altLang="zh-CN" b="1" dirty="0" smtClean="0">
                <a:sym typeface="Symbol" panose="05050102010706020507" pitchFamily="18" charset="2"/>
              </a:rPr>
              <a:t>: </a:t>
            </a:r>
            <a:r>
              <a:rPr lang="zh-CN" altLang="en-US" b="1" dirty="0" smtClean="0">
                <a:sym typeface="Symbol" panose="05050102010706020507" pitchFamily="18" charset="2"/>
              </a:rPr>
              <a:t>含意相同的中文句子   </a:t>
            </a:r>
            <a:r>
              <a:rPr lang="en-US" altLang="zh-CN" b="1" dirty="0" smtClean="0">
                <a:sym typeface="Symbol" panose="05050102010706020507" pitchFamily="18" charset="2"/>
              </a:rPr>
              <a:t>//</a:t>
            </a:r>
            <a:r>
              <a:rPr lang="zh-CN" altLang="en-US" b="1" dirty="0" smtClean="0">
                <a:sym typeface="Symbol" panose="05050102010706020507" pitchFamily="18" charset="2"/>
              </a:rPr>
              <a:t>翻译</a:t>
            </a:r>
            <a:endParaRPr lang="en-US" altLang="zh-CN" b="1" dirty="0" smtClean="0"/>
          </a:p>
          <a:p>
            <a:pPr lvl="1">
              <a:spcBef>
                <a:spcPts val="0"/>
              </a:spcBef>
              <a:defRPr/>
            </a:pPr>
            <a:r>
              <a:rPr lang="zh-CN" altLang="en-US" b="1" i="1" dirty="0" smtClean="0">
                <a:sym typeface="Symbol" panose="05050102010706020507" pitchFamily="18" charset="2"/>
              </a:rPr>
              <a:t> </a:t>
            </a:r>
            <a:r>
              <a:rPr lang="en-US" altLang="zh-CN" b="1" dirty="0" smtClean="0">
                <a:sym typeface="Symbol" panose="05050102010706020507" pitchFamily="18" charset="2"/>
              </a:rPr>
              <a:t>: </a:t>
            </a:r>
            <a:r>
              <a:rPr lang="zh-CN" altLang="en-US" b="1" dirty="0">
                <a:sym typeface="Symbol" panose="05050102010706020507" pitchFamily="18" charset="2"/>
              </a:rPr>
              <a:t>一</a:t>
            </a:r>
            <a:r>
              <a:rPr lang="zh-CN" altLang="en-US" b="1" dirty="0" smtClean="0">
                <a:sym typeface="Symbol" panose="05050102010706020507" pitchFamily="18" charset="2"/>
              </a:rPr>
              <a:t>组公理和推理规则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zh-CN" altLang="zh-CN" b="1" i="1" dirty="0" smtClean="0">
                <a:sym typeface="Symbol" panose="05050102010706020507" pitchFamily="18" charset="2"/>
              </a:rPr>
              <a:t></a:t>
            </a:r>
            <a:r>
              <a:rPr lang="en-US" altLang="zh-CN" b="1" i="1" dirty="0" smtClean="0">
                <a:sym typeface="Symbol" panose="05050102010706020507" pitchFamily="18" charset="2"/>
              </a:rPr>
              <a:t> </a:t>
            </a:r>
            <a:r>
              <a:rPr lang="en-US" altLang="zh-CN" b="1" dirty="0" smtClean="0">
                <a:sym typeface="Symbol" panose="05050102010706020507" pitchFamily="18" charset="2"/>
              </a:rPr>
              <a:t>: </a:t>
            </a:r>
            <a:r>
              <a:rPr lang="zh-CN" altLang="en-US" b="1" dirty="0" smtClean="0">
                <a:sym typeface="Symbol" panose="05050102010706020507" pitchFamily="18" charset="2"/>
              </a:rPr>
              <a:t>一个定理</a:t>
            </a:r>
            <a:r>
              <a:rPr lang="en-US" altLang="zh-CN" b="1" dirty="0">
                <a:sym typeface="Symbol" panose="05050102010706020507" pitchFamily="18" charset="2"/>
              </a:rPr>
              <a:t> </a:t>
            </a:r>
            <a:r>
              <a:rPr lang="en-US" altLang="zh-CN" b="1" dirty="0" smtClean="0">
                <a:sym typeface="Symbol" panose="05050102010706020507" pitchFamily="18" charset="2"/>
              </a:rPr>
              <a:t>  //</a:t>
            </a:r>
            <a:r>
              <a:rPr lang="zh-CN" altLang="en-US" b="1" dirty="0" smtClean="0">
                <a:sym typeface="Symbol" panose="05050102010706020507" pitchFamily="18" charset="2"/>
              </a:rPr>
              <a:t>定理证明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marL="457200" lvl="1" indent="0">
              <a:spcBef>
                <a:spcPts val="1200"/>
              </a:spcBef>
              <a:spcAft>
                <a:spcPts val="600"/>
              </a:spcAft>
              <a:buFontTx/>
              <a:buNone/>
              <a:defRPr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下面的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zh-CN" altLang="en-US" b="1" dirty="0" smtClean="0">
                <a:sym typeface="Symbol" panose="05050102010706020507" pitchFamily="18" charset="2"/>
              </a:rPr>
              <a:t>是完全定义的函数，但函数值求不出来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r>
              <a:rPr lang="en-US" altLang="zh-CN" b="1" dirty="0" smtClean="0"/>
              <a:t>		      1   </a:t>
            </a:r>
            <a:r>
              <a:rPr lang="zh-CN" altLang="en-US" b="1" dirty="0" smtClean="0"/>
              <a:t>若在</a:t>
            </a:r>
            <a:r>
              <a:rPr lang="zh-CN" altLang="en-US" b="1" i="1" dirty="0" smtClean="0">
                <a:sym typeface="Symbol" panose="05050102010706020507" pitchFamily="18" charset="2"/>
              </a:rPr>
              <a:t> </a:t>
            </a:r>
            <a:r>
              <a:rPr lang="zh-CN" altLang="en-US" b="1" dirty="0" smtClean="0">
                <a:sym typeface="Symbol" panose="05050102010706020507" pitchFamily="18" charset="2"/>
              </a:rPr>
              <a:t>的十进制表示中有连续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zh-CN" altLang="en-US" b="1" dirty="0" smtClean="0">
                <a:sym typeface="Symbol" panose="05050102010706020507" pitchFamily="18" charset="2"/>
              </a:rPr>
              <a:t>个</a:t>
            </a:r>
            <a:r>
              <a:rPr lang="en-US" altLang="zh-CN" b="1" dirty="0" smtClean="0">
                <a:sym typeface="Symbol" panose="05050102010706020507" pitchFamily="18" charset="2"/>
              </a:rPr>
              <a:t>5</a:t>
            </a:r>
            <a:endParaRPr lang="en-US" altLang="zh-CN" b="1" dirty="0" smtClean="0"/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r>
              <a:rPr lang="en-US" altLang="zh-CN" b="1" dirty="0"/>
              <a:t>	</a:t>
            </a:r>
            <a:r>
              <a:rPr lang="en-US" altLang="zh-CN" b="1" dirty="0" smtClean="0"/>
              <a:t>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dirty="0" smtClean="0">
                <a:sym typeface="Symbol" panose="05050102010706020507" pitchFamily="18" charset="2"/>
              </a:rPr>
              <a:t>(</a:t>
            </a:r>
            <a:r>
              <a:rPr lang="en-US" altLang="zh-CN" b="1" i="1" dirty="0" smtClean="0">
                <a:sym typeface="Symbol" panose="05050102010706020507" pitchFamily="18" charset="2"/>
              </a:rPr>
              <a:t>x</a:t>
            </a:r>
            <a:r>
              <a:rPr lang="en-US" altLang="zh-CN" b="1" dirty="0" smtClean="0">
                <a:sym typeface="Symbol" panose="05050102010706020507" pitchFamily="18" charset="2"/>
              </a:rPr>
              <a:t>) = </a:t>
            </a: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r>
              <a:rPr lang="en-US" altLang="zh-CN" b="1" dirty="0">
                <a:sym typeface="Symbol" panose="05050102010706020507" pitchFamily="18" charset="2"/>
              </a:rPr>
              <a:t>	</a:t>
            </a:r>
            <a:r>
              <a:rPr lang="en-US" altLang="zh-CN" b="1" dirty="0" smtClean="0">
                <a:sym typeface="Symbol" panose="05050102010706020507" pitchFamily="18" charset="2"/>
              </a:rPr>
              <a:t>	      0	 </a:t>
            </a:r>
            <a:r>
              <a:rPr lang="zh-CN" altLang="en-US" b="1" dirty="0" smtClean="0">
                <a:sym typeface="Symbol" panose="05050102010706020507" pitchFamily="18" charset="2"/>
              </a:rPr>
              <a:t>其他情况</a:t>
            </a:r>
            <a:endParaRPr lang="en-US" altLang="zh-CN" b="1" dirty="0" smtClean="0"/>
          </a:p>
        </p:txBody>
      </p:sp>
      <p:sp>
        <p:nvSpPr>
          <p:cNvPr id="5124" name="右大括号 4"/>
          <p:cNvSpPr>
            <a:spLocks/>
          </p:cNvSpPr>
          <p:nvPr/>
        </p:nvSpPr>
        <p:spPr bwMode="auto">
          <a:xfrm rot="10800000">
            <a:off x="2268538" y="5516563"/>
            <a:ext cx="431800" cy="863600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5125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0DFBE211-6857-4637-BB22-8DE7657B2891}" type="slidenum">
              <a:rPr lang="zh-CN" altLang="en-US" sz="1400"/>
              <a:pPr/>
              <a:t>4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原始递归函数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783637" cy="5038725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zh-CN" altLang="en-US" sz="3200" b="1" dirty="0" smtClean="0"/>
              <a:t>基本函数（也称初始函数）集合</a:t>
            </a:r>
            <a:r>
              <a:rPr lang="zh-CN" altLang="en-US" sz="3200" b="1" dirty="0" smtClean="0">
                <a:sym typeface="Euclid Math One"/>
              </a:rPr>
              <a:t></a:t>
            </a:r>
            <a:endParaRPr lang="en-US" altLang="zh-CN" sz="3200" b="1" dirty="0" smtClean="0"/>
          </a:p>
          <a:p>
            <a:pPr lvl="1">
              <a:defRPr/>
            </a:pPr>
            <a:r>
              <a:rPr lang="zh-CN" altLang="en-US" b="1" dirty="0" smtClean="0"/>
              <a:t>后继函数：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+1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零函数：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o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0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射影函数：</a:t>
            </a:r>
            <a:r>
              <a:rPr lang="en-US" altLang="zh-CN" b="1" dirty="0" smtClean="0"/>
              <a:t>	</a:t>
            </a:r>
            <a:r>
              <a:rPr lang="en-US" altLang="zh-CN" b="1" i="1" dirty="0" err="1" smtClean="0"/>
              <a:t>P</a:t>
            </a:r>
            <a:r>
              <a:rPr lang="en-US" altLang="zh-CN" b="1" i="1" baseline="-25000" dirty="0" err="1" smtClean="0"/>
              <a:t>j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</a:t>
            </a:r>
            <a:r>
              <a:rPr lang="en-US" altLang="zh-CN" b="1" i="1" baseline="30000" dirty="0" smtClean="0"/>
              <a:t>n</a:t>
            </a:r>
            <a:r>
              <a:rPr lang="en-US" altLang="zh-CN" b="1" baseline="30000" dirty="0" smtClean="0"/>
              <a:t>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j</a:t>
            </a:r>
            <a:r>
              <a:rPr lang="zh-CN" altLang="en-US" b="1" i="1" dirty="0" smtClean="0"/>
              <a:t> </a:t>
            </a:r>
            <a:r>
              <a:rPr lang="en-US" altLang="zh-CN" b="1" dirty="0" smtClean="0"/>
              <a:t>(1</a:t>
            </a:r>
            <a:r>
              <a:rPr lang="en-US" altLang="zh-CN" b="1" dirty="0" smtClean="0">
                <a:sym typeface="Symbol"/>
              </a:rPr>
              <a:t> </a:t>
            </a:r>
            <a:r>
              <a:rPr lang="en-US" altLang="zh-CN" b="1" i="1" dirty="0" smtClean="0"/>
              <a:t>j</a:t>
            </a:r>
            <a:r>
              <a:rPr lang="en-US" altLang="zh-CN" b="1" dirty="0" smtClean="0">
                <a:sym typeface="Symbol"/>
              </a:rPr>
              <a:t>  </a:t>
            </a:r>
            <a:r>
              <a:rPr lang="en-US" altLang="zh-CN" b="1" i="1" dirty="0" smtClean="0">
                <a:sym typeface="Symbol"/>
              </a:rPr>
              <a:t>n</a:t>
            </a:r>
            <a:r>
              <a:rPr lang="en-US" altLang="zh-CN" b="1" dirty="0" smtClean="0"/>
              <a:t>)</a:t>
            </a:r>
          </a:p>
          <a:p>
            <a:pPr>
              <a:spcBef>
                <a:spcPts val="1008"/>
              </a:spcBef>
              <a:defRPr/>
            </a:pPr>
            <a:r>
              <a:rPr lang="zh-CN" altLang="en-US" b="1" dirty="0" smtClean="0"/>
              <a:t>基本运算集合</a:t>
            </a:r>
            <a:r>
              <a:rPr lang="zh-CN" altLang="en-US" b="1" dirty="0" smtClean="0">
                <a:sym typeface="Euclid Math One"/>
              </a:rPr>
              <a:t>（含两个基本运算）</a:t>
            </a:r>
            <a:endParaRPr lang="en-US" altLang="zh-CN" b="1" dirty="0" smtClean="0">
              <a:sym typeface="Euclid Math One"/>
            </a:endParaRP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代入运算：</a:t>
            </a:r>
            <a:r>
              <a:rPr lang="en-US" altLang="zh-CN" b="1" i="1" dirty="0" smtClean="0">
                <a:sym typeface="Euclid Math One"/>
              </a:rPr>
              <a:t>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 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),…, </a:t>
            </a:r>
            <a:r>
              <a:rPr lang="en-US" altLang="zh-CN" b="1" i="1" dirty="0" smtClean="0"/>
              <a:t>g</a:t>
            </a:r>
            <a:r>
              <a:rPr lang="en-US" altLang="zh-CN" b="1" i="1" baseline="-25000" dirty="0" smtClean="0"/>
              <a:t>m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  <a:p>
            <a:pPr lvl="1">
              <a:buFontTx/>
              <a:buNone/>
              <a:defRPr/>
            </a:pPr>
            <a:r>
              <a:rPr lang="en-US" altLang="zh-CN" b="1" dirty="0" smtClean="0">
                <a:sym typeface="Euclid Math One"/>
              </a:rPr>
              <a:t>	</a:t>
            </a:r>
            <a:r>
              <a:rPr lang="zh-CN" altLang="en-US" b="1" dirty="0" smtClean="0">
                <a:sym typeface="Euclid Math One"/>
              </a:rPr>
              <a:t>当</a:t>
            </a:r>
            <a:r>
              <a:rPr lang="en-US" altLang="zh-CN" b="1" i="1" dirty="0" smtClean="0">
                <a:sym typeface="Euclid Math One"/>
              </a:rPr>
              <a:t>m</a:t>
            </a:r>
            <a:r>
              <a:rPr lang="en-US" altLang="zh-CN" b="1" dirty="0" smtClean="0">
                <a:sym typeface="Euclid Math One"/>
              </a:rPr>
              <a:t>, </a:t>
            </a:r>
            <a:r>
              <a:rPr lang="en-US" altLang="zh-CN" b="1" i="1" dirty="0" smtClean="0">
                <a:sym typeface="Euclid Math One"/>
              </a:rPr>
              <a:t>n</a:t>
            </a:r>
            <a:r>
              <a:rPr lang="en-US" altLang="zh-CN" b="1" dirty="0" smtClean="0">
                <a:sym typeface="Euclid Math One"/>
              </a:rPr>
              <a:t> = 1</a:t>
            </a:r>
            <a:r>
              <a:rPr lang="zh-CN" altLang="en-US" b="1" dirty="0" smtClean="0">
                <a:sym typeface="Euclid Math One"/>
              </a:rPr>
              <a:t>并且略去下角标，就是</a:t>
            </a:r>
            <a:endParaRPr lang="en-US" altLang="zh-CN" b="1" dirty="0" smtClean="0">
              <a:sym typeface="Euclid Math One"/>
            </a:endParaRPr>
          </a:p>
          <a:p>
            <a:pPr lvl="1">
              <a:buFontTx/>
              <a:buNone/>
              <a:defRPr/>
            </a:pPr>
            <a:r>
              <a:rPr lang="en-US" altLang="zh-CN" b="1" dirty="0" smtClean="0">
                <a:sym typeface="Euclid Math One"/>
              </a:rPr>
              <a:t>		   </a:t>
            </a:r>
            <a:r>
              <a:rPr lang="en-US" altLang="zh-CN" b="1" i="1" dirty="0" smtClean="0">
                <a:sym typeface="Euclid Math One"/>
              </a:rPr>
              <a:t> 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))</a:t>
            </a:r>
          </a:p>
        </p:txBody>
      </p:sp>
      <p:sp>
        <p:nvSpPr>
          <p:cNvPr id="4198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8ECDF01F-E43B-43B8-A3CD-C5D4F93C80A6}" type="slidenum">
              <a:rPr lang="zh-CN" altLang="en-US" sz="1400"/>
              <a:pPr/>
              <a:t>40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原始递归函数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783637" cy="5038725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zh-CN" altLang="en-US" sz="3200" b="1" dirty="0" smtClean="0"/>
              <a:t>基本函数（也称初始函数）集合</a:t>
            </a:r>
            <a:r>
              <a:rPr lang="zh-CN" altLang="en-US" sz="3200" b="1" dirty="0" smtClean="0">
                <a:sym typeface="Euclid Math One"/>
              </a:rPr>
              <a:t></a:t>
            </a:r>
            <a:endParaRPr lang="en-US" altLang="zh-CN" sz="3200" b="1" dirty="0" smtClean="0"/>
          </a:p>
          <a:p>
            <a:pPr lvl="1">
              <a:defRPr/>
            </a:pPr>
            <a:r>
              <a:rPr lang="zh-CN" altLang="en-US" b="1" dirty="0" smtClean="0"/>
              <a:t>后继函数：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+1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零函数：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o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0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射影函数：</a:t>
            </a:r>
            <a:r>
              <a:rPr lang="en-US" altLang="zh-CN" b="1" dirty="0" smtClean="0"/>
              <a:t>	</a:t>
            </a:r>
            <a:r>
              <a:rPr lang="en-US" altLang="zh-CN" b="1" i="1" dirty="0" err="1" smtClean="0"/>
              <a:t>P</a:t>
            </a:r>
            <a:r>
              <a:rPr lang="en-US" altLang="zh-CN" b="1" i="1" baseline="-25000" dirty="0" err="1" smtClean="0"/>
              <a:t>j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</a:t>
            </a:r>
            <a:r>
              <a:rPr lang="en-US" altLang="zh-CN" b="1" i="1" baseline="30000" dirty="0" smtClean="0"/>
              <a:t>n</a:t>
            </a:r>
            <a:r>
              <a:rPr lang="en-US" altLang="zh-CN" b="1" baseline="30000" dirty="0" smtClean="0"/>
              <a:t>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j</a:t>
            </a:r>
            <a:r>
              <a:rPr lang="zh-CN" altLang="en-US" b="1" i="1" dirty="0" smtClean="0"/>
              <a:t> </a:t>
            </a:r>
            <a:r>
              <a:rPr lang="en-US" altLang="zh-CN" b="1" dirty="0" smtClean="0"/>
              <a:t>(1</a:t>
            </a:r>
            <a:r>
              <a:rPr lang="en-US" altLang="zh-CN" b="1" dirty="0" smtClean="0">
                <a:sym typeface="Symbol"/>
              </a:rPr>
              <a:t> </a:t>
            </a:r>
            <a:r>
              <a:rPr lang="en-US" altLang="zh-CN" b="1" i="1" dirty="0" smtClean="0"/>
              <a:t>j</a:t>
            </a:r>
            <a:r>
              <a:rPr lang="en-US" altLang="zh-CN" b="1" dirty="0" smtClean="0">
                <a:sym typeface="Symbol"/>
              </a:rPr>
              <a:t>  </a:t>
            </a:r>
            <a:r>
              <a:rPr lang="en-US" altLang="zh-CN" b="1" i="1" dirty="0" smtClean="0">
                <a:sym typeface="Symbol"/>
              </a:rPr>
              <a:t>n</a:t>
            </a:r>
            <a:r>
              <a:rPr lang="en-US" altLang="zh-CN" b="1" dirty="0" smtClean="0"/>
              <a:t>)</a:t>
            </a:r>
          </a:p>
          <a:p>
            <a:pPr>
              <a:spcBef>
                <a:spcPts val="1008"/>
              </a:spcBef>
              <a:defRPr/>
            </a:pPr>
            <a:r>
              <a:rPr lang="zh-CN" altLang="en-US" b="1" dirty="0" smtClean="0"/>
              <a:t>基本运算集合</a:t>
            </a:r>
            <a:r>
              <a:rPr lang="zh-CN" altLang="en-US" b="1" dirty="0">
                <a:sym typeface="Euclid Math One"/>
              </a:rPr>
              <a:t>（含两个基本运算</a:t>
            </a:r>
            <a:r>
              <a:rPr lang="zh-CN" altLang="en-US" b="1" dirty="0" smtClean="0">
                <a:sym typeface="Euclid Math One"/>
              </a:rPr>
              <a:t>）</a:t>
            </a:r>
            <a:endParaRPr lang="en-US" altLang="zh-CN" b="1" dirty="0" smtClean="0">
              <a:sym typeface="Euclid Math One"/>
            </a:endParaRP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代入运算：</a:t>
            </a:r>
            <a:r>
              <a:rPr lang="en-US" altLang="zh-CN" b="1" i="1" dirty="0" smtClean="0">
                <a:sym typeface="Euclid Math One"/>
              </a:rPr>
              <a:t>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 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),…, </a:t>
            </a:r>
            <a:r>
              <a:rPr lang="en-US" altLang="zh-CN" b="1" i="1" dirty="0" smtClean="0"/>
              <a:t>g</a:t>
            </a:r>
            <a:r>
              <a:rPr lang="en-US" altLang="zh-CN" b="1" i="1" baseline="-25000" dirty="0" smtClean="0"/>
              <a:t>m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原始递归运算：</a:t>
            </a:r>
            <a:endParaRPr lang="en-US" altLang="zh-CN" b="1" dirty="0" smtClean="0"/>
          </a:p>
          <a:p>
            <a:pPr lvl="1"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</a:rPr>
              <a:t>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</a:rPr>
              <a:t>, …, 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i="1" baseline="-25000" dirty="0" smtClean="0">
                <a:solidFill>
                  <a:schemeClr val="tx1">
                    <a:lumMod val="65000"/>
                  </a:schemeClr>
                </a:solidFill>
              </a:rPr>
              <a:t>n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1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, </a:t>
            </a:r>
            <a:r>
              <a:rPr lang="en-US" altLang="zh-CN" b="1" dirty="0" smtClean="0">
                <a:sym typeface="Symbol"/>
              </a:rPr>
              <a:t>0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</a:rPr>
              <a:t>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</a:rPr>
              <a:t>, …, 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i="1" baseline="-25000" dirty="0" smtClean="0">
                <a:solidFill>
                  <a:schemeClr val="tx1">
                    <a:lumMod val="65000"/>
                  </a:schemeClr>
                </a:solidFill>
              </a:rPr>
              <a:t>n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1</a:t>
            </a:r>
            <a:r>
              <a:rPr lang="en-US" altLang="zh-CN" b="1" dirty="0" smtClean="0"/>
              <a:t>)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</a:t>
            </a:r>
            <a:r>
              <a:rPr lang="en-US" altLang="zh-CN" b="1" i="1" dirty="0" smtClean="0">
                <a:sym typeface="Euclid Math One"/>
              </a:rPr>
              <a:t>f</a:t>
            </a:r>
            <a:r>
              <a:rPr lang="en-US" altLang="zh-CN" b="1" dirty="0" smtClean="0"/>
              <a:t>(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</a:rPr>
              <a:t>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</a:rPr>
              <a:t>, …, 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i="1" baseline="-25000" dirty="0" smtClean="0">
                <a:solidFill>
                  <a:schemeClr val="tx1">
                    <a:lumMod val="65000"/>
                  </a:schemeClr>
                </a:solidFill>
              </a:rPr>
              <a:t>n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1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dirty="0" smtClean="0"/>
              <a:t>+</a:t>
            </a:r>
            <a:r>
              <a:rPr lang="en-US" altLang="zh-CN" b="1" dirty="0" smtClean="0">
                <a:sym typeface="Symbol"/>
              </a:rPr>
              <a:t>1</a:t>
            </a:r>
            <a:r>
              <a:rPr lang="en-US" altLang="zh-CN" b="1" dirty="0" smtClean="0"/>
              <a:t>) = </a:t>
            </a: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</a:rPr>
              <a:t>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</a:rPr>
              <a:t>, …, 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i="1" baseline="-25000" dirty="0" smtClean="0">
                <a:solidFill>
                  <a:schemeClr val="tx1">
                    <a:lumMod val="65000"/>
                  </a:schemeClr>
                </a:solidFill>
              </a:rPr>
              <a:t>n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1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  <a:sym typeface="Symbol"/>
              </a:rPr>
              <a:t>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f</a:t>
            </a:r>
            <a:r>
              <a:rPr lang="en-US" altLang="zh-CN" b="1" dirty="0" smtClean="0"/>
              <a:t>(</a:t>
            </a:r>
            <a:r>
              <a:rPr lang="en-US" altLang="zh-CN" b="1" i="1" dirty="0" smtClean="0">
                <a:solidFill>
                  <a:schemeClr val="tx1">
                    <a:lumMod val="65000"/>
                  </a:schemeClr>
                </a:solidFill>
              </a:rPr>
              <a:t>x</a:t>
            </a:r>
            <a:r>
              <a:rPr lang="en-US" altLang="zh-CN" b="1" baseline="-25000" dirty="0" smtClean="0">
                <a:solidFill>
                  <a:schemeClr val="tx1">
                    <a:lumMod val="65000"/>
                  </a:schemeClr>
                </a:solidFill>
              </a:rPr>
              <a:t>1</a:t>
            </a:r>
            <a:r>
              <a:rPr lang="en-US" altLang="zh-CN" b="1" dirty="0" smtClean="0">
                <a:solidFill>
                  <a:schemeClr val="tx1">
                    <a:lumMod val="65000"/>
                  </a:schemeClr>
                </a:solidFill>
              </a:rPr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</p:txBody>
      </p:sp>
      <p:sp>
        <p:nvSpPr>
          <p:cNvPr id="43012" name="右大括号 4"/>
          <p:cNvSpPr>
            <a:spLocks/>
          </p:cNvSpPr>
          <p:nvPr/>
        </p:nvSpPr>
        <p:spPr bwMode="auto">
          <a:xfrm rot="10800000">
            <a:off x="1143000" y="578643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3013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4722544E-7A77-4A2C-B3D7-1108A45A43C1}" type="slidenum">
              <a:rPr lang="zh-CN" altLang="en-US" sz="1400"/>
              <a:pPr/>
              <a:t>41</a:t>
            </a:fld>
            <a:endParaRPr lang="en-US" altLang="zh-C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原始递归函数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783637" cy="5038725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zh-CN" altLang="en-US" sz="3200" b="1" dirty="0" smtClean="0"/>
              <a:t>基本函数（也称初始函数）集合</a:t>
            </a:r>
            <a:r>
              <a:rPr lang="zh-CN" altLang="en-US" sz="3200" b="1" dirty="0" smtClean="0">
                <a:sym typeface="Euclid Math One"/>
              </a:rPr>
              <a:t></a:t>
            </a:r>
            <a:endParaRPr lang="en-US" altLang="zh-CN" sz="3200" b="1" dirty="0" smtClean="0"/>
          </a:p>
          <a:p>
            <a:pPr lvl="1">
              <a:defRPr/>
            </a:pPr>
            <a:r>
              <a:rPr lang="zh-CN" altLang="en-US" b="1" dirty="0" smtClean="0"/>
              <a:t>后继函数：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+1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零函数：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o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0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射影函数：</a:t>
            </a:r>
            <a:r>
              <a:rPr lang="en-US" altLang="zh-CN" b="1" dirty="0" smtClean="0"/>
              <a:t>	</a:t>
            </a:r>
            <a:r>
              <a:rPr lang="en-US" altLang="zh-CN" b="1" i="1" dirty="0" err="1" smtClean="0"/>
              <a:t>P</a:t>
            </a:r>
            <a:r>
              <a:rPr lang="en-US" altLang="zh-CN" b="1" i="1" baseline="-25000" dirty="0" err="1" smtClean="0"/>
              <a:t>j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</a:t>
            </a:r>
            <a:r>
              <a:rPr lang="en-US" altLang="zh-CN" b="1" i="1" baseline="30000" dirty="0" smtClean="0"/>
              <a:t>n</a:t>
            </a:r>
            <a:r>
              <a:rPr lang="en-US" altLang="zh-CN" b="1" baseline="30000" dirty="0" smtClean="0"/>
              <a:t>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j</a:t>
            </a:r>
            <a:r>
              <a:rPr lang="zh-CN" altLang="en-US" b="1" i="1" dirty="0" smtClean="0"/>
              <a:t> </a:t>
            </a:r>
            <a:r>
              <a:rPr lang="en-US" altLang="zh-CN" b="1" dirty="0" smtClean="0"/>
              <a:t>(1</a:t>
            </a:r>
            <a:r>
              <a:rPr lang="en-US" altLang="zh-CN" b="1" dirty="0" smtClean="0">
                <a:sym typeface="Symbol"/>
              </a:rPr>
              <a:t> </a:t>
            </a:r>
            <a:r>
              <a:rPr lang="en-US" altLang="zh-CN" b="1" i="1" dirty="0" smtClean="0"/>
              <a:t>j</a:t>
            </a:r>
            <a:r>
              <a:rPr lang="en-US" altLang="zh-CN" b="1" dirty="0" smtClean="0">
                <a:sym typeface="Symbol"/>
              </a:rPr>
              <a:t>  </a:t>
            </a:r>
            <a:r>
              <a:rPr lang="en-US" altLang="zh-CN" b="1" i="1" dirty="0" smtClean="0">
                <a:sym typeface="Symbol"/>
              </a:rPr>
              <a:t>n</a:t>
            </a:r>
            <a:r>
              <a:rPr lang="en-US" altLang="zh-CN" b="1" dirty="0" smtClean="0"/>
              <a:t>)</a:t>
            </a:r>
          </a:p>
          <a:p>
            <a:pPr>
              <a:spcBef>
                <a:spcPts val="1008"/>
              </a:spcBef>
              <a:defRPr/>
            </a:pPr>
            <a:r>
              <a:rPr lang="zh-CN" altLang="en-US" b="1" dirty="0" smtClean="0"/>
              <a:t>基本运算集合</a:t>
            </a:r>
            <a:r>
              <a:rPr lang="zh-CN" altLang="en-US" b="1" dirty="0">
                <a:sym typeface="Euclid Math One"/>
              </a:rPr>
              <a:t>（含两个基本运算</a:t>
            </a:r>
            <a:r>
              <a:rPr lang="zh-CN" altLang="en-US" b="1" dirty="0" smtClean="0">
                <a:sym typeface="Euclid Math One"/>
              </a:rPr>
              <a:t>）</a:t>
            </a:r>
            <a:endParaRPr lang="en-US" altLang="zh-CN" b="1" dirty="0" smtClean="0">
              <a:sym typeface="Euclid Math One"/>
            </a:endParaRP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代入运算：</a:t>
            </a:r>
            <a:r>
              <a:rPr lang="en-US" altLang="zh-CN" b="1" i="1" dirty="0" smtClean="0">
                <a:sym typeface="Euclid Math One"/>
              </a:rPr>
              <a:t>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 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),…, </a:t>
            </a:r>
            <a:r>
              <a:rPr lang="en-US" altLang="zh-CN" b="1" i="1" dirty="0" smtClean="0"/>
              <a:t>g</a:t>
            </a:r>
            <a:r>
              <a:rPr lang="en-US" altLang="zh-CN" b="1" i="1" baseline="-25000" dirty="0" smtClean="0"/>
              <a:t>m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原始递归运算，当</a:t>
            </a:r>
            <a:r>
              <a:rPr lang="en-US" altLang="zh-CN" b="1" i="1" dirty="0" smtClean="0">
                <a:sym typeface="Euclid Math One"/>
              </a:rPr>
              <a:t>n</a:t>
            </a:r>
            <a:r>
              <a:rPr lang="en-US" altLang="zh-CN" b="1" dirty="0" smtClean="0">
                <a:sym typeface="Euclid Math One"/>
              </a:rPr>
              <a:t> = 1</a:t>
            </a:r>
            <a:r>
              <a:rPr lang="zh-CN" altLang="en-US" b="1" dirty="0" smtClean="0">
                <a:sym typeface="Euclid Math One"/>
              </a:rPr>
              <a:t>并略去下角标，就是</a:t>
            </a:r>
            <a:endParaRPr lang="en-US" altLang="zh-CN" b="1" dirty="0" smtClean="0"/>
          </a:p>
          <a:p>
            <a:pPr lvl="1"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dirty="0" smtClean="0">
                <a:sym typeface="Symbol"/>
              </a:rPr>
              <a:t>0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c</a:t>
            </a:r>
            <a:endParaRPr lang="en-US" altLang="zh-CN" b="1" dirty="0" smtClean="0"/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f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+</a:t>
            </a:r>
            <a:r>
              <a:rPr lang="en-US" altLang="zh-CN" b="1" dirty="0" smtClean="0">
                <a:sym typeface="Symbol"/>
              </a:rPr>
              <a:t>1</a:t>
            </a:r>
            <a:r>
              <a:rPr lang="en-US" altLang="zh-CN" b="1" dirty="0" smtClean="0"/>
              <a:t>) = </a:t>
            </a: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f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))</a:t>
            </a:r>
          </a:p>
        </p:txBody>
      </p:sp>
      <p:sp>
        <p:nvSpPr>
          <p:cNvPr id="44036" name="右大括号 4"/>
          <p:cNvSpPr>
            <a:spLocks/>
          </p:cNvSpPr>
          <p:nvPr/>
        </p:nvSpPr>
        <p:spPr bwMode="auto">
          <a:xfrm rot="10800000">
            <a:off x="1143000" y="578643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4037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357C9ECB-C5B5-423D-A300-00736A470DAF}" type="slidenum">
              <a:rPr lang="zh-CN" altLang="en-US" sz="1400"/>
              <a:pPr/>
              <a:t>42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原始递归函数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8275"/>
            <a:ext cx="8783637" cy="5038725"/>
          </a:xfrm>
        </p:spPr>
        <p:txBody>
          <a:bodyPr/>
          <a:lstStyle/>
          <a:p>
            <a:pPr marL="342900" lvl="1" indent="-342900">
              <a:buFontTx/>
              <a:buChar char="•"/>
              <a:defRPr/>
            </a:pPr>
            <a:r>
              <a:rPr lang="zh-CN" altLang="en-US" sz="3200" b="1" dirty="0" smtClean="0"/>
              <a:t>基本函数（也称初始函数）集合</a:t>
            </a:r>
            <a:r>
              <a:rPr lang="zh-CN" altLang="en-US" sz="3200" b="1" dirty="0" smtClean="0">
                <a:sym typeface="Euclid Math One"/>
              </a:rPr>
              <a:t></a:t>
            </a:r>
            <a:endParaRPr lang="en-US" altLang="zh-CN" sz="3200" b="1" dirty="0" smtClean="0"/>
          </a:p>
          <a:p>
            <a:pPr lvl="1">
              <a:defRPr/>
            </a:pPr>
            <a:r>
              <a:rPr lang="zh-CN" altLang="en-US" b="1" dirty="0" smtClean="0"/>
              <a:t>后继函数：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+1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零函数：</a:t>
            </a:r>
            <a:r>
              <a:rPr lang="en-US" altLang="zh-CN" b="1" dirty="0" smtClean="0"/>
              <a:t>	</a:t>
            </a:r>
            <a:r>
              <a:rPr lang="en-US" altLang="zh-CN" b="1" i="1" dirty="0" smtClean="0"/>
              <a:t>o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0</a:t>
            </a:r>
          </a:p>
          <a:p>
            <a:pPr lvl="1">
              <a:spcBef>
                <a:spcPts val="336"/>
              </a:spcBef>
              <a:defRPr/>
            </a:pPr>
            <a:r>
              <a:rPr lang="zh-CN" altLang="en-US" b="1" dirty="0" smtClean="0"/>
              <a:t>射影函数：</a:t>
            </a:r>
            <a:r>
              <a:rPr lang="en-US" altLang="zh-CN" b="1" dirty="0" smtClean="0"/>
              <a:t>	</a:t>
            </a:r>
            <a:r>
              <a:rPr lang="en-US" altLang="zh-CN" b="1" i="1" dirty="0" err="1" smtClean="0"/>
              <a:t>P</a:t>
            </a:r>
            <a:r>
              <a:rPr lang="en-US" altLang="zh-CN" b="1" i="1" baseline="-25000" dirty="0" err="1" smtClean="0"/>
              <a:t>j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</a:t>
            </a:r>
            <a:r>
              <a:rPr lang="en-US" altLang="zh-CN" b="1" i="1" baseline="30000" dirty="0" smtClean="0"/>
              <a:t>n</a:t>
            </a:r>
            <a:r>
              <a:rPr lang="en-US" altLang="zh-CN" b="1" baseline="30000" dirty="0" smtClean="0"/>
              <a:t>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j</a:t>
            </a:r>
            <a:r>
              <a:rPr lang="zh-CN" altLang="en-US" b="1" i="1" dirty="0" smtClean="0"/>
              <a:t> </a:t>
            </a:r>
            <a:r>
              <a:rPr lang="en-US" altLang="zh-CN" b="1" dirty="0" smtClean="0"/>
              <a:t>(1</a:t>
            </a:r>
            <a:r>
              <a:rPr lang="en-US" altLang="zh-CN" b="1" dirty="0" smtClean="0">
                <a:sym typeface="Symbol"/>
              </a:rPr>
              <a:t> </a:t>
            </a:r>
            <a:r>
              <a:rPr lang="en-US" altLang="zh-CN" b="1" i="1" dirty="0" smtClean="0"/>
              <a:t>j</a:t>
            </a:r>
            <a:r>
              <a:rPr lang="en-US" altLang="zh-CN" b="1" dirty="0" smtClean="0">
                <a:sym typeface="Symbol"/>
              </a:rPr>
              <a:t>  </a:t>
            </a:r>
            <a:r>
              <a:rPr lang="en-US" altLang="zh-CN" b="1" i="1" dirty="0" smtClean="0">
                <a:sym typeface="Symbol"/>
              </a:rPr>
              <a:t>n</a:t>
            </a:r>
            <a:r>
              <a:rPr lang="en-US" altLang="zh-CN" b="1" dirty="0" smtClean="0"/>
              <a:t>)</a:t>
            </a:r>
          </a:p>
          <a:p>
            <a:pPr>
              <a:spcBef>
                <a:spcPts val="1008"/>
              </a:spcBef>
              <a:defRPr/>
            </a:pPr>
            <a:r>
              <a:rPr lang="zh-CN" altLang="en-US" b="1" dirty="0" smtClean="0"/>
              <a:t>基本运算集合</a:t>
            </a:r>
            <a:r>
              <a:rPr lang="zh-CN" altLang="en-US" b="1" dirty="0">
                <a:sym typeface="Euclid Math One"/>
              </a:rPr>
              <a:t>（含两个基本运算</a:t>
            </a:r>
            <a:r>
              <a:rPr lang="zh-CN" altLang="en-US" b="1" dirty="0" smtClean="0">
                <a:sym typeface="Euclid Math One"/>
              </a:rPr>
              <a:t>）</a:t>
            </a:r>
            <a:endParaRPr lang="en-US" altLang="zh-CN" b="1" dirty="0" smtClean="0">
              <a:sym typeface="Euclid Math One"/>
            </a:endParaRP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代入运算：</a:t>
            </a:r>
            <a:r>
              <a:rPr lang="en-US" altLang="zh-CN" b="1" i="1" dirty="0" smtClean="0">
                <a:sym typeface="Euclid Math One"/>
              </a:rPr>
              <a:t>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 </a:t>
            </a:r>
            <a:r>
              <a:rPr lang="en-US" altLang="zh-CN" b="1" i="1" dirty="0" smtClean="0"/>
              <a:t>g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),…, </a:t>
            </a:r>
            <a:r>
              <a:rPr lang="en-US" altLang="zh-CN" b="1" i="1" dirty="0" smtClean="0"/>
              <a:t>g</a:t>
            </a:r>
            <a:r>
              <a:rPr lang="en-US" altLang="zh-CN" b="1" i="1" baseline="-25000" dirty="0" smtClean="0"/>
              <a:t>m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  <a:p>
            <a:pPr lvl="1">
              <a:defRPr/>
            </a:pPr>
            <a:r>
              <a:rPr lang="zh-CN" altLang="en-US" b="1" dirty="0" smtClean="0">
                <a:sym typeface="Euclid Math One"/>
              </a:rPr>
              <a:t>原始递归运算：</a:t>
            </a:r>
            <a:endParaRPr lang="en-US" altLang="zh-CN" b="1" dirty="0" smtClean="0"/>
          </a:p>
          <a:p>
            <a:pPr lvl="1"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/>
              </a:rPr>
              <a:t>1</a:t>
            </a:r>
            <a:r>
              <a:rPr lang="en-US" altLang="zh-CN" b="1" dirty="0" smtClean="0">
                <a:sym typeface="Symbol"/>
              </a:rPr>
              <a:t>, 0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/>
              </a:rPr>
              <a:t>1</a:t>
            </a:r>
            <a:r>
              <a:rPr lang="en-US" altLang="zh-CN" b="1" dirty="0" smtClean="0"/>
              <a:t>)</a:t>
            </a:r>
          </a:p>
          <a:p>
            <a:pPr lvl="1">
              <a:spcBef>
                <a:spcPts val="336"/>
              </a:spcBef>
              <a:buFontTx/>
              <a:buNone/>
              <a:defRPr/>
            </a:pPr>
            <a:r>
              <a:rPr lang="en-US" altLang="zh-CN" b="1" i="1" dirty="0" smtClean="0">
                <a:sym typeface="Euclid Math One"/>
              </a:rPr>
              <a:t>      f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/>
              </a:rPr>
              <a:t>1</a:t>
            </a:r>
            <a:r>
              <a:rPr lang="en-US" altLang="zh-CN" b="1" dirty="0" smtClean="0">
                <a:sym typeface="Symbol"/>
              </a:rPr>
              <a:t>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dirty="0" smtClean="0"/>
              <a:t>+</a:t>
            </a:r>
            <a:r>
              <a:rPr lang="en-US" altLang="zh-CN" b="1" dirty="0" smtClean="0">
                <a:sym typeface="Symbol"/>
              </a:rPr>
              <a:t>1</a:t>
            </a:r>
            <a:r>
              <a:rPr lang="en-US" altLang="zh-CN" b="1" dirty="0" smtClean="0"/>
              <a:t>) = </a:t>
            </a:r>
            <a:r>
              <a:rPr lang="en-US" altLang="zh-CN" b="1" i="1" dirty="0" smtClean="0">
                <a:sym typeface="Euclid Math One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/>
              </a:rPr>
              <a:t>1</a:t>
            </a:r>
            <a:r>
              <a:rPr lang="en-US" altLang="zh-CN" b="1" dirty="0" smtClean="0">
                <a:sym typeface="Symbol"/>
              </a:rPr>
              <a:t>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f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</p:txBody>
      </p:sp>
      <p:sp>
        <p:nvSpPr>
          <p:cNvPr id="45060" name="右大括号 4"/>
          <p:cNvSpPr>
            <a:spLocks/>
          </p:cNvSpPr>
          <p:nvPr/>
        </p:nvSpPr>
        <p:spPr bwMode="auto">
          <a:xfrm rot="10800000">
            <a:off x="1143000" y="578643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5061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E1FF41EA-808D-4AD9-A590-7A11A9D72931}" type="slidenum">
              <a:rPr lang="zh-CN" altLang="en-US" sz="1400"/>
              <a:pPr/>
              <a:t>43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原始递归函数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smtClean="0">
                <a:sym typeface="Symbol" panose="05050102010706020507" pitchFamily="18" charset="2"/>
              </a:rPr>
              <a:t>原始递归函数的定义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smtClean="0">
                <a:sym typeface="Symbol" panose="05050102010706020507" pitchFamily="18" charset="2"/>
              </a:rPr>
              <a:t>	</a:t>
            </a:r>
            <a:r>
              <a:rPr lang="zh-CN" altLang="en-US" b="1" smtClean="0">
                <a:sym typeface="Symbol" panose="05050102010706020507" pitchFamily="18" charset="2"/>
              </a:rPr>
              <a:t>由</a:t>
            </a:r>
            <a:r>
              <a:rPr lang="zh-CN" altLang="en-US" b="1" smtClean="0">
                <a:sym typeface="Euclid Math One" panose="05050601010101010101" pitchFamily="18" charset="2"/>
              </a:rPr>
              <a:t></a:t>
            </a:r>
            <a:r>
              <a:rPr lang="zh-CN" altLang="en-US" b="1" smtClean="0">
                <a:sym typeface="Symbol" panose="05050102010706020507" pitchFamily="18" charset="2"/>
              </a:rPr>
              <a:t>中的函数通过有限次使用</a:t>
            </a:r>
            <a:r>
              <a:rPr lang="zh-CN" altLang="en-US" b="1" smtClean="0">
                <a:sym typeface="Euclid Math One" panose="05050601010101010101" pitchFamily="18" charset="2"/>
              </a:rPr>
              <a:t></a:t>
            </a:r>
            <a:r>
              <a:rPr lang="zh-CN" altLang="en-US" b="1" smtClean="0">
                <a:sym typeface="Symbol" panose="05050102010706020507" pitchFamily="18" charset="2"/>
              </a:rPr>
              <a:t>中的运算得到的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smtClean="0">
                <a:sym typeface="Symbol" panose="05050102010706020507" pitchFamily="18" charset="2"/>
              </a:rPr>
              <a:t>函数叫做原始递归函数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smtClean="0">
                <a:sym typeface="Symbol" panose="05050102010706020507" pitchFamily="18" charset="2"/>
              </a:rPr>
              <a:t>直观来看，原始递归函数显然是可以计算的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smtClean="0">
                <a:sym typeface="Euclid Math One" panose="05050601010101010101" pitchFamily="18" charset="2"/>
              </a:rPr>
              <a:t></a:t>
            </a:r>
            <a:r>
              <a:rPr lang="zh-CN" altLang="en-US" b="1" smtClean="0">
                <a:sym typeface="Symbol" panose="05050102010706020507" pitchFamily="18" charset="2"/>
              </a:rPr>
              <a:t>中的基本函数非常简单，经过运算后仍然是处处定义的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smtClean="0">
                <a:sym typeface="Symbol" panose="05050102010706020507" pitchFamily="18" charset="2"/>
              </a:rPr>
              <a:t>原始递归函数类还是相当广泛的</a:t>
            </a:r>
            <a:endParaRPr lang="en-US" altLang="zh-CN" b="1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smtClean="0">
                <a:sym typeface="Symbol" panose="05050102010706020507" pitchFamily="18" charset="2"/>
              </a:rPr>
              <a:t>下面举例说明自然数上的一些函数都属于原始递归函数类</a:t>
            </a:r>
            <a:endParaRPr lang="en-US" altLang="zh-CN" b="1" smtClean="0">
              <a:sym typeface="Symbol" panose="05050102010706020507" pitchFamily="18" charset="2"/>
            </a:endParaRPr>
          </a:p>
        </p:txBody>
      </p:sp>
      <p:sp>
        <p:nvSpPr>
          <p:cNvPr id="4608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B5DF52B6-F86F-4062-9364-67C6CE6B4A22}" type="slidenum">
              <a:rPr lang="zh-CN" altLang="en-US" sz="1400"/>
              <a:pPr/>
              <a:t>44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原始递归函数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例</a:t>
            </a:r>
            <a:r>
              <a:rPr lang="en-US" altLang="zh-CN" b="1" dirty="0" smtClean="0">
                <a:sym typeface="Symbol" panose="05050102010706020507" pitchFamily="18" charset="2"/>
              </a:rPr>
              <a:t>1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1. 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 </a:t>
            </a:r>
            <a:r>
              <a:rPr lang="en-US" altLang="zh-CN" b="1" i="1" dirty="0" smtClean="0"/>
              <a:t>k 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k</a:t>
            </a:r>
            <a:r>
              <a:rPr lang="zh-CN" altLang="en-US" b="1" dirty="0" smtClean="0"/>
              <a:t>是自然数</a:t>
            </a:r>
            <a:r>
              <a:rPr lang="en-US" altLang="zh-CN" b="1" dirty="0" smtClean="0"/>
              <a:t>)		    </a:t>
            </a:r>
            <a:r>
              <a:rPr lang="en-US" altLang="zh-CN" b="1" i="1" dirty="0" smtClean="0"/>
              <a:t>k</a:t>
            </a:r>
            <a:r>
              <a:rPr lang="zh-CN" altLang="en-US" b="1" dirty="0" smtClean="0"/>
              <a:t>次</a:t>
            </a:r>
            <a:endParaRPr lang="en-US" altLang="zh-CN" b="1" i="1" dirty="0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en-US" altLang="zh-CN" b="1" i="1" dirty="0" smtClean="0">
                <a:sym typeface="Symbol" panose="05050102010706020507" pitchFamily="18" charset="2"/>
              </a:rPr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经过</a:t>
            </a:r>
            <a:r>
              <a:rPr lang="en-US" altLang="zh-CN" b="1" i="1" dirty="0" smtClean="0"/>
              <a:t>k-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次</a:t>
            </a:r>
            <a:r>
              <a:rPr lang="zh-CN" altLang="en-US" b="1" dirty="0" smtClean="0"/>
              <a:t>代入</a:t>
            </a:r>
            <a:r>
              <a:rPr lang="zh-CN" altLang="en-US" b="1" dirty="0" smtClean="0"/>
              <a:t>得，</a:t>
            </a:r>
            <a:r>
              <a:rPr lang="zh-CN" altLang="en-US" b="1" dirty="0" smtClean="0"/>
              <a:t>即  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s</a:t>
            </a:r>
            <a:r>
              <a:rPr lang="en-US" altLang="zh-CN" b="1" dirty="0" smtClean="0"/>
              <a:t>(…</a:t>
            </a:r>
            <a:r>
              <a:rPr lang="en-US" altLang="zh-CN" b="1" i="1" dirty="0" smtClean="0"/>
              <a:t> s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)…))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2.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b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y </a:t>
            </a:r>
            <a:r>
              <a:rPr lang="en-US" altLang="zh-CN" b="1" dirty="0" smtClean="0"/>
              <a:t>+ </a:t>
            </a:r>
            <a:r>
              <a:rPr lang="en-US" altLang="zh-CN" b="1" i="1" dirty="0" smtClean="0"/>
              <a:t>k </a:t>
            </a:r>
            <a:endParaRPr lang="en-US" altLang="zh-CN" b="1" dirty="0" smtClean="0"/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en-US" altLang="zh-CN" b="1" i="1" dirty="0" smtClean="0">
                <a:sym typeface="Symbol" panose="05050102010706020507" pitchFamily="18" charset="2"/>
              </a:rPr>
              <a:t> </a:t>
            </a:r>
            <a:r>
              <a:rPr lang="zh-CN" altLang="en-US" b="1" dirty="0" smtClean="0">
                <a:sym typeface="Symbol" panose="05050102010706020507" pitchFamily="18" charset="2"/>
              </a:rPr>
              <a:t>把</a:t>
            </a:r>
            <a:r>
              <a:rPr lang="en-US" altLang="zh-CN" b="1" i="1" dirty="0" smtClean="0">
                <a:sym typeface="Symbol" panose="05050102010706020507" pitchFamily="18" charset="2"/>
              </a:rPr>
              <a:t>y</a:t>
            </a:r>
            <a:r>
              <a:rPr lang="zh-CN" altLang="en-US" b="1" dirty="0" smtClean="0">
                <a:sym typeface="Symbol" panose="05050102010706020507" pitchFamily="18" charset="2"/>
              </a:rPr>
              <a:t>代入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</a:t>
            </a:r>
            <a:r>
              <a:rPr lang="zh-CN" altLang="en-US" b="1" dirty="0" smtClean="0">
                <a:sym typeface="Symbol" panose="05050102010706020507" pitchFamily="18" charset="2"/>
              </a:rPr>
              <a:t>，即 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b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P</a:t>
            </a:r>
            <a:r>
              <a:rPr lang="en-US" altLang="zh-CN" b="1" baseline="-25000" dirty="0" smtClean="0"/>
              <a:t>2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(2)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)) = 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 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3.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c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k</a:t>
            </a:r>
          </a:p>
          <a:p>
            <a:pPr lvl="1" algn="just">
              <a:buNone/>
            </a:pPr>
            <a:r>
              <a:rPr lang="en-US" altLang="zh-CN" b="1" i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把</a:t>
            </a:r>
            <a:r>
              <a:rPr lang="en-US" altLang="zh-CN" b="1" dirty="0" smtClean="0">
                <a:sym typeface="Symbol" panose="05050102010706020507" pitchFamily="18" charset="2"/>
              </a:rPr>
              <a:t>0</a:t>
            </a:r>
            <a:r>
              <a:rPr lang="zh-CN" altLang="en-US" b="1" dirty="0" smtClean="0">
                <a:sym typeface="Symbol" panose="05050102010706020507" pitchFamily="18" charset="2"/>
              </a:rPr>
              <a:t>代入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</a:t>
            </a:r>
            <a:r>
              <a:rPr lang="zh-CN" altLang="en-US" b="1" dirty="0" smtClean="0">
                <a:sym typeface="Symbol" panose="05050102010706020507" pitchFamily="18" charset="2"/>
              </a:rPr>
              <a:t>，即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c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a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/>
              <a:t>o</a:t>
            </a:r>
            <a:r>
              <a:rPr lang="en-US" altLang="zh-CN" b="1" dirty="0"/>
              <a:t>(</a:t>
            </a:r>
            <a:r>
              <a:rPr lang="en-US" altLang="zh-CN" b="1" i="1" dirty="0"/>
              <a:t>x</a:t>
            </a:r>
            <a:r>
              <a:rPr lang="en-US" altLang="zh-CN" b="1" dirty="0"/>
              <a:t>)</a:t>
            </a:r>
            <a:r>
              <a:rPr lang="en-US" altLang="zh-CN" b="1" dirty="0" smtClean="0"/>
              <a:t>) </a:t>
            </a:r>
            <a:r>
              <a:rPr lang="en-US" altLang="zh-CN" b="1" dirty="0"/>
              <a:t>= </a:t>
            </a:r>
            <a:r>
              <a:rPr lang="en-US" altLang="zh-CN" b="1" i="1" dirty="0" err="1"/>
              <a:t>a</a:t>
            </a:r>
            <a:r>
              <a:rPr lang="en-US" altLang="zh-CN" b="1" i="1" baseline="-25000" dirty="0" err="1"/>
              <a:t>k</a:t>
            </a:r>
            <a:r>
              <a:rPr lang="en-US" altLang="zh-CN" b="1" dirty="0"/>
              <a:t>(0</a:t>
            </a:r>
            <a:r>
              <a:rPr lang="en-US" altLang="zh-CN" b="1" dirty="0" smtClean="0"/>
              <a:t>)</a:t>
            </a:r>
          </a:p>
          <a:p>
            <a:pPr lvl="1" algn="just">
              <a:buFontTx/>
              <a:buNone/>
            </a:pPr>
            <a:r>
              <a:rPr lang="en-US" altLang="zh-CN" b="1" dirty="0" smtClean="0"/>
              <a:t>4.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d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k</a:t>
            </a:r>
            <a:endParaRPr lang="en-US" altLang="zh-CN" b="1" dirty="0" smtClean="0"/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把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zh-CN" altLang="en-US" b="1" dirty="0" smtClean="0">
                <a:sym typeface="Symbol" panose="05050102010706020507" pitchFamily="18" charset="2"/>
              </a:rPr>
              <a:t>代入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c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</a:t>
            </a:r>
            <a:r>
              <a:rPr lang="zh-CN" altLang="en-US" b="1" dirty="0" smtClean="0">
                <a:sym typeface="Symbol" panose="05050102010706020507" pitchFamily="18" charset="2"/>
              </a:rPr>
              <a:t>，即  </a:t>
            </a:r>
            <a:r>
              <a:rPr lang="en-US" altLang="zh-CN" b="1" i="1" dirty="0" err="1" smtClean="0">
                <a:sym typeface="Symbol" panose="05050102010706020507" pitchFamily="18" charset="2"/>
              </a:rPr>
              <a:t>d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 =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				</a:t>
            </a:r>
            <a:r>
              <a:rPr lang="en-US" altLang="zh-CN" b="1" i="1" dirty="0" smtClean="0"/>
              <a:t>       </a:t>
            </a:r>
            <a:r>
              <a:rPr lang="en-US" altLang="zh-CN" b="1" i="1" dirty="0" err="1" smtClean="0"/>
              <a:t>c</a:t>
            </a:r>
            <a:r>
              <a:rPr lang="en-US" altLang="zh-CN" b="1" i="1" baseline="-25000" dirty="0" err="1" smtClean="0"/>
              <a:t>k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P</a:t>
            </a:r>
            <a:r>
              <a:rPr lang="en-US" altLang="zh-CN" b="1" baseline="-25000" dirty="0" smtClean="0"/>
              <a:t>1</a:t>
            </a:r>
            <a:r>
              <a:rPr lang="en-US" altLang="zh-CN" b="1" i="1" baseline="-25000" dirty="0" smtClean="0"/>
              <a:t> </a:t>
            </a:r>
            <a:r>
              <a:rPr lang="en-US" altLang="zh-CN" b="1" baseline="30000" dirty="0" smtClean="0"/>
              <a:t>(</a:t>
            </a:r>
            <a:r>
              <a:rPr lang="en-US" altLang="zh-CN" b="1" i="1" baseline="30000" dirty="0" smtClean="0"/>
              <a:t>n</a:t>
            </a:r>
            <a:r>
              <a:rPr lang="en-US" altLang="zh-CN" b="1" baseline="30000" dirty="0" smtClean="0"/>
              <a:t>)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2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  <a:endParaRPr lang="en-US" altLang="zh-CN" b="1" dirty="0" smtClean="0">
              <a:sym typeface="Symbol" panose="05050102010706020507" pitchFamily="18" charset="2"/>
            </a:endParaRPr>
          </a:p>
        </p:txBody>
      </p:sp>
      <p:sp>
        <p:nvSpPr>
          <p:cNvPr id="47108" name="右大括号 4"/>
          <p:cNvSpPr>
            <a:spLocks/>
          </p:cNvSpPr>
          <p:nvPr/>
        </p:nvSpPr>
        <p:spPr bwMode="auto">
          <a:xfrm rot="-5400000">
            <a:off x="7128669" y="2178844"/>
            <a:ext cx="214312" cy="857250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7109" name="灯片编号占位符 4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1D8F2525-BCED-4FFF-9070-2A2033C45B58}" type="slidenum">
              <a:rPr lang="zh-CN" altLang="en-US" sz="1400"/>
              <a:pPr/>
              <a:t>45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原始递归函数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例</a:t>
            </a:r>
            <a:r>
              <a:rPr lang="en-US" altLang="zh-CN" b="1" dirty="0" smtClean="0">
                <a:sym typeface="Symbol" panose="05050102010706020507" pitchFamily="18" charset="2"/>
              </a:rPr>
              <a:t>2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1.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 </a:t>
            </a:r>
            <a:r>
              <a:rPr lang="en-US" altLang="zh-CN" b="1" i="1" dirty="0" smtClean="0"/>
              <a:t>y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en-US" altLang="zh-CN" b="1" i="1" dirty="0" smtClean="0">
                <a:sym typeface="Symbol" panose="05050102010706020507" pitchFamily="18" charset="2"/>
              </a:rPr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dirty="0" smtClean="0">
                <a:sym typeface="Symbol" panose="05050102010706020507" pitchFamily="18" charset="2"/>
              </a:rPr>
              <a:t> </a:t>
            </a:r>
            <a:r>
              <a:rPr lang="en-US" altLang="zh-CN" b="1" i="1" dirty="0" smtClean="0">
                <a:sym typeface="Symbol" panose="05050102010706020507" pitchFamily="18" charset="2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z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z </a:t>
            </a:r>
            <a:r>
              <a:rPr lang="en-US" altLang="zh-CN" b="1" dirty="0" smtClean="0"/>
              <a:t>+ 1</a:t>
            </a:r>
            <a:r>
              <a:rPr lang="zh-CN" altLang="en-US" b="1" dirty="0"/>
              <a:t>经</a:t>
            </a:r>
            <a:r>
              <a:rPr lang="zh-CN" altLang="en-US" b="1" dirty="0" smtClean="0"/>
              <a:t>原始递归运算得，即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0) = </a:t>
            </a:r>
            <a:r>
              <a:rPr lang="en-US" altLang="zh-CN" b="1" i="1" dirty="0" smtClean="0"/>
              <a:t>x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dirty="0" smtClean="0"/>
              <a:t>	  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 </a:t>
            </a:r>
            <a:r>
              <a:rPr lang="en-US" altLang="zh-CN" b="1" dirty="0" smtClean="0"/>
              <a:t>+1) =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</a:t>
            </a:r>
            <a:r>
              <a:rPr lang="en-US" altLang="zh-CN" b="1" i="1" dirty="0" smtClean="0"/>
              <a:t> + </a:t>
            </a:r>
            <a:r>
              <a:rPr lang="en-US" altLang="zh-CN" b="1" dirty="0" smtClean="0"/>
              <a:t>1</a:t>
            </a:r>
          </a:p>
          <a:p>
            <a:pPr lvl="1">
              <a:buFontTx/>
              <a:buNone/>
            </a:pPr>
            <a:endParaRPr lang="en-US" altLang="zh-CN" b="1" dirty="0" smtClean="0">
              <a:sym typeface="Euclid Math One" panose="05050601010101010101" pitchFamily="18" charset="2"/>
            </a:endParaRPr>
          </a:p>
          <a:p>
            <a:pPr lvl="1">
              <a:buFontTx/>
              <a:buNone/>
            </a:pPr>
            <a:endParaRPr lang="en-US" altLang="zh-CN" b="1" dirty="0" smtClean="0">
              <a:sym typeface="Euclid Math One" panose="05050601010101010101" pitchFamily="18" charset="2"/>
            </a:endParaRPr>
          </a:p>
          <a:p>
            <a:pPr lvl="1">
              <a:buFontTx/>
              <a:buNone/>
            </a:pPr>
            <a:r>
              <a:rPr lang="zh-CN" altLang="en-US" b="1" dirty="0" smtClean="0">
                <a:sym typeface="Euclid Math One" panose="05050601010101010101" pitchFamily="18" charset="2"/>
              </a:rPr>
              <a:t>原始递归运算：</a:t>
            </a:r>
            <a:endParaRPr lang="en-US" altLang="zh-CN" b="1" dirty="0" smtClean="0"/>
          </a:p>
          <a:p>
            <a:pPr lvl="1">
              <a:buFontTx/>
              <a:buNone/>
            </a:pPr>
            <a:r>
              <a:rPr lang="en-US" altLang="zh-CN" b="1" i="1" dirty="0" smtClean="0">
                <a:sym typeface="Euclid Math One" panose="05050601010101010101" pitchFamily="18" charset="2"/>
              </a:rPr>
              <a:t>    f</a:t>
            </a:r>
            <a:r>
              <a:rPr lang="en-US" altLang="zh-CN" b="1" baseline="30000" dirty="0" smtClean="0"/>
              <a:t>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1</a:t>
            </a:r>
            <a:r>
              <a:rPr lang="en-US" altLang="zh-CN" b="1" dirty="0" smtClean="0">
                <a:sym typeface="Symbol" panose="05050102010706020507" pitchFamily="18" charset="2"/>
              </a:rPr>
              <a:t>, 0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1</a:t>
            </a:r>
            <a:r>
              <a:rPr lang="en-US" altLang="zh-CN" b="1" dirty="0" smtClean="0"/>
              <a:t>)</a:t>
            </a:r>
          </a:p>
          <a:p>
            <a:pPr lvl="1">
              <a:spcBef>
                <a:spcPts val="338"/>
              </a:spcBef>
              <a:buFontTx/>
              <a:buNone/>
            </a:pPr>
            <a:r>
              <a:rPr lang="en-US" altLang="zh-CN" b="1" i="1" dirty="0" smtClean="0">
                <a:sym typeface="Euclid Math One" panose="05050601010101010101" pitchFamily="18" charset="2"/>
              </a:rPr>
              <a:t>    f 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1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dirty="0" smtClean="0"/>
              <a:t>+</a:t>
            </a:r>
            <a:r>
              <a:rPr lang="en-US" altLang="zh-CN" b="1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)= </a:t>
            </a:r>
            <a:r>
              <a:rPr lang="en-US" altLang="zh-CN" b="1" i="1" dirty="0" smtClean="0">
                <a:sym typeface="Euclid Math One" panose="05050601010101010101" pitchFamily="18" charset="2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smtClean="0"/>
              <a:t>x</a:t>
            </a:r>
            <a:r>
              <a:rPr lang="en-US" altLang="zh-CN" b="1" i="1" baseline="-25000" dirty="0" smtClean="0"/>
              <a:t>n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1</a:t>
            </a:r>
            <a:r>
              <a:rPr lang="en-US" altLang="zh-CN" b="1" dirty="0" smtClean="0">
                <a:sym typeface="Symbol" panose="05050102010706020507" pitchFamily="18" charset="2"/>
              </a:rPr>
              <a:t>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f </a:t>
            </a:r>
            <a:r>
              <a:rPr lang="en-US" altLang="zh-CN" b="1" dirty="0" smtClean="0"/>
              <a:t>(x</a:t>
            </a:r>
            <a:r>
              <a:rPr lang="en-US" altLang="zh-CN" b="1" baseline="-25000" dirty="0" smtClean="0"/>
              <a:t>1</a:t>
            </a:r>
            <a:r>
              <a:rPr lang="en-US" altLang="zh-CN" b="1" dirty="0" smtClean="0"/>
              <a:t>, …, </a:t>
            </a:r>
            <a:r>
              <a:rPr lang="en-US" altLang="zh-CN" b="1" i="1" dirty="0" err="1" smtClean="0"/>
              <a:t>x</a:t>
            </a:r>
            <a:r>
              <a:rPr lang="en-US" altLang="zh-CN" b="1" i="1" baseline="-25000" dirty="0" err="1" smtClean="0"/>
              <a:t>n</a:t>
            </a:r>
            <a:r>
              <a:rPr lang="en-US" altLang="zh-CN" b="1" dirty="0" smtClean="0"/>
              <a:t>))</a:t>
            </a:r>
          </a:p>
          <a:p>
            <a:pPr lvl="1" algn="just">
              <a:buFontTx/>
              <a:buNone/>
            </a:pPr>
            <a:endParaRPr lang="en-US" altLang="zh-CN" b="1" dirty="0" smtClean="0">
              <a:sym typeface="Symbol" panose="05050102010706020507" pitchFamily="18" charset="2"/>
            </a:endParaRPr>
          </a:p>
        </p:txBody>
      </p:sp>
      <p:sp>
        <p:nvSpPr>
          <p:cNvPr id="48132" name="右大括号 4"/>
          <p:cNvSpPr>
            <a:spLocks/>
          </p:cNvSpPr>
          <p:nvPr/>
        </p:nvSpPr>
        <p:spPr bwMode="auto">
          <a:xfrm rot="10800000">
            <a:off x="1285875" y="321468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8133" name="右大括号 4"/>
          <p:cNvSpPr>
            <a:spLocks/>
          </p:cNvSpPr>
          <p:nvPr/>
        </p:nvSpPr>
        <p:spPr bwMode="auto">
          <a:xfrm rot="10800000">
            <a:off x="1000125" y="5857875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8134" name="灯片编号占位符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AB9FF2BD-E6C1-499A-B849-ABFEA33FD011}" type="slidenum">
              <a:rPr lang="zh-CN" altLang="en-US" sz="1400"/>
              <a:pPr/>
              <a:t>46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原始递归函数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例</a:t>
            </a:r>
            <a:r>
              <a:rPr lang="en-US" altLang="zh-CN" b="1" dirty="0" smtClean="0">
                <a:sym typeface="Symbol" panose="05050102010706020507" pitchFamily="18" charset="2"/>
              </a:rPr>
              <a:t>2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1.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/>
              <a:t>+ </a:t>
            </a:r>
            <a:r>
              <a:rPr lang="en-US" altLang="zh-CN" b="1" i="1" dirty="0" smtClean="0"/>
              <a:t>y</a:t>
            </a: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en-US" altLang="zh-CN" b="1" i="1" dirty="0" smtClean="0">
                <a:sym typeface="Symbol" panose="05050102010706020507" pitchFamily="18" charset="2"/>
              </a:rPr>
              <a:t>g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dirty="0" smtClean="0">
                <a:sym typeface="Symbol" panose="05050102010706020507" pitchFamily="18" charset="2"/>
              </a:rPr>
              <a:t> </a:t>
            </a:r>
            <a:r>
              <a:rPr lang="en-US" altLang="zh-CN" b="1" i="1" dirty="0" smtClean="0">
                <a:sym typeface="Symbol" panose="05050102010706020507" pitchFamily="18" charset="2"/>
              </a:rPr>
              <a:t>h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z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z </a:t>
            </a:r>
            <a:r>
              <a:rPr lang="en-US" altLang="zh-CN" b="1" dirty="0" smtClean="0"/>
              <a:t>+ 1</a:t>
            </a:r>
            <a:r>
              <a:rPr lang="zh-CN" altLang="en-US" b="1" dirty="0"/>
              <a:t>经</a:t>
            </a:r>
            <a:r>
              <a:rPr lang="zh-CN" altLang="en-US" b="1" dirty="0" smtClean="0"/>
              <a:t>原始递归运算得，即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	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0) = </a:t>
            </a:r>
            <a:r>
              <a:rPr lang="en-US" altLang="zh-CN" b="1" i="1" dirty="0" smtClean="0"/>
              <a:t>x</a:t>
            </a: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dirty="0" smtClean="0"/>
              <a:t>	  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 </a:t>
            </a:r>
            <a:r>
              <a:rPr lang="en-US" altLang="zh-CN" b="1" dirty="0" smtClean="0"/>
              <a:t>+1) =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1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</a:t>
            </a:r>
            <a:r>
              <a:rPr lang="en-US" altLang="zh-CN" b="1" i="1" dirty="0" smtClean="0"/>
              <a:t> + </a:t>
            </a:r>
            <a:r>
              <a:rPr lang="en-US" altLang="zh-CN" b="1" dirty="0" smtClean="0"/>
              <a:t>1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Euclid Math One" panose="05050601010101010101" pitchFamily="18" charset="2"/>
              </a:rPr>
              <a:t>2.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 smtClean="0">
                <a:sym typeface="Symbol" panose="05050102010706020507" pitchFamily="18" charset="2"/>
              </a:rPr>
              <a:t></a:t>
            </a:r>
            <a:r>
              <a:rPr lang="en-US" altLang="zh-CN" b="1" dirty="0" smtClean="0"/>
              <a:t> </a:t>
            </a:r>
            <a:r>
              <a:rPr lang="en-US" altLang="zh-CN" b="1" i="1" dirty="0" smtClean="0"/>
              <a:t>y  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en-US" altLang="zh-CN" b="1" i="1" dirty="0">
                <a:sym typeface="Symbol" panose="05050102010706020507" pitchFamily="18" charset="2"/>
              </a:rPr>
              <a:t>g</a:t>
            </a:r>
            <a:r>
              <a:rPr lang="en-US" altLang="zh-CN" b="1" dirty="0"/>
              <a:t>(</a:t>
            </a:r>
            <a:r>
              <a:rPr lang="en-US" altLang="zh-CN" b="1" i="1" dirty="0"/>
              <a:t>x</a:t>
            </a:r>
            <a:r>
              <a:rPr lang="en-US" altLang="zh-CN" b="1" dirty="0"/>
              <a:t>) = </a:t>
            </a:r>
            <a:r>
              <a:rPr lang="en-US" altLang="zh-CN" b="1" dirty="0" smtClean="0"/>
              <a:t>0, </a:t>
            </a:r>
            <a:r>
              <a:rPr lang="en-US" altLang="zh-CN" b="1" dirty="0" smtClean="0">
                <a:sym typeface="Symbol" panose="05050102010706020507" pitchFamily="18" charset="2"/>
              </a:rPr>
              <a:t> </a:t>
            </a:r>
            <a:r>
              <a:rPr lang="en-US" altLang="zh-CN" b="1" i="1" dirty="0">
                <a:sym typeface="Symbol" panose="05050102010706020507" pitchFamily="18" charset="2"/>
              </a:rPr>
              <a:t>h</a:t>
            </a:r>
            <a:r>
              <a:rPr lang="en-US" altLang="zh-CN" b="1" dirty="0"/>
              <a:t>(</a:t>
            </a:r>
            <a:r>
              <a:rPr lang="en-US" altLang="zh-CN" b="1" i="1" dirty="0"/>
              <a:t>x</a:t>
            </a:r>
            <a:r>
              <a:rPr lang="en-US" altLang="zh-CN" b="1" dirty="0"/>
              <a:t>,</a:t>
            </a:r>
            <a:r>
              <a:rPr lang="en-US" altLang="zh-CN" b="1" i="1" dirty="0"/>
              <a:t> y</a:t>
            </a:r>
            <a:r>
              <a:rPr lang="en-US" altLang="zh-CN" b="1" dirty="0"/>
              <a:t>,</a:t>
            </a:r>
            <a:r>
              <a:rPr lang="en-US" altLang="zh-CN" b="1" i="1" dirty="0"/>
              <a:t> z</a:t>
            </a:r>
            <a:r>
              <a:rPr lang="en-US" altLang="zh-CN" b="1" dirty="0"/>
              <a:t>) = </a:t>
            </a:r>
            <a:r>
              <a:rPr lang="en-US" altLang="zh-CN" b="1" i="1" dirty="0" smtClean="0"/>
              <a:t>x </a:t>
            </a:r>
            <a:r>
              <a:rPr lang="en-US" altLang="zh-CN" b="1" dirty="0"/>
              <a:t>+ </a:t>
            </a:r>
            <a:r>
              <a:rPr lang="en-US" altLang="zh-CN" b="1" i="1" dirty="0" smtClean="0"/>
              <a:t>z </a:t>
            </a:r>
            <a:r>
              <a:rPr lang="zh-CN" altLang="en-US" b="1" dirty="0" smtClean="0"/>
              <a:t>经 </a:t>
            </a:r>
            <a:r>
              <a:rPr lang="en-US" altLang="zh-CN" b="1" dirty="0" smtClean="0"/>
              <a:t>…</a:t>
            </a:r>
            <a:endParaRPr lang="en-US" altLang="zh-CN" b="1" i="1" dirty="0" smtClean="0"/>
          </a:p>
          <a:p>
            <a:pPr lvl="1" algn="just">
              <a:buFontTx/>
              <a:buNone/>
            </a:pPr>
            <a:r>
              <a:rPr lang="en-US" altLang="zh-CN" b="1" i="1" dirty="0" smtClean="0">
                <a:sym typeface="Symbol" panose="05050102010706020507" pitchFamily="18" charset="2"/>
              </a:rPr>
              <a:t>	     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0) = 0</a:t>
            </a:r>
            <a:endParaRPr lang="en-US" altLang="zh-CN" b="1" i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dirty="0" smtClean="0"/>
              <a:t>	  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 </a:t>
            </a:r>
            <a:r>
              <a:rPr lang="en-US" altLang="zh-CN" b="1" dirty="0" smtClean="0"/>
              <a:t>+1) =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2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</a:t>
            </a:r>
            <a:r>
              <a:rPr lang="en-US" altLang="zh-CN" b="1" i="1" dirty="0" smtClean="0"/>
              <a:t> + x</a:t>
            </a:r>
          </a:p>
          <a:p>
            <a:pPr lvl="1">
              <a:buFontTx/>
              <a:buNone/>
            </a:pPr>
            <a:r>
              <a:rPr lang="en-US" altLang="zh-CN" b="1" dirty="0" smtClean="0">
                <a:sym typeface="Euclid Math One" panose="05050601010101010101" pitchFamily="18" charset="2"/>
              </a:rPr>
              <a:t>3.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3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</a:t>
            </a:r>
            <a:r>
              <a:rPr lang="en-US" altLang="zh-CN" b="1" i="1" dirty="0" smtClean="0"/>
              <a:t> y</a:t>
            </a:r>
            <a:r>
              <a:rPr lang="en-US" altLang="zh-CN" b="1" dirty="0" smtClean="0"/>
              <a:t>) = </a:t>
            </a:r>
            <a:r>
              <a:rPr lang="en-US" altLang="zh-CN" b="1" i="1" dirty="0" err="1" smtClean="0"/>
              <a:t>x</a:t>
            </a:r>
            <a:r>
              <a:rPr lang="en-US" altLang="zh-CN" b="1" i="1" baseline="30000" dirty="0" err="1" smtClean="0"/>
              <a:t>y</a:t>
            </a:r>
            <a:r>
              <a:rPr lang="en-US" altLang="zh-CN" b="1" i="1" baseline="30000" dirty="0" smtClean="0"/>
              <a:t>     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en-US" altLang="zh-CN" b="1" i="1" dirty="0">
                <a:sym typeface="Symbol" panose="05050102010706020507" pitchFamily="18" charset="2"/>
              </a:rPr>
              <a:t>g</a:t>
            </a:r>
            <a:r>
              <a:rPr lang="en-US" altLang="zh-CN" b="1" dirty="0"/>
              <a:t>(</a:t>
            </a:r>
            <a:r>
              <a:rPr lang="en-US" altLang="zh-CN" b="1" i="1" dirty="0"/>
              <a:t>x</a:t>
            </a:r>
            <a:r>
              <a:rPr lang="en-US" altLang="zh-CN" b="1" dirty="0"/>
              <a:t>) = </a:t>
            </a:r>
            <a:r>
              <a:rPr lang="en-US" altLang="zh-CN" b="1" dirty="0" smtClean="0"/>
              <a:t>1, </a:t>
            </a:r>
            <a:r>
              <a:rPr lang="en-US" altLang="zh-CN" b="1" dirty="0" smtClean="0">
                <a:sym typeface="Symbol" panose="05050102010706020507" pitchFamily="18" charset="2"/>
              </a:rPr>
              <a:t> </a:t>
            </a:r>
            <a:r>
              <a:rPr lang="en-US" altLang="zh-CN" b="1" i="1" dirty="0">
                <a:sym typeface="Symbol" panose="05050102010706020507" pitchFamily="18" charset="2"/>
              </a:rPr>
              <a:t>h</a:t>
            </a:r>
            <a:r>
              <a:rPr lang="en-US" altLang="zh-CN" b="1" dirty="0"/>
              <a:t>(</a:t>
            </a:r>
            <a:r>
              <a:rPr lang="en-US" altLang="zh-CN" b="1" i="1" dirty="0"/>
              <a:t>x</a:t>
            </a:r>
            <a:r>
              <a:rPr lang="en-US" altLang="zh-CN" b="1" dirty="0"/>
              <a:t>,</a:t>
            </a:r>
            <a:r>
              <a:rPr lang="en-US" altLang="zh-CN" b="1" i="1" dirty="0"/>
              <a:t> y</a:t>
            </a:r>
            <a:r>
              <a:rPr lang="en-US" altLang="zh-CN" b="1" dirty="0"/>
              <a:t>,</a:t>
            </a:r>
            <a:r>
              <a:rPr lang="en-US" altLang="zh-CN" b="1" i="1" dirty="0"/>
              <a:t> z</a:t>
            </a:r>
            <a:r>
              <a:rPr lang="en-US" altLang="zh-CN" b="1" dirty="0"/>
              <a:t>) = </a:t>
            </a:r>
            <a:r>
              <a:rPr lang="en-US" altLang="zh-CN" b="1" i="1" dirty="0"/>
              <a:t>x </a:t>
            </a:r>
            <a:r>
              <a:rPr lang="en-US" altLang="zh-CN" b="1" dirty="0" smtClean="0">
                <a:sym typeface="Symbol" panose="05050102010706020507" pitchFamily="18" charset="2"/>
              </a:rPr>
              <a:t></a:t>
            </a:r>
            <a:r>
              <a:rPr lang="en-US" altLang="zh-CN" b="1" dirty="0" smtClean="0"/>
              <a:t> </a:t>
            </a:r>
            <a:r>
              <a:rPr lang="en-US" altLang="zh-CN" b="1" i="1" dirty="0"/>
              <a:t>z </a:t>
            </a:r>
            <a:r>
              <a:rPr lang="zh-CN" altLang="en-US" b="1" dirty="0"/>
              <a:t>经 </a:t>
            </a:r>
            <a:r>
              <a:rPr lang="en-US" altLang="zh-CN" b="1" dirty="0"/>
              <a:t>…</a:t>
            </a:r>
            <a:endParaRPr lang="en-US" altLang="zh-CN" b="1" i="1" baseline="30000" dirty="0" smtClean="0">
              <a:sym typeface="Euclid Math One" panose="05050601010101010101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i="1" dirty="0" smtClean="0">
                <a:sym typeface="Symbol" panose="05050102010706020507" pitchFamily="18" charset="2"/>
              </a:rPr>
              <a:t>		   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3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0) = 1</a:t>
            </a:r>
            <a:endParaRPr lang="en-US" altLang="zh-CN" b="1" i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en-US" altLang="zh-CN" b="1" i="1" dirty="0" smtClean="0"/>
              <a:t>	    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3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 </a:t>
            </a:r>
            <a:r>
              <a:rPr lang="en-US" altLang="zh-CN" b="1" dirty="0" smtClean="0"/>
              <a:t>+1) = </a:t>
            </a:r>
            <a:r>
              <a:rPr lang="en-US" altLang="zh-CN" b="1" i="1" dirty="0" smtClean="0">
                <a:sym typeface="Symbol" panose="05050102010706020507" pitchFamily="18" charset="2"/>
              </a:rPr>
              <a:t>f</a:t>
            </a:r>
            <a:r>
              <a:rPr lang="en-US" altLang="zh-CN" b="1" baseline="-25000" dirty="0" smtClean="0">
                <a:sym typeface="Symbol" panose="05050102010706020507" pitchFamily="18" charset="2"/>
              </a:rPr>
              <a:t>3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x</a:t>
            </a:r>
            <a:r>
              <a:rPr lang="en-US" altLang="zh-CN" b="1" dirty="0" smtClean="0"/>
              <a:t>, </a:t>
            </a:r>
            <a:r>
              <a:rPr lang="en-US" altLang="zh-CN" b="1" i="1" dirty="0" smtClean="0"/>
              <a:t>y</a:t>
            </a:r>
            <a:r>
              <a:rPr lang="en-US" altLang="zh-CN" b="1" dirty="0" smtClean="0"/>
              <a:t>) </a:t>
            </a:r>
            <a:r>
              <a:rPr lang="en-US" altLang="zh-CN" b="1" dirty="0" smtClean="0">
                <a:sym typeface="Symbol" panose="05050102010706020507" pitchFamily="18" charset="2"/>
              </a:rPr>
              <a:t> </a:t>
            </a:r>
            <a:r>
              <a:rPr lang="en-US" altLang="zh-CN" b="1" i="1" dirty="0" smtClean="0"/>
              <a:t>x</a:t>
            </a:r>
          </a:p>
          <a:p>
            <a:pPr lvl="1">
              <a:spcBef>
                <a:spcPct val="0"/>
              </a:spcBef>
              <a:buFontTx/>
              <a:buNone/>
            </a:pPr>
            <a:endParaRPr lang="en-US" altLang="zh-CN" b="1" i="1" dirty="0" smtClean="0"/>
          </a:p>
          <a:p>
            <a:pPr lvl="1">
              <a:spcBef>
                <a:spcPct val="0"/>
              </a:spcBef>
              <a:buFontTx/>
              <a:buNone/>
            </a:pPr>
            <a:endParaRPr lang="en-US" altLang="zh-CN" b="1" i="1" dirty="0" smtClean="0"/>
          </a:p>
        </p:txBody>
      </p:sp>
      <p:sp>
        <p:nvSpPr>
          <p:cNvPr id="49156" name="右大括号 4"/>
          <p:cNvSpPr>
            <a:spLocks/>
          </p:cNvSpPr>
          <p:nvPr/>
        </p:nvSpPr>
        <p:spPr bwMode="auto">
          <a:xfrm rot="10800000">
            <a:off x="1285875" y="321468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9157" name="右大括号 4"/>
          <p:cNvSpPr>
            <a:spLocks/>
          </p:cNvSpPr>
          <p:nvPr/>
        </p:nvSpPr>
        <p:spPr bwMode="auto">
          <a:xfrm rot="10800000">
            <a:off x="1285875" y="464343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5062" name="右大括号 4"/>
          <p:cNvSpPr>
            <a:spLocks/>
          </p:cNvSpPr>
          <p:nvPr/>
        </p:nvSpPr>
        <p:spPr bwMode="auto">
          <a:xfrm rot="10800000">
            <a:off x="1285875" y="6072188"/>
            <a:ext cx="142875" cy="571500"/>
          </a:xfrm>
          <a:prstGeom prst="rightBrace">
            <a:avLst>
              <a:gd name="adj1" fmla="val 8352"/>
              <a:gd name="adj2" fmla="val 50000"/>
            </a:avLst>
          </a:prstGeom>
          <a:solidFill>
            <a:schemeClr val="accent1"/>
          </a:solidFill>
          <a:ln w="25400" algn="ctr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20000"/>
              </a:spcBef>
              <a:buFontTx/>
              <a:buChar char="•"/>
            </a:pPr>
            <a:endParaRPr lang="zh-CN" altLang="en-US" sz="2400" i="1">
              <a:latin typeface="Courier New" panose="02070309020205020404" pitchFamily="49" charset="0"/>
            </a:endParaRPr>
          </a:p>
        </p:txBody>
      </p:sp>
      <p:sp>
        <p:nvSpPr>
          <p:cNvPr id="49159" name="灯片编号占位符 6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25257F3-C2D0-4807-BB02-10E1C74EA2D2}" type="slidenum">
              <a:rPr lang="zh-CN" altLang="en-US" sz="1400"/>
              <a:pPr/>
              <a:t>47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2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递 归 函 数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递归函数（不再深入）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由</a:t>
            </a:r>
            <a:r>
              <a:rPr lang="zh-CN" altLang="en-US" b="1" dirty="0" smtClean="0">
                <a:sym typeface="Euclid Math One" panose="05050601010101010101" pitchFamily="18" charset="2"/>
              </a:rPr>
              <a:t></a:t>
            </a:r>
            <a:r>
              <a:rPr lang="zh-CN" altLang="en-US" b="1" dirty="0" smtClean="0">
                <a:sym typeface="Symbol" panose="05050102010706020507" pitchFamily="18" charset="2"/>
              </a:rPr>
              <a:t>中的函数通过有限次使用</a:t>
            </a:r>
            <a:r>
              <a:rPr lang="zh-CN" altLang="en-US" b="1" dirty="0" smtClean="0">
                <a:sym typeface="Euclid Math One" panose="05050601010101010101" pitchFamily="18" charset="2"/>
              </a:rPr>
              <a:t></a:t>
            </a:r>
            <a:r>
              <a:rPr lang="zh-CN" altLang="en-US" b="1" dirty="0" smtClean="0">
                <a:sym typeface="Symbol" panose="05050102010706020507" pitchFamily="18" charset="2"/>
              </a:rPr>
              <a:t>中的运算（</a:t>
            </a:r>
            <a:r>
              <a:rPr lang="zh-CN" altLang="en-US" b="1" dirty="0" smtClean="0">
                <a:sym typeface="Euclid Math One" panose="05050601010101010101" pitchFamily="18" charset="2"/>
              </a:rPr>
              <a:t></a:t>
            </a:r>
            <a:r>
              <a:rPr lang="zh-CN" altLang="en-US" b="1" dirty="0" smtClean="0">
                <a:sym typeface="Symbol" panose="05050102010706020507" pitchFamily="18" charset="2"/>
              </a:rPr>
              <a:t>中</a:t>
            </a:r>
            <a:r>
              <a:rPr lang="zh-CN" altLang="en-US" b="1" dirty="0">
                <a:sym typeface="Symbol" panose="05050102010706020507" pitchFamily="18" charset="2"/>
              </a:rPr>
              <a:t>增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>
                <a:sym typeface="Symbol" panose="05050102010706020507" pitchFamily="18" charset="2"/>
              </a:rPr>
              <a:t>加了</a:t>
            </a:r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运算）得到的函数叫</a:t>
            </a:r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dirty="0" smtClean="0">
                <a:sym typeface="Symbol" panose="05050102010706020507" pitchFamily="18" charset="2"/>
              </a:rPr>
              <a:t>原始递归函数是</a:t>
            </a:r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递归函数的子集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	</a:t>
            </a:r>
            <a:r>
              <a:rPr lang="zh-CN" altLang="en-US" b="1" dirty="0" smtClean="0">
                <a:sym typeface="Symbol" panose="05050102010706020507" pitchFamily="18" charset="2"/>
              </a:rPr>
              <a:t>例如：</a:t>
            </a:r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递归函数不一定是完全函数</a:t>
            </a:r>
            <a:r>
              <a:rPr lang="en-US" altLang="zh-CN" b="1" dirty="0" smtClean="0">
                <a:sym typeface="Symbol" panose="05050102010706020507" pitchFamily="18" charset="2"/>
              </a:rPr>
              <a:t>,  </a:t>
            </a:r>
            <a:r>
              <a:rPr lang="zh-CN" altLang="en-US" b="1" dirty="0" smtClean="0">
                <a:sym typeface="Symbol" panose="05050102010706020507" pitchFamily="18" charset="2"/>
              </a:rPr>
              <a:t>还有，完全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>
                <a:sym typeface="Symbol" panose="05050102010706020507" pitchFamily="18" charset="2"/>
              </a:rPr>
              <a:t>的</a:t>
            </a:r>
            <a:r>
              <a:rPr lang="en-US" altLang="zh-CN" b="1" dirty="0" smtClean="0">
                <a:sym typeface="Symbol" panose="05050102010706020507" pitchFamily="18" charset="2"/>
              </a:rPr>
              <a:t>Ackermann</a:t>
            </a:r>
            <a:r>
              <a:rPr lang="zh-CN" altLang="en-US" b="1" dirty="0" smtClean="0">
                <a:sym typeface="Symbol" panose="05050102010706020507" pitchFamily="18" charset="2"/>
              </a:rPr>
              <a:t>函数不是原始递归函数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另一概念：一般递归函数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递归函数是一般递归函数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/>
            <a:r>
              <a:rPr lang="zh-CN" altLang="en-US" b="1" dirty="0" smtClean="0">
                <a:sym typeface="Symbol" panose="05050102010706020507" pitchFamily="18" charset="2"/>
              </a:rPr>
              <a:t>一般递归函数是</a:t>
            </a:r>
            <a:r>
              <a:rPr lang="zh-CN" altLang="en-US" b="1" i="1" dirty="0" smtClean="0">
                <a:sym typeface="Symbol" panose="05050102010706020507" pitchFamily="18" charset="2"/>
              </a:rPr>
              <a:t> </a:t>
            </a:r>
            <a:r>
              <a:rPr lang="zh-CN" altLang="en-US" b="1" dirty="0" smtClean="0">
                <a:sym typeface="Symbol" panose="05050102010706020507" pitchFamily="18" charset="2"/>
              </a:rPr>
              <a:t>递归函数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buFontTx/>
              <a:buNone/>
            </a:pPr>
            <a:endParaRPr lang="en-US" altLang="zh-CN" b="1" i="1" dirty="0" smtClean="0"/>
          </a:p>
          <a:p>
            <a:pPr lvl="1">
              <a:spcBef>
                <a:spcPct val="0"/>
              </a:spcBef>
              <a:buFontTx/>
              <a:buNone/>
            </a:pPr>
            <a:endParaRPr lang="en-US" altLang="zh-CN" b="1" i="1" dirty="0" smtClean="0"/>
          </a:p>
        </p:txBody>
      </p:sp>
      <p:sp>
        <p:nvSpPr>
          <p:cNvPr id="5018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39A0C0F8-571C-436F-9591-457FB6B0D51C}" type="slidenum">
              <a:rPr lang="zh-CN" altLang="en-US" sz="1400"/>
              <a:pPr/>
              <a:t>48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小  结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本讲座小结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/>
            <a:r>
              <a:rPr lang="zh-CN" altLang="zh-CN" b="1" dirty="0" smtClean="0"/>
              <a:t>计算模型：实际计算机的高度抽象，用其解释机器的计算能力和局限性，是算法设计和算法分析的基础</a:t>
            </a:r>
            <a:endParaRPr lang="en-US" altLang="zh-CN" b="1" dirty="0" smtClean="0"/>
          </a:p>
          <a:p>
            <a:pPr lvl="1" algn="just"/>
            <a:r>
              <a:rPr lang="zh-CN" altLang="en-US" b="1" dirty="0" smtClean="0"/>
              <a:t>概要介绍了图灵机、</a:t>
            </a:r>
            <a:r>
              <a:rPr lang="en-US" altLang="zh-CN" b="1" dirty="0" smtClean="0">
                <a:sym typeface="Symbol" panose="05050102010706020507" pitchFamily="18" charset="2"/>
              </a:rPr>
              <a:t> </a:t>
            </a:r>
            <a:r>
              <a:rPr lang="zh-CN" altLang="en-US" b="1" dirty="0" smtClean="0">
                <a:sym typeface="Symbol" panose="05050102010706020507" pitchFamily="18" charset="2"/>
              </a:rPr>
              <a:t>演算和递归函数典计算模型，了解</a:t>
            </a:r>
            <a:r>
              <a:rPr lang="zh-CN" altLang="en-US" b="1" dirty="0" smtClean="0"/>
              <a:t>计算模型领域中的主要概念，方法和技术，理解计算理论</a:t>
            </a:r>
            <a:endParaRPr lang="en-US" altLang="zh-CN" b="1" dirty="0" smtClean="0">
              <a:sym typeface="Symbol" panose="05050102010706020507" pitchFamily="18" charset="2"/>
            </a:endParaRPr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DF3AC60-CC56-468C-99D8-09E20F9F2C9D}" type="slidenum">
              <a:rPr lang="zh-CN" altLang="en-US" sz="1400"/>
              <a:pPr/>
              <a:t>49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基 本 知 识</a:t>
            </a:r>
            <a:endParaRPr lang="en-US" altLang="zh-CN" b="1" smtClean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dirty="0" smtClean="0">
                <a:cs typeface="Times New Roman" panose="02020603050405020304" pitchFamily="18" charset="0"/>
              </a:rPr>
              <a:t>计算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lvl="1"/>
            <a:r>
              <a:rPr lang="zh-CN" altLang="en-US" b="1" dirty="0" smtClean="0"/>
              <a:t>不要狭隘理解计算</a:t>
            </a:r>
            <a:r>
              <a:rPr lang="en-US" altLang="zh-CN" b="1" dirty="0" smtClean="0"/>
              <a:t>	</a:t>
            </a: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dirty="0" smtClean="0"/>
              <a:t>	</a:t>
            </a:r>
            <a:r>
              <a:rPr lang="zh-CN" altLang="zh-CN" b="1" dirty="0" smtClean="0"/>
              <a:t>很多非数值问题（如文字识别，</a:t>
            </a:r>
            <a:r>
              <a:rPr lang="zh-CN" altLang="en-US" b="1" dirty="0" smtClean="0"/>
              <a:t>图像</a:t>
            </a:r>
            <a:r>
              <a:rPr lang="zh-CN" altLang="zh-CN" b="1" dirty="0" smtClean="0"/>
              <a:t>处理等）都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dirty="0" smtClean="0"/>
              <a:t>可以转化为数值问题来交给计算机处理</a:t>
            </a:r>
            <a:r>
              <a:rPr lang="zh-CN" altLang="en-US" b="1" dirty="0" smtClean="0"/>
              <a:t>（</a:t>
            </a:r>
            <a:r>
              <a:rPr lang="zh-CN" altLang="zh-CN" b="1" dirty="0"/>
              <a:t>可以在有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dirty="0" smtClean="0"/>
              <a:t>限步骤内被解决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lvl="1">
              <a:spcBef>
                <a:spcPts val="675"/>
              </a:spcBef>
            </a:pPr>
            <a:r>
              <a:rPr lang="zh-CN" altLang="en-US" b="1" dirty="0" smtClean="0"/>
              <a:t>不要对计算有过高预期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dirty="0" smtClean="0"/>
              <a:t>	</a:t>
            </a:r>
            <a:r>
              <a:rPr lang="zh-CN" altLang="zh-CN" b="1" dirty="0" smtClean="0"/>
              <a:t>哥德巴赫猜想问题不属于“可计算问题”之列，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dirty="0" smtClean="0"/>
              <a:t>因为计算机</a:t>
            </a:r>
            <a:r>
              <a:rPr lang="zh-CN" altLang="en-US" b="1" dirty="0" smtClean="0"/>
              <a:t>无法</a:t>
            </a:r>
            <a:r>
              <a:rPr lang="zh-CN" altLang="zh-CN" b="1" dirty="0" smtClean="0"/>
              <a:t>给出数学意义上的证明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dirty="0" smtClean="0"/>
              <a:t>	</a:t>
            </a:r>
            <a:r>
              <a:rPr lang="zh-CN" altLang="zh-CN" b="1" dirty="0" smtClean="0"/>
              <a:t>没有任何理由期待计算机能解决世界上所有的问</a:t>
            </a:r>
            <a:endParaRPr lang="en-US" altLang="zh-CN" b="1" dirty="0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dirty="0" smtClean="0"/>
              <a:t>题</a:t>
            </a:r>
            <a:endParaRPr lang="en-US" altLang="zh-CN" b="1" dirty="0" smtClean="0"/>
          </a:p>
          <a:p>
            <a:pPr lvl="1"/>
            <a:endParaRPr lang="en-US" altLang="zh-CN" b="1" dirty="0" smtClean="0"/>
          </a:p>
        </p:txBody>
      </p:sp>
      <p:sp>
        <p:nvSpPr>
          <p:cNvPr id="614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9784F26-ADA7-4772-9BE2-ED142B831407}" type="slidenum">
              <a:rPr lang="zh-CN" altLang="en-US" sz="1400"/>
              <a:pPr/>
              <a:t>5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小  结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>
                <a:sym typeface="Symbol" panose="05050102010706020507" pitchFamily="18" charset="2"/>
              </a:rPr>
              <a:t>参考文献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US" altLang="zh-CN" b="1" dirty="0" smtClean="0"/>
              <a:t>	 </a:t>
            </a:r>
            <a:r>
              <a:rPr lang="en-US" altLang="zh-CN" sz="2800" b="1" dirty="0" smtClean="0"/>
              <a:t>1. </a:t>
            </a:r>
            <a:r>
              <a:rPr lang="zh-CN" altLang="en-US" sz="2800" b="1" dirty="0" smtClean="0"/>
              <a:t>宋方敏，计算模型导引．高教出版社 ，</a:t>
            </a:r>
            <a:r>
              <a:rPr lang="en-US" altLang="zh-CN" sz="2800" b="1" dirty="0" smtClean="0"/>
              <a:t>2012</a:t>
            </a:r>
            <a:r>
              <a:rPr lang="zh-CN" altLang="en-US" sz="2800" b="1" dirty="0" smtClean="0"/>
              <a:t>年</a:t>
            </a:r>
          </a:p>
          <a:p>
            <a:pPr>
              <a:buFontTx/>
              <a:buNone/>
            </a:pPr>
            <a:r>
              <a:rPr lang="en-US" altLang="zh-CN" sz="2800" b="1" dirty="0" smtClean="0"/>
              <a:t>		</a:t>
            </a:r>
            <a:r>
              <a:rPr lang="zh-CN" altLang="en-US" sz="2800" b="1" dirty="0" smtClean="0"/>
              <a:t>本讲座所介绍的</a:t>
            </a:r>
            <a:r>
              <a:rPr lang="en-US" altLang="zh-CN" sz="2800" b="1" dirty="0" smtClean="0"/>
              <a:t>3</a:t>
            </a:r>
            <a:r>
              <a:rPr lang="zh-CN" altLang="en-US" sz="2800" b="1" dirty="0" smtClean="0"/>
              <a:t>种抽象计算模型在这本书上都详细介绍</a:t>
            </a:r>
            <a:endParaRPr lang="en-US" altLang="zh-CN" sz="2800" b="1" dirty="0" smtClean="0"/>
          </a:p>
          <a:p>
            <a:pPr lvl="1" algn="just">
              <a:spcBef>
                <a:spcPts val="600"/>
              </a:spcBef>
              <a:buFontTx/>
              <a:buNone/>
            </a:pPr>
            <a:r>
              <a:rPr lang="en-US" altLang="zh-CN" b="1" dirty="0" smtClean="0">
                <a:sym typeface="Symbol" panose="05050102010706020507" pitchFamily="18" charset="2"/>
              </a:rPr>
              <a:t>2. Michael </a:t>
            </a:r>
            <a:r>
              <a:rPr lang="en-US" altLang="zh-CN" b="1" dirty="0" err="1">
                <a:sym typeface="Symbol" panose="05050102010706020507" pitchFamily="18" charset="2"/>
              </a:rPr>
              <a:t>Sipser</a:t>
            </a:r>
            <a:r>
              <a:rPr lang="en-US" altLang="zh-CN" b="1" dirty="0">
                <a:sym typeface="Symbol" panose="05050102010706020507" pitchFamily="18" charset="2"/>
              </a:rPr>
              <a:t>(</a:t>
            </a:r>
            <a:r>
              <a:rPr lang="zh-CN" altLang="en-US" b="1" dirty="0">
                <a:sym typeface="Symbol" panose="05050102010706020507" pitchFamily="18" charset="2"/>
              </a:rPr>
              <a:t>美</a:t>
            </a:r>
            <a:r>
              <a:rPr lang="en-US" altLang="zh-CN" b="1" dirty="0">
                <a:sym typeface="Symbol" panose="05050102010706020507" pitchFamily="18" charset="2"/>
              </a:rPr>
              <a:t>)</a:t>
            </a:r>
            <a:r>
              <a:rPr lang="zh-CN" altLang="en-US" b="1" dirty="0">
                <a:sym typeface="Symbol" panose="05050102010706020507" pitchFamily="18" charset="2"/>
              </a:rPr>
              <a:t>著，唐常杰等译，计算理论</a:t>
            </a:r>
            <a:r>
              <a:rPr lang="zh-CN" altLang="en-US" b="1" dirty="0" smtClean="0">
                <a:sym typeface="Symbol" panose="05050102010706020507" pitchFamily="18" charset="2"/>
              </a:rPr>
              <a:t>导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spcBef>
                <a:spcPts val="600"/>
              </a:spcBef>
              <a:buFontTx/>
              <a:buNone/>
            </a:pPr>
            <a:r>
              <a:rPr lang="zh-CN" altLang="en-US" b="1" dirty="0" smtClean="0">
                <a:sym typeface="Symbol" panose="05050102010706020507" pitchFamily="18" charset="2"/>
              </a:rPr>
              <a:t>引</a:t>
            </a:r>
            <a:r>
              <a:rPr lang="zh-CN" altLang="en-US" b="1" dirty="0">
                <a:sym typeface="Symbol" panose="05050102010706020507" pitchFamily="18" charset="2"/>
              </a:rPr>
              <a:t>（第二版），机械工业出版社，</a:t>
            </a:r>
            <a:r>
              <a:rPr lang="en-US" altLang="zh-CN" b="1" dirty="0">
                <a:sym typeface="Symbol" panose="05050102010706020507" pitchFamily="18" charset="2"/>
              </a:rPr>
              <a:t>2006</a:t>
            </a:r>
            <a:r>
              <a:rPr lang="zh-CN" altLang="en-US" b="1" dirty="0" smtClean="0">
                <a:sym typeface="Symbol" panose="05050102010706020507" pitchFamily="18" charset="2"/>
              </a:rPr>
              <a:t>年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spcBef>
                <a:spcPts val="600"/>
              </a:spcBef>
              <a:buFontTx/>
              <a:buNone/>
            </a:pPr>
            <a:r>
              <a:rPr lang="en-US" altLang="zh-CN" b="1" dirty="0">
                <a:sym typeface="Symbol" panose="05050102010706020507" pitchFamily="18" charset="2"/>
              </a:rPr>
              <a:t>3</a:t>
            </a:r>
            <a:r>
              <a:rPr lang="en-US" altLang="zh-CN" b="1" dirty="0" smtClean="0">
                <a:sym typeface="Symbol" panose="05050102010706020507" pitchFamily="18" charset="2"/>
              </a:rPr>
              <a:t>. </a:t>
            </a:r>
            <a:r>
              <a:rPr lang="en-US" altLang="zh-CN" b="1" dirty="0" smtClean="0"/>
              <a:t>Harry </a:t>
            </a:r>
            <a:r>
              <a:rPr lang="en-US" altLang="zh-CN" b="1" dirty="0"/>
              <a:t>R. Lewis(</a:t>
            </a:r>
            <a:r>
              <a:rPr lang="zh-CN" altLang="en-US" b="1" dirty="0"/>
              <a:t>美</a:t>
            </a:r>
            <a:r>
              <a:rPr lang="en-US" altLang="zh-CN" b="1" dirty="0"/>
              <a:t>)</a:t>
            </a:r>
            <a:r>
              <a:rPr lang="zh-CN" altLang="en-US" b="1" dirty="0">
                <a:sym typeface="Symbol" panose="05050102010706020507" pitchFamily="18" charset="2"/>
              </a:rPr>
              <a:t>著，</a:t>
            </a:r>
            <a:r>
              <a:rPr lang="zh-CN" altLang="en-US" b="1" dirty="0"/>
              <a:t>张立昂</a:t>
            </a:r>
            <a:r>
              <a:rPr lang="zh-CN" altLang="en-US" b="1" dirty="0">
                <a:sym typeface="Symbol" panose="05050102010706020507" pitchFamily="18" charset="2"/>
              </a:rPr>
              <a:t>等译，计算理论</a:t>
            </a:r>
            <a:r>
              <a:rPr lang="zh-CN" altLang="en-US" b="1" dirty="0" smtClean="0">
                <a:sym typeface="Symbol" panose="05050102010706020507" pitchFamily="18" charset="2"/>
              </a:rPr>
              <a:t>基</a:t>
            </a:r>
            <a:endParaRPr lang="en-US" altLang="zh-CN" b="1" dirty="0" smtClean="0">
              <a:sym typeface="Symbol" panose="05050102010706020507" pitchFamily="18" charset="2"/>
            </a:endParaRPr>
          </a:p>
          <a:p>
            <a:pPr lvl="1" algn="just">
              <a:spcBef>
                <a:spcPts val="600"/>
              </a:spcBef>
              <a:buFontTx/>
              <a:buNone/>
            </a:pPr>
            <a:r>
              <a:rPr lang="zh-CN" altLang="en-US" b="1" dirty="0" smtClean="0">
                <a:sym typeface="Symbol" panose="05050102010706020507" pitchFamily="18" charset="2"/>
              </a:rPr>
              <a:t>础</a:t>
            </a:r>
            <a:r>
              <a:rPr lang="zh-CN" altLang="en-US" b="1" dirty="0">
                <a:sym typeface="Symbol" panose="05050102010706020507" pitchFamily="18" charset="2"/>
              </a:rPr>
              <a:t>（第二版</a:t>
            </a:r>
            <a:r>
              <a:rPr lang="en-US" altLang="zh-CN" b="1" dirty="0">
                <a:sym typeface="Symbol" panose="05050102010706020507" pitchFamily="18" charset="2"/>
              </a:rPr>
              <a:t>)</a:t>
            </a:r>
            <a:r>
              <a:rPr lang="zh-CN" altLang="en-US" b="1" dirty="0">
                <a:sym typeface="Symbol" panose="05050102010706020507" pitchFamily="18" charset="2"/>
              </a:rPr>
              <a:t>，清华大学出版社，</a:t>
            </a:r>
            <a:r>
              <a:rPr lang="en-US" altLang="zh-CN" b="1" dirty="0">
                <a:sym typeface="Symbol" panose="05050102010706020507" pitchFamily="18" charset="2"/>
              </a:rPr>
              <a:t>2006</a:t>
            </a:r>
            <a:r>
              <a:rPr lang="zh-CN" altLang="en-US" b="1" dirty="0">
                <a:sym typeface="Symbol" panose="05050102010706020507" pitchFamily="18" charset="2"/>
              </a:rPr>
              <a:t>年</a:t>
            </a:r>
            <a:endParaRPr lang="en-US" altLang="zh-CN" b="1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endParaRPr lang="zh-CN" altLang="en-US" sz="2800" b="1" dirty="0" smtClean="0"/>
          </a:p>
        </p:txBody>
      </p:sp>
      <p:sp>
        <p:nvSpPr>
          <p:cNvPr id="51204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DDF3AC60-CC56-468C-99D8-09E20F9F2C9D}" type="slidenum">
              <a:rPr lang="zh-CN" altLang="en-US" sz="1400"/>
              <a:pPr/>
              <a:t>50</a:t>
            </a:fld>
            <a:endParaRPr lang="en-US" altLang="zh-CN" sz="1400"/>
          </a:p>
        </p:txBody>
      </p:sp>
    </p:spTree>
    <p:extLst>
      <p:ext uri="{BB962C8B-B14F-4D97-AF65-F5344CB8AC3E}">
        <p14:creationId xmlns:p14="http://schemas.microsoft.com/office/powerpoint/2010/main" val="209407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小  结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dirty="0" smtClean="0"/>
              <a:t>面临问题</a:t>
            </a:r>
            <a:endParaRPr lang="en-US" altLang="zh-CN" b="1" dirty="0" smtClean="0"/>
          </a:p>
          <a:p>
            <a:pPr lvl="1" algn="just"/>
            <a:r>
              <a:rPr lang="en-US" altLang="zh-CN" b="1" dirty="0" smtClean="0"/>
              <a:t>20</a:t>
            </a:r>
            <a:r>
              <a:rPr lang="zh-CN" altLang="en-US" b="1" dirty="0" smtClean="0"/>
              <a:t>世纪</a:t>
            </a:r>
            <a:r>
              <a:rPr lang="en-US" altLang="zh-CN" b="1" dirty="0" smtClean="0"/>
              <a:t>30</a:t>
            </a:r>
            <a:r>
              <a:rPr lang="zh-CN" altLang="en-US" b="1" dirty="0" smtClean="0"/>
              <a:t>年代发展起来的计算理论奠定了计算机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科学的理论基础，基于计算模型发展起来的可计算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理论、算法理论和计算复杂性理论不仅回答了“什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么是计算”，还凝练出诸如“</a:t>
            </a:r>
            <a:r>
              <a:rPr lang="en-US" altLang="zh-CN" b="1" dirty="0" smtClean="0"/>
              <a:t>NP=P</a:t>
            </a:r>
            <a:r>
              <a:rPr lang="zh-CN" altLang="en-US" b="1" dirty="0" smtClean="0"/>
              <a:t>”等重大问题</a:t>
            </a:r>
            <a:endParaRPr lang="en-US" altLang="zh-CN" b="1" dirty="0" smtClean="0"/>
          </a:p>
          <a:p>
            <a:pPr lvl="1" algn="just">
              <a:spcBef>
                <a:spcPts val="1800"/>
              </a:spcBef>
            </a:pPr>
            <a:r>
              <a:rPr lang="en-US" altLang="zh-CN" b="1" dirty="0" smtClean="0"/>
              <a:t>20</a:t>
            </a:r>
            <a:r>
              <a:rPr lang="zh-CN" altLang="en-US" b="1" dirty="0" smtClean="0"/>
              <a:t>世纪</a:t>
            </a:r>
            <a:r>
              <a:rPr lang="en-US" altLang="zh-CN" b="1" dirty="0" smtClean="0"/>
              <a:t>70</a:t>
            </a:r>
            <a:r>
              <a:rPr lang="zh-CN" altLang="en-US" b="1" dirty="0" smtClean="0"/>
              <a:t>年代以来提出的并发计算、分布计算、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网络计算、网格计算和云计算对理论提出了挑战，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“什么是某某计算”和“什么是某某计算的理论模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型”等基本问题至今尚无答案。它影响到对“某某</a:t>
            </a:r>
            <a:endParaRPr lang="en-US" altLang="zh-CN" b="1" dirty="0" smtClean="0"/>
          </a:p>
          <a:p>
            <a:pPr lvl="1" algn="just">
              <a:spcBef>
                <a:spcPct val="0"/>
              </a:spcBef>
              <a:buFontTx/>
              <a:buNone/>
            </a:pPr>
            <a:r>
              <a:rPr lang="zh-CN" altLang="en-US" b="1" dirty="0" smtClean="0"/>
              <a:t>计算的编程”等一系列理论和实际问题的深入了解</a:t>
            </a:r>
            <a:endParaRPr lang="en-US" altLang="zh-CN" b="1" dirty="0" smtClean="0"/>
          </a:p>
        </p:txBody>
      </p:sp>
      <p:sp>
        <p:nvSpPr>
          <p:cNvPr id="52228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E89C956C-AE8F-4A44-88AF-7EA68093B451}" type="slidenum">
              <a:rPr lang="zh-CN" altLang="en-US" sz="1400"/>
              <a:pPr/>
              <a:t>51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0188" y="228600"/>
            <a:ext cx="8640762" cy="1152525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latin typeface="+mn-lt"/>
                <a:sym typeface="Symbol" pitchFamily="18" charset="2"/>
              </a:rPr>
              <a:t>小  结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 algn="just"/>
            <a:r>
              <a:rPr lang="zh-CN" altLang="en-US" b="1" smtClean="0"/>
              <a:t>面临问题</a:t>
            </a:r>
            <a:endParaRPr lang="en-US" altLang="zh-CN" b="1" smtClean="0"/>
          </a:p>
          <a:p>
            <a:pPr lvl="1" algn="just"/>
            <a:r>
              <a:rPr lang="zh-CN" altLang="en-US" b="1" smtClean="0"/>
              <a:t>与经典计算相比，新型计算的本质特点是交互，交互是现代计算的问题和复杂性的根源</a:t>
            </a:r>
            <a:endParaRPr lang="en-US" altLang="zh-CN" b="1" smtClean="0"/>
          </a:p>
          <a:p>
            <a:pPr lvl="1" algn="just"/>
            <a:r>
              <a:rPr lang="zh-CN" altLang="en-US" b="1" smtClean="0"/>
              <a:t>计算机科学所面临的基本问题是：如何为经典计算与新型计算建立统一的理论框架</a:t>
            </a:r>
            <a:endParaRPr lang="en-US" altLang="zh-CN" b="1" smtClean="0"/>
          </a:p>
          <a:p>
            <a:pPr algn="just"/>
            <a:r>
              <a:rPr lang="zh-CN" altLang="en-US" b="1" smtClean="0"/>
              <a:t>相关课程</a:t>
            </a:r>
            <a:endParaRPr lang="en-US" altLang="zh-CN" b="1" smtClean="0"/>
          </a:p>
          <a:p>
            <a:pPr lvl="1" algn="just"/>
            <a:r>
              <a:rPr lang="zh-CN" altLang="en-US" b="1" smtClean="0"/>
              <a:t>可计算性和计算复杂性（现行教学计划中没有）</a:t>
            </a:r>
            <a:endParaRPr lang="en-US" altLang="zh-CN" b="1" smtClean="0"/>
          </a:p>
          <a:p>
            <a:pPr lvl="1" algn="just"/>
            <a:r>
              <a:rPr lang="zh-CN" altLang="en-US" b="1" smtClean="0"/>
              <a:t>算法分析、计算机体系结构</a:t>
            </a:r>
            <a:endParaRPr lang="en-US" altLang="zh-CN" b="1" smtClean="0"/>
          </a:p>
        </p:txBody>
      </p:sp>
      <p:sp>
        <p:nvSpPr>
          <p:cNvPr id="5325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BFF9B74E-51D5-4009-95CD-C25D0C60629D}" type="slidenum">
              <a:rPr lang="zh-CN" altLang="en-US" sz="1400"/>
              <a:pPr/>
              <a:t>52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基 本 知 识</a:t>
            </a:r>
            <a:endParaRPr lang="en-US" altLang="zh-CN" b="1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</p:spPr>
        <p:txBody>
          <a:bodyPr/>
          <a:lstStyle/>
          <a:p>
            <a:pPr>
              <a:defRPr/>
            </a:pPr>
            <a:r>
              <a:rPr lang="zh-CN" altLang="en-US" b="1" dirty="0" smtClean="0">
                <a:cs typeface="Times New Roman" panose="02020603050405020304" pitchFamily="18" charset="0"/>
              </a:rPr>
              <a:t>计算模型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lvl="1">
              <a:defRPr/>
            </a:pPr>
            <a:r>
              <a:rPr lang="zh-CN" altLang="en-US" b="1" dirty="0" smtClean="0"/>
              <a:t>刻画计算概念的抽象形式</a:t>
            </a:r>
            <a:r>
              <a:rPr lang="en-US" altLang="zh-CN" b="1" dirty="0" smtClean="0"/>
              <a:t>(</a:t>
            </a:r>
            <a:r>
              <a:rPr lang="en-US" altLang="zh-CN" b="1" i="1" dirty="0" smtClean="0"/>
              <a:t>formal</a:t>
            </a:r>
            <a:r>
              <a:rPr lang="en-US" altLang="zh-CN" b="1" dirty="0" smtClean="0"/>
              <a:t>)</a:t>
            </a:r>
            <a:r>
              <a:rPr lang="zh-CN" altLang="en-US" b="1" dirty="0" smtClean="0"/>
              <a:t>系统或数学系统</a:t>
            </a:r>
            <a:endParaRPr lang="en-US" altLang="zh-CN" b="1" dirty="0" smtClean="0"/>
          </a:p>
          <a:p>
            <a:pPr lvl="1">
              <a:buFontTx/>
              <a:buNone/>
              <a:defRPr/>
            </a:pPr>
            <a:r>
              <a:rPr lang="en-US" altLang="zh-CN" b="1" dirty="0" smtClean="0"/>
              <a:t>	</a:t>
            </a:r>
            <a:r>
              <a:rPr lang="zh-CN" altLang="en-US" b="1" dirty="0" smtClean="0"/>
              <a:t>如图灵机、</a:t>
            </a:r>
            <a:r>
              <a:rPr lang="zh-CN" altLang="en-US" b="1" dirty="0" smtClean="0">
                <a:sym typeface="Symbol" panose="05050102010706020507" pitchFamily="18" charset="2"/>
              </a:rPr>
              <a:t>演算、递归函数和</a:t>
            </a:r>
            <a:r>
              <a:rPr lang="en-US" altLang="zh-CN" b="1" dirty="0" smtClean="0">
                <a:sym typeface="Symbol" panose="05050102010706020507" pitchFamily="18" charset="2"/>
              </a:rPr>
              <a:t>Post</a:t>
            </a:r>
            <a:r>
              <a:rPr lang="zh-CN" altLang="en-US" b="1" dirty="0" smtClean="0">
                <a:sym typeface="Symbol" panose="05050102010706020507" pitchFamily="18" charset="2"/>
              </a:rPr>
              <a:t>系统</a:t>
            </a:r>
            <a:endParaRPr lang="en-US" altLang="zh-CN" b="1" dirty="0" smtClean="0"/>
          </a:p>
          <a:p>
            <a:pPr lvl="1">
              <a:defRPr/>
            </a:pPr>
            <a:r>
              <a:rPr lang="zh-CN" altLang="en-US" b="1" dirty="0" smtClean="0">
                <a:cs typeface="Times New Roman" panose="02020603050405020304" pitchFamily="18" charset="0"/>
              </a:rPr>
              <a:t>在可计算性理论和计算复杂性理论中，计算模型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lvl="1">
              <a:buFontTx/>
              <a:buNone/>
              <a:defRPr/>
            </a:pPr>
            <a:r>
              <a:rPr lang="zh-CN" altLang="en-US" b="1" dirty="0" smtClean="0">
                <a:cs typeface="Times New Roman" panose="02020603050405020304" pitchFamily="18" charset="0"/>
                <a:sym typeface="Symbol"/>
              </a:rPr>
              <a:t>   </a:t>
            </a:r>
            <a:r>
              <a:rPr lang="zh-CN" altLang="en-US" b="1" dirty="0" smtClean="0">
                <a:cs typeface="Times New Roman" panose="02020603050405020304" pitchFamily="18" charset="0"/>
              </a:rPr>
              <a:t>是指包括一组操作及其代价的抽象机器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lvl="1">
              <a:buFontTx/>
              <a:buNone/>
              <a:defRPr/>
            </a:pPr>
            <a:r>
              <a:rPr lang="zh-CN" altLang="en-US" b="1" dirty="0" smtClean="0">
                <a:cs typeface="Times New Roman" panose="02020603050405020304" pitchFamily="18" charset="0"/>
                <a:sym typeface="Symbol"/>
              </a:rPr>
              <a:t>   </a:t>
            </a:r>
            <a:r>
              <a:rPr lang="zh-CN" altLang="en-US" b="1" dirty="0" smtClean="0">
                <a:cs typeface="Times New Roman" panose="02020603050405020304" pitchFamily="18" charset="0"/>
              </a:rPr>
              <a:t>可用来实现算法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lvl="1">
              <a:buFontTx/>
              <a:buNone/>
              <a:defRPr/>
            </a:pPr>
            <a:r>
              <a:rPr lang="en-US" altLang="zh-CN" b="1" dirty="0" smtClean="0">
                <a:cs typeface="Times New Roman" panose="02020603050405020304" pitchFamily="18" charset="0"/>
              </a:rPr>
              <a:t>  </a:t>
            </a:r>
            <a:r>
              <a:rPr lang="zh-CN" altLang="en-US" b="1" dirty="0" smtClean="0">
                <a:cs typeface="Times New Roman" panose="02020603050405020304" pitchFamily="18" charset="0"/>
                <a:sym typeface="Symbol"/>
              </a:rPr>
              <a:t> </a:t>
            </a:r>
            <a:r>
              <a:rPr lang="zh-CN" altLang="en-US" b="1" dirty="0" smtClean="0">
                <a:cs typeface="Times New Roman" panose="02020603050405020304" pitchFamily="18" charset="0"/>
              </a:rPr>
              <a:t>可度量算法的执行时间和空间的复杂性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672"/>
              </a:spcBef>
              <a:buFontTx/>
              <a:buNone/>
              <a:defRPr/>
            </a:pPr>
            <a:r>
              <a:rPr lang="zh-CN" altLang="en-US" b="1" dirty="0" smtClean="0">
                <a:cs typeface="Times New Roman" panose="02020603050405020304" pitchFamily="18" charset="0"/>
                <a:sym typeface="Symbol"/>
              </a:rPr>
              <a:t>   </a:t>
            </a:r>
            <a:r>
              <a:rPr lang="zh-CN" altLang="en-US" b="1" dirty="0" smtClean="0">
                <a:cs typeface="Times New Roman" panose="02020603050405020304" pitchFamily="18" charset="0"/>
              </a:rPr>
              <a:t>可分析算法需要的计算资源</a:t>
            </a:r>
            <a:endParaRPr lang="en-US" altLang="zh-CN" b="1" dirty="0" smtClean="0">
              <a:cs typeface="Times New Roman" panose="02020603050405020304" pitchFamily="18" charset="0"/>
            </a:endParaRPr>
          </a:p>
          <a:p>
            <a:pPr marL="457200" lvl="1" indent="0">
              <a:spcBef>
                <a:spcPts val="672"/>
              </a:spcBef>
              <a:buFontTx/>
              <a:buNone/>
              <a:defRPr/>
            </a:pPr>
            <a:r>
              <a:rPr lang="zh-CN" altLang="en-US" b="1" dirty="0" smtClean="0">
                <a:cs typeface="Times New Roman" panose="02020603050405020304" pitchFamily="18" charset="0"/>
                <a:sym typeface="Symbol"/>
              </a:rPr>
              <a:t>   </a:t>
            </a:r>
            <a:r>
              <a:rPr lang="zh-CN" altLang="en-US" b="1" dirty="0" smtClean="0">
                <a:cs typeface="Times New Roman" panose="02020603050405020304" pitchFamily="18" charset="0"/>
              </a:rPr>
              <a:t>可讨论算法或计算机的局限</a:t>
            </a:r>
            <a:endParaRPr lang="en-US" altLang="zh-CN" b="1" dirty="0" smtClean="0"/>
          </a:p>
          <a:p>
            <a:pPr lvl="1">
              <a:defRPr/>
            </a:pPr>
            <a:endParaRPr lang="en-US" altLang="zh-CN" b="1" dirty="0" smtClean="0"/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BA20F43-8598-419A-B232-85C8824C5A51}" type="slidenum">
              <a:rPr lang="zh-CN" altLang="en-US" sz="1400"/>
              <a:pPr/>
              <a:t>6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基 本 知 识</a:t>
            </a:r>
            <a:endParaRPr lang="en-US" altLang="zh-CN" b="1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并行计算模型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/>
            <a:r>
              <a:rPr lang="zh-CN" altLang="en-US" b="1" smtClean="0"/>
              <a:t>通常指把各种（至少一类）并行计算机的基本特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/>
              <a:t>征抽象出来，由此形成的抽象并行机器</a:t>
            </a:r>
            <a:endParaRPr lang="en-US" altLang="zh-CN" b="1" smtClean="0"/>
          </a:p>
          <a:p>
            <a:pPr lvl="1"/>
            <a:r>
              <a:rPr lang="zh-CN" altLang="en-US" b="1" smtClean="0"/>
              <a:t>对于</a:t>
            </a:r>
            <a:r>
              <a:rPr lang="zh-CN" altLang="zh-CN" b="1" smtClean="0"/>
              <a:t>串行计算机，全世界基本上都在使用冯·诺伊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smtClean="0"/>
              <a:t>曼的计算模型；</a:t>
            </a:r>
            <a:r>
              <a:rPr lang="zh-CN" altLang="en-US" b="1" smtClean="0"/>
              <a:t>对于</a:t>
            </a:r>
            <a:r>
              <a:rPr lang="zh-CN" altLang="zh-CN" b="1" smtClean="0"/>
              <a:t>并行计算</a:t>
            </a:r>
            <a:r>
              <a:rPr lang="zh-CN" altLang="en-US" b="1" smtClean="0"/>
              <a:t>，一些有价值的参考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/>
              <a:t>计算模型已提出，但</a:t>
            </a:r>
            <a:r>
              <a:rPr lang="zh-CN" altLang="zh-CN" b="1" smtClean="0"/>
              <a:t>没有一个</a:t>
            </a:r>
            <a:r>
              <a:rPr lang="zh-CN" altLang="en-US" b="1" smtClean="0"/>
              <a:t>能被大家接受的</a:t>
            </a:r>
            <a:r>
              <a:rPr lang="zh-CN" altLang="zh-CN" b="1" smtClean="0"/>
              <a:t>统一</a:t>
            </a:r>
            <a:endParaRPr lang="en-US" altLang="zh-CN" b="1" smtClean="0"/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zh-CN" b="1" smtClean="0"/>
              <a:t>的计算模型</a:t>
            </a:r>
            <a:endParaRPr lang="en-US" altLang="zh-CN" b="1" smtClean="0"/>
          </a:p>
          <a:p>
            <a:pPr>
              <a:spcBef>
                <a:spcPts val="675"/>
              </a:spcBef>
            </a:pPr>
            <a:r>
              <a:rPr lang="zh-CN" altLang="en-US" b="1" smtClean="0">
                <a:cs typeface="Times New Roman" panose="02020603050405020304" pitchFamily="18" charset="0"/>
              </a:rPr>
              <a:t>新型计算的计算模型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ts val="675"/>
              </a:spcBef>
            </a:pPr>
            <a:r>
              <a:rPr lang="zh-CN" altLang="zh-CN" b="1" smtClean="0"/>
              <a:t>云计算模型</a:t>
            </a:r>
            <a:r>
              <a:rPr lang="zh-CN" altLang="en-US" b="1" smtClean="0"/>
              <a:t>、</a:t>
            </a:r>
            <a:r>
              <a:rPr lang="zh-CN" altLang="zh-CN" b="1" smtClean="0"/>
              <a:t>网域</a:t>
            </a:r>
            <a:r>
              <a:rPr lang="zh-CN" altLang="en-US" b="1" smtClean="0"/>
              <a:t>（</a:t>
            </a:r>
            <a:r>
              <a:rPr lang="en-US" altLang="zh-CN" b="1" smtClean="0"/>
              <a:t>cyberspace</a:t>
            </a:r>
            <a:r>
              <a:rPr lang="zh-CN" altLang="en-US" b="1" smtClean="0"/>
              <a:t>）</a:t>
            </a:r>
            <a:r>
              <a:rPr lang="zh-CN" altLang="zh-CN" b="1" smtClean="0"/>
              <a:t>计算模型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zh-CN" b="1" smtClean="0">
              <a:cs typeface="Times New Roman" panose="02020603050405020304" pitchFamily="18" charset="0"/>
            </a:endParaRPr>
          </a:p>
          <a:p>
            <a:pPr lvl="1"/>
            <a:endParaRPr lang="en-US" altLang="zh-CN" b="1" smtClean="0"/>
          </a:p>
          <a:p>
            <a:pPr lvl="1"/>
            <a:endParaRPr lang="en-US" altLang="zh-CN" b="1" smtClean="0"/>
          </a:p>
        </p:txBody>
      </p:sp>
      <p:sp>
        <p:nvSpPr>
          <p:cNvPr id="8196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166428F1-262F-4105-9B2B-599D09D168E3}" type="slidenum">
              <a:rPr lang="zh-CN" altLang="en-US" sz="1400"/>
              <a:pPr/>
              <a:t>7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  <a:endParaRPr lang="en-US" altLang="zh-CN" b="1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smtClean="0">
                <a:cs typeface="Times New Roman" panose="02020603050405020304" pitchFamily="18" charset="0"/>
              </a:rPr>
              <a:t>图灵的基本思想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用机器来模拟人用纸和笔进行数学计算的过程，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该过程由两类简单动作的序列构成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/>
            <a:r>
              <a:rPr lang="zh-CN" altLang="en-US" b="1" smtClean="0">
                <a:cs typeface="Times New Roman" panose="02020603050405020304" pitchFamily="18" charset="0"/>
              </a:rPr>
              <a:t>在纸上写出或擦除某个符号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/>
            <a:r>
              <a:rPr lang="zh-CN" altLang="en-US" b="1" smtClean="0">
                <a:cs typeface="Times New Roman" panose="02020603050405020304" pitchFamily="18" charset="0"/>
              </a:rPr>
              <a:t>把注意力从纸上一个位置移到另一个位置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决定下一步动作的依据：纸上某个位置的符号和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zh-CN" altLang="en-US" b="1" smtClean="0">
                <a:cs typeface="Times New Roman" panose="02020603050405020304" pitchFamily="18" charset="0"/>
              </a:rPr>
              <a:t>人当前的思维状态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ts val="675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	</a:t>
            </a:r>
            <a:r>
              <a:rPr lang="zh-CN" altLang="en-US" b="1" smtClean="0">
                <a:cs typeface="Times New Roman" panose="02020603050405020304" pitchFamily="18" charset="0"/>
              </a:rPr>
              <a:t>为模拟人的这种计算过程，图灵</a:t>
            </a:r>
            <a:r>
              <a:rPr lang="en-US" altLang="zh-CN" b="1" smtClean="0">
                <a:cs typeface="Times New Roman" panose="02020603050405020304" pitchFamily="18" charset="0"/>
              </a:rPr>
              <a:t>(</a:t>
            </a:r>
            <a:r>
              <a:rPr lang="en-US" altLang="zh-CN" b="1" i="1" smtClean="0"/>
              <a:t>Turing</a:t>
            </a:r>
            <a:r>
              <a:rPr lang="en-US" altLang="zh-CN" b="1" smtClean="0">
                <a:cs typeface="Times New Roman" panose="02020603050405020304" pitchFamily="18" charset="0"/>
              </a:rPr>
              <a:t>)</a:t>
            </a:r>
            <a:r>
              <a:rPr lang="zh-CN" altLang="en-US" b="1" smtClean="0">
                <a:cs typeface="Times New Roman" panose="02020603050405020304" pitchFamily="18" charset="0"/>
              </a:rPr>
              <a:t>在</a:t>
            </a:r>
            <a:r>
              <a:rPr lang="en-US" altLang="zh-CN" b="1" smtClean="0">
                <a:cs typeface="Times New Roman" panose="02020603050405020304" pitchFamily="18" charset="0"/>
              </a:rPr>
              <a:t>20</a:t>
            </a:r>
            <a:r>
              <a:rPr lang="zh-CN" altLang="en-US" b="1" smtClean="0">
                <a:cs typeface="Times New Roman" panose="02020603050405020304" pitchFamily="18" charset="0"/>
              </a:rPr>
              <a:t>世纪</a:t>
            </a:r>
            <a:endParaRPr lang="en-US" altLang="zh-CN" b="1" smtClean="0"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buFontTx/>
              <a:buNone/>
            </a:pPr>
            <a:r>
              <a:rPr lang="en-US" altLang="zh-CN" b="1" smtClean="0">
                <a:cs typeface="Times New Roman" panose="02020603050405020304" pitchFamily="18" charset="0"/>
              </a:rPr>
              <a:t>30</a:t>
            </a:r>
            <a:r>
              <a:rPr lang="zh-CN" altLang="en-US" b="1" smtClean="0">
                <a:cs typeface="Times New Roman" panose="02020603050405020304" pitchFamily="18" charset="0"/>
              </a:rPr>
              <a:t>年代构造了一种假想的简单机器</a:t>
            </a:r>
            <a:endParaRPr lang="en-US" altLang="zh-CN" b="1" smtClean="0">
              <a:cs typeface="Times New Roman" panose="02020603050405020304" pitchFamily="18" charset="0"/>
            </a:endParaRPr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7B06C59F-2625-4549-B2E5-9EA2034FE7F0}" type="slidenum">
              <a:rPr lang="zh-CN" altLang="en-US" sz="1400"/>
              <a:pPr/>
              <a:t>8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28600" y="228600"/>
            <a:ext cx="8640763" cy="1150938"/>
          </a:xfrm>
        </p:spPr>
        <p:txBody>
          <a:bodyPr/>
          <a:lstStyle/>
          <a:p>
            <a:r>
              <a:rPr lang="zh-CN" altLang="en-US" b="1" smtClean="0"/>
              <a:t>图 灵 机 概 述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338" y="1439863"/>
            <a:ext cx="8640762" cy="5040312"/>
          </a:xfrm>
          <a:noFill/>
        </p:spPr>
        <p:txBody>
          <a:bodyPr/>
          <a:lstStyle/>
          <a:p>
            <a:r>
              <a:rPr lang="zh-CN" altLang="en-US" b="1" dirty="0" smtClean="0">
                <a:cs typeface="Times New Roman" panose="02020603050405020304" pitchFamily="18" charset="0"/>
              </a:rPr>
              <a:t>基本图灵机</a:t>
            </a:r>
            <a:endParaRPr lang="en-US" altLang="zh-CN" b="1" dirty="0" smtClean="0">
              <a:cs typeface="Times New Roman" panose="02020603050405020304" pitchFamily="18" charset="0"/>
            </a:endParaRPr>
          </a:p>
        </p:txBody>
      </p:sp>
      <p:sp>
        <p:nvSpPr>
          <p:cNvPr id="23" name="矩形 22"/>
          <p:cNvSpPr/>
          <p:nvPr/>
        </p:nvSpPr>
        <p:spPr bwMode="auto">
          <a:xfrm>
            <a:off x="6929438" y="2711450"/>
            <a:ext cx="2039937" cy="1911350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sm" len="sm"/>
            <a:tailEnd type="none" w="sm" len="sm"/>
          </a:ln>
          <a:effectLst/>
          <a:ex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zh-CN" altLang="en-US" sz="2400" b="1" dirty="0">
                <a:latin typeface="Courier New" pitchFamily="49" charset="0"/>
                <a:ea typeface="宋体" charset="-122"/>
              </a:rPr>
              <a:t> 根据机器所处状态以及读写头所指符号来决定读写头的动作</a:t>
            </a:r>
            <a:endParaRPr lang="en-US" altLang="zh-CN" sz="2400" b="1" dirty="0">
              <a:latin typeface="Courier New" pitchFamily="49" charset="0"/>
              <a:ea typeface="宋体" charset="-122"/>
            </a:endParaRPr>
          </a:p>
          <a:p>
            <a:pPr>
              <a:spcBef>
                <a:spcPts val="0"/>
              </a:spcBef>
              <a:defRPr/>
            </a:pPr>
            <a:r>
              <a:rPr lang="en-US" altLang="zh-CN" sz="2400" b="1" dirty="0">
                <a:latin typeface="Courier New" pitchFamily="49" charset="0"/>
                <a:ea typeface="宋体" charset="-122"/>
              </a:rPr>
              <a:t> </a:t>
            </a:r>
            <a:endParaRPr lang="zh-CN" altLang="en-US" sz="2400" b="1" dirty="0">
              <a:latin typeface="+mn-lt"/>
              <a:ea typeface="宋体" charset="-122"/>
            </a:endParaRPr>
          </a:p>
        </p:txBody>
      </p:sp>
      <p:grpSp>
        <p:nvGrpSpPr>
          <p:cNvPr id="10245" name="组合 36"/>
          <p:cNvGrpSpPr>
            <a:grpSpLocks/>
          </p:cNvGrpSpPr>
          <p:nvPr/>
        </p:nvGrpSpPr>
        <p:grpSpPr bwMode="auto">
          <a:xfrm>
            <a:off x="3500438" y="1500188"/>
            <a:ext cx="5468937" cy="2071687"/>
            <a:chOff x="3428992" y="1571612"/>
            <a:chExt cx="5469211" cy="2071702"/>
          </a:xfrm>
        </p:grpSpPr>
        <p:grpSp>
          <p:nvGrpSpPr>
            <p:cNvPr id="3" name="组合 30"/>
            <p:cNvGrpSpPr>
              <a:grpSpLocks/>
            </p:cNvGrpSpPr>
            <p:nvPr/>
          </p:nvGrpSpPr>
          <p:grpSpPr bwMode="auto">
            <a:xfrm>
              <a:off x="6072198" y="2071678"/>
              <a:ext cx="214337" cy="828000"/>
              <a:chOff x="999306" y="2714620"/>
              <a:chExt cx="360794" cy="500066"/>
            </a:xfrm>
            <a:noFill/>
          </p:grpSpPr>
          <p:sp>
            <p:nvSpPr>
              <p:cNvPr id="24" name="矩形 23"/>
              <p:cNvSpPr/>
              <p:nvPr/>
            </p:nvSpPr>
            <p:spPr bwMode="auto">
              <a:xfrm>
                <a:off x="999306" y="2714620"/>
                <a:ext cx="360794" cy="500066"/>
              </a:xfrm>
              <a:prstGeom prst="rect">
                <a:avLst/>
              </a:prstGeom>
              <a:grp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25" name="直接箭头连接符 32"/>
              <p:cNvCxnSpPr>
                <a:cxnSpLocks noChangeShapeType="1"/>
              </p:cNvCxnSpPr>
              <p:nvPr/>
            </p:nvCxnSpPr>
            <p:spPr bwMode="auto">
              <a:xfrm rot="5400000">
                <a:off x="820100" y="2894620"/>
                <a:ext cx="360000" cy="1588"/>
              </a:xfrm>
              <a:prstGeom prst="straightConnector1">
                <a:avLst/>
              </a:prstGeom>
              <a:grpFill/>
              <a:ln w="25400" algn="ctr">
                <a:solidFill>
                  <a:schemeClr val="tx1"/>
                </a:solidFill>
                <a:round/>
                <a:headEnd type="arrow" w="sm" len="sm"/>
                <a:tailEnd/>
              </a:ln>
            </p:spPr>
          </p:cxnSp>
        </p:grpSp>
        <p:grpSp>
          <p:nvGrpSpPr>
            <p:cNvPr id="10249" name="组合 31"/>
            <p:cNvGrpSpPr>
              <a:grpSpLocks/>
            </p:cNvGrpSpPr>
            <p:nvPr/>
          </p:nvGrpSpPr>
          <p:grpSpPr bwMode="auto">
            <a:xfrm>
              <a:off x="4357686" y="1571612"/>
              <a:ext cx="4540517" cy="431800"/>
              <a:chOff x="4214821" y="2071678"/>
              <a:chExt cx="4540517" cy="431800"/>
            </a:xfrm>
          </p:grpSpPr>
          <p:sp>
            <p:nvSpPr>
              <p:cNvPr id="11" name="矩形 10"/>
              <p:cNvSpPr/>
              <p:nvPr/>
            </p:nvSpPr>
            <p:spPr bwMode="auto">
              <a:xfrm>
                <a:off x="4214861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a</a:t>
                </a:r>
                <a:r>
                  <a:rPr lang="en-US" altLang="zh-CN" sz="2400" b="1" baseline="-25000" dirty="0">
                    <a:latin typeface="+mn-lt"/>
                    <a:ea typeface="宋体" charset="-122"/>
                  </a:rPr>
                  <a:t>1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0254" name="矩形 11"/>
              <p:cNvSpPr>
                <a:spLocks noChangeArrowheads="1"/>
              </p:cNvSpPr>
              <p:nvPr/>
            </p:nvSpPr>
            <p:spPr bwMode="auto">
              <a:xfrm>
                <a:off x="4714883" y="2071678"/>
                <a:ext cx="503238" cy="431800"/>
              </a:xfrm>
              <a:prstGeom prst="rect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1pPr>
                <a:lvl2pPr marL="742950" indent="-28575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2pPr>
                <a:lvl3pPr marL="11430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3pPr>
                <a:lvl4pPr marL="16002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4pPr>
                <a:lvl5pPr marL="2057400" indent="-228600"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  <a:ea typeface="宋体" panose="02010600030101010101" pitchFamily="2" charset="-122"/>
                  </a:defRPr>
                </a:lvl9pPr>
              </a:lstStyle>
              <a:p>
                <a:pPr>
                  <a:spcBef>
                    <a:spcPct val="20000"/>
                  </a:spcBef>
                </a:pPr>
                <a:r>
                  <a:rPr lang="en-US" altLang="zh-CN" sz="2400" b="1" i="1"/>
                  <a:t>a</a:t>
                </a:r>
                <a:r>
                  <a:rPr lang="en-US" altLang="zh-CN" sz="2400" b="1" baseline="-25000"/>
                  <a:t>2</a:t>
                </a:r>
                <a:endParaRPr lang="zh-CN" altLang="en-US" sz="2400" b="1"/>
              </a:p>
            </p:txBody>
          </p:sp>
          <p:sp>
            <p:nvSpPr>
              <p:cNvPr id="13" name="矩形 12"/>
              <p:cNvSpPr/>
              <p:nvPr/>
            </p:nvSpPr>
            <p:spPr bwMode="auto">
              <a:xfrm>
                <a:off x="5215036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4" name="矩形 13"/>
              <p:cNvSpPr/>
              <p:nvPr/>
            </p:nvSpPr>
            <p:spPr bwMode="auto">
              <a:xfrm>
                <a:off x="5715124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 err="1">
                    <a:ea typeface="宋体" charset="-122"/>
                  </a:rPr>
                  <a:t>a</a:t>
                </a:r>
                <a:r>
                  <a:rPr lang="en-US" altLang="zh-CN" sz="2400" b="1" i="1" baseline="-25000" dirty="0" err="1">
                    <a:ea typeface="宋体" charset="-122"/>
                  </a:rPr>
                  <a:t>i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5" name="矩形 14"/>
              <p:cNvSpPr/>
              <p:nvPr/>
            </p:nvSpPr>
            <p:spPr bwMode="auto">
              <a:xfrm>
                <a:off x="6215211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6" name="矩形 15"/>
              <p:cNvSpPr/>
              <p:nvPr/>
            </p:nvSpPr>
            <p:spPr bwMode="auto">
              <a:xfrm>
                <a:off x="6715299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ea typeface="宋体" charset="-122"/>
                  </a:rPr>
                  <a:t>a</a:t>
                </a:r>
                <a:r>
                  <a:rPr lang="en-US" altLang="zh-CN" sz="2400" b="1" i="1" baseline="-25000" dirty="0">
                    <a:ea typeface="宋体" charset="-122"/>
                  </a:rPr>
                  <a:t>n</a:t>
                </a:r>
                <a:endParaRPr lang="zh-CN" altLang="en-US" sz="2400" b="1" dirty="0">
                  <a:ea typeface="宋体" charset="-122"/>
                </a:endParaRPr>
              </a:p>
              <a:p>
                <a:pPr>
                  <a:spcBef>
                    <a:spcPct val="20000"/>
                  </a:spcBef>
                  <a:defRPr/>
                </a:pP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7" name="矩形 16"/>
              <p:cNvSpPr/>
              <p:nvPr/>
            </p:nvSpPr>
            <p:spPr bwMode="auto">
              <a:xfrm>
                <a:off x="7215386" y="2071678"/>
                <a:ext cx="503263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8" name="矩形 17"/>
              <p:cNvSpPr/>
              <p:nvPr/>
            </p:nvSpPr>
            <p:spPr bwMode="auto">
              <a:xfrm>
                <a:off x="7715474" y="2071678"/>
                <a:ext cx="503262" cy="431803"/>
              </a:xfrm>
              <a:prstGeom prst="rect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i="1" dirty="0">
                    <a:latin typeface="+mn-lt"/>
                    <a:ea typeface="宋体" charset="-122"/>
                  </a:rPr>
                  <a:t>b</a:t>
                </a:r>
                <a:endParaRPr lang="zh-CN" altLang="en-US" sz="2400" b="1" i="1" dirty="0">
                  <a:latin typeface="+mn-lt"/>
                  <a:ea typeface="宋体" charset="-122"/>
                </a:endParaRPr>
              </a:p>
            </p:txBody>
          </p:sp>
          <p:sp>
            <p:nvSpPr>
              <p:cNvPr id="19" name="矩形 18"/>
              <p:cNvSpPr/>
              <p:nvPr/>
            </p:nvSpPr>
            <p:spPr bwMode="auto">
              <a:xfrm>
                <a:off x="8215561" y="2071678"/>
                <a:ext cx="503263" cy="431803"/>
              </a:xfrm>
              <a:prstGeom prst="rect">
                <a:avLst/>
              </a:prstGeom>
              <a:noFill/>
              <a:ln w="12700" cap="flat" cmpd="sng" algn="ctr">
                <a:noFill/>
                <a:prstDash val="solid"/>
                <a:round/>
                <a:headEnd type="none" w="sm" len="sm"/>
                <a:tailEnd type="none" w="sm" len="sm"/>
              </a:ln>
              <a:effectLst/>
              <a:extLst/>
            </p:spPr>
            <p:txBody>
              <a:bodyPr/>
              <a:lstStyle/>
              <a:p>
                <a:pPr>
                  <a:spcBef>
                    <a:spcPct val="20000"/>
                  </a:spcBef>
                  <a:defRPr/>
                </a:pPr>
                <a:r>
                  <a:rPr lang="en-US" altLang="zh-CN" sz="2400" b="1" dirty="0">
                    <a:latin typeface="+mn-lt"/>
                    <a:ea typeface="宋体" charset="-122"/>
                  </a:rPr>
                  <a:t>…</a:t>
                </a:r>
                <a:endParaRPr lang="zh-CN" altLang="en-US" sz="2400" b="1" dirty="0">
                  <a:latin typeface="+mn-lt"/>
                  <a:ea typeface="宋体" charset="-122"/>
                </a:endParaRPr>
              </a:p>
            </p:txBody>
          </p:sp>
          <p:cxnSp>
            <p:nvCxnSpPr>
              <p:cNvPr id="10262" name="直接连接符 29"/>
              <p:cNvCxnSpPr>
                <a:cxnSpLocks noChangeShapeType="1"/>
              </p:cNvCxnSpPr>
              <p:nvPr/>
            </p:nvCxnSpPr>
            <p:spPr bwMode="auto">
              <a:xfrm>
                <a:off x="8215338" y="2500306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263" name="直接连接符 30"/>
              <p:cNvCxnSpPr>
                <a:cxnSpLocks noChangeShapeType="1"/>
              </p:cNvCxnSpPr>
              <p:nvPr/>
            </p:nvCxnSpPr>
            <p:spPr bwMode="auto">
              <a:xfrm>
                <a:off x="8215338" y="2071678"/>
                <a:ext cx="540000" cy="1588"/>
              </a:xfrm>
              <a:prstGeom prst="line">
                <a:avLst/>
              </a:prstGeom>
              <a:noFill/>
              <a:ln w="25400" algn="ctr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33" name="矩形 32"/>
            <p:cNvSpPr/>
            <p:nvPr/>
          </p:nvSpPr>
          <p:spPr bwMode="auto">
            <a:xfrm>
              <a:off x="5572224" y="2786058"/>
              <a:ext cx="1071616" cy="857256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/>
          </p:spPr>
          <p:txBody>
            <a:bodyPr lIns="54000" tIns="36000" rIns="54000" bIns="36000"/>
            <a:lstStyle/>
            <a:p>
              <a:pPr algn="ctr">
                <a:spcBef>
                  <a:spcPct val="2000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有限</a:t>
              </a:r>
              <a:endParaRPr lang="en-US" altLang="zh-CN" sz="2400" b="1" dirty="0">
                <a:latin typeface="+mn-ea"/>
                <a:ea typeface="+mn-ea"/>
              </a:endParaRPr>
            </a:p>
            <a:p>
              <a:pPr>
                <a:spcBef>
                  <a:spcPts val="0"/>
                </a:spcBef>
                <a:defRPr/>
              </a:pPr>
              <a:r>
                <a:rPr lang="zh-CN" altLang="en-US" sz="2400" b="1" dirty="0">
                  <a:latin typeface="+mn-ea"/>
                  <a:ea typeface="+mn-ea"/>
                </a:rPr>
                <a:t>控制器</a:t>
              </a:r>
            </a:p>
          </p:txBody>
        </p:sp>
        <p:sp>
          <p:nvSpPr>
            <p:cNvPr id="10251" name="矩形 34"/>
            <p:cNvSpPr>
              <a:spLocks noChangeArrowheads="1"/>
            </p:cNvSpPr>
            <p:nvPr/>
          </p:nvSpPr>
          <p:spPr bwMode="auto">
            <a:xfrm>
              <a:off x="3428992" y="1571612"/>
              <a:ext cx="928694" cy="500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zh-CN" altLang="en-US" sz="2400" b="1">
                  <a:latin typeface="Courier New" panose="02070309020205020404" pitchFamily="49" charset="0"/>
                </a:rPr>
                <a:t>纸带</a:t>
              </a:r>
            </a:p>
          </p:txBody>
        </p:sp>
        <p:sp>
          <p:nvSpPr>
            <p:cNvPr id="10252" name="矩形 35"/>
            <p:cNvSpPr>
              <a:spLocks noChangeArrowheads="1"/>
            </p:cNvSpPr>
            <p:nvPr/>
          </p:nvSpPr>
          <p:spPr bwMode="auto">
            <a:xfrm>
              <a:off x="6286512" y="2143116"/>
              <a:ext cx="1143008" cy="5000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algn="ctr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14:hiddenLine>
              </a:ext>
            </a:extLst>
          </p:spPr>
          <p:txBody>
            <a:bodyPr/>
            <a:lstStyle>
              <a:lvl1pPr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>
                <a:spcBef>
                  <a:spcPct val="20000"/>
                </a:spcBef>
              </a:pPr>
              <a:r>
                <a:rPr lang="zh-CN" altLang="en-US" sz="2400" b="1">
                  <a:latin typeface="Courier New" panose="02070309020205020404" pitchFamily="49" charset="0"/>
                </a:rPr>
                <a:t>读写头</a:t>
              </a:r>
            </a:p>
          </p:txBody>
        </p:sp>
      </p:grpSp>
      <p:sp>
        <p:nvSpPr>
          <p:cNvPr id="26" name="矩形 25"/>
          <p:cNvSpPr>
            <a:spLocks noChangeArrowheads="1"/>
          </p:cNvSpPr>
          <p:nvPr/>
        </p:nvSpPr>
        <p:spPr bwMode="auto">
          <a:xfrm>
            <a:off x="5454650" y="3597275"/>
            <a:ext cx="150018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rgbClr val="000000"/>
                </a:solidFill>
                <a:round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2400" b="1" dirty="0">
                <a:latin typeface="Courier New" panose="02070309020205020404" pitchFamily="49" charset="0"/>
              </a:rPr>
              <a:t>有一个状态寄存器</a:t>
            </a:r>
            <a:endParaRPr lang="zh-CN" altLang="en-US" sz="2400" b="1" dirty="0"/>
          </a:p>
        </p:txBody>
      </p:sp>
      <p:sp>
        <p:nvSpPr>
          <p:cNvPr id="10247" name="灯片编号占位符 26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fld id="{E67A0636-529E-41D9-B0F9-931AFE9A1ED9}" type="slidenum">
              <a:rPr lang="zh-CN" altLang="en-US" sz="1400"/>
              <a:pPr/>
              <a:t>9</a:t>
            </a:fld>
            <a:endParaRPr lang="en-US" altLang="zh-CN" sz="1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0"/>
    </p:bldLst>
  </p:timing>
</p:sld>
</file>

<file path=ppt/theme/theme1.xml><?xml version="1.0" encoding="utf-8"?>
<a:theme xmlns:a="http://schemas.openxmlformats.org/drawingml/2006/main" name="Refractions">
  <a:themeElements>
    <a:clrScheme name="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0000FF"/>
      </a:accent1>
      <a:accent2>
        <a:srgbClr val="3333CC"/>
      </a:accent2>
      <a:accent3>
        <a:srgbClr val="AAAAFF"/>
      </a:accent3>
      <a:accent4>
        <a:srgbClr val="DADADA"/>
      </a:accent4>
      <a:accent5>
        <a:srgbClr val="AAAAFF"/>
      </a:accent5>
      <a:accent6>
        <a:srgbClr val="2D2DB9"/>
      </a:accent6>
      <a:hlink>
        <a:srgbClr val="CCCCFF"/>
      </a:hlink>
      <a:folHlink>
        <a:srgbClr val="B2B2B2"/>
      </a:folHlink>
    </a:clrScheme>
    <a:fontScheme name="Refractions">
      <a:majorFont>
        <a:latin typeface="Times New Roman"/>
        <a:ea typeface="宋体"/>
        <a:cs typeface=""/>
      </a:majorFont>
      <a:minorFont>
        <a:latin typeface="Times New Roman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  <a:ea typeface="宋体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24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  <a:ea typeface="宋体" charset="-122"/>
          </a:defRPr>
        </a:defPPr>
      </a:lstStyle>
    </a:lnDef>
  </a:objectDefaults>
  <a:extraClrSchemeLst>
    <a:extraClrScheme>
      <a:clrScheme name="Refraction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raction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fractions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ractions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ractions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ractions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fractions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Designs\ANGLES.POT</Template>
  <TotalTime>19280</TotalTime>
  <Words>2000</Words>
  <Application>Microsoft Office PowerPoint</Application>
  <PresentationFormat>全屏显示(4:3)</PresentationFormat>
  <Paragraphs>907</Paragraphs>
  <Slides>52</Slides>
  <Notes>52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52</vt:i4>
      </vt:variant>
    </vt:vector>
  </HeadingPairs>
  <TitlesOfParts>
    <vt:vector size="60" baseType="lpstr">
      <vt:lpstr>宋体</vt:lpstr>
      <vt:lpstr>Arial</vt:lpstr>
      <vt:lpstr>Courier New</vt:lpstr>
      <vt:lpstr>Euclid Extra</vt:lpstr>
      <vt:lpstr>Euclid Math One</vt:lpstr>
      <vt:lpstr>Symbol</vt:lpstr>
      <vt:lpstr>Times New Roman</vt:lpstr>
      <vt:lpstr>Refractions</vt:lpstr>
      <vt:lpstr>经典计算的计算模型 计算机科学导论第五讲</vt:lpstr>
      <vt:lpstr>课 程 内 容</vt:lpstr>
      <vt:lpstr>讲 座 提 纲</vt:lpstr>
      <vt:lpstr>基 本 知 识</vt:lpstr>
      <vt:lpstr>基 本 知 识</vt:lpstr>
      <vt:lpstr>基 本 知 识</vt:lpstr>
      <vt:lpstr>基 本 知 识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图 灵 机 概 述</vt:lpstr>
      <vt:lpstr> 演 算</vt:lpstr>
      <vt:lpstr> 演 算</vt:lpstr>
      <vt:lpstr> 演 算</vt:lpstr>
      <vt:lpstr> 演 算</vt:lpstr>
      <vt:lpstr> 演 算</vt:lpstr>
      <vt:lpstr> 演 算</vt:lpstr>
      <vt:lpstr> 演 算</vt:lpstr>
      <vt:lpstr>演算中的算术</vt:lpstr>
      <vt:lpstr>演算中的算术</vt:lpstr>
      <vt:lpstr>演算中的算术</vt:lpstr>
      <vt:lpstr>演算中的算术</vt:lpstr>
      <vt:lpstr>演算中的算术</vt:lpstr>
      <vt:lpstr>递 归 函 数</vt:lpstr>
      <vt:lpstr>递 归 函 数</vt:lpstr>
      <vt:lpstr>递 归 函 数</vt:lpstr>
      <vt:lpstr>递 归 函 数</vt:lpstr>
      <vt:lpstr>原始递归函数</vt:lpstr>
      <vt:lpstr>原始递归函数</vt:lpstr>
      <vt:lpstr>原始递归函数</vt:lpstr>
      <vt:lpstr>原始递归函数</vt:lpstr>
      <vt:lpstr>原始递归函数</vt:lpstr>
      <vt:lpstr>原始递归函数</vt:lpstr>
      <vt:lpstr>原始递归函数</vt:lpstr>
      <vt:lpstr>原始递归函数</vt:lpstr>
      <vt:lpstr>递 归 函 数</vt:lpstr>
      <vt:lpstr>小  结</vt:lpstr>
      <vt:lpstr>小  结</vt:lpstr>
      <vt:lpstr>小  结</vt:lpstr>
      <vt:lpstr>小  结</vt:lpstr>
    </vt:vector>
  </TitlesOfParts>
  <Company>中国科大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 Enforcement of Security with Types</dc:title>
  <dc:creator>陈意云</dc:creator>
  <cp:lastModifiedBy>lenovo</cp:lastModifiedBy>
  <cp:revision>1198</cp:revision>
  <dcterms:created xsi:type="dcterms:W3CDTF">2000-08-08T16:59:41Z</dcterms:created>
  <dcterms:modified xsi:type="dcterms:W3CDTF">2016-11-08T01:09:19Z</dcterms:modified>
</cp:coreProperties>
</file>