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0" r:id="rId4"/>
    <p:sldId id="276" r:id="rId5"/>
    <p:sldId id="277" r:id="rId6"/>
    <p:sldId id="289" r:id="rId7"/>
    <p:sldId id="278" r:id="rId8"/>
    <p:sldId id="290" r:id="rId9"/>
    <p:sldId id="291" r:id="rId10"/>
    <p:sldId id="274" r:id="rId11"/>
    <p:sldId id="281" r:id="rId12"/>
    <p:sldId id="282" r:id="rId13"/>
    <p:sldId id="283" r:id="rId14"/>
    <p:sldId id="284" r:id="rId15"/>
    <p:sldId id="285" r:id="rId16"/>
    <p:sldId id="287" r:id="rId17"/>
    <p:sldId id="286" r:id="rId18"/>
    <p:sldId id="269" r:id="rId19"/>
  </p:sldIdLst>
  <p:sldSz cx="9144000" cy="6858000" type="screen4x3"/>
  <p:notesSz cx="6815138" cy="9944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8C00"/>
    <a:srgbClr val="00682F"/>
    <a:srgbClr val="FF0066"/>
    <a:srgbClr val="CC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A6378F-A4CC-4881-94C0-5B2FE71049CF}" v="526" dt="2023-03-13T02:21:24.2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3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ray Sherk" userId="7a0776b0-f7d6-4f4c-8827-68d1df06d98d" providerId="ADAL" clId="{4001C58B-E61F-410F-8210-B4ECFE7EDF52}"/>
    <pc:docChg chg="modSld sldOrd">
      <pc:chgData name="Murray Sherk" userId="7a0776b0-f7d6-4f4c-8827-68d1df06d98d" providerId="ADAL" clId="{4001C58B-E61F-410F-8210-B4ECFE7EDF52}" dt="2019-03-04T06:40:17.211" v="1"/>
      <pc:docMkLst>
        <pc:docMk/>
      </pc:docMkLst>
      <pc:sldChg chg="ord">
        <pc:chgData name="Murray Sherk" userId="7a0776b0-f7d6-4f4c-8827-68d1df06d98d" providerId="ADAL" clId="{4001C58B-E61F-410F-8210-B4ECFE7EDF52}" dt="2019-03-04T06:40:17.211" v="1"/>
        <pc:sldMkLst>
          <pc:docMk/>
          <pc:sldMk cId="0" sldId="274"/>
        </pc:sldMkLst>
      </pc:sldChg>
    </pc:docChg>
  </pc:docChgLst>
  <pc:docChgLst>
    <pc:chgData name="Murray Sherk" userId="7a0776b0-f7d6-4f4c-8827-68d1df06d98d" providerId="ADAL" clId="{38A6378F-A4CC-4881-94C0-5B2FE71049CF}"/>
    <pc:docChg chg="undo custSel addSld delSld modSld">
      <pc:chgData name="Murray Sherk" userId="7a0776b0-f7d6-4f4c-8827-68d1df06d98d" providerId="ADAL" clId="{38A6378F-A4CC-4881-94C0-5B2FE71049CF}" dt="2023-03-13T02:22:01.772" v="634" actId="20577"/>
      <pc:docMkLst>
        <pc:docMk/>
      </pc:docMkLst>
      <pc:sldChg chg="modSp modAnim">
        <pc:chgData name="Murray Sherk" userId="7a0776b0-f7d6-4f4c-8827-68d1df06d98d" providerId="ADAL" clId="{38A6378F-A4CC-4881-94C0-5B2FE71049CF}" dt="2023-03-13T01:58:30.009" v="273" actId="15"/>
        <pc:sldMkLst>
          <pc:docMk/>
          <pc:sldMk cId="0" sldId="257"/>
        </pc:sldMkLst>
        <pc:spChg chg="mod">
          <ac:chgData name="Murray Sherk" userId="7a0776b0-f7d6-4f4c-8827-68d1df06d98d" providerId="ADAL" clId="{38A6378F-A4CC-4881-94C0-5B2FE71049CF}" dt="2023-03-13T01:58:27.727" v="272" actId="15"/>
          <ac:spMkLst>
            <pc:docMk/>
            <pc:sldMk cId="0" sldId="257"/>
            <ac:spMk id="5123" creationId="{04D72063-6004-442F-87E8-2D930CA20457}"/>
          </ac:spMkLst>
        </pc:spChg>
      </pc:sldChg>
      <pc:sldChg chg="modSp mod">
        <pc:chgData name="Murray Sherk" userId="7a0776b0-f7d6-4f4c-8827-68d1df06d98d" providerId="ADAL" clId="{38A6378F-A4CC-4881-94C0-5B2FE71049CF}" dt="2023-03-13T02:22:01.772" v="634" actId="20577"/>
        <pc:sldMkLst>
          <pc:docMk/>
          <pc:sldMk cId="0" sldId="269"/>
        </pc:sldMkLst>
        <pc:spChg chg="mod">
          <ac:chgData name="Murray Sherk" userId="7a0776b0-f7d6-4f4c-8827-68d1df06d98d" providerId="ADAL" clId="{38A6378F-A4CC-4881-94C0-5B2FE71049CF}" dt="2023-03-13T02:22:01.772" v="634" actId="20577"/>
          <ac:spMkLst>
            <pc:docMk/>
            <pc:sldMk cId="0" sldId="269"/>
            <ac:spMk id="21507" creationId="{1AFCE538-7AC5-4D53-9002-1FF066F681EC}"/>
          </ac:spMkLst>
        </pc:spChg>
      </pc:sldChg>
      <pc:sldChg chg="modSp">
        <pc:chgData name="Murray Sherk" userId="7a0776b0-f7d6-4f4c-8827-68d1df06d98d" providerId="ADAL" clId="{38A6378F-A4CC-4881-94C0-5B2FE71049CF}" dt="2022-09-09T01:51:38.243" v="1" actId="20578"/>
        <pc:sldMkLst>
          <pc:docMk/>
          <pc:sldMk cId="0" sldId="277"/>
        </pc:sldMkLst>
        <pc:spChg chg="mod">
          <ac:chgData name="Murray Sherk" userId="7a0776b0-f7d6-4f4c-8827-68d1df06d98d" providerId="ADAL" clId="{38A6378F-A4CC-4881-94C0-5B2FE71049CF}" dt="2022-09-09T01:51:38.243" v="1" actId="20578"/>
          <ac:spMkLst>
            <pc:docMk/>
            <pc:sldMk cId="0" sldId="277"/>
            <ac:spMk id="9219" creationId="{804B79B2-0B62-4A40-BA13-21F6EE5DE64A}"/>
          </ac:spMkLst>
        </pc:spChg>
      </pc:sldChg>
      <pc:sldChg chg="modSp">
        <pc:chgData name="Murray Sherk" userId="7a0776b0-f7d6-4f4c-8827-68d1df06d98d" providerId="ADAL" clId="{38A6378F-A4CC-4881-94C0-5B2FE71049CF}" dt="2023-03-13T02:11:48.070" v="504" actId="6549"/>
        <pc:sldMkLst>
          <pc:docMk/>
          <pc:sldMk cId="0" sldId="281"/>
        </pc:sldMkLst>
        <pc:spChg chg="mod">
          <ac:chgData name="Murray Sherk" userId="7a0776b0-f7d6-4f4c-8827-68d1df06d98d" providerId="ADAL" clId="{38A6378F-A4CC-4881-94C0-5B2FE71049CF}" dt="2023-03-13T02:11:48.070" v="504" actId="6549"/>
          <ac:spMkLst>
            <pc:docMk/>
            <pc:sldMk cId="0" sldId="281"/>
            <ac:spMk id="13315" creationId="{BFDB7FBA-0265-4393-A9FD-A5AAA2C9D25D}"/>
          </ac:spMkLst>
        </pc:spChg>
      </pc:sldChg>
      <pc:sldChg chg="modAnim">
        <pc:chgData name="Murray Sherk" userId="7a0776b0-f7d6-4f4c-8827-68d1df06d98d" providerId="ADAL" clId="{38A6378F-A4CC-4881-94C0-5B2FE71049CF}" dt="2023-03-13T02:00:23.988" v="274"/>
        <pc:sldMkLst>
          <pc:docMk/>
          <pc:sldMk cId="0" sldId="283"/>
        </pc:sldMkLst>
      </pc:sldChg>
      <pc:sldChg chg="addSp modSp mod modAnim">
        <pc:chgData name="Murray Sherk" userId="7a0776b0-f7d6-4f4c-8827-68d1df06d98d" providerId="ADAL" clId="{38A6378F-A4CC-4881-94C0-5B2FE71049CF}" dt="2023-03-13T02:18:48.591" v="614"/>
        <pc:sldMkLst>
          <pc:docMk/>
          <pc:sldMk cId="0" sldId="285"/>
        </pc:sldMkLst>
        <pc:spChg chg="add mod">
          <ac:chgData name="Murray Sherk" userId="7a0776b0-f7d6-4f4c-8827-68d1df06d98d" providerId="ADAL" clId="{38A6378F-A4CC-4881-94C0-5B2FE71049CF}" dt="2023-03-13T02:18:13.282" v="610" actId="14100"/>
          <ac:spMkLst>
            <pc:docMk/>
            <pc:sldMk cId="0" sldId="285"/>
            <ac:spMk id="2" creationId="{BFB8ECE7-F5AD-FC4B-5FBC-2ACC59E54090}"/>
          </ac:spMkLst>
        </pc:spChg>
        <pc:spChg chg="mod">
          <ac:chgData name="Murray Sherk" userId="7a0776b0-f7d6-4f4c-8827-68d1df06d98d" providerId="ADAL" clId="{38A6378F-A4CC-4881-94C0-5B2FE71049CF}" dt="2023-03-13T02:18:00.250" v="607" actId="20577"/>
          <ac:spMkLst>
            <pc:docMk/>
            <pc:sldMk cId="0" sldId="285"/>
            <ac:spMk id="17411" creationId="{CB4C685E-AB8C-4E26-BBB7-2AE903922C1D}"/>
          </ac:spMkLst>
        </pc:spChg>
        <pc:cxnChg chg="add mod">
          <ac:chgData name="Murray Sherk" userId="7a0776b0-f7d6-4f4c-8827-68d1df06d98d" providerId="ADAL" clId="{38A6378F-A4CC-4881-94C0-5B2FE71049CF}" dt="2023-03-13T02:17:55.359" v="606" actId="14100"/>
          <ac:cxnSpMkLst>
            <pc:docMk/>
            <pc:sldMk cId="0" sldId="285"/>
            <ac:cxnSpMk id="4" creationId="{DE807DDA-97AC-E375-A33C-F7507F687AEC}"/>
          </ac:cxnSpMkLst>
        </pc:cxnChg>
      </pc:sldChg>
      <pc:sldChg chg="modSp mod modAnim">
        <pc:chgData name="Murray Sherk" userId="7a0776b0-f7d6-4f4c-8827-68d1df06d98d" providerId="ADAL" clId="{38A6378F-A4CC-4881-94C0-5B2FE71049CF}" dt="2023-03-13T02:21:24.224" v="616" actId="6549"/>
        <pc:sldMkLst>
          <pc:docMk/>
          <pc:sldMk cId="0" sldId="286"/>
        </pc:sldMkLst>
        <pc:spChg chg="mod">
          <ac:chgData name="Murray Sherk" userId="7a0776b0-f7d6-4f4c-8827-68d1df06d98d" providerId="ADAL" clId="{38A6378F-A4CC-4881-94C0-5B2FE71049CF}" dt="2023-03-13T02:21:24.224" v="616" actId="6549"/>
          <ac:spMkLst>
            <pc:docMk/>
            <pc:sldMk cId="0" sldId="286"/>
            <ac:spMk id="19459" creationId="{5881FA57-7EE1-4A3A-B11A-70375BC32672}"/>
          </ac:spMkLst>
        </pc:spChg>
      </pc:sldChg>
      <pc:sldChg chg="modSp mod">
        <pc:chgData name="Murray Sherk" userId="7a0776b0-f7d6-4f4c-8827-68d1df06d98d" providerId="ADAL" clId="{38A6378F-A4CC-4881-94C0-5B2FE71049CF}" dt="2022-09-12T06:49:36.480" v="2" actId="6549"/>
        <pc:sldMkLst>
          <pc:docMk/>
          <pc:sldMk cId="397502189" sldId="290"/>
        </pc:sldMkLst>
        <pc:spChg chg="mod">
          <ac:chgData name="Murray Sherk" userId="7a0776b0-f7d6-4f4c-8827-68d1df06d98d" providerId="ADAL" clId="{38A6378F-A4CC-4881-94C0-5B2FE71049CF}" dt="2022-09-12T06:49:36.480" v="2" actId="6549"/>
          <ac:spMkLst>
            <pc:docMk/>
            <pc:sldMk cId="397502189" sldId="290"/>
            <ac:spMk id="12291" creationId="{287BFD3F-C89C-45F8-BA4B-6794D7BA19F0}"/>
          </ac:spMkLst>
        </pc:spChg>
      </pc:sldChg>
      <pc:sldChg chg="del">
        <pc:chgData name="Murray Sherk" userId="7a0776b0-f7d6-4f4c-8827-68d1df06d98d" providerId="ADAL" clId="{38A6378F-A4CC-4881-94C0-5B2FE71049CF}" dt="2023-03-10T03:34:38.848" v="59" actId="47"/>
        <pc:sldMkLst>
          <pc:docMk/>
          <pc:sldMk cId="1504489548" sldId="292"/>
        </pc:sldMkLst>
      </pc:sldChg>
      <pc:sldChg chg="add del">
        <pc:chgData name="Murray Sherk" userId="7a0776b0-f7d6-4f4c-8827-68d1df06d98d" providerId="ADAL" clId="{38A6378F-A4CC-4881-94C0-5B2FE71049CF}" dt="2023-03-13T02:10:38.889" v="489"/>
        <pc:sldMkLst>
          <pc:docMk/>
          <pc:sldMk cId="3922980316" sldId="29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5119C68-5315-412B-A7CC-C8A2E2BC7B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8316"/>
          </a:xfrm>
          <a:prstGeom prst="rect">
            <a:avLst/>
          </a:prstGeom>
        </p:spPr>
        <p:txBody>
          <a:bodyPr vert="horz" lIns="91184" tIns="45592" rIns="91184" bIns="45592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CA"/>
              <a:t>Academic Communication Lesson 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1BB840-8059-4B87-B39A-C3CB7BBEDB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8316"/>
          </a:xfrm>
          <a:prstGeom prst="rect">
            <a:avLst/>
          </a:prstGeom>
        </p:spPr>
        <p:txBody>
          <a:bodyPr vert="horz" lIns="91184" tIns="45592" rIns="91184" bIns="45592" rtlCol="0"/>
          <a:lstStyle>
            <a:lvl1pPr algn="r">
              <a:defRPr sz="1200"/>
            </a:lvl1pPr>
          </a:lstStyle>
          <a:p>
            <a:pPr>
              <a:defRPr/>
            </a:pPr>
            <a:fld id="{7381D265-8B3F-4262-AF57-FBA5618B0204}" type="datetimeFigureOut">
              <a:rPr lang="en-CA"/>
              <a:pPr>
                <a:defRPr/>
              </a:pPr>
              <a:t>2023-03-13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B57622-9D4C-46DB-B73B-65DFDD9716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5785"/>
            <a:ext cx="2953226" cy="498316"/>
          </a:xfrm>
          <a:prstGeom prst="rect">
            <a:avLst/>
          </a:prstGeom>
        </p:spPr>
        <p:txBody>
          <a:bodyPr vert="horz" lIns="91184" tIns="45592" rIns="91184" bIns="4559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F23802-B940-496D-B1EC-8BF16394657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60335" y="9445785"/>
            <a:ext cx="2953226" cy="498316"/>
          </a:xfrm>
          <a:prstGeom prst="rect">
            <a:avLst/>
          </a:prstGeom>
        </p:spPr>
        <p:txBody>
          <a:bodyPr vert="horz" lIns="91184" tIns="45592" rIns="91184" bIns="45592" rtlCol="0" anchor="b"/>
          <a:lstStyle>
            <a:lvl1pPr algn="r">
              <a:defRPr sz="1200"/>
            </a:lvl1pPr>
          </a:lstStyle>
          <a:p>
            <a:pPr>
              <a:defRPr/>
            </a:pPr>
            <a:fld id="{B6B03E15-A9BD-4C0A-BD21-AC1C6A348B0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73610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7243C1-476F-4C36-A1E0-468C67855B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8316"/>
          </a:xfrm>
          <a:prstGeom prst="rect">
            <a:avLst/>
          </a:prstGeom>
        </p:spPr>
        <p:txBody>
          <a:bodyPr vert="horz" lIns="91184" tIns="45592" rIns="91184" bIns="45592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CA"/>
              <a:t>Academic Communication Lesson 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FD4EA9-B0F7-47B4-B421-D3E4FA8F993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8316"/>
          </a:xfrm>
          <a:prstGeom prst="rect">
            <a:avLst/>
          </a:prstGeom>
        </p:spPr>
        <p:txBody>
          <a:bodyPr vert="horz" lIns="91184" tIns="45592" rIns="91184" bIns="45592" rtlCol="0"/>
          <a:lstStyle>
            <a:lvl1pPr algn="r">
              <a:defRPr sz="1200"/>
            </a:lvl1pPr>
          </a:lstStyle>
          <a:p>
            <a:pPr>
              <a:defRPr/>
            </a:pPr>
            <a:fld id="{5B7F3325-A71B-4920-84C1-07E6C8D2D745}" type="datetimeFigureOut">
              <a:rPr lang="en-CA"/>
              <a:pPr>
                <a:defRPr/>
              </a:pPr>
              <a:t>2023-03-13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3E075E8-A656-487E-B8DC-BB2585FCBF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1243013"/>
            <a:ext cx="447198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84" tIns="45592" rIns="91184" bIns="45592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339A30B-4130-4229-9B22-87FA7F4017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514" y="4786372"/>
            <a:ext cx="5452110" cy="3915113"/>
          </a:xfrm>
          <a:prstGeom prst="rect">
            <a:avLst/>
          </a:prstGeom>
        </p:spPr>
        <p:txBody>
          <a:bodyPr vert="horz" lIns="91184" tIns="45592" rIns="91184" bIns="45592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72015-797E-434F-9A65-50EA6FD3653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5785"/>
            <a:ext cx="2953226" cy="498316"/>
          </a:xfrm>
          <a:prstGeom prst="rect">
            <a:avLst/>
          </a:prstGeom>
        </p:spPr>
        <p:txBody>
          <a:bodyPr vert="horz" lIns="91184" tIns="45592" rIns="91184" bIns="4559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C68DE-CCFF-4025-8F52-DB178E8985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60335" y="9445785"/>
            <a:ext cx="2953226" cy="498316"/>
          </a:xfrm>
          <a:prstGeom prst="rect">
            <a:avLst/>
          </a:prstGeom>
        </p:spPr>
        <p:txBody>
          <a:bodyPr vert="horz" lIns="91184" tIns="45592" rIns="91184" bIns="45592" rtlCol="0" anchor="b"/>
          <a:lstStyle>
            <a:lvl1pPr algn="r">
              <a:defRPr sz="1200"/>
            </a:lvl1pPr>
          </a:lstStyle>
          <a:p>
            <a:pPr>
              <a:defRPr/>
            </a:pPr>
            <a:fld id="{B25BD145-1EB4-40B2-ACC6-F8126227D61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931269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3B8D82-0935-4BCA-AD91-7EA6AD8A2F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C2BF5C-830D-40D9-8F1A-84C26DB10D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82E336-CEF8-494F-99B6-AAFFCDC0F7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E17A1-F8C5-4117-A4EB-286DE25E12EA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22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8890AB-272E-47C5-919A-311AC211E1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BA157D-0C2F-405A-A8AE-2244CEE174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3B9534-544C-4619-993C-9C9AD30FA6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5FB8D-8701-4F56-82DD-09659A7E247B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97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39A495-27EC-4421-8D72-79FF5E4058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73973F-2CD0-4511-B7B1-3698079ED0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22DCBE-8337-4058-BA2A-CB0C3AD6F6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4566D-E717-4161-85B2-F5429A69D525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94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FD8B7B-E4A6-4CF9-8801-8A30568A8C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48F16E-2994-4AFA-8E2F-FAA71A14D1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3CB1C1-8359-4684-AAD5-DCC7437D37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C63EB-9384-40CF-AE07-5233F32C2FAC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27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519769-AAD4-49A7-BFCA-37D7667D90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4D9E63-4F66-4696-9BF2-825DF460AD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C4F9FA-91BE-464D-9A45-A491A80C4C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503A0-D55C-4BD8-89C3-084E6BCD8381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920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9CAADA-365A-4B13-BB3C-A36A1E2629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8733A0-8653-47FF-87C2-BD98D3B29A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B0A9C5-0F75-47ED-BB18-A7E02E1B3E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D3BD5-83E2-408D-BB35-C828D14047D7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41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A91DCF1-1BA4-462F-B4C8-A1ED17855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DB15CB0-29B3-4FBD-9E2C-331D8C6DA7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F7F04B9-48CC-4E11-A00D-E0E458F465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FD1BD-BD20-4FC1-A391-8A5A5B8E371D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8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6A03E8B-9957-4627-AD8E-C3C5F61B03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7D16597-3531-4CD0-9833-F2FC429E91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2D887B9-349C-4E04-943F-B39BADFBFC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6973C-16B4-496D-9454-8917761B098F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76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E55F707-915C-479B-8D97-A7933CB5FB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36CC482-45F0-4D41-9977-9029299157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1964D87-6743-4B37-ACFE-DBF149FF6D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449CA-6EA6-4484-B51D-0626EC430894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15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1620DF-06B6-4F71-9C22-DC1E801CDB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6809C3-CC0D-42E7-B1C2-335273F0F6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2B4542-1DCD-4350-A201-E350E40BA2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02042-769B-48B1-84F5-3A23E4A3779D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1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9EF143-68D1-454F-AA8F-A2AE25FB4C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B373F-5F50-42E5-9F06-003DB802A3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8130AD-2B2B-4DEA-9A4A-3C62F0F5D9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70631-2A54-4159-9FAC-5F1A41252FD2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223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59CF8D-8CC6-4D65-BE97-5574B5FCB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04B9D62-D738-469A-8E97-82125B1A4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6A2EB92-4810-470E-B7CB-0DFE9CCC94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1E4FD55-452D-40B4-BE4F-C70190185B5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SimSun" panose="02010600030101010101" pitchFamily="2" charset="-12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5BF549B-942E-42FF-AA09-6B4CD4CAAA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SimSun" panose="02010600030101010101" pitchFamily="2" charset="-122"/>
              </a:defRPr>
            </a:lvl1pPr>
          </a:lstStyle>
          <a:p>
            <a:pPr>
              <a:defRPr/>
            </a:pPr>
            <a:fld id="{8773FFAB-9750-4A62-B5B7-1BCD55C6709B}" type="slidenum">
              <a:rPr lang="zh-CN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26C6BAA-DBD8-437D-BF4B-98EB6F93A5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802"/>
            <a:ext cx="7772400" cy="990600"/>
          </a:xfrm>
        </p:spPr>
        <p:txBody>
          <a:bodyPr anchor="ctr"/>
          <a:lstStyle/>
          <a:p>
            <a:pPr eaLnBrk="1" hangingPunct="1"/>
            <a:r>
              <a:rPr lang="en-US" altLang="zh-CN" sz="3600" dirty="0">
                <a:ea typeface="SimSun" panose="02010600030101010101" pitchFamily="2" charset="-122"/>
              </a:rPr>
              <a:t>Academic Communication Lesson 2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2EADFB2-6DD0-4C71-9A9C-EAF393DCAA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1028700"/>
            <a:ext cx="7848600" cy="4800600"/>
          </a:xfrm>
        </p:spPr>
        <p:txBody>
          <a:bodyPr/>
          <a:lstStyle/>
          <a:p>
            <a:pPr algn="l" eaLnBrk="1" hangingPunct="1"/>
            <a:r>
              <a:rPr lang="en-US" altLang="zh-CN" sz="3200" dirty="0">
                <a:solidFill>
                  <a:schemeClr val="accent2"/>
                </a:solidFill>
                <a:ea typeface="SimSun" panose="02010600030101010101" pitchFamily="2" charset="-122"/>
              </a:rPr>
              <a:t>Pick up one “Strategy &amp; Checklist”</a:t>
            </a:r>
            <a:r>
              <a:rPr lang="en-US" altLang="zh-CN" sz="3600" dirty="0">
                <a:solidFill>
                  <a:schemeClr val="accent2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dirty="0">
                <a:solidFill>
                  <a:schemeClr val="accent2"/>
                </a:solidFill>
                <a:ea typeface="SimSun" panose="02010600030101010101" pitchFamily="2" charset="-122"/>
              </a:rPr>
              <a:t>handout per person from the desk at the front of the room: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accent2"/>
                </a:solidFill>
                <a:ea typeface="SimSun" panose="02010600030101010101" pitchFamily="2" charset="-122"/>
              </a:rPr>
              <a:t>(You will also need the “Choose a paper” handout given in Lesson 1.)</a:t>
            </a:r>
          </a:p>
          <a:p>
            <a:pPr algn="l" eaLnBrk="1" hangingPunct="1"/>
            <a:endParaRPr lang="en-US" altLang="zh-CN" sz="2300" dirty="0">
              <a:solidFill>
                <a:schemeClr val="accent2"/>
              </a:solidFill>
              <a:ea typeface="SimSun" panose="02010600030101010101" pitchFamily="2" charset="-122"/>
            </a:endParaRPr>
          </a:p>
          <a:p>
            <a:pPr algn="l" eaLnBrk="1" hangingPunct="1"/>
            <a:r>
              <a:rPr lang="en-US" altLang="zh-CN" sz="2300" dirty="0">
                <a:solidFill>
                  <a:schemeClr val="accent2"/>
                </a:solidFill>
                <a:ea typeface="SimSun" panose="02010600030101010101" pitchFamily="2" charset="-122"/>
              </a:rPr>
              <a:t>Your attendance card is on the front desk. </a:t>
            </a:r>
            <a:r>
              <a:rPr lang="en-US" altLang="zh-CN" sz="2300" b="1" dirty="0">
                <a:solidFill>
                  <a:schemeClr val="accent2"/>
                </a:solidFill>
                <a:ea typeface="SimSun" panose="02010600030101010101" pitchFamily="2" charset="-122"/>
              </a:rPr>
              <a:t>Look at your card and remember your English name</a:t>
            </a:r>
            <a:r>
              <a:rPr lang="en-US" altLang="zh-CN" sz="2300" dirty="0">
                <a:solidFill>
                  <a:schemeClr val="accent2"/>
                </a:solidFill>
                <a:ea typeface="SimSun" panose="02010600030101010101" pitchFamily="2" charset="-122"/>
              </a:rPr>
              <a:t>. Glue your photo on (if not done already) but leave the card at the front.</a:t>
            </a: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zh-CN" sz="2300" dirty="0">
                <a:solidFill>
                  <a:schemeClr val="accent2"/>
                </a:solidFill>
                <a:ea typeface="SimSun" panose="02010600030101010101" pitchFamily="2" charset="-122"/>
              </a:rPr>
              <a:t>(No card? Talk to the teacher.) </a:t>
            </a:r>
            <a:endParaRPr lang="en-US" altLang="zh-CN" dirty="0">
              <a:solidFill>
                <a:schemeClr val="accent2"/>
              </a:solidFill>
              <a:ea typeface="SimSun" panose="02010600030101010101" pitchFamily="2" charset="-122"/>
            </a:endParaRPr>
          </a:p>
          <a:p>
            <a:pPr eaLnBrk="1" hangingPunct="1"/>
            <a:r>
              <a:rPr lang="en-US" altLang="zh-CN" dirty="0">
                <a:ea typeface="SimSun" panose="02010600030101010101" pitchFamily="2" charset="-122"/>
              </a:rPr>
              <a:t>Course Website: http://staff.ustc.edu.cn/~acadcom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DC0AA7E-4314-4ED9-9087-89029901F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During the Break…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73DCCAB-B9F2-46A4-AB58-F191D8C89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Glue an ID photo onto your attendance card if you did not do it last week.</a:t>
            </a:r>
          </a:p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(If you do not have a photo with you today then bring one next week, BUT you must still hand your card in today.)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B08F3FC-0395-4537-B660-9B6D5DCE4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4581"/>
            <a:ext cx="8229600" cy="865187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SimSun" panose="02010600030101010101" pitchFamily="2" charset="-122"/>
              </a:rPr>
              <a:t>Section 1D: Central Idea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FDB7FBA-0265-4393-A9FD-A5AAA2C9D2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64"/>
            <a:ext cx="8229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dirty="0">
                <a:ea typeface="SimSun" panose="02010600030101010101" pitchFamily="2" charset="-122"/>
              </a:rPr>
              <a:t>Write a clear statement of your central idea.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600" dirty="0">
                <a:ea typeface="SimSun" panose="02010600030101010101" pitchFamily="2" charset="-122"/>
              </a:rPr>
              <a:t>One sentence 20 to 40 words long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600" dirty="0">
                <a:ea typeface="SimSun" panose="02010600030101010101" pitchFamily="2" charset="-122"/>
              </a:rPr>
              <a:t>Be specific for this talk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zh-CN" sz="2600" dirty="0">
                <a:ea typeface="SimSun" panose="02010600030101010101" pitchFamily="2" charset="-122"/>
              </a:rPr>
              <a:t>(NOT “Introduce my result.” That is BAD!!)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600" dirty="0">
                <a:ea typeface="SimSun" panose="02010600030101010101" pitchFamily="2" charset="-122"/>
              </a:rPr>
              <a:t>What is the research result you will focus 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600" dirty="0">
                <a:ea typeface="SimSun" panose="02010600030101010101" pitchFamily="2" charset="-122"/>
              </a:rPr>
              <a:t>What should listeners get from the talk?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600" b="1" dirty="0">
                <a:solidFill>
                  <a:srgbClr val="00682F"/>
                </a:solidFill>
                <a:ea typeface="SimSun" panose="02010600030101010101" pitchFamily="2" charset="-122"/>
              </a:rPr>
              <a:t>Good</a:t>
            </a:r>
            <a:r>
              <a:rPr lang="en-US" altLang="zh-CN" sz="2600" dirty="0">
                <a:ea typeface="SimSun" panose="02010600030101010101" pitchFamily="2" charset="-122"/>
              </a:rPr>
              <a:t>: objective, quantitative data like numbers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600" b="1" dirty="0">
                <a:solidFill>
                  <a:srgbClr val="FF0000"/>
                </a:solidFill>
                <a:ea typeface="SimSun" panose="02010600030101010101" pitchFamily="2" charset="-122"/>
              </a:rPr>
              <a:t>Bad</a:t>
            </a:r>
            <a:r>
              <a:rPr lang="en-US" altLang="zh-CN" sz="2600" dirty="0">
                <a:ea typeface="SimSun" panose="02010600030101010101" pitchFamily="2" charset="-122"/>
              </a:rPr>
              <a:t>: qualitative, subjective words like “big”, “good”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600" b="1" dirty="0">
                <a:solidFill>
                  <a:srgbClr val="B88C00"/>
                </a:solidFill>
                <a:ea typeface="SimSun" panose="02010600030101010101" pitchFamily="2" charset="-122"/>
              </a:rPr>
              <a:t>May (or may not)</a:t>
            </a:r>
            <a:r>
              <a:rPr lang="en-US" altLang="zh-CN" sz="2600" dirty="0">
                <a:ea typeface="SimSun" panose="02010600030101010101" pitchFamily="2" charset="-122"/>
              </a:rPr>
              <a:t> include technical terms you will define in your talk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9419AC0-E4C7-40B5-9621-6E0E45726C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9668" y="4916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SimSun" panose="02010600030101010101" pitchFamily="2" charset="-122"/>
              </a:rPr>
              <a:t>Central Idea Examples: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19D499B-85C1-4CA2-A817-A468B8BAB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9668" y="914400"/>
            <a:ext cx="8229600" cy="5029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zh-CN" sz="2800" dirty="0">
                <a:ea typeface="SimSun" panose="02010600030101010101" pitchFamily="2" charset="-122"/>
              </a:rPr>
              <a:t>“Typical language students can reduce their accent in a second language 50% faster by using a computer which displays their voice pitch and stress in real time.”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  <a:buFontTx/>
              <a:buChar char="•"/>
            </a:pPr>
            <a:r>
              <a:rPr lang="en-US" altLang="zh-CN" sz="2400" dirty="0">
                <a:ea typeface="SimSun" panose="02010600030101010101" pitchFamily="2" charset="-122"/>
              </a:rPr>
              <a:t>(Good, can be used anywhere in Introduction)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zh-CN" sz="2800" dirty="0">
                <a:ea typeface="SimSun" panose="02010600030101010101" pitchFamily="2" charset="-122"/>
              </a:rPr>
              <a:t>“</a:t>
            </a:r>
            <a:r>
              <a:rPr lang="en-US" altLang="zh-CN" sz="2800" dirty="0" err="1">
                <a:ea typeface="SimSun" panose="02010600030101010101" pitchFamily="2" charset="-122"/>
              </a:rPr>
              <a:t>Sleator</a:t>
            </a:r>
            <a:r>
              <a:rPr lang="en-US" altLang="zh-CN" sz="2800" dirty="0">
                <a:ea typeface="SimSun" panose="02010600030101010101" pitchFamily="2" charset="-122"/>
              </a:rPr>
              <a:t> and </a:t>
            </a:r>
            <a:r>
              <a:rPr lang="en-US" altLang="zh-CN" sz="2800" dirty="0" err="1">
                <a:ea typeface="SimSun" panose="02010600030101010101" pitchFamily="2" charset="-122"/>
              </a:rPr>
              <a:t>Tarjan’s</a:t>
            </a:r>
            <a:r>
              <a:rPr lang="en-US" altLang="zh-CN" sz="2800" dirty="0">
                <a:ea typeface="SimSun" panose="02010600030101010101" pitchFamily="2" charset="-122"/>
              </a:rPr>
              <a:t> splay tree data structure can be extended to </a:t>
            </a:r>
            <a:r>
              <a:rPr lang="en-US" altLang="zh-CN" sz="2800" i="1" dirty="0">
                <a:ea typeface="SimSun" panose="02010600030101010101" pitchFamily="2" charset="-122"/>
              </a:rPr>
              <a:t>k</a:t>
            </a:r>
            <a:r>
              <a:rPr lang="en-US" altLang="zh-CN" sz="2800" dirty="0">
                <a:ea typeface="SimSun" panose="02010600030101010101" pitchFamily="2" charset="-122"/>
              </a:rPr>
              <a:t>-</a:t>
            </a:r>
            <a:r>
              <a:rPr lang="en-US" altLang="zh-CN" sz="2800" dirty="0" err="1">
                <a:ea typeface="SimSun" panose="02010600030101010101" pitchFamily="2" charset="-122"/>
              </a:rPr>
              <a:t>ary</a:t>
            </a:r>
            <a:r>
              <a:rPr lang="en-US" altLang="zh-CN" sz="2800" dirty="0">
                <a:ea typeface="SimSun" panose="02010600030101010101" pitchFamily="2" charset="-122"/>
              </a:rPr>
              <a:t> search trees in a way that is provably statically optimal and probably dynamically optimal.”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zh-CN" sz="2400" dirty="0">
                <a:ea typeface="SimSun" panose="02010600030101010101" pitchFamily="2" charset="-122"/>
              </a:rPr>
              <a:t>(Good but can only be used after technical terms are defined, e.g. at end of Introduction.)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E5102D2-3DAF-4A34-9396-55416B9F67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Section 1E: General Format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466F441-5BF7-421E-92A5-BE49E1B727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CN" sz="2400" dirty="0">
                <a:ea typeface="SimSun" panose="02010600030101010101" pitchFamily="2" charset="-122"/>
              </a:rPr>
              <a:t>For this course, it must be computer projection.</a:t>
            </a:r>
          </a:p>
          <a:p>
            <a:pPr lvl="1" eaLnBrk="1" hangingPunct="1"/>
            <a:r>
              <a:rPr lang="en-US" altLang="zh-CN" sz="2000" dirty="0">
                <a:ea typeface="SimSun" panose="02010600030101010101" pitchFamily="2" charset="-122"/>
              </a:rPr>
              <a:t>Why? Because that’s what almost all modern conferences expect.</a:t>
            </a:r>
          </a:p>
          <a:p>
            <a:pPr eaLnBrk="1" hangingPunct="1"/>
            <a:r>
              <a:rPr lang="en-US" altLang="zh-CN" sz="2400" dirty="0">
                <a:ea typeface="SimSun" panose="02010600030101010101" pitchFamily="2" charset="-122"/>
              </a:rPr>
              <a:t>For other types of talks, it can vary…</a:t>
            </a:r>
          </a:p>
          <a:p>
            <a:pPr lvl="1" eaLnBrk="1" hangingPunct="1"/>
            <a:r>
              <a:rPr lang="en-US" altLang="zh-CN" sz="2000" dirty="0">
                <a:ea typeface="SimSun" panose="02010600030101010101" pitchFamily="2" charset="-122"/>
              </a:rPr>
              <a:t>Speech only (no visual aids), Lecture with blackboard, …</a:t>
            </a:r>
          </a:p>
          <a:p>
            <a:pPr eaLnBrk="1" hangingPunct="1"/>
            <a:endParaRPr lang="en-US" altLang="zh-CN" sz="2400" dirty="0">
              <a:ea typeface="SimSun" panose="02010600030101010101" pitchFamily="2" charset="-122"/>
            </a:endParaRPr>
          </a:p>
          <a:p>
            <a:pPr eaLnBrk="1" hangingPunct="1"/>
            <a:r>
              <a:rPr lang="en-US" altLang="zh-CN" sz="2400" dirty="0">
                <a:ea typeface="SimSun" panose="02010600030101010101" pitchFamily="2" charset="-122"/>
              </a:rPr>
              <a:t>You are free to choose any presentation software</a:t>
            </a:r>
          </a:p>
          <a:p>
            <a:pPr lvl="1" eaLnBrk="1" hangingPunct="1"/>
            <a:r>
              <a:rPr lang="en-US" altLang="zh-CN" sz="2000" dirty="0">
                <a:ea typeface="SimSun" panose="02010600030101010101" pitchFamily="2" charset="-122"/>
              </a:rPr>
              <a:t>Most people use PowerPoint (or a clone) because it is easy to use with many convenient options</a:t>
            </a:r>
          </a:p>
          <a:p>
            <a:pPr lvl="1" eaLnBrk="1" hangingPunct="1"/>
            <a:r>
              <a:rPr lang="en-US" altLang="zh-CN" sz="2000" dirty="0">
                <a:ea typeface="SimSun" panose="02010600030101010101" pitchFamily="2" charset="-122"/>
              </a:rPr>
              <a:t>Mathematicians and physicists often use PDF Presenter view because it formats math so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CD3508C-3BDC-43D7-AEEE-2FC9C3447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Professional Terminology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EE4ED3F-D4A2-484E-A53C-1FBEE36256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It is not enough to </a:t>
            </a:r>
            <a:r>
              <a:rPr lang="en-CA" altLang="en-US">
                <a:solidFill>
                  <a:srgbClr val="FF0066"/>
                </a:solidFill>
              </a:rPr>
              <a:t>be</a:t>
            </a:r>
            <a:r>
              <a:rPr lang="en-CA" altLang="en-US"/>
              <a:t> an expert;</a:t>
            </a:r>
          </a:p>
          <a:p>
            <a:pPr eaLnBrk="1" hangingPunct="1">
              <a:buFontTx/>
              <a:buNone/>
            </a:pPr>
            <a:r>
              <a:rPr lang="en-CA" altLang="en-US"/>
              <a:t>	You must also </a:t>
            </a:r>
            <a:r>
              <a:rPr lang="en-CA" altLang="en-US">
                <a:solidFill>
                  <a:srgbClr val="FF0066"/>
                </a:solidFill>
              </a:rPr>
              <a:t>sound like</a:t>
            </a:r>
            <a:r>
              <a:rPr lang="en-CA" altLang="en-US"/>
              <a:t> an expert!</a:t>
            </a:r>
          </a:p>
          <a:p>
            <a:pPr eaLnBrk="1" hangingPunct="1"/>
            <a:r>
              <a:rPr lang="en-CA" altLang="en-US"/>
              <a:t>Vocabulary, pronunciation, usage, etc.</a:t>
            </a:r>
          </a:p>
          <a:p>
            <a:pPr eaLnBrk="1" hangingPunct="1"/>
            <a:r>
              <a:rPr lang="en-CA" altLang="en-US"/>
              <a:t>Consider, for example, syllable stress</a:t>
            </a:r>
          </a:p>
          <a:p>
            <a:pPr eaLnBrk="1" hangingPunct="1"/>
            <a:endParaRPr lang="en-CA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1DB20E8-6A81-4DA1-9675-71399C3D32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219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SimSun" panose="02010600030101010101" pitchFamily="2" charset="-122"/>
              </a:rPr>
              <a:t>Syllable Stress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B4C685E-AB8C-4E26-BBB7-2AE903922C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815181"/>
            <a:ext cx="85344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dirty="0">
                <a:ea typeface="SimSun" panose="02010600030101010101" pitchFamily="2" charset="-122"/>
              </a:rPr>
              <a:t>Syllable stress: important for recognizing the word</a:t>
            </a:r>
          </a:p>
          <a:p>
            <a:pPr eaLnBrk="1" hangingPunct="1"/>
            <a:r>
              <a:rPr lang="en-US" altLang="zh-CN" dirty="0" err="1">
                <a:solidFill>
                  <a:srgbClr val="FF0066"/>
                </a:solidFill>
                <a:ea typeface="SimSun" panose="02010600030101010101" pitchFamily="2" charset="-122"/>
              </a:rPr>
              <a:t>syll</a:t>
            </a:r>
            <a:r>
              <a:rPr lang="en-US" altLang="zh-CN" dirty="0">
                <a:ea typeface="SimSun" panose="02010600030101010101" pitchFamily="2" charset="-122"/>
              </a:rPr>
              <a:t>-a-</a:t>
            </a:r>
            <a:r>
              <a:rPr lang="en-US" altLang="zh-CN" dirty="0" err="1">
                <a:ea typeface="SimSun" panose="02010600030101010101" pitchFamily="2" charset="-122"/>
              </a:rPr>
              <a:t>ble</a:t>
            </a:r>
            <a:r>
              <a:rPr lang="en-US" altLang="zh-CN" dirty="0">
                <a:ea typeface="SimSun" panose="02010600030101010101" pitchFamily="2" charset="-122"/>
              </a:rPr>
              <a:t>    </a:t>
            </a:r>
            <a:r>
              <a:rPr lang="en-US" altLang="zh-CN" dirty="0" err="1">
                <a:ea typeface="SimSun" panose="02010600030101010101" pitchFamily="2" charset="-122"/>
              </a:rPr>
              <a:t>syll</a:t>
            </a:r>
            <a:r>
              <a:rPr lang="en-US" altLang="zh-CN" dirty="0">
                <a:ea typeface="SimSun" panose="02010600030101010101" pitchFamily="2" charset="-122"/>
              </a:rPr>
              <a:t>-</a:t>
            </a:r>
            <a:r>
              <a:rPr lang="en-US" altLang="zh-CN" dirty="0">
                <a:solidFill>
                  <a:srgbClr val="FF0066"/>
                </a:solidFill>
                <a:ea typeface="SimSun" panose="02010600030101010101" pitchFamily="2" charset="-122"/>
              </a:rPr>
              <a:t>a</a:t>
            </a:r>
            <a:r>
              <a:rPr lang="en-US" altLang="zh-CN" dirty="0">
                <a:ea typeface="SimSun" panose="02010600030101010101" pitchFamily="2" charset="-122"/>
              </a:rPr>
              <a:t>-</a:t>
            </a:r>
            <a:r>
              <a:rPr lang="en-US" altLang="zh-CN" dirty="0" err="1">
                <a:ea typeface="SimSun" panose="02010600030101010101" pitchFamily="2" charset="-122"/>
              </a:rPr>
              <a:t>ble</a:t>
            </a:r>
            <a:r>
              <a:rPr lang="en-US" altLang="zh-CN" dirty="0">
                <a:ea typeface="SimSun" panose="02010600030101010101" pitchFamily="2" charset="-122"/>
              </a:rPr>
              <a:t>    </a:t>
            </a:r>
            <a:r>
              <a:rPr lang="en-US" altLang="zh-CN" dirty="0" err="1">
                <a:ea typeface="SimSun" panose="02010600030101010101" pitchFamily="2" charset="-122"/>
              </a:rPr>
              <a:t>syll</a:t>
            </a:r>
            <a:r>
              <a:rPr lang="en-US" altLang="zh-CN" dirty="0">
                <a:ea typeface="SimSun" panose="02010600030101010101" pitchFamily="2" charset="-122"/>
              </a:rPr>
              <a:t>-a-</a:t>
            </a:r>
            <a:r>
              <a:rPr lang="en-US" altLang="zh-CN" dirty="0" err="1">
                <a:solidFill>
                  <a:srgbClr val="FF0066"/>
                </a:solidFill>
                <a:ea typeface="SimSun" panose="02010600030101010101" pitchFamily="2" charset="-122"/>
              </a:rPr>
              <a:t>ble</a:t>
            </a:r>
            <a:r>
              <a:rPr lang="en-US" altLang="zh-CN" dirty="0">
                <a:solidFill>
                  <a:srgbClr val="FF0066"/>
                </a:solidFill>
                <a:ea typeface="SimSun" panose="02010600030101010101" pitchFamily="2" charset="-122"/>
              </a:rPr>
              <a:t>    </a:t>
            </a:r>
            <a:r>
              <a:rPr lang="en-US" altLang="zh-CN" dirty="0" err="1">
                <a:solidFill>
                  <a:srgbClr val="FF0066"/>
                </a:solidFill>
                <a:ea typeface="SimSun" panose="02010600030101010101" pitchFamily="2" charset="-122"/>
              </a:rPr>
              <a:t>syll</a:t>
            </a:r>
            <a:r>
              <a:rPr lang="en-US" altLang="zh-CN" dirty="0">
                <a:ea typeface="SimSun" panose="02010600030101010101" pitchFamily="2" charset="-122"/>
              </a:rPr>
              <a:t>-a-</a:t>
            </a:r>
            <a:r>
              <a:rPr lang="en-US" altLang="zh-CN" dirty="0" err="1">
                <a:solidFill>
                  <a:srgbClr val="FF0066"/>
                </a:solidFill>
                <a:ea typeface="SimSun" panose="02010600030101010101" pitchFamily="2" charset="-122"/>
              </a:rPr>
              <a:t>ble</a:t>
            </a:r>
            <a:endParaRPr lang="en-US" altLang="zh-CN" dirty="0">
              <a:solidFill>
                <a:srgbClr val="FF0066"/>
              </a:solidFill>
              <a:ea typeface="SimSun" panose="02010600030101010101" pitchFamily="2" charset="-122"/>
            </a:endParaRPr>
          </a:p>
          <a:p>
            <a:pPr eaLnBrk="1" hangingPunct="1"/>
            <a:r>
              <a:rPr lang="en-US" altLang="zh-CN" dirty="0">
                <a:ea typeface="SimSun" panose="02010600030101010101" pitchFamily="2" charset="-122"/>
              </a:rPr>
              <a:t>A common problem in student presentations!</a:t>
            </a:r>
          </a:p>
          <a:p>
            <a:pPr eaLnBrk="1" hangingPunct="1">
              <a:buFontTx/>
              <a:buNone/>
            </a:pPr>
            <a:r>
              <a:rPr lang="en-US" altLang="zh-CN" dirty="0">
                <a:ea typeface="SimSun" panose="02010600030101010101" pitchFamily="2" charset="-122"/>
              </a:rPr>
              <a:t>Which is correct? “</a:t>
            </a:r>
            <a:r>
              <a:rPr lang="en-US" altLang="zh-CN" dirty="0">
                <a:solidFill>
                  <a:srgbClr val="FF0066"/>
                </a:solidFill>
                <a:ea typeface="SimSun" panose="02010600030101010101" pitchFamily="2" charset="-122"/>
              </a:rPr>
              <a:t>im</a:t>
            </a:r>
            <a:r>
              <a:rPr lang="en-US" altLang="zh-CN" dirty="0">
                <a:ea typeface="SimSun" panose="02010600030101010101" pitchFamily="2" charset="-122"/>
              </a:rPr>
              <a:t>-age” or “</a:t>
            </a:r>
            <a:r>
              <a:rPr lang="en-US" altLang="zh-CN" dirty="0" err="1">
                <a:ea typeface="SimSun" panose="02010600030101010101" pitchFamily="2" charset="-122"/>
              </a:rPr>
              <a:t>i</a:t>
            </a:r>
            <a:r>
              <a:rPr lang="en-US" altLang="zh-CN" dirty="0">
                <a:ea typeface="SimSun" panose="02010600030101010101" pitchFamily="2" charset="-122"/>
              </a:rPr>
              <a:t>-</a:t>
            </a:r>
            <a:r>
              <a:rPr lang="en-US" altLang="zh-CN" dirty="0">
                <a:solidFill>
                  <a:srgbClr val="FF0066"/>
                </a:solidFill>
                <a:ea typeface="SimSun" panose="02010600030101010101" pitchFamily="2" charset="-122"/>
              </a:rPr>
              <a:t>mage</a:t>
            </a:r>
            <a:r>
              <a:rPr lang="en-US" altLang="zh-CN" dirty="0">
                <a:ea typeface="SimSun" panose="02010600030101010101" pitchFamily="2" charset="-122"/>
              </a:rPr>
              <a:t>”?</a:t>
            </a:r>
          </a:p>
          <a:p>
            <a:pPr eaLnBrk="1" hangingPunct="1"/>
            <a:r>
              <a:rPr lang="en-US" altLang="zh-CN" dirty="0">
                <a:ea typeface="SimSun" panose="02010600030101010101" pitchFamily="2" charset="-122"/>
              </a:rPr>
              <a:t>Answer: “</a:t>
            </a:r>
            <a:r>
              <a:rPr lang="en-US" altLang="zh-CN" dirty="0" err="1">
                <a:solidFill>
                  <a:srgbClr val="FF0066"/>
                </a:solidFill>
                <a:ea typeface="SimSun" panose="02010600030101010101" pitchFamily="2" charset="-122"/>
              </a:rPr>
              <a:t>im</a:t>
            </a:r>
            <a:r>
              <a:rPr lang="en-US" altLang="zh-CN" dirty="0">
                <a:ea typeface="SimSun" panose="02010600030101010101" pitchFamily="2" charset="-122"/>
              </a:rPr>
              <a:t>-age” </a:t>
            </a:r>
          </a:p>
          <a:p>
            <a:pPr lvl="1" eaLnBrk="1" hangingPunct="1"/>
            <a:r>
              <a:rPr lang="en-US" altLang="zh-CN" dirty="0">
                <a:ea typeface="SimSun" panose="02010600030101010101" pitchFamily="2" charset="-122"/>
              </a:rPr>
              <a:t>the “a” pronounced as [ə] “uh” not [</a:t>
            </a:r>
            <a:r>
              <a:rPr lang="en-US" altLang="zh-CN" dirty="0" err="1">
                <a:ea typeface="SimSun" panose="02010600030101010101" pitchFamily="2" charset="-122"/>
              </a:rPr>
              <a:t>ei</a:t>
            </a:r>
            <a:r>
              <a:rPr lang="en-US" altLang="zh-CN" dirty="0">
                <a:ea typeface="SimSun" panose="02010600030101010101" pitchFamily="2" charset="-122"/>
              </a:rPr>
              <a:t>] like “way”</a:t>
            </a:r>
          </a:p>
          <a:p>
            <a:pPr eaLnBrk="1" hangingPunct="1">
              <a:buNone/>
            </a:pPr>
            <a:r>
              <a:rPr lang="en-US" altLang="zh-CN" dirty="0">
                <a:ea typeface="SimSun" panose="02010600030101010101" pitchFamily="2" charset="-122"/>
              </a:rPr>
              <a:t>Which is correct? </a:t>
            </a:r>
          </a:p>
          <a:p>
            <a:pPr eaLnBrk="1" hangingPunct="1">
              <a:buNone/>
            </a:pPr>
            <a:r>
              <a:rPr lang="en-US" altLang="zh-CN" dirty="0">
                <a:ea typeface="SimSun" panose="02010600030101010101" pitchFamily="2" charset="-122"/>
              </a:rPr>
              <a:t>			“</a:t>
            </a:r>
            <a:r>
              <a:rPr lang="en-US" altLang="zh-CN" dirty="0">
                <a:solidFill>
                  <a:srgbClr val="FF0000"/>
                </a:solidFill>
                <a:ea typeface="SimSun" panose="02010600030101010101" pitchFamily="2" charset="-122"/>
              </a:rPr>
              <a:t>par</a:t>
            </a:r>
            <a:r>
              <a:rPr lang="en-US" altLang="zh-CN" dirty="0">
                <a:ea typeface="SimSun" panose="02010600030101010101" pitchFamily="2" charset="-122"/>
              </a:rPr>
              <a:t>-a-me-</a:t>
            </a:r>
            <a:r>
              <a:rPr lang="en-US" altLang="zh-CN" dirty="0" err="1">
                <a:ea typeface="SimSun" panose="02010600030101010101" pitchFamily="2" charset="-122"/>
              </a:rPr>
              <a:t>ter</a:t>
            </a:r>
            <a:r>
              <a:rPr lang="en-US" altLang="zh-CN" dirty="0">
                <a:ea typeface="SimSun" panose="02010600030101010101" pitchFamily="2" charset="-122"/>
              </a:rPr>
              <a:t>” or “pa-</a:t>
            </a:r>
            <a:r>
              <a:rPr lang="en-US" altLang="zh-CN" dirty="0">
                <a:solidFill>
                  <a:srgbClr val="FF0000"/>
                </a:solidFill>
                <a:ea typeface="SimSun" panose="02010600030101010101" pitchFamily="2" charset="-122"/>
              </a:rPr>
              <a:t>ram</a:t>
            </a:r>
            <a:r>
              <a:rPr lang="en-US" altLang="zh-CN" dirty="0">
                <a:ea typeface="SimSun" panose="02010600030101010101" pitchFamily="2" charset="-122"/>
              </a:rPr>
              <a:t>-e-</a:t>
            </a:r>
            <a:r>
              <a:rPr lang="en-US" altLang="zh-CN" dirty="0" err="1">
                <a:ea typeface="SimSun" panose="02010600030101010101" pitchFamily="2" charset="-122"/>
              </a:rPr>
              <a:t>ter</a:t>
            </a:r>
            <a:r>
              <a:rPr lang="en-US" altLang="zh-CN" dirty="0">
                <a:ea typeface="SimSun" panose="02010600030101010101" pitchFamily="2" charset="-122"/>
              </a:rPr>
              <a:t>”?</a:t>
            </a:r>
          </a:p>
          <a:p>
            <a:pPr eaLnBrk="1" hangingPunct="1">
              <a:buFontTx/>
              <a:buNone/>
            </a:pPr>
            <a:endParaRPr lang="zh-CN" altLang="en-US" dirty="0">
              <a:solidFill>
                <a:srgbClr val="FF0066"/>
              </a:solidFill>
              <a:ea typeface="SimSun" panose="02010600030101010101" pitchFamily="2" charset="-122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FB8ECE7-F5AD-FC4B-5FBC-2ACC59E54090}"/>
              </a:ext>
            </a:extLst>
          </p:cNvPr>
          <p:cNvSpPr/>
          <p:nvPr/>
        </p:nvSpPr>
        <p:spPr>
          <a:xfrm>
            <a:off x="5143596" y="5181555"/>
            <a:ext cx="2781115" cy="891426"/>
          </a:xfrm>
          <a:prstGeom prst="ellipse">
            <a:avLst/>
          </a:prstGeom>
          <a:noFill/>
          <a:ln w="698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E807DDA-97AC-E375-A33C-F7507F687AEC}"/>
              </a:ext>
            </a:extLst>
          </p:cNvPr>
          <p:cNvCxnSpPr>
            <a:cxnSpLocks/>
          </p:cNvCxnSpPr>
          <p:nvPr/>
        </p:nvCxnSpPr>
        <p:spPr>
          <a:xfrm>
            <a:off x="3581426" y="5029158"/>
            <a:ext cx="1562171" cy="380990"/>
          </a:xfrm>
          <a:prstGeom prst="straightConnector1">
            <a:avLst/>
          </a:prstGeom>
          <a:ln w="603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9C66583-FBCD-4F84-BE7A-A1151F01B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Syllable Stress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0A9F17D-8916-4408-8D75-940280B3AC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181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CN" sz="2800" dirty="0">
                <a:solidFill>
                  <a:srgbClr val="FF0066"/>
                </a:solidFill>
                <a:ea typeface="SimSun" panose="02010600030101010101" pitchFamily="2" charset="-122"/>
              </a:rPr>
              <a:t>mech</a:t>
            </a:r>
            <a:r>
              <a:rPr lang="en-US" altLang="zh-CN" sz="2800" dirty="0">
                <a:ea typeface="SimSun" panose="02010600030101010101" pitchFamily="2" charset="-122"/>
              </a:rPr>
              <a:t>-a-</a:t>
            </a:r>
            <a:r>
              <a:rPr lang="en-US" altLang="zh-CN" sz="2800" dirty="0" err="1">
                <a:ea typeface="SimSun" panose="02010600030101010101" pitchFamily="2" charset="-122"/>
              </a:rPr>
              <a:t>nism</a:t>
            </a:r>
            <a:r>
              <a:rPr lang="en-US" altLang="zh-CN" sz="2800" dirty="0">
                <a:ea typeface="SimSun" panose="02010600030101010101" pitchFamily="2" charset="-122"/>
              </a:rPr>
              <a:t>? 		me-</a:t>
            </a:r>
            <a:r>
              <a:rPr lang="en-US" altLang="zh-CN" sz="2800" dirty="0" err="1">
                <a:solidFill>
                  <a:srgbClr val="FF0066"/>
                </a:solidFill>
                <a:ea typeface="SimSun" panose="02010600030101010101" pitchFamily="2" charset="-122"/>
              </a:rPr>
              <a:t>chan</a:t>
            </a:r>
            <a:r>
              <a:rPr lang="en-US" altLang="zh-CN" sz="2800" dirty="0">
                <a:ea typeface="SimSun" panose="02010600030101010101" pitchFamily="2" charset="-122"/>
              </a:rPr>
              <a:t>-ism? </a:t>
            </a:r>
          </a:p>
          <a:p>
            <a:pPr algn="ctr" eaLnBrk="1" hangingPunct="1">
              <a:buFontTx/>
              <a:buNone/>
            </a:pPr>
            <a:r>
              <a:rPr lang="en-US" altLang="zh-CN" sz="2800" dirty="0">
                <a:ea typeface="SimSun" panose="02010600030101010101" pitchFamily="2" charset="-122"/>
              </a:rPr>
              <a:t>mech-a-</a:t>
            </a:r>
            <a:r>
              <a:rPr lang="en-US" altLang="zh-CN" sz="2800" dirty="0" err="1">
                <a:solidFill>
                  <a:srgbClr val="FF0066"/>
                </a:solidFill>
                <a:ea typeface="SimSun" panose="02010600030101010101" pitchFamily="2" charset="-122"/>
              </a:rPr>
              <a:t>nism</a:t>
            </a:r>
            <a:r>
              <a:rPr lang="en-US" altLang="zh-CN" sz="2800" dirty="0">
                <a:ea typeface="SimSun" panose="02010600030101010101" pitchFamily="2" charset="-122"/>
              </a:rPr>
              <a:t>?		</a:t>
            </a:r>
            <a:r>
              <a:rPr lang="en-US" altLang="zh-CN" sz="2800" dirty="0">
                <a:solidFill>
                  <a:srgbClr val="FF0066"/>
                </a:solidFill>
                <a:ea typeface="SimSun" panose="02010600030101010101" pitchFamily="2" charset="-122"/>
              </a:rPr>
              <a:t>mech</a:t>
            </a:r>
            <a:r>
              <a:rPr lang="en-US" altLang="zh-CN" sz="2800" dirty="0">
                <a:ea typeface="SimSun" panose="02010600030101010101" pitchFamily="2" charset="-122"/>
              </a:rPr>
              <a:t>-a-</a:t>
            </a:r>
            <a:r>
              <a:rPr lang="en-US" altLang="zh-CN" sz="2800" dirty="0" err="1">
                <a:solidFill>
                  <a:srgbClr val="FF0066"/>
                </a:solidFill>
                <a:ea typeface="SimSun" panose="02010600030101010101" pitchFamily="2" charset="-122"/>
              </a:rPr>
              <a:t>nism</a:t>
            </a:r>
            <a:r>
              <a:rPr lang="en-US" altLang="zh-CN" sz="2800" dirty="0">
                <a:ea typeface="SimSun" panose="02010600030101010101" pitchFamily="2" charset="-122"/>
              </a:rPr>
              <a:t>? </a:t>
            </a:r>
          </a:p>
          <a:p>
            <a:pPr eaLnBrk="1" hangingPunct="1">
              <a:buFontTx/>
              <a:buNone/>
            </a:pPr>
            <a:endParaRPr lang="en-US" altLang="zh-CN" sz="900" dirty="0">
              <a:ea typeface="SimSun" panose="02010600030101010101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sz="2800" dirty="0">
                <a:ea typeface="SimSun" panose="02010600030101010101" pitchFamily="2" charset="-122"/>
              </a:rPr>
              <a:t>Answer: </a:t>
            </a:r>
            <a:r>
              <a:rPr lang="en-US" altLang="zh-CN" sz="2800" dirty="0">
                <a:solidFill>
                  <a:srgbClr val="FF0066"/>
                </a:solidFill>
                <a:ea typeface="SimSun" panose="02010600030101010101" pitchFamily="2" charset="-122"/>
              </a:rPr>
              <a:t>mech</a:t>
            </a:r>
            <a:r>
              <a:rPr lang="en-US" altLang="zh-CN" sz="2800" dirty="0">
                <a:ea typeface="SimSun" panose="02010600030101010101" pitchFamily="2" charset="-122"/>
              </a:rPr>
              <a:t>-a-</a:t>
            </a:r>
            <a:r>
              <a:rPr lang="en-US" altLang="zh-CN" sz="2800" dirty="0" err="1">
                <a:ea typeface="SimSun" panose="02010600030101010101" pitchFamily="2" charset="-122"/>
              </a:rPr>
              <a:t>nism</a:t>
            </a:r>
            <a:r>
              <a:rPr lang="en-US" altLang="zh-CN" sz="2800" dirty="0">
                <a:ea typeface="SimSun" panose="02010600030101010101" pitchFamily="2" charset="-122"/>
              </a:rPr>
              <a:t> (noun)</a:t>
            </a:r>
          </a:p>
          <a:p>
            <a:pPr eaLnBrk="1" hangingPunct="1">
              <a:buFontTx/>
              <a:buNone/>
            </a:pPr>
            <a:r>
              <a:rPr lang="en-US" altLang="zh-CN" sz="2800" dirty="0">
                <a:ea typeface="SimSun" panose="02010600030101010101" pitchFamily="2" charset="-122"/>
              </a:rPr>
              <a:t>Similar words with different stress:</a:t>
            </a:r>
          </a:p>
          <a:p>
            <a:pPr eaLnBrk="1" hangingPunct="1"/>
            <a:r>
              <a:rPr lang="en-US" altLang="zh-CN" sz="2800" dirty="0">
                <a:ea typeface="SimSun" panose="02010600030101010101" pitchFamily="2" charset="-122"/>
              </a:rPr>
              <a:t>me-</a:t>
            </a:r>
            <a:r>
              <a:rPr lang="en-US" altLang="zh-CN" sz="2800" dirty="0" err="1">
                <a:solidFill>
                  <a:srgbClr val="FF0066"/>
                </a:solidFill>
                <a:ea typeface="SimSun" panose="02010600030101010101" pitchFamily="2" charset="-122"/>
              </a:rPr>
              <a:t>chan</a:t>
            </a:r>
            <a:r>
              <a:rPr lang="en-US" altLang="zh-CN" sz="2800" dirty="0">
                <a:ea typeface="SimSun" panose="02010600030101010101" pitchFamily="2" charset="-122"/>
              </a:rPr>
              <a:t>-</a:t>
            </a:r>
            <a:r>
              <a:rPr lang="en-US" altLang="zh-CN" sz="2800" dirty="0" err="1">
                <a:ea typeface="SimSun" panose="02010600030101010101" pitchFamily="2" charset="-122"/>
              </a:rPr>
              <a:t>ics</a:t>
            </a:r>
            <a:r>
              <a:rPr lang="en-US" altLang="zh-CN" sz="2800" dirty="0">
                <a:ea typeface="SimSun" panose="02010600030101010101" pitchFamily="2" charset="-122"/>
              </a:rPr>
              <a:t> (noun)</a:t>
            </a:r>
          </a:p>
          <a:p>
            <a:pPr eaLnBrk="1" hangingPunct="1"/>
            <a:r>
              <a:rPr lang="en-US" altLang="zh-CN" sz="2800" dirty="0">
                <a:ea typeface="SimSun" panose="02010600030101010101" pitchFamily="2" charset="-122"/>
              </a:rPr>
              <a:t>me-</a:t>
            </a:r>
            <a:r>
              <a:rPr lang="en-US" altLang="zh-CN" sz="2800" dirty="0" err="1">
                <a:solidFill>
                  <a:srgbClr val="FF0066"/>
                </a:solidFill>
                <a:ea typeface="SimSun" panose="02010600030101010101" pitchFamily="2" charset="-122"/>
              </a:rPr>
              <a:t>chan</a:t>
            </a:r>
            <a:r>
              <a:rPr lang="en-US" altLang="zh-CN" sz="2800" dirty="0">
                <a:ea typeface="SimSun" panose="02010600030101010101" pitchFamily="2" charset="-122"/>
              </a:rPr>
              <a:t>-</a:t>
            </a:r>
            <a:r>
              <a:rPr lang="en-US" altLang="zh-CN" sz="2800" dirty="0" err="1">
                <a:ea typeface="SimSun" panose="02010600030101010101" pitchFamily="2" charset="-122"/>
              </a:rPr>
              <a:t>i-cal</a:t>
            </a:r>
            <a:r>
              <a:rPr lang="en-US" altLang="zh-CN" sz="2800" dirty="0">
                <a:ea typeface="SimSun" panose="02010600030101010101" pitchFamily="2" charset="-122"/>
              </a:rPr>
              <a:t> (adjective)</a:t>
            </a:r>
          </a:p>
          <a:p>
            <a:pPr eaLnBrk="1" hangingPunct="1"/>
            <a:r>
              <a:rPr lang="en-US" altLang="zh-CN" sz="2800" dirty="0">
                <a:solidFill>
                  <a:srgbClr val="FF0066"/>
                </a:solidFill>
                <a:ea typeface="SimSun" panose="02010600030101010101" pitchFamily="2" charset="-122"/>
              </a:rPr>
              <a:t>mech</a:t>
            </a:r>
            <a:r>
              <a:rPr lang="en-US" altLang="zh-CN" sz="2800" dirty="0">
                <a:ea typeface="SimSun" panose="02010600030101010101" pitchFamily="2" charset="-122"/>
              </a:rPr>
              <a:t>-a-</a:t>
            </a:r>
            <a:r>
              <a:rPr lang="en-US" altLang="zh-CN" sz="2800" dirty="0" err="1">
                <a:solidFill>
                  <a:srgbClr val="FF0066"/>
                </a:solidFill>
                <a:ea typeface="SimSun" panose="02010600030101010101" pitchFamily="2" charset="-122"/>
              </a:rPr>
              <a:t>nist</a:t>
            </a:r>
            <a:r>
              <a:rPr lang="en-US" altLang="zh-CN" sz="2800" dirty="0">
                <a:ea typeface="SimSun" panose="02010600030101010101" pitchFamily="2" charset="-122"/>
              </a:rPr>
              <a:t>-tic (adjective)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90F9541-2F8C-4E4C-8325-CBFDC6242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00781"/>
            <a:ext cx="8229600" cy="792224"/>
          </a:xfrm>
        </p:spPr>
        <p:txBody>
          <a:bodyPr/>
          <a:lstStyle/>
          <a:p>
            <a:pPr eaLnBrk="1" hangingPunct="1"/>
            <a:r>
              <a:rPr lang="en-CA" altLang="en-US" sz="4000" dirty="0"/>
              <a:t>Your Personal Dictionary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881FA57-7EE1-4A3A-B11A-70375BC32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65"/>
            <a:ext cx="8229600" cy="508394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lphaUcPeriod"/>
            </a:pPr>
            <a:r>
              <a:rPr lang="en-CA" altLang="en-US" sz="2800" dirty="0"/>
              <a:t>Write out 10 important terms (1, 2, or more words per “term”) used often in your research area [5 minutes to write out the list]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2400" dirty="0"/>
              <a:t>Most terms will have 3 or more syllables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2400" u="sng" dirty="0"/>
              <a:t>Underline</a:t>
            </a:r>
            <a:r>
              <a:rPr lang="en-CA" altLang="en-US" sz="2400" dirty="0"/>
              <a:t> the stressed syllables (Remember the problems with “image” &amp; “mechanism”!)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2400" dirty="0"/>
              <a:t>Examples: “</a:t>
            </a:r>
            <a:r>
              <a:rPr lang="en-CA" altLang="en-US" sz="2400" u="sng" dirty="0"/>
              <a:t>al</a:t>
            </a:r>
            <a:r>
              <a:rPr lang="en-CA" altLang="en-US" sz="2400" dirty="0"/>
              <a:t>go</a:t>
            </a:r>
            <a:r>
              <a:rPr lang="en-CA" altLang="en-US" sz="2400" u="sng" dirty="0"/>
              <a:t>rith</a:t>
            </a:r>
            <a:r>
              <a:rPr lang="en-CA" altLang="en-US" sz="2400" dirty="0"/>
              <a:t>mic com</a:t>
            </a:r>
            <a:r>
              <a:rPr lang="en-CA" altLang="en-US" sz="2400" u="sng" dirty="0"/>
              <a:t>plex</a:t>
            </a:r>
            <a:r>
              <a:rPr lang="en-CA" altLang="en-US" sz="2400" dirty="0"/>
              <a:t>ity”, “</a:t>
            </a:r>
            <a:r>
              <a:rPr lang="en-CA" altLang="en-US" sz="2400" u="sng" dirty="0"/>
              <a:t>Kol</a:t>
            </a:r>
            <a:r>
              <a:rPr lang="en-CA" altLang="en-US" sz="2400" dirty="0"/>
              <a:t>mo</a:t>
            </a:r>
            <a:r>
              <a:rPr lang="en-CA" altLang="en-US" sz="2400" u="sng" dirty="0"/>
              <a:t>gor</a:t>
            </a:r>
            <a:r>
              <a:rPr lang="en-CA" altLang="en-US" sz="2400" dirty="0"/>
              <a:t>ov”, “pa</a:t>
            </a:r>
            <a:r>
              <a:rPr lang="en-CA" altLang="en-US" sz="2400" u="sng" dirty="0"/>
              <a:t>ram</a:t>
            </a:r>
            <a:r>
              <a:rPr lang="en-CA" altLang="en-US" sz="2400" dirty="0"/>
              <a:t>eter”, “</a:t>
            </a:r>
            <a:r>
              <a:rPr lang="en-CA" altLang="en-US" sz="2400" u="sng" dirty="0"/>
              <a:t>proof</a:t>
            </a:r>
            <a:r>
              <a:rPr lang="en-CA" altLang="en-US" sz="2400" dirty="0"/>
              <a:t> by </a:t>
            </a:r>
            <a:r>
              <a:rPr lang="en-CA" altLang="en-US" sz="2400" u="sng" dirty="0"/>
              <a:t>con</a:t>
            </a:r>
            <a:r>
              <a:rPr lang="en-CA" altLang="en-US" sz="2400" dirty="0"/>
              <a:t>tra</a:t>
            </a:r>
            <a:r>
              <a:rPr lang="en-CA" altLang="en-US" sz="2400" u="sng" dirty="0"/>
              <a:t>dic</a:t>
            </a:r>
            <a:r>
              <a:rPr lang="en-CA" altLang="en-US" sz="2400" dirty="0"/>
              <a:t>tion”, “de</a:t>
            </a:r>
            <a:r>
              <a:rPr lang="en-CA" altLang="en-US" sz="2400" u="sng" dirty="0"/>
              <a:t>riv</a:t>
            </a:r>
            <a:r>
              <a:rPr lang="en-CA" altLang="en-US" sz="2400" dirty="0"/>
              <a:t>ative”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lphaUcPeriod"/>
            </a:pPr>
            <a:r>
              <a:rPr lang="en-CA" altLang="en-US" sz="2800" dirty="0"/>
              <a:t>Partners take turns saying the terms out loud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2400" dirty="0"/>
              <a:t>Pronounce problem sounds well (e.g., “</a:t>
            </a:r>
            <a:r>
              <a:rPr lang="en-CA" altLang="en-US" sz="2400" dirty="0" err="1"/>
              <a:t>th</a:t>
            </a:r>
            <a:r>
              <a:rPr lang="en-CA" altLang="en-US" sz="2400" dirty="0"/>
              <a:t>”, r-l-n)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2400" dirty="0"/>
              <a:t>Use the right syllable stress smoothly and fluently.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2400" dirty="0"/>
              <a:t>Speak </a:t>
            </a:r>
            <a:r>
              <a:rPr lang="en-CA" altLang="en-US" sz="2400" dirty="0">
                <a:solidFill>
                  <a:srgbClr val="FF0000"/>
                </a:solidFill>
              </a:rPr>
              <a:t>confidently</a:t>
            </a:r>
            <a:r>
              <a:rPr lang="en-CA" altLang="en-US" sz="2400" dirty="0"/>
              <a:t> to your partner!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CA2C14F-266B-4946-B7FA-1C5881968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219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zh-CN" dirty="0">
                <a:ea typeface="SimSun" panose="02010600030101010101" pitchFamily="2" charset="-122"/>
              </a:rPr>
              <a:t>Homework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AFCE538-7AC5-4D53-9002-1FF066F68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2220"/>
            <a:ext cx="8229600" cy="5105400"/>
          </a:xfrm>
        </p:spPr>
        <p:txBody>
          <a:bodyPr/>
          <a:lstStyle/>
          <a:p>
            <a:pPr marL="609600" indent="-609600" eaLnBrk="1" hangingPunct="1"/>
            <a:r>
              <a:rPr lang="en-US" altLang="zh-CN" sz="2800" dirty="0">
                <a:ea typeface="SimSun" panose="02010600030101010101" pitchFamily="2" charset="-122"/>
              </a:rPr>
              <a:t>Choose a paper for your final exam, as explained in the Lesson 1 handout “Homework for Lesson 3”. 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2800" b="1" i="1" dirty="0">
                <a:ea typeface="SimSun" panose="02010600030101010101" pitchFamily="2" charset="-122"/>
              </a:rPr>
              <a:t>	Bring your paper to class next week!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z="2800" b="1" i="1" dirty="0">
                <a:ea typeface="SimSun" panose="02010600030101010101" pitchFamily="2" charset="-122"/>
              </a:rPr>
              <a:t>	</a:t>
            </a:r>
            <a:r>
              <a:rPr lang="en-US" altLang="zh-CN" sz="2800" dirty="0">
                <a:ea typeface="SimSun" panose="02010600030101010101" pitchFamily="2" charset="-122"/>
              </a:rPr>
              <a:t>(We will use it in Lesson 3.)</a:t>
            </a:r>
          </a:p>
          <a:p>
            <a:pPr marL="609600" indent="-609600" eaLnBrk="1" hangingPunct="1">
              <a:buClr>
                <a:schemeClr val="tx1"/>
              </a:buClr>
            </a:pPr>
            <a:r>
              <a:rPr lang="en-US" altLang="zh-CN" sz="2800" dirty="0">
                <a:ea typeface="SimSun" panose="02010600030101010101" pitchFamily="2" charset="-122"/>
              </a:rPr>
              <a:t>Be sure I have your attendance card before you leave today.</a:t>
            </a:r>
          </a:p>
          <a:p>
            <a:pPr marL="990600" lvl="1" indent="-533400" eaLnBrk="1" hangingPunct="1">
              <a:buClr>
                <a:schemeClr val="tx1"/>
              </a:buClr>
            </a:pPr>
            <a:r>
              <a:rPr lang="en-US" altLang="zh-CN" sz="2400" dirty="0">
                <a:ea typeface="SimSun" panose="02010600030101010101" pitchFamily="2" charset="-122"/>
              </a:rPr>
              <a:t>Do NOT take your card with you!</a:t>
            </a:r>
          </a:p>
          <a:p>
            <a:pPr marL="990600" lvl="1" indent="-533400" eaLnBrk="1" hangingPunct="1">
              <a:buClr>
                <a:schemeClr val="tx1"/>
              </a:buClr>
            </a:pPr>
            <a:r>
              <a:rPr lang="en-US" altLang="zh-CN" sz="2400" dirty="0">
                <a:ea typeface="SimSun" panose="02010600030101010101" pitchFamily="2" charset="-122"/>
              </a:rPr>
              <a:t>Even if you do not have a photo on it yet, I need to have your card NOW.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86ABCF6-B947-40BB-B146-E43D2B1D7A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Course Goals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4D72063-6004-442F-87E8-2D930CA204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altLang="zh-CN" dirty="0">
                <a:ea typeface="SimSun" panose="02010600030101010101" pitchFamily="2" charset="-122"/>
              </a:rPr>
              <a:t>Good speakers will get better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zh-CN" dirty="0">
                <a:ea typeface="SimSun" panose="02010600030101010101" pitchFamily="2" charset="-122"/>
              </a:rPr>
              <a:t>Bad speakers will get “good enough” </a:t>
            </a:r>
          </a:p>
          <a:p>
            <a:pPr marL="400050" lvl="1" indent="0" eaLnBrk="1" hangingPunct="1">
              <a:buNone/>
            </a:pPr>
            <a:r>
              <a:rPr lang="en-US" altLang="zh-CN" dirty="0">
                <a:ea typeface="SimSun" panose="02010600030101010101" pitchFamily="2" charset="-122"/>
              </a:rPr>
              <a:t>(to present scientific results in English at an international conference)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zh-CN" dirty="0">
                <a:ea typeface="SimSun" panose="02010600030101010101" pitchFamily="2" charset="-122"/>
              </a:rPr>
              <a:t>You will know what to aim for </a:t>
            </a:r>
          </a:p>
          <a:p>
            <a:pPr marL="400050" lvl="1" indent="0" eaLnBrk="1" hangingPunct="1">
              <a:buNone/>
            </a:pPr>
            <a:r>
              <a:rPr lang="en-US" altLang="zh-CN" dirty="0">
                <a:ea typeface="SimSun" panose="02010600030101010101" pitchFamily="2" charset="-122"/>
              </a:rPr>
              <a:t>(i.e., what you are trying to do)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zh-CN" dirty="0">
                <a:ea typeface="SimSun" panose="02010600030101010101" pitchFamily="2" charset="-122"/>
              </a:rPr>
              <a:t>You will know what mistakes to avoid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A1D3F99-4BA2-4627-9843-A66692D4E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>
                <a:ea typeface="SimSun" panose="02010600030101010101" pitchFamily="2" charset="-122"/>
              </a:rPr>
              <a:t>With your partner, make 2 lists…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FB8FA74-6FFB-4FD6-A354-F39A1EA245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>
                <a:ea typeface="SimSun" panose="02010600030101010101" pitchFamily="2" charset="-122"/>
              </a:rPr>
              <a:t>What makes a good scientific presentation good?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>
                <a:ea typeface="SimSun" panose="02010600030101010101" pitchFamily="2" charset="-122"/>
              </a:rPr>
              <a:t>Clear organization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>
                <a:ea typeface="SimSun" panose="02010600030101010101" pitchFamily="2" charset="-122"/>
              </a:rPr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ea typeface="SimSun" panose="02010600030101010101" pitchFamily="2" charset="-122"/>
              </a:rPr>
              <a:t>What makes a bad scientific presentation bad?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>
                <a:ea typeface="SimSun" panose="02010600030101010101" pitchFamily="2" charset="-122"/>
              </a:rPr>
              <a:t>Bad pronunciation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>
                <a:ea typeface="SimSun" panose="02010600030101010101" pitchFamily="2" charset="-122"/>
              </a:rPr>
              <a:t>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F09B025-8880-4660-9285-463A10A39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Presentation Checklist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284DF44-98DC-4F5A-93DD-0B22ED1B4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CN">
                <a:ea typeface="SimSun" panose="02010600030101010101" pitchFamily="2" charset="-122"/>
              </a:rPr>
              <a:t>Two uses:</a:t>
            </a:r>
          </a:p>
          <a:p>
            <a:pPr eaLnBrk="1" hangingPunct="1"/>
            <a:endParaRPr lang="en-US" altLang="zh-CN">
              <a:ea typeface="SimSun" panose="02010600030101010101" pitchFamily="2" charset="-122"/>
            </a:endParaRPr>
          </a:p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Gives you a step-by-step plan to follow</a:t>
            </a:r>
          </a:p>
          <a:p>
            <a:pPr eaLnBrk="1" hangingPunct="1"/>
            <a:endParaRPr lang="en-US" altLang="zh-CN">
              <a:ea typeface="SimSun" panose="02010600030101010101" pitchFamily="2" charset="-122"/>
            </a:endParaRPr>
          </a:p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Makes sure you do not miss anything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D73B718-04CF-477E-891C-F88B5A7B7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>
                <a:ea typeface="SimSun" panose="02010600030101010101" pitchFamily="2" charset="-122"/>
              </a:rPr>
              <a:t>Section 1: Determine basic parameters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04B79B2-0B62-4A40-BA13-21F6EE5DE6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o"/>
            </a:pPr>
            <a:r>
              <a:rPr lang="en-US" altLang="zh-CN" dirty="0">
                <a:solidFill>
                  <a:srgbClr val="FF0066"/>
                </a:solidFill>
                <a:ea typeface="SimSun" panose="02010600030101010101" pitchFamily="2" charset="-122"/>
              </a:rPr>
              <a:t>A. Choose a subject</a:t>
            </a:r>
            <a:r>
              <a:rPr lang="en-US" altLang="zh-CN" dirty="0">
                <a:solidFill>
                  <a:srgbClr val="FFFF00"/>
                </a:solidFill>
                <a:ea typeface="SimSun" panose="02010600030101010101" pitchFamily="2" charset="-122"/>
              </a:rPr>
              <a:t>.</a:t>
            </a:r>
            <a:r>
              <a:rPr lang="en-US" altLang="zh-CN" dirty="0">
                <a:ea typeface="SimSun" panose="02010600030101010101" pitchFamily="2" charset="-122"/>
              </a:rPr>
              <a:t> [This may be all or part of the paper to be presented.]</a:t>
            </a:r>
          </a:p>
          <a:p>
            <a:pPr eaLnBrk="1" hangingPunct="1">
              <a:buFont typeface="Wingdings" panose="05000000000000000000" pitchFamily="2" charset="2"/>
              <a:buChar char="o"/>
            </a:pPr>
            <a:endParaRPr lang="en-US" altLang="zh-CN" dirty="0">
              <a:ea typeface="SimSun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Char char="o"/>
            </a:pPr>
            <a:r>
              <a:rPr lang="en-US" altLang="zh-CN" dirty="0">
                <a:ea typeface="SimSun" panose="02010600030101010101" pitchFamily="2" charset="-122"/>
              </a:rPr>
              <a:t>B. Analyze your listeners.</a:t>
            </a:r>
          </a:p>
          <a:p>
            <a:pPr eaLnBrk="1" hangingPunct="1">
              <a:buFont typeface="Wingdings" panose="05000000000000000000" pitchFamily="2" charset="2"/>
              <a:buChar char="o"/>
            </a:pPr>
            <a:endParaRPr lang="en-US" altLang="zh-CN" dirty="0">
              <a:ea typeface="SimSun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Char char="o"/>
            </a:pPr>
            <a:r>
              <a:rPr lang="en-US" altLang="zh-CN" dirty="0">
                <a:ea typeface="SimSun" panose="02010600030101010101" pitchFamily="2" charset="-122"/>
              </a:rPr>
              <a:t>C. Analyze the purpose of the talk.</a:t>
            </a:r>
          </a:p>
          <a:p>
            <a:pPr eaLnBrk="1" hangingPunct="1">
              <a:buFont typeface="Wingdings" panose="05000000000000000000" pitchFamily="2" charset="2"/>
              <a:buChar char="o"/>
            </a:pPr>
            <a:endParaRPr lang="zh-CN" altLang="en-US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FAD25-A357-4057-AB33-94595BFD0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/>
              <a:t>Choose a paper to present for your Final Exam in this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ED365-46DE-46EE-9BEF-3B62E0307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/>
              <a:t>See information on handout given in Lesson 1.</a:t>
            </a:r>
          </a:p>
          <a:p>
            <a:r>
              <a:rPr lang="en-CA" sz="2800" dirty="0"/>
              <a:t>Basically:</a:t>
            </a:r>
          </a:p>
          <a:p>
            <a:pPr lvl="1"/>
            <a:r>
              <a:rPr lang="en-CA" sz="2400" dirty="0"/>
              <a:t>Paper/result must be &lt;6 years old</a:t>
            </a:r>
          </a:p>
          <a:p>
            <a:pPr lvl="1"/>
            <a:r>
              <a:rPr lang="en-CA" sz="2400" dirty="0"/>
              <a:t>Result must be significant, specific, and new </a:t>
            </a:r>
          </a:p>
          <a:p>
            <a:pPr lvl="2"/>
            <a:r>
              <a:rPr lang="en-CA" sz="2000" dirty="0"/>
              <a:t>Significant enough to be worth presenting at a conference</a:t>
            </a:r>
          </a:p>
          <a:p>
            <a:pPr lvl="2"/>
            <a:r>
              <a:rPr lang="en-CA" sz="2000" dirty="0"/>
              <a:t>NOT a general, basic introduction to your area</a:t>
            </a:r>
          </a:p>
          <a:p>
            <a:pPr lvl="2"/>
            <a:r>
              <a:rPr lang="en-CA" sz="2000" dirty="0"/>
              <a:t>NOT known before the paper was published</a:t>
            </a:r>
          </a:p>
          <a:p>
            <a:pPr lvl="2"/>
            <a:r>
              <a:rPr lang="en-CA" sz="2000" dirty="0"/>
              <a:t>NOT a review of previously published results</a:t>
            </a:r>
          </a:p>
          <a:p>
            <a:pPr lvl="1"/>
            <a:r>
              <a:rPr lang="en-CA" sz="2400" dirty="0"/>
              <a:t>Published or unpublished, </a:t>
            </a:r>
            <a:r>
              <a:rPr lang="en-CA" sz="2400"/>
              <a:t>your result </a:t>
            </a:r>
            <a:r>
              <a:rPr lang="en-CA" sz="2400" dirty="0"/>
              <a:t>or somebody else’s result, written in Chinese or English (needs English abstract)</a:t>
            </a:r>
          </a:p>
        </p:txBody>
      </p:sp>
    </p:spTree>
    <p:extLst>
      <p:ext uri="{BB962C8B-B14F-4D97-AF65-F5344CB8AC3E}">
        <p14:creationId xmlns:p14="http://schemas.microsoft.com/office/powerpoint/2010/main" val="278957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5C5ACED-7BC3-48BA-A9D5-381DA392D0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>
                <a:ea typeface="SimSun" panose="02010600030101010101" pitchFamily="2" charset="-122"/>
              </a:rPr>
              <a:t>Section 1: Determine basic parameters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80D1871-9F1C-486D-AA37-C8090E308A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o"/>
            </a:pPr>
            <a:r>
              <a:rPr lang="en-US" altLang="zh-CN" dirty="0">
                <a:ea typeface="SimSun" panose="02010600030101010101" pitchFamily="2" charset="-122"/>
              </a:rPr>
              <a:t>A. Choose a subject. [This may be all or part of the paper to be presented.]</a:t>
            </a:r>
          </a:p>
          <a:p>
            <a:pPr lvl="1" eaLnBrk="1" hangingPunct="1">
              <a:buFontTx/>
              <a:buNone/>
            </a:pPr>
            <a:r>
              <a:rPr lang="en-US" altLang="zh-CN" dirty="0">
                <a:ea typeface="SimSun" panose="02010600030101010101" pitchFamily="2" charset="-122"/>
              </a:rPr>
              <a:t>= Your homework: Chose a paper to present</a:t>
            </a:r>
          </a:p>
          <a:p>
            <a:pPr eaLnBrk="1" hangingPunct="1">
              <a:buFont typeface="Wingdings" panose="05000000000000000000" pitchFamily="2" charset="2"/>
              <a:buChar char="o"/>
            </a:pPr>
            <a:r>
              <a:rPr lang="en-US" altLang="zh-CN" dirty="0">
                <a:ea typeface="SimSun" panose="02010600030101010101" pitchFamily="2" charset="-122"/>
              </a:rPr>
              <a:t>B. </a:t>
            </a:r>
            <a:r>
              <a:rPr lang="en-US" altLang="zh-CN" dirty="0">
                <a:solidFill>
                  <a:srgbClr val="FF0000"/>
                </a:solidFill>
                <a:ea typeface="SimSun" panose="02010600030101010101" pitchFamily="2" charset="-122"/>
              </a:rPr>
              <a:t>Analyze your listeners</a:t>
            </a:r>
            <a:r>
              <a:rPr lang="en-US" altLang="zh-CN" dirty="0">
                <a:ea typeface="SimSun" panose="02010600030101010101" pitchFamily="2" charset="-122"/>
              </a:rPr>
              <a:t>.</a:t>
            </a:r>
          </a:p>
          <a:p>
            <a:pPr eaLnBrk="1" hangingPunct="1">
              <a:buFont typeface="Wingdings" panose="05000000000000000000" pitchFamily="2" charset="2"/>
              <a:buChar char="o"/>
            </a:pPr>
            <a:endParaRPr lang="en-US" altLang="zh-CN" dirty="0">
              <a:ea typeface="SimSun" panose="02010600030101010101" pitchFamily="2" charset="-122"/>
            </a:endParaRPr>
          </a:p>
          <a:p>
            <a:pPr eaLnBrk="1" hangingPunct="1">
              <a:buFont typeface="Wingdings" panose="05000000000000000000" pitchFamily="2" charset="2"/>
              <a:buChar char="o"/>
            </a:pPr>
            <a:r>
              <a:rPr lang="en-US" altLang="zh-CN" dirty="0">
                <a:ea typeface="SimSun" panose="02010600030101010101" pitchFamily="2" charset="-122"/>
              </a:rPr>
              <a:t>C. Analyze the purpose of the talk.</a:t>
            </a:r>
          </a:p>
          <a:p>
            <a:pPr eaLnBrk="1" hangingPunct="1">
              <a:buFont typeface="Wingdings" panose="05000000000000000000" pitchFamily="2" charset="2"/>
              <a:buChar char="o"/>
            </a:pPr>
            <a:endParaRPr lang="zh-CN" altLang="en-US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5AD3BC2-D3E5-4037-86A7-4A60006A5B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zh-CN" sz="3600" dirty="0">
                <a:ea typeface="SimSun" panose="02010600030101010101" pitchFamily="2" charset="-122"/>
              </a:rPr>
              <a:t>Section 1: Determine basic parameters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87BFD3F-C89C-45F8-BA4B-6794D7BA19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o"/>
            </a:pPr>
            <a:r>
              <a:rPr lang="en-US" altLang="zh-CN" sz="2800" dirty="0">
                <a:ea typeface="SimSun" panose="02010600030101010101" pitchFamily="2" charset="-122"/>
              </a:rPr>
              <a:t>A. Choose a subject. [This may be all or part of the paper to be presented.]</a:t>
            </a:r>
          </a:p>
          <a:p>
            <a:pPr lvl="1" eaLnBrk="1" hangingPunct="1">
              <a:buFontTx/>
              <a:buNone/>
            </a:pPr>
            <a:r>
              <a:rPr lang="en-US" altLang="zh-CN" sz="2400" dirty="0">
                <a:ea typeface="SimSun" panose="02010600030101010101" pitchFamily="2" charset="-122"/>
              </a:rPr>
              <a:t>= Your homework: Chose a paper to present</a:t>
            </a:r>
          </a:p>
          <a:p>
            <a:pPr eaLnBrk="1" hangingPunct="1">
              <a:buFont typeface="Wingdings" panose="05000000000000000000" pitchFamily="2" charset="2"/>
              <a:buChar char="þ"/>
            </a:pPr>
            <a:r>
              <a:rPr lang="en-US" altLang="zh-CN" sz="2800" dirty="0">
                <a:ea typeface="SimSun" panose="02010600030101010101" pitchFamily="2" charset="-122"/>
              </a:rPr>
              <a:t>B. Analyze your listeners.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zh-CN" sz="2400" dirty="0">
                <a:ea typeface="SimSun" panose="02010600030101010101" pitchFamily="2" charset="-122"/>
              </a:rPr>
              <a:t> Done in Lesson 1 of this course: “Graduate level scientists, probably in different area and/or field”</a:t>
            </a:r>
          </a:p>
          <a:p>
            <a:pPr eaLnBrk="1" hangingPunct="1">
              <a:buFont typeface="Wingdings" panose="05000000000000000000" pitchFamily="2" charset="2"/>
              <a:buChar char="o"/>
            </a:pPr>
            <a:r>
              <a:rPr lang="en-US" altLang="zh-CN" sz="2800" dirty="0">
                <a:ea typeface="SimSun" panose="02010600030101010101" pitchFamily="2" charset="-122"/>
              </a:rPr>
              <a:t>C. </a:t>
            </a:r>
            <a:r>
              <a:rPr lang="en-US" altLang="zh-CN" sz="2800" dirty="0">
                <a:solidFill>
                  <a:srgbClr val="FF0000"/>
                </a:solidFill>
                <a:ea typeface="SimSun" panose="02010600030101010101" pitchFamily="2" charset="-122"/>
              </a:rPr>
              <a:t>Analyze the purpose </a:t>
            </a:r>
            <a:r>
              <a:rPr lang="en-US" altLang="zh-CN" sz="2800" dirty="0">
                <a:ea typeface="SimSun" panose="02010600030101010101" pitchFamily="2" charset="-122"/>
              </a:rPr>
              <a:t>of the talk.</a:t>
            </a:r>
          </a:p>
          <a:p>
            <a:pPr marL="457200" lvl="1" indent="0" eaLnBrk="1" hangingPunct="1">
              <a:buNone/>
            </a:pPr>
            <a:endParaRPr lang="en-US" altLang="zh-CN" sz="24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502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5AD3BC2-D3E5-4037-86A7-4A60006A5B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zh-CN" sz="3600" dirty="0">
                <a:ea typeface="SimSun" panose="02010600030101010101" pitchFamily="2" charset="-122"/>
              </a:rPr>
              <a:t>Section 1: Determine basic parameters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87BFD3F-C89C-45F8-BA4B-6794D7BA19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o"/>
            </a:pPr>
            <a:r>
              <a:rPr lang="en-US" altLang="zh-CN" sz="2800" dirty="0">
                <a:ea typeface="SimSun" panose="02010600030101010101" pitchFamily="2" charset="-122"/>
              </a:rPr>
              <a:t>A. Choose a subject. [This may be all or part of the paper to be presented.]</a:t>
            </a:r>
          </a:p>
          <a:p>
            <a:pPr lvl="1" eaLnBrk="1" hangingPunct="1">
              <a:buFontTx/>
              <a:buNone/>
            </a:pPr>
            <a:r>
              <a:rPr lang="en-US" altLang="zh-CN" sz="2400" dirty="0">
                <a:ea typeface="SimSun" panose="02010600030101010101" pitchFamily="2" charset="-122"/>
              </a:rPr>
              <a:t>= Your homework: Chose a paper to present</a:t>
            </a:r>
          </a:p>
          <a:p>
            <a:pPr eaLnBrk="1" hangingPunct="1">
              <a:buFont typeface="Wingdings" panose="05000000000000000000" pitchFamily="2" charset="2"/>
              <a:buChar char="þ"/>
            </a:pPr>
            <a:r>
              <a:rPr lang="en-US" altLang="zh-CN" sz="2800" dirty="0">
                <a:ea typeface="SimSun" panose="02010600030101010101" pitchFamily="2" charset="-122"/>
              </a:rPr>
              <a:t>B. Analyze your listeners.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zh-CN" sz="2400" dirty="0">
                <a:ea typeface="SimSun" panose="02010600030101010101" pitchFamily="2" charset="-122"/>
              </a:rPr>
              <a:t> Done in Lesson 1 of this course: “Graduate level scientists, probably in different area and/or field”</a:t>
            </a:r>
          </a:p>
          <a:p>
            <a:pPr eaLnBrk="1" hangingPunct="1">
              <a:buFont typeface="Wingdings" panose="05000000000000000000" pitchFamily="2" charset="2"/>
              <a:buChar char="þ"/>
            </a:pPr>
            <a:r>
              <a:rPr lang="en-US" altLang="zh-CN" sz="2800" dirty="0">
                <a:ea typeface="SimSun" panose="02010600030101010101" pitchFamily="2" charset="-122"/>
              </a:rPr>
              <a:t>C. Analyze the purpose of the talk.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zh-CN" sz="2400" dirty="0">
                <a:ea typeface="SimSun" panose="02010600030101010101" pitchFamily="2" charset="-122"/>
              </a:rPr>
              <a:t> Done in Lesson 1: “Prove that you can present a research result well in English”</a:t>
            </a:r>
          </a:p>
        </p:txBody>
      </p:sp>
    </p:spTree>
    <p:extLst>
      <p:ext uri="{BB962C8B-B14F-4D97-AF65-F5344CB8AC3E}">
        <p14:creationId xmlns:p14="http://schemas.microsoft.com/office/powerpoint/2010/main" val="132814116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605</TotalTime>
  <Pages>0</Pages>
  <Words>1219</Words>
  <Characters>0</Characters>
  <Application>Microsoft Office PowerPoint</Application>
  <DocSecurity>0</DocSecurity>
  <PresentationFormat>On-screen Show (4:3)</PresentationFormat>
  <Lines>0</Lines>
  <Paragraphs>128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Default Design</vt:lpstr>
      <vt:lpstr>Academic Communication Lesson 2</vt:lpstr>
      <vt:lpstr>Course Goals</vt:lpstr>
      <vt:lpstr>With your partner, make 2 lists…</vt:lpstr>
      <vt:lpstr>Presentation Checklist</vt:lpstr>
      <vt:lpstr>Section 1: Determine basic parameters</vt:lpstr>
      <vt:lpstr>Choose a paper to present for your Final Exam in this course</vt:lpstr>
      <vt:lpstr>Section 1: Determine basic parameters</vt:lpstr>
      <vt:lpstr>Section 1: Determine basic parameters</vt:lpstr>
      <vt:lpstr>Section 1: Determine basic parameters</vt:lpstr>
      <vt:lpstr>During the Break…</vt:lpstr>
      <vt:lpstr>Section 1D: Central Idea</vt:lpstr>
      <vt:lpstr>Central Idea Examples:</vt:lpstr>
      <vt:lpstr>Section 1E: General Format</vt:lpstr>
      <vt:lpstr>Professional Terminology</vt:lpstr>
      <vt:lpstr>Syllable Stress</vt:lpstr>
      <vt:lpstr>Syllable Stress</vt:lpstr>
      <vt:lpstr>Your Personal Dictionary</vt:lpstr>
      <vt:lpstr>Homework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Communication Lesson 2</dc:title>
  <dc:subject/>
  <dc:creator>Murrax</dc:creator>
  <cp:keywords/>
  <dc:description/>
  <cp:lastModifiedBy>Murray Sherk</cp:lastModifiedBy>
  <cp:revision>86</cp:revision>
  <cp:lastPrinted>2018-03-12T09:11:11Z</cp:lastPrinted>
  <dcterms:created xsi:type="dcterms:W3CDTF">2009-09-14T02:48:38Z</dcterms:created>
  <dcterms:modified xsi:type="dcterms:W3CDTF">2023-03-13T02:22:03Z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1033-8.1.0.3375</vt:lpwstr>
  </property>
</Properties>
</file>