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6"/>
  </p:handoutMasterIdLst>
  <p:sldIdLst>
    <p:sldId id="256" r:id="rId2"/>
    <p:sldId id="257" r:id="rId3"/>
    <p:sldId id="270" r:id="rId4"/>
    <p:sldId id="274" r:id="rId5"/>
    <p:sldId id="302" r:id="rId6"/>
    <p:sldId id="301" r:id="rId7"/>
    <p:sldId id="262" r:id="rId8"/>
    <p:sldId id="273" r:id="rId9"/>
    <p:sldId id="303" r:id="rId10"/>
    <p:sldId id="288" r:id="rId11"/>
    <p:sldId id="289" r:id="rId12"/>
    <p:sldId id="290" r:id="rId13"/>
    <p:sldId id="291" r:id="rId14"/>
    <p:sldId id="292" r:id="rId15"/>
    <p:sldId id="293" r:id="rId16"/>
    <p:sldId id="305" r:id="rId17"/>
    <p:sldId id="296" r:id="rId18"/>
    <p:sldId id="294" r:id="rId19"/>
    <p:sldId id="277" r:id="rId20"/>
    <p:sldId id="297" r:id="rId21"/>
    <p:sldId id="298" r:id="rId22"/>
    <p:sldId id="286" r:id="rId23"/>
    <p:sldId id="299" r:id="rId24"/>
    <p:sldId id="300" r:id="rId25"/>
  </p:sldIdLst>
  <p:sldSz cx="9144000" cy="6858000" type="screen4x3"/>
  <p:notesSz cx="6815138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41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003F0-CDA1-47D3-BED1-D4ECCA9A2172}" v="292" dt="2023-03-18T08:07:53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ay Sherk" userId="7a0776b0-f7d6-4f4c-8827-68d1df06d98d" providerId="ADAL" clId="{433A3CE7-B987-4A3F-9215-83C9473F843D}"/>
    <pc:docChg chg="addSld modSld">
      <pc:chgData name="Murray Sherk" userId="7a0776b0-f7d6-4f4c-8827-68d1df06d98d" providerId="ADAL" clId="{433A3CE7-B987-4A3F-9215-83C9473F843D}" dt="2018-10-08T07:17:24.578" v="18"/>
      <pc:docMkLst>
        <pc:docMk/>
      </pc:docMkLst>
      <pc:sldChg chg="modAnim">
        <pc:chgData name="Murray Sherk" userId="7a0776b0-f7d6-4f4c-8827-68d1df06d98d" providerId="ADAL" clId="{433A3CE7-B987-4A3F-9215-83C9473F843D}" dt="2018-10-08T07:17:24.578" v="18"/>
        <pc:sldMkLst>
          <pc:docMk/>
          <pc:sldMk cId="0" sldId="262"/>
        </pc:sldMkLst>
      </pc:sldChg>
      <pc:sldChg chg="add modAnim">
        <pc:chgData name="Murray Sherk" userId="7a0776b0-f7d6-4f4c-8827-68d1df06d98d" providerId="ADAL" clId="{433A3CE7-B987-4A3F-9215-83C9473F843D}" dt="2018-10-08T07:15:22.729" v="1"/>
        <pc:sldMkLst>
          <pc:docMk/>
          <pc:sldMk cId="107441911" sldId="301"/>
        </pc:sldMkLst>
      </pc:sldChg>
      <pc:sldChg chg="modSp add modAnim">
        <pc:chgData name="Murray Sherk" userId="7a0776b0-f7d6-4f4c-8827-68d1df06d98d" providerId="ADAL" clId="{433A3CE7-B987-4A3F-9215-83C9473F843D}" dt="2018-10-08T07:16:17.994" v="13" actId="5793"/>
        <pc:sldMkLst>
          <pc:docMk/>
          <pc:sldMk cId="3901372944" sldId="302"/>
        </pc:sldMkLst>
        <pc:spChg chg="mod">
          <ac:chgData name="Murray Sherk" userId="7a0776b0-f7d6-4f4c-8827-68d1df06d98d" providerId="ADAL" clId="{433A3CE7-B987-4A3F-9215-83C9473F843D}" dt="2018-10-08T07:16:17.994" v="13" actId="5793"/>
          <ac:spMkLst>
            <pc:docMk/>
            <pc:sldMk cId="3901372944" sldId="302"/>
            <ac:spMk id="8195" creationId="{25FBEFAF-353E-490E-81EE-DB747E7909F0}"/>
          </ac:spMkLst>
        </pc:spChg>
      </pc:sldChg>
    </pc:docChg>
  </pc:docChgLst>
  <pc:docChgLst>
    <pc:chgData name="Murray Sherk" userId="7a0776b0-f7d6-4f4c-8827-68d1df06d98d" providerId="ADAL" clId="{01E003F0-CDA1-47D3-BED1-D4ECCA9A2172}"/>
    <pc:docChg chg="undo custSel delSld modSld">
      <pc:chgData name="Murray Sherk" userId="7a0776b0-f7d6-4f4c-8827-68d1df06d98d" providerId="ADAL" clId="{01E003F0-CDA1-47D3-BED1-D4ECCA9A2172}" dt="2023-03-18T08:07:53.182" v="1163"/>
      <pc:docMkLst>
        <pc:docMk/>
      </pc:docMkLst>
      <pc:sldChg chg="modSp">
        <pc:chgData name="Murray Sherk" userId="7a0776b0-f7d6-4f4c-8827-68d1df06d98d" providerId="ADAL" clId="{01E003F0-CDA1-47D3-BED1-D4ECCA9A2172}" dt="2023-03-18T07:48:58.123" v="874" actId="6549"/>
        <pc:sldMkLst>
          <pc:docMk/>
          <pc:sldMk cId="0" sldId="270"/>
        </pc:sldMkLst>
        <pc:spChg chg="mod">
          <ac:chgData name="Murray Sherk" userId="7a0776b0-f7d6-4f4c-8827-68d1df06d98d" providerId="ADAL" clId="{01E003F0-CDA1-47D3-BED1-D4ECCA9A2172}" dt="2023-03-18T07:48:58.123" v="874" actId="6549"/>
          <ac:spMkLst>
            <pc:docMk/>
            <pc:sldMk cId="0" sldId="270"/>
            <ac:spMk id="23555" creationId="{EA1D532D-7C27-4737-AA30-20CE74CC864E}"/>
          </ac:spMkLst>
        </pc:spChg>
      </pc:sldChg>
      <pc:sldChg chg="modSp mod">
        <pc:chgData name="Murray Sherk" userId="7a0776b0-f7d6-4f4c-8827-68d1df06d98d" providerId="ADAL" clId="{01E003F0-CDA1-47D3-BED1-D4ECCA9A2172}" dt="2022-09-19T00:39:41.423" v="841" actId="6549"/>
        <pc:sldMkLst>
          <pc:docMk/>
          <pc:sldMk cId="0" sldId="277"/>
        </pc:sldMkLst>
        <pc:spChg chg="mod">
          <ac:chgData name="Murray Sherk" userId="7a0776b0-f7d6-4f4c-8827-68d1df06d98d" providerId="ADAL" clId="{01E003F0-CDA1-47D3-BED1-D4ECCA9A2172}" dt="2022-09-19T00:39:41.423" v="841" actId="6549"/>
          <ac:spMkLst>
            <pc:docMk/>
            <pc:sldMk cId="0" sldId="277"/>
            <ac:spMk id="40963" creationId="{2AD6ECDE-C46B-4F51-B6F8-08CFA8DF30EC}"/>
          </ac:spMkLst>
        </pc:spChg>
      </pc:sldChg>
      <pc:sldChg chg="modSp mod modAnim">
        <pc:chgData name="Murray Sherk" userId="7a0776b0-f7d6-4f4c-8827-68d1df06d98d" providerId="ADAL" clId="{01E003F0-CDA1-47D3-BED1-D4ECCA9A2172}" dt="2023-03-18T08:02:44.184" v="1129" actId="6549"/>
        <pc:sldMkLst>
          <pc:docMk/>
          <pc:sldMk cId="0" sldId="288"/>
        </pc:sldMkLst>
        <pc:spChg chg="mod">
          <ac:chgData name="Murray Sherk" userId="7a0776b0-f7d6-4f4c-8827-68d1df06d98d" providerId="ADAL" clId="{01E003F0-CDA1-47D3-BED1-D4ECCA9A2172}" dt="2022-09-15T05:43:19.805" v="319" actId="14100"/>
          <ac:spMkLst>
            <pc:docMk/>
            <pc:sldMk cId="0" sldId="288"/>
            <ac:spMk id="53250" creationId="{C847C03A-A516-44B7-9E12-FBC1BE07811C}"/>
          </ac:spMkLst>
        </pc:spChg>
        <pc:spChg chg="mod">
          <ac:chgData name="Murray Sherk" userId="7a0776b0-f7d6-4f4c-8827-68d1df06d98d" providerId="ADAL" clId="{01E003F0-CDA1-47D3-BED1-D4ECCA9A2172}" dt="2023-03-18T08:02:44.184" v="1129" actId="6549"/>
          <ac:spMkLst>
            <pc:docMk/>
            <pc:sldMk cId="0" sldId="288"/>
            <ac:spMk id="53251" creationId="{62417436-9C38-438E-9DFC-5004381046DA}"/>
          </ac:spMkLst>
        </pc:spChg>
      </pc:sldChg>
      <pc:sldChg chg="modSp modAnim">
        <pc:chgData name="Murray Sherk" userId="7a0776b0-f7d6-4f4c-8827-68d1df06d98d" providerId="ADAL" clId="{01E003F0-CDA1-47D3-BED1-D4ECCA9A2172}" dt="2022-03-07T03:16:30.242" v="160" actId="20577"/>
        <pc:sldMkLst>
          <pc:docMk/>
          <pc:sldMk cId="0" sldId="290"/>
        </pc:sldMkLst>
        <pc:spChg chg="mod">
          <ac:chgData name="Murray Sherk" userId="7a0776b0-f7d6-4f4c-8827-68d1df06d98d" providerId="ADAL" clId="{01E003F0-CDA1-47D3-BED1-D4ECCA9A2172}" dt="2022-03-07T03:16:30.242" v="160" actId="20577"/>
          <ac:spMkLst>
            <pc:docMk/>
            <pc:sldMk cId="0" sldId="290"/>
            <ac:spMk id="55299" creationId="{91182BBB-7016-43EB-86CE-1D56657F2C1A}"/>
          </ac:spMkLst>
        </pc:spChg>
      </pc:sldChg>
      <pc:sldChg chg="modSp modAnim">
        <pc:chgData name="Murray Sherk" userId="7a0776b0-f7d6-4f4c-8827-68d1df06d98d" providerId="ADAL" clId="{01E003F0-CDA1-47D3-BED1-D4ECCA9A2172}" dt="2023-03-18T08:06:06.196" v="1162" actId="113"/>
        <pc:sldMkLst>
          <pc:docMk/>
          <pc:sldMk cId="0" sldId="294"/>
        </pc:sldMkLst>
        <pc:spChg chg="mod">
          <ac:chgData name="Murray Sherk" userId="7a0776b0-f7d6-4f4c-8827-68d1df06d98d" providerId="ADAL" clId="{01E003F0-CDA1-47D3-BED1-D4ECCA9A2172}" dt="2023-03-18T08:06:06.196" v="1162" actId="113"/>
          <ac:spMkLst>
            <pc:docMk/>
            <pc:sldMk cId="0" sldId="294"/>
            <ac:spMk id="59395" creationId="{AB9F5FB8-8CC0-4DB0-8F75-D738313BF668}"/>
          </ac:spMkLst>
        </pc:spChg>
      </pc:sldChg>
      <pc:sldChg chg="modSp mod">
        <pc:chgData name="Murray Sherk" userId="7a0776b0-f7d6-4f4c-8827-68d1df06d98d" providerId="ADAL" clId="{01E003F0-CDA1-47D3-BED1-D4ECCA9A2172}" dt="2023-03-18T07:52:51.658" v="895" actId="6549"/>
        <pc:sldMkLst>
          <pc:docMk/>
          <pc:sldMk cId="0" sldId="297"/>
        </pc:sldMkLst>
        <pc:spChg chg="mod">
          <ac:chgData name="Murray Sherk" userId="7a0776b0-f7d6-4f4c-8827-68d1df06d98d" providerId="ADAL" clId="{01E003F0-CDA1-47D3-BED1-D4ECCA9A2172}" dt="2023-03-18T07:52:51.658" v="895" actId="6549"/>
          <ac:spMkLst>
            <pc:docMk/>
            <pc:sldMk cId="0" sldId="297"/>
            <ac:spMk id="62467" creationId="{A19454FB-1787-417D-BE58-FC96E05969E9}"/>
          </ac:spMkLst>
        </pc:spChg>
      </pc:sldChg>
      <pc:sldChg chg="modSp mod">
        <pc:chgData name="Murray Sherk" userId="7a0776b0-f7d6-4f4c-8827-68d1df06d98d" providerId="ADAL" clId="{01E003F0-CDA1-47D3-BED1-D4ECCA9A2172}" dt="2022-09-19T00:40:59.101" v="854" actId="20577"/>
        <pc:sldMkLst>
          <pc:docMk/>
          <pc:sldMk cId="0" sldId="298"/>
        </pc:sldMkLst>
        <pc:spChg chg="mod">
          <ac:chgData name="Murray Sherk" userId="7a0776b0-f7d6-4f4c-8827-68d1df06d98d" providerId="ADAL" clId="{01E003F0-CDA1-47D3-BED1-D4ECCA9A2172}" dt="2022-09-19T00:40:59.101" v="854" actId="20577"/>
          <ac:spMkLst>
            <pc:docMk/>
            <pc:sldMk cId="0" sldId="298"/>
            <ac:spMk id="63490" creationId="{43AEEBD9-FC2C-40B7-89FD-8C357734C724}"/>
          </ac:spMkLst>
        </pc:spChg>
      </pc:sldChg>
      <pc:sldChg chg="modSp mod">
        <pc:chgData name="Murray Sherk" userId="7a0776b0-f7d6-4f4c-8827-68d1df06d98d" providerId="ADAL" clId="{01E003F0-CDA1-47D3-BED1-D4ECCA9A2172}" dt="2023-03-18T07:58:29.953" v="1059" actId="20577"/>
        <pc:sldMkLst>
          <pc:docMk/>
          <pc:sldMk cId="0" sldId="299"/>
        </pc:sldMkLst>
        <pc:spChg chg="mod">
          <ac:chgData name="Murray Sherk" userId="7a0776b0-f7d6-4f4c-8827-68d1df06d98d" providerId="ADAL" clId="{01E003F0-CDA1-47D3-BED1-D4ECCA9A2172}" dt="2023-03-18T07:58:29.953" v="1059" actId="20577"/>
          <ac:spMkLst>
            <pc:docMk/>
            <pc:sldMk cId="0" sldId="299"/>
            <ac:spMk id="50179" creationId="{26EBD2BB-C229-4E6F-A752-270834027ECE}"/>
          </ac:spMkLst>
        </pc:spChg>
      </pc:sldChg>
      <pc:sldChg chg="modSp mod modAnim">
        <pc:chgData name="Murray Sherk" userId="7a0776b0-f7d6-4f4c-8827-68d1df06d98d" providerId="ADAL" clId="{01E003F0-CDA1-47D3-BED1-D4ECCA9A2172}" dt="2023-03-18T08:07:53.182" v="1163"/>
        <pc:sldMkLst>
          <pc:docMk/>
          <pc:sldMk cId="0" sldId="300"/>
        </pc:sldMkLst>
        <pc:spChg chg="mod">
          <ac:chgData name="Murray Sherk" userId="7a0776b0-f7d6-4f4c-8827-68d1df06d98d" providerId="ADAL" clId="{01E003F0-CDA1-47D3-BED1-D4ECCA9A2172}" dt="2022-03-07T03:18:50.061" v="171" actId="20577"/>
          <ac:spMkLst>
            <pc:docMk/>
            <pc:sldMk cId="0" sldId="300"/>
            <ac:spMk id="50179" creationId="{26EBD2BB-C229-4E6F-A752-270834027ECE}"/>
          </ac:spMkLst>
        </pc:spChg>
      </pc:sldChg>
      <pc:sldChg chg="modSp mod">
        <pc:chgData name="Murray Sherk" userId="7a0776b0-f7d6-4f4c-8827-68d1df06d98d" providerId="ADAL" clId="{01E003F0-CDA1-47D3-BED1-D4ECCA9A2172}" dt="2023-03-18T07:49:55.748" v="875"/>
        <pc:sldMkLst>
          <pc:docMk/>
          <pc:sldMk cId="107441911" sldId="301"/>
        </pc:sldMkLst>
        <pc:spChg chg="mod">
          <ac:chgData name="Murray Sherk" userId="7a0776b0-f7d6-4f4c-8827-68d1df06d98d" providerId="ADAL" clId="{01E003F0-CDA1-47D3-BED1-D4ECCA9A2172}" dt="2023-03-18T07:49:55.748" v="875"/>
          <ac:spMkLst>
            <pc:docMk/>
            <pc:sldMk cId="107441911" sldId="301"/>
            <ac:spMk id="23555" creationId="{EA1D532D-7C27-4737-AA30-20CE74CC864E}"/>
          </ac:spMkLst>
        </pc:spChg>
      </pc:sldChg>
      <pc:sldChg chg="modSp del mod">
        <pc:chgData name="Murray Sherk" userId="7a0776b0-f7d6-4f4c-8827-68d1df06d98d" providerId="ADAL" clId="{01E003F0-CDA1-47D3-BED1-D4ECCA9A2172}" dt="2022-09-15T05:44:19.057" v="334" actId="47"/>
        <pc:sldMkLst>
          <pc:docMk/>
          <pc:sldMk cId="819627385" sldId="304"/>
        </pc:sldMkLst>
        <pc:spChg chg="mod">
          <ac:chgData name="Murray Sherk" userId="7a0776b0-f7d6-4f4c-8827-68d1df06d98d" providerId="ADAL" clId="{01E003F0-CDA1-47D3-BED1-D4ECCA9A2172}" dt="2022-09-15T05:41:09.824" v="314" actId="6549"/>
          <ac:spMkLst>
            <pc:docMk/>
            <pc:sldMk cId="819627385" sldId="304"/>
            <ac:spMk id="53250" creationId="{C847C03A-A516-44B7-9E12-FBC1BE07811C}"/>
          </ac:spMkLst>
        </pc:spChg>
        <pc:spChg chg="mod">
          <ac:chgData name="Murray Sherk" userId="7a0776b0-f7d6-4f4c-8827-68d1df06d98d" providerId="ADAL" clId="{01E003F0-CDA1-47D3-BED1-D4ECCA9A2172}" dt="2022-09-15T05:43:02.619" v="315" actId="21"/>
          <ac:spMkLst>
            <pc:docMk/>
            <pc:sldMk cId="819627385" sldId="304"/>
            <ac:spMk id="53251" creationId="{62417436-9C38-438E-9DFC-5004381046DA}"/>
          </ac:spMkLst>
        </pc:spChg>
      </pc:sldChg>
      <pc:sldChg chg="modSp mod">
        <pc:chgData name="Murray Sherk" userId="7a0776b0-f7d6-4f4c-8827-68d1df06d98d" providerId="ADAL" clId="{01E003F0-CDA1-47D3-BED1-D4ECCA9A2172}" dt="2022-09-15T05:45:31.178" v="378" actId="20577"/>
        <pc:sldMkLst>
          <pc:docMk/>
          <pc:sldMk cId="2192955683" sldId="305"/>
        </pc:sldMkLst>
        <pc:spChg chg="mod">
          <ac:chgData name="Murray Sherk" userId="7a0776b0-f7d6-4f4c-8827-68d1df06d98d" providerId="ADAL" clId="{01E003F0-CDA1-47D3-BED1-D4ECCA9A2172}" dt="2022-09-15T05:45:31.178" v="378" actId="20577"/>
          <ac:spMkLst>
            <pc:docMk/>
            <pc:sldMk cId="2192955683" sldId="305"/>
            <ac:spMk id="59395" creationId="{AB9F5FB8-8CC0-4DB0-8F75-D738313BF668}"/>
          </ac:spMkLst>
        </pc:spChg>
      </pc:sldChg>
    </pc:docChg>
  </pc:docChgLst>
  <pc:docChgLst>
    <pc:chgData name="Murray Sherk" userId="7a0776b0-f7d6-4f4c-8827-68d1df06d98d" providerId="ADAL" clId="{02C65E35-A2BB-4881-BE34-4C5F4A07F07D}"/>
    <pc:docChg chg="modSld">
      <pc:chgData name="Murray Sherk" userId="7a0776b0-f7d6-4f4c-8827-68d1df06d98d" providerId="ADAL" clId="{02C65E35-A2BB-4881-BE34-4C5F4A07F07D}" dt="2019-09-22T13:32:31.960" v="43" actId="6549"/>
      <pc:docMkLst>
        <pc:docMk/>
      </pc:docMkLst>
      <pc:sldChg chg="modSp">
        <pc:chgData name="Murray Sherk" userId="7a0776b0-f7d6-4f4c-8827-68d1df06d98d" providerId="ADAL" clId="{02C65E35-A2BB-4881-BE34-4C5F4A07F07D}" dt="2019-09-21T08:52:13.017" v="41" actId="20577"/>
        <pc:sldMkLst>
          <pc:docMk/>
          <pc:sldMk cId="0" sldId="257"/>
        </pc:sldMkLst>
        <pc:spChg chg="mod">
          <ac:chgData name="Murray Sherk" userId="7a0776b0-f7d6-4f4c-8827-68d1df06d98d" providerId="ADAL" clId="{02C65E35-A2BB-4881-BE34-4C5F4A07F07D}" dt="2019-09-21T08:52:13.017" v="41" actId="20577"/>
          <ac:spMkLst>
            <pc:docMk/>
            <pc:sldMk cId="0" sldId="257"/>
            <ac:spMk id="3075" creationId="{08D86571-D5BE-416F-8904-57ABE0AE9D2A}"/>
          </ac:spMkLst>
        </pc:spChg>
      </pc:sldChg>
      <pc:sldChg chg="modSp">
        <pc:chgData name="Murray Sherk" userId="7a0776b0-f7d6-4f4c-8827-68d1df06d98d" providerId="ADAL" clId="{02C65E35-A2BB-4881-BE34-4C5F4A07F07D}" dt="2019-09-22T13:32:31.960" v="43" actId="6549"/>
        <pc:sldMkLst>
          <pc:docMk/>
          <pc:sldMk cId="0" sldId="297"/>
        </pc:sldMkLst>
        <pc:spChg chg="mod">
          <ac:chgData name="Murray Sherk" userId="7a0776b0-f7d6-4f4c-8827-68d1df06d98d" providerId="ADAL" clId="{02C65E35-A2BB-4881-BE34-4C5F4A07F07D}" dt="2019-09-22T13:32:31.960" v="43" actId="6549"/>
          <ac:spMkLst>
            <pc:docMk/>
            <pc:sldMk cId="0" sldId="297"/>
            <ac:spMk id="62467" creationId="{A19454FB-1787-417D-BE58-FC96E05969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EC3239C-226B-4D25-8E5E-EE0185B938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957C818-5C62-42B2-9385-23A28B5377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6D890AF6-ACAE-483D-9A70-462583DDF5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25099AE-ED89-4403-9683-CC70541450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EB231E-FA7E-4148-B98C-1A34702F8A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981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3C48E35-2A64-44F5-A656-1404FA9E95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0C18845-52F6-4173-A24C-894B9FFE86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3700022-B22B-4207-8D41-915201EF98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06B3D7F-7263-432E-A5E3-B6F66BD6D8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90C0A9E-1BD6-44D7-A06D-FCF9271DA1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CF49AF6-8412-4AA3-86F0-0A9F15B902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2874D75D-F986-4589-BAEE-2B5529959C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86D60C4-A38A-4DDF-82C1-D23FFD21B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0770D4A-95F8-4ED8-918C-5CFFD0D3F2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E16DE6C-1FEE-4207-AFF9-729A5E3C75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5EFE4C7-4DD6-41A9-959B-2CB76BFB68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CEEE93B-438C-4849-B7E4-76B67A9A43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A25E4D7-D5B5-4887-A9CF-04CE6B0290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95077E3-F5C4-4C38-8528-FB1936F285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440B2A7-36DA-40DC-9478-9A847E8D18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13C1D4A-8C54-4A04-AF04-E8C62DE98A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7DDC7A3-69AB-438B-9004-E175AAC609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A17A5F2-C4FC-4331-97FA-09AD4638D6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5FD366F-C98F-4A0F-98CA-CB9060A9EF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050600D-BBFE-45D1-83BE-EC1B3A9C41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B50604B7-F55B-4990-BCFA-BECCA16A5F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2806F24A-DF86-49FF-B7B1-C4F711022D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5FCBD72B-5A95-4852-B1E9-94224F9415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BFBD9C44-D243-49EB-92F6-BA14510953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7488ABBC-A58B-4207-8433-D1DC2C7C39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C62C791-07D3-495B-903D-8054822885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20766B6-10FE-46C8-BED4-17345D7EE9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30BD72EE-94EA-435A-8A90-EA555C7891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4F231721-CC20-42F5-B29E-9174733CB1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C4BB8A72-4873-4EC4-8F06-622F3CCC9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C241CA7A-569C-4FC7-9CB2-AD2B254180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6072102B-7476-4FFA-B0E9-8717CD2A1F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2F7466F9-E717-462F-8556-4384C4DB8D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F9F72165-D65A-4131-B10C-14F29BDF59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F66B6623-B360-46C1-84EB-3025DE6737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3B1244E2-676A-4FF5-8ECA-14AE22E098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4F372C69-A144-427E-9B74-0E839959AF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3235E180-584D-4929-A6AE-472750C20F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380A7A36-5253-46B2-9CE2-D5F4A2516A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A11D1FE4-0716-4F40-B09D-C0591A768A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2056202-C330-41B4-BE22-2461832F0C2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D90E307C-7041-4E4D-B06E-B631F8FC3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0910292D-5175-44F1-8B4E-8E909F699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AA4B-66A7-4791-9FFB-0356E673D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14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71851BF9-6C2A-4DF3-AFEC-D4FC8153A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DE29F9B9-0AA7-48E0-B297-DBF99BBE9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42DF43E1-4BD5-4D50-B956-91732AF27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477E-AEB5-4EE5-B240-B6E8D1E2DE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562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E33F099-86D1-45C2-B5E5-5F08F46AFE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C6B318F9-9A06-4E97-ACDF-50EEF15EC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31007CBF-B16A-4D32-A3D9-464C8E717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1A28-E1A3-4173-BF73-AF4D4EF54D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831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14E1F60-689D-4956-8788-5CD718D90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0CC4F903-0713-40E4-A122-20955261E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778A37E5-F796-40BA-8A51-3EF8EF967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30A7-5D33-4CED-8130-C3C5120607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879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E0C2C86B-DE33-4575-9F83-A83A748B6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0801093-6D9F-4FCB-9611-5D81D9A5B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12CDF4CF-FE52-47BB-948B-C6FFA0FF4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C1585-ED42-4C6C-AEC6-333FE0D15C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88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499EA9B4-0A63-4C58-866A-8F373F933E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D9045F55-3B0F-4061-A81D-4AB0C9D70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A553EA95-CDA4-4811-8D75-5FEBDA824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815E-EDD4-458E-BA57-9CBB62FB34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46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AD2FC3A8-11E5-4428-8891-B630FEA27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1EAEFDC-3A15-4168-984C-99019AB44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CE191A7E-21E8-47D7-8B7E-6FE3CEA6A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3745-66C9-4235-BB0D-BC956BB394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865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AC5A506C-64BE-470F-B1DE-1D2964645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48BF4506-614A-44D6-9B54-96DEDF814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C84F7792-73EE-4AB7-B430-5E17D2EE4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F0EC-5B20-48FE-9D6A-3380F0105E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41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852036A8-8574-42A7-AA36-10495BEF4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C55EE1DE-BFF4-4DD4-A9E7-A543167635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1E588FCF-6BBC-444E-8C62-ECCE3668B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21D8A-994A-4F54-8754-051D8715AE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871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0F7ADEC-A8F9-4AB0-B287-57B85C541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9AAE440-5938-4038-A8B1-FA72EFF03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BFB643D5-F7C1-4B50-8E06-D3BFED53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4425-C5E7-4948-B4C9-65136567D1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56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95F10B4F-9C15-4144-B80B-FD99CF0804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D2C63FAD-9F70-49EE-9D41-E7C326494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8AD575FF-19BA-4011-A9D5-8A43200D5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C633-4775-487A-9217-B18B62AC8A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03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F405485-4A8F-4628-B9E5-63583393AB5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2771" name="Freeform 3">
              <a:extLst>
                <a:ext uri="{FF2B5EF4-FFF2-40B4-BE49-F238E27FC236}">
                  <a16:creationId xmlns:a16="http://schemas.microsoft.com/office/drawing/2014/main" id="{317BE4FE-F2A5-4B01-9E5B-95F922B1A0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72" name="Freeform 4">
              <a:extLst>
                <a:ext uri="{FF2B5EF4-FFF2-40B4-BE49-F238E27FC236}">
                  <a16:creationId xmlns:a16="http://schemas.microsoft.com/office/drawing/2014/main" id="{2469722A-2910-4B83-A690-A9B0DD72B8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73" name="Freeform 5">
              <a:extLst>
                <a:ext uri="{FF2B5EF4-FFF2-40B4-BE49-F238E27FC236}">
                  <a16:creationId xmlns:a16="http://schemas.microsoft.com/office/drawing/2014/main" id="{DE893084-8C98-4139-8EAB-8FA5F90D25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BFADAD68-6D5C-45B0-983D-B781EC3E67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5" name="Freeform 7">
              <a:extLst>
                <a:ext uri="{FF2B5EF4-FFF2-40B4-BE49-F238E27FC236}">
                  <a16:creationId xmlns:a16="http://schemas.microsoft.com/office/drawing/2014/main" id="{92E1EECD-0975-4DCC-BD49-F413271504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DC1F6D4D-27C3-4DC3-A086-6BB64907E6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442B9282-89A2-462B-9E35-3605B68269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78" name="Freeform 10">
              <a:extLst>
                <a:ext uri="{FF2B5EF4-FFF2-40B4-BE49-F238E27FC236}">
                  <a16:creationId xmlns:a16="http://schemas.microsoft.com/office/drawing/2014/main" id="{E4595317-21AA-46B8-A4E6-F84476B052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30DF6338-2E58-4445-9C6F-2D522766A2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80" name="Freeform 12">
              <a:extLst>
                <a:ext uri="{FF2B5EF4-FFF2-40B4-BE49-F238E27FC236}">
                  <a16:creationId xmlns:a16="http://schemas.microsoft.com/office/drawing/2014/main" id="{90D911E0-ABFA-4507-922F-70B3528598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F6B110A1-056B-48D7-9096-720842283F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82" name="Freeform 14">
              <a:extLst>
                <a:ext uri="{FF2B5EF4-FFF2-40B4-BE49-F238E27FC236}">
                  <a16:creationId xmlns:a16="http://schemas.microsoft.com/office/drawing/2014/main" id="{CFC17194-373A-436F-8BBF-86820F4A06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DDFA85B8-4D61-4C61-B471-831D6FF23E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84" name="Freeform 16">
              <a:extLst>
                <a:ext uri="{FF2B5EF4-FFF2-40B4-BE49-F238E27FC236}">
                  <a16:creationId xmlns:a16="http://schemas.microsoft.com/office/drawing/2014/main" id="{4230C572-B5C1-44D3-8E42-99FEF99403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85" name="Freeform 17">
              <a:extLst>
                <a:ext uri="{FF2B5EF4-FFF2-40B4-BE49-F238E27FC236}">
                  <a16:creationId xmlns:a16="http://schemas.microsoft.com/office/drawing/2014/main" id="{B92A3C63-DD4E-4931-B449-546C66E1D6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86" name="Freeform 18">
              <a:extLst>
                <a:ext uri="{FF2B5EF4-FFF2-40B4-BE49-F238E27FC236}">
                  <a16:creationId xmlns:a16="http://schemas.microsoft.com/office/drawing/2014/main" id="{2523AD6A-0007-43D7-8AFA-347D32DA3F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3EDCBE96-7D19-49E0-B69A-7F06EA93A5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88" name="Freeform 20">
              <a:extLst>
                <a:ext uri="{FF2B5EF4-FFF2-40B4-BE49-F238E27FC236}">
                  <a16:creationId xmlns:a16="http://schemas.microsoft.com/office/drawing/2014/main" id="{14AA4426-F3F9-40EF-AD52-15A1237D96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5956420C-A300-4558-8729-824D90BC77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90" name="Freeform 22">
              <a:extLst>
                <a:ext uri="{FF2B5EF4-FFF2-40B4-BE49-F238E27FC236}">
                  <a16:creationId xmlns:a16="http://schemas.microsoft.com/office/drawing/2014/main" id="{AA46843C-5851-437F-84CD-D6DDA62850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91" name="Freeform 23">
              <a:extLst>
                <a:ext uri="{FF2B5EF4-FFF2-40B4-BE49-F238E27FC236}">
                  <a16:creationId xmlns:a16="http://schemas.microsoft.com/office/drawing/2014/main" id="{526C164F-4814-4649-B3EF-3778C1EACB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92" name="Freeform 24">
              <a:extLst>
                <a:ext uri="{FF2B5EF4-FFF2-40B4-BE49-F238E27FC236}">
                  <a16:creationId xmlns:a16="http://schemas.microsoft.com/office/drawing/2014/main" id="{CB701554-6352-4F2C-A2D3-2D7AD85109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D861655D-9971-4602-850B-2993BA71EE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94" name="Freeform 26">
              <a:extLst>
                <a:ext uri="{FF2B5EF4-FFF2-40B4-BE49-F238E27FC236}">
                  <a16:creationId xmlns:a16="http://schemas.microsoft.com/office/drawing/2014/main" id="{3CD81484-D7B4-46F5-941D-54380A22D4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795" name="Freeform 27">
              <a:extLst>
                <a:ext uri="{FF2B5EF4-FFF2-40B4-BE49-F238E27FC236}">
                  <a16:creationId xmlns:a16="http://schemas.microsoft.com/office/drawing/2014/main" id="{3EE8FDBB-334A-4B9A-A0A3-F4F66C960E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EDE257DD-8947-42C9-B772-3A64641DAE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97" name="Freeform 29">
              <a:extLst>
                <a:ext uri="{FF2B5EF4-FFF2-40B4-BE49-F238E27FC236}">
                  <a16:creationId xmlns:a16="http://schemas.microsoft.com/office/drawing/2014/main" id="{7C12B5AF-9942-4A61-9553-00086BA80E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D8341805-D1A0-4ECF-8D70-64A38D65D8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799" name="Freeform 31">
              <a:extLst>
                <a:ext uri="{FF2B5EF4-FFF2-40B4-BE49-F238E27FC236}">
                  <a16:creationId xmlns:a16="http://schemas.microsoft.com/office/drawing/2014/main" id="{6587F0DC-CD24-4F18-903C-B96A1BF3D6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0" name="Freeform 32">
              <a:extLst>
                <a:ext uri="{FF2B5EF4-FFF2-40B4-BE49-F238E27FC236}">
                  <a16:creationId xmlns:a16="http://schemas.microsoft.com/office/drawing/2014/main" id="{20DD15E4-1D1F-4136-B5EB-6025756B0F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1" name="Freeform 33">
              <a:extLst>
                <a:ext uri="{FF2B5EF4-FFF2-40B4-BE49-F238E27FC236}">
                  <a16:creationId xmlns:a16="http://schemas.microsoft.com/office/drawing/2014/main" id="{D8E12396-687F-4E1C-8352-CFFE680378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2" name="Freeform 34">
              <a:extLst>
                <a:ext uri="{FF2B5EF4-FFF2-40B4-BE49-F238E27FC236}">
                  <a16:creationId xmlns:a16="http://schemas.microsoft.com/office/drawing/2014/main" id="{9932A7F0-CFFB-4516-BDAC-0C56166CD6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3" name="Freeform 35">
              <a:extLst>
                <a:ext uri="{FF2B5EF4-FFF2-40B4-BE49-F238E27FC236}">
                  <a16:creationId xmlns:a16="http://schemas.microsoft.com/office/drawing/2014/main" id="{78E8F5CB-044A-4547-AAC9-BB23876B37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4" name="Freeform 36">
              <a:extLst>
                <a:ext uri="{FF2B5EF4-FFF2-40B4-BE49-F238E27FC236}">
                  <a16:creationId xmlns:a16="http://schemas.microsoft.com/office/drawing/2014/main" id="{729F8CED-D641-4569-8025-1F9DB5F439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5" name="Freeform 37">
              <a:extLst>
                <a:ext uri="{FF2B5EF4-FFF2-40B4-BE49-F238E27FC236}">
                  <a16:creationId xmlns:a16="http://schemas.microsoft.com/office/drawing/2014/main" id="{56823E4F-F1E8-4CA3-91CE-ECDB4A5A48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2806" name="Freeform 38">
              <a:extLst>
                <a:ext uri="{FF2B5EF4-FFF2-40B4-BE49-F238E27FC236}">
                  <a16:creationId xmlns:a16="http://schemas.microsoft.com/office/drawing/2014/main" id="{32E206B1-D468-46F4-A9D0-2913F6A113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B36B5540-5F0B-4AEC-8AC3-16BC9EB1E6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2808" name="Freeform 40">
                <a:extLst>
                  <a:ext uri="{FF2B5EF4-FFF2-40B4-BE49-F238E27FC236}">
                    <a16:creationId xmlns:a16="http://schemas.microsoft.com/office/drawing/2014/main" id="{DFED701C-1DB3-45AD-9DBF-2F2DA93EB1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2809" name="Freeform 41">
                <a:extLst>
                  <a:ext uri="{FF2B5EF4-FFF2-40B4-BE49-F238E27FC236}">
                    <a16:creationId xmlns:a16="http://schemas.microsoft.com/office/drawing/2014/main" id="{9930BA3B-27D5-4D77-91F7-BA83D415C7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32810" name="Rectangle 42">
            <a:extLst>
              <a:ext uri="{FF2B5EF4-FFF2-40B4-BE49-F238E27FC236}">
                <a16:creationId xmlns:a16="http://schemas.microsoft.com/office/drawing/2014/main" id="{F3DBF976-70D7-4D33-BD1C-583F6BE5E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2811" name="Rectangle 43">
            <a:extLst>
              <a:ext uri="{FF2B5EF4-FFF2-40B4-BE49-F238E27FC236}">
                <a16:creationId xmlns:a16="http://schemas.microsoft.com/office/drawing/2014/main" id="{B112E6AE-1A78-448F-8915-D14F25391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32812" name="Rectangle 44">
            <a:extLst>
              <a:ext uri="{FF2B5EF4-FFF2-40B4-BE49-F238E27FC236}">
                <a16:creationId xmlns:a16="http://schemas.microsoft.com/office/drawing/2014/main" id="{9252E83B-4B1B-424C-824D-681DFD2954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813" name="Rectangle 45">
            <a:extLst>
              <a:ext uri="{FF2B5EF4-FFF2-40B4-BE49-F238E27FC236}">
                <a16:creationId xmlns:a16="http://schemas.microsoft.com/office/drawing/2014/main" id="{0173E3F2-9F51-4153-8836-F002B64550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814" name="Rectangle 46">
            <a:extLst>
              <a:ext uri="{FF2B5EF4-FFF2-40B4-BE49-F238E27FC236}">
                <a16:creationId xmlns:a16="http://schemas.microsoft.com/office/drawing/2014/main" id="{20807250-EC5D-4035-8B9A-EDF4578102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3EC5137E-EC0E-406D-97F9-EBD50654CF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sherk@ustc.edu.cn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647760-EB95-4F51-9DEA-4E74720515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>
                <a:ea typeface="宋体" panose="02010600030101010101" pitchFamily="2" charset="-122"/>
              </a:rPr>
              <a:t>Academic Communication</a:t>
            </a:r>
            <a:br>
              <a:rPr lang="en-US" altLang="zh-CN" sz="4400">
                <a:ea typeface="宋体" panose="02010600030101010101" pitchFamily="2" charset="-122"/>
              </a:rPr>
            </a:br>
            <a:r>
              <a:rPr lang="en-US" altLang="zh-CN" sz="4400">
                <a:ea typeface="宋体" panose="02010600030101010101" pitchFamily="2" charset="-122"/>
              </a:rPr>
              <a:t>Lesson 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7D42D69-6A4C-410B-A3D9-B0990D44BD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905000"/>
            <a:ext cx="7772400" cy="4724400"/>
          </a:xfrm>
        </p:spPr>
        <p:txBody>
          <a:bodyPr/>
          <a:lstStyle/>
          <a:p>
            <a:pPr marL="685800" indent="-685800" algn="l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sz="3200" dirty="0">
                <a:ea typeface="SimSun" panose="02010600030101010101" pitchFamily="2" charset="-122"/>
              </a:rPr>
              <a:t>Pick up one handout from the front desk. </a:t>
            </a:r>
          </a:p>
          <a:p>
            <a:pPr marL="1076325" lvl="1" indent="-263525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(You will also need the handout “Strategy &amp; Checklist…” distributed in Lesson 2)</a:t>
            </a:r>
          </a:p>
          <a:p>
            <a:pPr marL="685800" indent="-685800" algn="l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sz="3200" dirty="0">
                <a:ea typeface="SimSun" panose="02010600030101010101" pitchFamily="2" charset="-122"/>
              </a:rPr>
              <a:t>Please sit in pairs. You need exactly one partner.</a:t>
            </a:r>
          </a:p>
          <a:p>
            <a:pPr indent="36513" eaLnBrk="1" hangingPunct="1"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Website: http://staff.ustc.edu.cn/~acadcom</a:t>
            </a:r>
            <a:endParaRPr lang="en-US" altLang="zh-CN" sz="3200" dirty="0">
              <a:solidFill>
                <a:srgbClr val="FFFF00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847C03A-A516-44B7-9E12-FBC1BE078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Checklist Section 2A: Choose the Main Points for the Body section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2417436-9C38-438E-9DFC-500438104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2-4 points… aim for the perfect 3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Section headings from written paper? Look at them as possible points, but… probably too many… merge them to get 3 points.</a:t>
            </a:r>
          </a:p>
          <a:p>
            <a:pPr eaLnBrk="1" hangingPunct="1"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Pattern of Organization = </a:t>
            </a: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Logical order </a:t>
            </a:r>
            <a:r>
              <a:rPr lang="en-US" altLang="zh-CN" sz="2800" dirty="0">
                <a:ea typeface="宋体" panose="02010600030101010101" pitchFamily="2" charset="-122"/>
              </a:rPr>
              <a:t>for the Body main points 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Not vital for talks &lt;30 minutes long, but worth thinking about for any length of talk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See “Logical Order” handout on back of Checklist.</a:t>
            </a:r>
          </a:p>
          <a:p>
            <a:pPr eaLnBrk="1" hangingPunct="1">
              <a:defRPr/>
            </a:pP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State the Body’s main points as best as you can in one sentence or phrase (point form) each.</a:t>
            </a:r>
          </a:p>
          <a:p>
            <a:pPr lvl="1" eaLnBrk="1" hangingPunct="1">
              <a:defRPr/>
            </a:pPr>
            <a:endParaRPr lang="en-US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319A203-CD32-4815-B4EB-E3CA1EF96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>
                <a:ea typeface="宋体" panose="02010600030101010101" pitchFamily="2" charset="-122"/>
              </a:rPr>
              <a:t>Checklist Item 2B: Working Outline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CCB9A78-43E2-449E-AC27-6F42DE416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>
                <a:ea typeface="宋体" panose="02010600030101010101" pitchFamily="2" charset="-122"/>
              </a:rPr>
              <a:t>Start simple</a:t>
            </a:r>
          </a:p>
          <a:p>
            <a:pPr eaLnBrk="1" hangingPunct="1">
              <a:defRPr/>
            </a:pPr>
            <a:r>
              <a:rPr lang="en-US" altLang="zh-CN">
                <a:ea typeface="宋体" panose="02010600030101010101" pitchFamily="2" charset="-122"/>
              </a:rPr>
              <a:t>Add details as you develop your presentation</a:t>
            </a:r>
          </a:p>
          <a:p>
            <a:pPr eaLnBrk="1" hangingPunct="1">
              <a:defRPr/>
            </a:pPr>
            <a:r>
              <a:rPr lang="en-US" altLang="zh-CN">
                <a:ea typeface="宋体" panose="02010600030101010101" pitchFamily="2" charset="-122"/>
              </a:rPr>
              <a:t>Eventually this will be a detailed planning outline with timing included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210B845-1257-4ED9-8C82-EE40E3959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Working Outline Top Info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1182BBB-7016-43EB-86CE-1D56657F2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91446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Look at the example on the handout.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For homework assignment you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must</a:t>
            </a:r>
            <a:r>
              <a:rPr lang="en-US" altLang="zh-CN" sz="2400" dirty="0">
                <a:ea typeface="SimSun" panose="02010600030101010101" pitchFamily="2" charset="-122"/>
              </a:rPr>
              <a:t> give: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Title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Source and Date: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the journal name (or other source, e.g. “my lab”)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>
                <a:solidFill>
                  <a:srgbClr val="FFFF00"/>
                </a:solidFill>
                <a:ea typeface="SimSun" panose="02010600030101010101" pitchFamily="2" charset="-122"/>
              </a:rPr>
              <a:t>the date this research was done or published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Author(s) [who] &amp; Affiliation(s) [where=which univ./org.]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Who did the research? Where was it done (authors’ employers)?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Central Idea: One sentence as specified in Lesson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Pattern of Organization: Optional, but a good idea.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NOTE: The “pattern” is </a:t>
            </a:r>
            <a:r>
              <a:rPr lang="en-US" altLang="zh-CN" sz="2400" b="1" dirty="0">
                <a:solidFill>
                  <a:srgbClr val="FFFF00"/>
                </a:solidFill>
                <a:ea typeface="SimSun" panose="02010600030101010101" pitchFamily="2" charset="-122"/>
              </a:rPr>
              <a:t>not </a:t>
            </a:r>
            <a:r>
              <a:rPr lang="en-US" altLang="zh-CN" sz="2000" dirty="0">
                <a:ea typeface="SimSun" panose="02010600030101010101" pitchFamily="2" charset="-122"/>
              </a:rPr>
              <a:t>“all the bottom information”.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The pattern explains</a:t>
            </a:r>
            <a:r>
              <a:rPr lang="en-US" altLang="zh-CN" sz="2000" b="1" dirty="0">
                <a:ea typeface="SimSun" panose="02010600030101010101" pitchFamily="2" charset="-122"/>
              </a:rPr>
              <a:t> </a:t>
            </a:r>
            <a:r>
              <a:rPr lang="en-US" altLang="zh-CN" sz="2000" dirty="0">
                <a:ea typeface="SimSun" panose="02010600030101010101" pitchFamily="2" charset="-122"/>
              </a:rPr>
              <a:t>the logical order of the Body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A16EF3E-60F0-4E36-8020-BEB31FD6D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Working Outline: Bottom part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52112EF-D5CF-445A-B2FC-81F7B57FC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altLang="zh-CN" dirty="0">
                <a:ea typeface="宋体" panose="02010600030101010101" pitchFamily="2" charset="-122"/>
              </a:rPr>
              <a:t>Copy points into this template of 3 sections: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Introduction section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Body section</a:t>
            </a:r>
          </a:p>
          <a:p>
            <a:pPr marL="990600" lvl="1" indent="-533400" eaLnBrk="1" hangingPunct="1">
              <a:buFontTx/>
              <a:buAutoNum type="alphaL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&lt;point 1&gt;</a:t>
            </a:r>
          </a:p>
          <a:p>
            <a:pPr marL="990600" lvl="1" indent="-533400" eaLnBrk="1" hangingPunct="1">
              <a:buFontTx/>
              <a:buAutoNum type="alphaL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&lt;point 2&gt;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altLang="zh-CN" dirty="0">
                <a:ea typeface="宋体" panose="02010600030101010101" pitchFamily="2" charset="-122"/>
              </a:rPr>
              <a:t>&lt;possibly other points as chosen in 2A; the body should have 2, 3, or 4 points&gt;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Conclusion section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66EAABE-1692-42BD-A0BE-CCAE5BD65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>
                <a:ea typeface="宋体" panose="02010600030101010101" pitchFamily="2" charset="-122"/>
              </a:rPr>
              <a:t>Example: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249804B-33E4-4E51-BBB2-0B942BC8A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Introduction</a:t>
            </a:r>
          </a:p>
          <a:p>
            <a:pPr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Body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CN" dirty="0">
                <a:ea typeface="宋体" panose="02010600030101010101" pitchFamily="2" charset="-122"/>
              </a:rPr>
              <a:t>a. Zircon crystals and uranium-lead dating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CN" dirty="0">
                <a:ea typeface="宋体" panose="02010600030101010101" pitchFamily="2" charset="-122"/>
              </a:rPr>
              <a:t>b. Oxygen isotope ratios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CN" dirty="0">
                <a:ea typeface="宋体" panose="02010600030101010101" pitchFamily="2" charset="-122"/>
              </a:rPr>
              <a:t>c. Rounded surfaces</a:t>
            </a:r>
          </a:p>
          <a:p>
            <a:pPr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zh-CN" dirty="0">
                <a:ea typeface="宋体" panose="02010600030101010101" pitchFamily="2" charset="-122"/>
              </a:rPr>
              <a:t>Conclusion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0FC6B64-6136-4E2E-B2D9-0B1E9F10C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0937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Add some detail to Intro &amp; Conclusion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BAEF818-90C2-4F6F-A5CE-934C8F09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Introduction section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Previous theory says solid surface 4.0 </a:t>
            </a:r>
            <a:r>
              <a:rPr lang="en-US" altLang="zh-CN" sz="2400" dirty="0" err="1">
                <a:ea typeface="宋体" panose="02010600030101010101" pitchFamily="2" charset="-122"/>
              </a:rPr>
              <a:t>bya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Zircon crystals say 4.4 </a:t>
            </a:r>
            <a:r>
              <a:rPr lang="en-US" altLang="zh-CN" sz="2400" dirty="0" err="1">
                <a:ea typeface="宋体" panose="02010600030101010101" pitchFamily="2" charset="-122"/>
              </a:rPr>
              <a:t>bya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Body section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a. Zircon crystals and uranium-lead dating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b. Oxygen isotope ratios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c. Rounded surfaces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Conclusion section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Review: Zircons reliably dated to 4.4 </a:t>
            </a:r>
            <a:r>
              <a:rPr lang="en-US" altLang="zh-CN" sz="2400" dirty="0" err="1">
                <a:ea typeface="宋体" panose="02010600030101010101" pitchFamily="2" charset="-122"/>
              </a:rPr>
              <a:t>bya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Earth suitable for life earlier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CD76467-0D73-41C6-8F5F-8A7CC957E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Checklist 2C: Decide on Timing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B9F5FB8-8CC0-4DB0-8F75-D738313BF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Plan!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More time for important/complex points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Less time for simple points</a:t>
            </a:r>
          </a:p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Choose a time (duration, how long) for 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each section (Introduction, Body, Conclusion)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each main point in the Body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(Eventually, you’ll be planning a time for each slide)</a:t>
            </a:r>
          </a:p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See today’s handout about timing</a:t>
            </a:r>
          </a:p>
          <a:p>
            <a:pPr lvl="1" eaLnBrk="1" hangingPunct="1">
              <a:defRPr/>
            </a:pPr>
            <a:endParaRPr lang="en-US" altLang="zh-CN" sz="24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295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234C200-A59F-41BD-8D7E-E29637272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7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Decide how to use your time </a:t>
            </a:r>
            <a:br>
              <a:rPr lang="en-US" altLang="zh-CN" sz="3600" dirty="0">
                <a:ea typeface="宋体" panose="02010600030101010101" pitchFamily="2" charset="-122"/>
              </a:rPr>
            </a:br>
            <a:r>
              <a:rPr lang="en-US" altLang="zh-CN" sz="3600" dirty="0">
                <a:ea typeface="宋体" panose="02010600030101010101" pitchFamily="2" charset="-122"/>
              </a:rPr>
              <a:t>for the 3 sections &amp; main body points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1936AE0-1035-48F1-BE46-351CD0DDF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Introduction section </a:t>
            </a: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[2:15] 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Earth’s first solid surface? Previous best answer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Zircon crystals prove earlier surface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Body section </a:t>
            </a: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[5:30] 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a. </a:t>
            </a:r>
            <a:r>
              <a:rPr lang="en-US" altLang="zh-CN" sz="2400" dirty="0">
                <a:solidFill>
                  <a:srgbClr val="FFFF00"/>
                </a:solidFill>
                <a:ea typeface="宋体" panose="02010600030101010101" pitchFamily="2" charset="-122"/>
              </a:rPr>
              <a:t>[2:30] </a:t>
            </a:r>
            <a:r>
              <a:rPr lang="en-US" altLang="zh-CN" sz="2400" dirty="0">
                <a:ea typeface="宋体" panose="02010600030101010101" pitchFamily="2" charset="-122"/>
              </a:rPr>
              <a:t>Zircon crystals and uranium-lead dating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b. </a:t>
            </a:r>
            <a:r>
              <a:rPr lang="en-US" altLang="zh-CN" sz="2400" dirty="0">
                <a:solidFill>
                  <a:srgbClr val="FFFF00"/>
                </a:solidFill>
                <a:ea typeface="宋体" panose="02010600030101010101" pitchFamily="2" charset="-122"/>
              </a:rPr>
              <a:t>[2:00] </a:t>
            </a:r>
            <a:r>
              <a:rPr lang="en-US" altLang="zh-CN" sz="2400" dirty="0">
                <a:ea typeface="宋体" panose="02010600030101010101" pitchFamily="2" charset="-122"/>
              </a:rPr>
              <a:t>Oxygen isotope ratios in zircons</a:t>
            </a:r>
          </a:p>
          <a:p>
            <a:pPr lvl="1" eaLnBrk="1" hangingPunct="1">
              <a:buFontTx/>
              <a:buNone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c. </a:t>
            </a:r>
            <a:r>
              <a:rPr lang="en-US" altLang="zh-CN" sz="2400" dirty="0">
                <a:solidFill>
                  <a:srgbClr val="FFFF00"/>
                </a:solidFill>
                <a:ea typeface="宋体" panose="02010600030101010101" pitchFamily="2" charset="-122"/>
              </a:rPr>
              <a:t>[1:00] </a:t>
            </a:r>
            <a:r>
              <a:rPr lang="en-US" altLang="zh-CN" sz="2400" dirty="0">
                <a:ea typeface="宋体" panose="02010600030101010101" pitchFamily="2" charset="-122"/>
              </a:rPr>
              <a:t>Rounded surfaces on zircons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Conclusion section </a:t>
            </a: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[1:15] 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Review: Zircons reliably dated to 4.4 </a:t>
            </a:r>
            <a:r>
              <a:rPr lang="en-US" altLang="zh-CN" sz="2400" dirty="0" err="1">
                <a:ea typeface="宋体" panose="02010600030101010101" pitchFamily="2" charset="-122"/>
              </a:rPr>
              <a:t>bya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Earth suitable for life earlier</a:t>
            </a:r>
          </a:p>
          <a:p>
            <a:pPr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CD76467-0D73-41C6-8F5F-8A7CC957E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Checklist 2D: Collect Info &amp; Wording, Update working outline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B9F5FB8-8CC0-4DB0-8F75-D738313BF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Keep in mind: You may need extra information to use in answering questions.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For Introduction section, find simple English explanations of complex stuff on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trustworthy </a:t>
            </a:r>
            <a:r>
              <a:rPr lang="en-US" altLang="zh-CN" sz="2400" dirty="0">
                <a:ea typeface="SimSun" panose="02010600030101010101" pitchFamily="2" charset="-122"/>
              </a:rPr>
              <a:t>internet sites (e.g., encyclopedias)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000" dirty="0">
                <a:solidFill>
                  <a:srgbClr val="FF0000"/>
                </a:solidFill>
                <a:ea typeface="SimSun" panose="02010600030101010101" pitchFamily="2" charset="-122"/>
              </a:rPr>
              <a:t>Do NOT copy </a:t>
            </a:r>
            <a:r>
              <a:rPr lang="en-US" altLang="zh-CN" sz="2000" dirty="0">
                <a:ea typeface="SimSun" panose="02010600030101010101" pitchFamily="2" charset="-122"/>
              </a:rPr>
              <a:t>these exactly, but </a:t>
            </a:r>
            <a:r>
              <a:rPr lang="en-US" altLang="zh-CN" sz="2000" b="1" dirty="0">
                <a:solidFill>
                  <a:srgbClr val="00B050"/>
                </a:solidFill>
                <a:ea typeface="SimSun" panose="02010600030101010101" pitchFamily="2" charset="-122"/>
              </a:rPr>
              <a:t>learn</a:t>
            </a:r>
            <a:r>
              <a:rPr lang="en-US" altLang="zh-CN" sz="2000" dirty="0">
                <a:ea typeface="SimSun" panose="02010600030101010101" pitchFamily="2" charset="-122"/>
              </a:rPr>
              <a:t> from them.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Update your working outline as you go.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Add further detail, subsubsections, 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Do you see how my slides’ example outline keeps changing?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You may even add/delete/change main points of the Body!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See the Working Outline handout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endParaRPr lang="en-US" altLang="zh-CN" sz="20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26934AE-F066-42DC-BDA7-C9FB84B8B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Work on Your Working Outline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AD6ECDE-C46B-4F51-B6F8-08CFA8DF3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11213"/>
            <a:ext cx="8458200" cy="46751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Decide on Body’s main points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Write a phrase or sentence for each point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Think about the logical order: Experiment? Discovery? Problem Solution? …</a:t>
            </a:r>
          </a:p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Fill in the bottom part of Working Outline</a:t>
            </a:r>
          </a:p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Decide on timing for 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Introduction section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Body section</a:t>
            </a:r>
          </a:p>
          <a:p>
            <a:pPr lvl="2" eaLnBrk="1" hangingPunct="1"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Each major body point</a:t>
            </a:r>
          </a:p>
          <a:p>
            <a:pPr lvl="1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Conclusion section</a:t>
            </a:r>
          </a:p>
          <a:p>
            <a:pPr eaLnBrk="1" hangingPunct="1"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Write central idea sentence. (Carefully!)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EA2CD9A-0DD0-4950-B22F-D2C598AB0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Summarizing your Paper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8D86571-D5BE-416F-8904-57ABE0AE9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As specified in last week’s homework, for this lesson you need a print-out of the paper you will present for your final exam.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If you do not have one with you, think back to a paper you have read recently or use </a:t>
            </a:r>
            <a:r>
              <a:rPr lang="en-US" altLang="zh-CN" sz="2800">
                <a:solidFill>
                  <a:srgbClr val="FFFF00"/>
                </a:solidFill>
                <a:ea typeface="宋体" panose="02010600030101010101" pitchFamily="2" charset="-122"/>
              </a:rPr>
              <a:t>your phone to find one quickly.</a:t>
            </a:r>
            <a:endParaRPr lang="en-US" altLang="zh-CN" sz="2800" dirty="0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Prepare a summary of your paper: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answers to 5 questions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宋体" panose="02010600030101010101" pitchFamily="2" charset="-122"/>
              </a:rPr>
              <a:t>plus extra as you want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must be </a:t>
            </a: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exactly</a:t>
            </a:r>
            <a:r>
              <a:rPr lang="en-US" altLang="zh-CN" sz="2800" dirty="0">
                <a:ea typeface="宋体" panose="02010600030101010101" pitchFamily="2" charset="-122"/>
              </a:rPr>
              <a:t> 5 minutes long!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44F5D6C-41BB-4C1C-B71A-ACCB8E17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Homework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19454FB-1787-417D-BE58-FC96E0596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Write a working outline for your talk. Email it to your teacher. (msherk@ustc.edu.cn)</a:t>
            </a:r>
          </a:p>
          <a:p>
            <a:pPr marL="609600" indent="-609600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Due in 1-2 weeks – take your time &amp; do a good job</a:t>
            </a:r>
            <a:endParaRPr lang="en-US" altLang="zh-CN" sz="2800" dirty="0">
              <a:ea typeface="SimSun" panose="02010600030101010101" pitchFamily="2" charset="-122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Required:</a:t>
            </a:r>
          </a:p>
          <a:p>
            <a:pPr marL="609600" indent="-609600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Top info: Title, source &amp; </a:t>
            </a:r>
            <a:r>
              <a:rPr lang="en-US" altLang="zh-CN" sz="2400" b="1" dirty="0">
                <a:solidFill>
                  <a:srgbClr val="FFFF00"/>
                </a:solidFill>
                <a:ea typeface="SimSun" panose="02010600030101010101" pitchFamily="2" charset="-122"/>
              </a:rPr>
              <a:t>date of publication</a:t>
            </a:r>
            <a:r>
              <a:rPr lang="en-US" altLang="zh-CN" sz="2400" dirty="0">
                <a:ea typeface="SimSun" panose="02010600030101010101" pitchFamily="2" charset="-122"/>
              </a:rPr>
              <a:t>, author(s), affiliation(s), central idea sentence, pattern of organization</a:t>
            </a:r>
          </a:p>
          <a:p>
            <a:pPr marL="609600" indent="-609600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Detail: at least the “a., b., …” level for Intro, Body, and Conclusion sections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zh-CN" sz="2000" dirty="0">
                <a:ea typeface="SimSun" panose="02010600030101010101" pitchFamily="2" charset="-122"/>
              </a:rPr>
              <a:t>	For points, you may use phrases or full sentences (your choice)</a:t>
            </a:r>
            <a:endParaRPr lang="en-US" altLang="zh-CN" dirty="0">
              <a:ea typeface="SimSun" panose="02010600030101010101" pitchFamily="2" charset="-122"/>
            </a:endParaRPr>
          </a:p>
          <a:p>
            <a:pPr marL="609600" indent="-609600" eaLnBrk="1" hangingPunct="1"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The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timing </a:t>
            </a:r>
            <a:r>
              <a:rPr lang="en-US" altLang="zh-CN" sz="2400" dirty="0">
                <a:ea typeface="SimSun" panose="02010600030101010101" pitchFamily="2" charset="-122"/>
              </a:rPr>
              <a:t>for all 3 sections + Body points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3AEEBD9-FC2C-40B7-89FD-8C357734C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017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dirty="0">
                <a:ea typeface="宋体" panose="02010600030101010101" pitchFamily="2" charset="-122"/>
              </a:rPr>
              <a:t>Homework: </a:t>
            </a:r>
            <a:r>
              <a:rPr lang="en-US" altLang="zh-CN" sz="3200" dirty="0">
                <a:solidFill>
                  <a:srgbClr val="FFFF00"/>
                </a:solidFill>
                <a:ea typeface="宋体" panose="02010600030101010101" pitchFamily="2" charset="-122"/>
              </a:rPr>
              <a:t>All</a:t>
            </a:r>
            <a:r>
              <a:rPr lang="en-US" altLang="zh-CN" sz="3200" dirty="0">
                <a:ea typeface="宋体" panose="02010600030101010101" pitchFamily="2" charset="-122"/>
              </a:rPr>
              <a:t> top info </a:t>
            </a:r>
            <a:r>
              <a:rPr lang="en-US" altLang="zh-CN" sz="3200">
                <a:ea typeface="宋体" panose="02010600030101010101" pitchFamily="2" charset="-122"/>
              </a:rPr>
              <a:t>plus at least</a:t>
            </a:r>
            <a:br>
              <a:rPr lang="en-US" altLang="zh-CN" sz="3200" dirty="0">
                <a:ea typeface="宋体" panose="02010600030101010101" pitchFamily="2" charset="-122"/>
              </a:rPr>
            </a:br>
            <a:r>
              <a:rPr lang="en-US" altLang="zh-CN" sz="3200" dirty="0">
                <a:ea typeface="宋体" panose="02010600030101010101" pitchFamily="2" charset="-122"/>
              </a:rPr>
              <a:t>this level of detail in the bottom info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688CB7C-D43C-4BE4-8E3D-3F4F505A3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Introduction [2:15]  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Question: First solid Earth surface when? 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Zircon crystals prove early Earth surface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Body [5:30] 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[2:15] Zircon crystals and uranium-lead dating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[2:00] Oxygen isotope ratios in zircons</a:t>
            </a:r>
          </a:p>
          <a:p>
            <a:pPr marL="1009650" lvl="1" indent="-6096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[1:15] Rounded surfaces of zircons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>
                <a:ea typeface="SimSun" panose="02010600030101010101" pitchFamily="2" charset="-122"/>
              </a:rPr>
              <a:t>Conclusion [1:15] 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Review: Zircons reliably dated 4.4 </a:t>
            </a:r>
            <a:r>
              <a:rPr lang="en-US" altLang="zh-CN" sz="2400" dirty="0" err="1">
                <a:ea typeface="SimSun" panose="02010600030101010101" pitchFamily="2" charset="-122"/>
              </a:rPr>
              <a:t>bya</a:t>
            </a:r>
            <a:endParaRPr lang="en-US" altLang="zh-CN" sz="2400" dirty="0">
              <a:ea typeface="SimSun" panose="02010600030101010101" pitchFamily="2" charset="-122"/>
            </a:endParaRPr>
          </a:p>
          <a:p>
            <a:pPr marL="1009650" lvl="1" indent="-6096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Earth suitable for life earlier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4700933-D83B-405A-93E2-8E40B3B09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>
                <a:ea typeface="宋体" panose="02010600030101010101" pitchFamily="2" charset="-122"/>
              </a:rPr>
              <a:t>Your Working Outline must include a good Central Idea sentence!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6EBD2BB-C229-4E6F-A752-270834027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The central idea sentence is part of the “Top info” for a Working Outline</a:t>
            </a:r>
          </a:p>
          <a:p>
            <a:pPr marL="990600" lvl="1" indent="-533400" eaLnBrk="1" hangingPunct="1">
              <a:defRPr/>
            </a:pPr>
            <a:r>
              <a:rPr lang="en-US" altLang="zh-CN" dirty="0">
                <a:solidFill>
                  <a:srgbClr val="FFFF00"/>
                </a:solidFill>
                <a:ea typeface="宋体" panose="02010600030101010101" pitchFamily="2" charset="-122"/>
              </a:rPr>
              <a:t>one</a:t>
            </a:r>
            <a:r>
              <a:rPr lang="en-US" altLang="zh-CN" dirty="0">
                <a:ea typeface="宋体" panose="02010600030101010101" pitchFamily="2" charset="-122"/>
              </a:rPr>
              <a:t> good sentence 20-40 words long</a:t>
            </a:r>
          </a:p>
          <a:p>
            <a:pPr marL="990600" lvl="1" indent="-533400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Check carefully for spelling and grammar.</a:t>
            </a:r>
          </a:p>
          <a:p>
            <a:pPr marL="990600" lvl="1" indent="-533400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Choose your words well and you will be able to say this statement of your central idea in your actual exam presentation.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4700933-D83B-405A-93E2-8E40B3B098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en-US" altLang="zh-CN" sz="4000">
                <a:ea typeface="SimSun" panose="02010600030101010101" pitchFamily="2" charset="-122"/>
              </a:rPr>
              <a:t>Your email to me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6EBD2BB-C229-4E6F-A752-270834027E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609600" indent="-609600" eaLnBrk="1" hangingPunct="1"/>
            <a:r>
              <a:rPr lang="en-US" altLang="zh-CN" dirty="0">
                <a:ea typeface="SimSun" panose="02010600030101010101" pitchFamily="2" charset="-122"/>
              </a:rPr>
              <a:t>Email to </a:t>
            </a:r>
            <a:r>
              <a:rPr lang="en-US" altLang="zh-CN" dirty="0">
                <a:ea typeface="SimSun" panose="02010600030101010101" pitchFamily="2" charset="-122"/>
                <a:hlinkClick r:id="rId2"/>
              </a:rPr>
              <a:t>msherk@ustc.edu.cn</a:t>
            </a:r>
            <a:r>
              <a:rPr lang="en-US" altLang="zh-CN" dirty="0">
                <a:ea typeface="SimSun" panose="02010600030101010101" pitchFamily="2" charset="-122"/>
              </a:rPr>
              <a:t> as a file attachment.</a:t>
            </a:r>
          </a:p>
          <a:p>
            <a:pPr marL="609600" indent="-609600" eaLnBrk="1" hangingPunct="1"/>
            <a:r>
              <a:rPr lang="en-US" altLang="zh-CN" dirty="0">
                <a:ea typeface="SimSun" panose="02010600030101010101" pitchFamily="2" charset="-122"/>
              </a:rPr>
              <a:t>Subject line: “Working outline”</a:t>
            </a:r>
          </a:p>
          <a:p>
            <a:pPr marL="609600" indent="-609600" eaLnBrk="1" hangingPunct="1"/>
            <a:r>
              <a:rPr lang="en-US" altLang="zh-CN" dirty="0">
                <a:ea typeface="SimSun" panose="02010600030101010101" pitchFamily="2" charset="-122"/>
              </a:rPr>
              <a:t>Put your working outline in a document format as an attachment</a:t>
            </a:r>
          </a:p>
          <a:p>
            <a:pPr marL="1009650" lvl="1" indent="-609600" eaLnBrk="1" hangingPunct="1"/>
            <a:r>
              <a:rPr lang="en-US" altLang="zh-CN" dirty="0">
                <a:solidFill>
                  <a:srgbClr val="00B050"/>
                </a:solidFill>
                <a:ea typeface="SimSun" panose="02010600030101010101" pitchFamily="2" charset="-122"/>
              </a:rPr>
              <a:t>Good</a:t>
            </a:r>
            <a:r>
              <a:rPr lang="en-US" altLang="zh-CN" dirty="0">
                <a:ea typeface="SimSun" panose="02010600030101010101" pitchFamily="2" charset="-122"/>
              </a:rPr>
              <a:t>: “.doc”, “.docx”, “.rtf”, “.txt”, “.pdf”</a:t>
            </a:r>
          </a:p>
          <a:p>
            <a:pPr marL="1009650" lvl="1" indent="-609600" eaLnBrk="1" hangingPunct="1"/>
            <a:r>
              <a:rPr lang="en-US" altLang="zh-CN" dirty="0">
                <a:solidFill>
                  <a:srgbClr val="FF0000"/>
                </a:solidFill>
                <a:ea typeface="SimSun" panose="02010600030101010101" pitchFamily="2" charset="-122"/>
              </a:rPr>
              <a:t>Bad</a:t>
            </a:r>
            <a:r>
              <a:rPr lang="en-US" altLang="zh-CN" dirty="0">
                <a:ea typeface="SimSun" panose="02010600030101010101" pitchFamily="2" charset="-122"/>
              </a:rPr>
              <a:t>: “.</a:t>
            </a:r>
            <a:r>
              <a:rPr lang="en-US" altLang="zh-CN" strike="sngStrike" dirty="0" err="1">
                <a:ea typeface="SimSun" panose="02010600030101010101" pitchFamily="2" charset="-122"/>
              </a:rPr>
              <a:t>rar</a:t>
            </a:r>
            <a:r>
              <a:rPr lang="en-US" altLang="zh-CN" dirty="0">
                <a:ea typeface="SimSun" panose="02010600030101010101" pitchFamily="2" charset="-122"/>
              </a:rPr>
              <a:t>”, “.</a:t>
            </a:r>
            <a:r>
              <a:rPr lang="en-US" altLang="zh-CN" strike="sngStrike" dirty="0">
                <a:ea typeface="SimSun" panose="02010600030101010101" pitchFamily="2" charset="-122"/>
              </a:rPr>
              <a:t>zip</a:t>
            </a:r>
            <a:r>
              <a:rPr lang="en-US" altLang="zh-CN" dirty="0">
                <a:ea typeface="SimSun" panose="02010600030101010101" pitchFamily="2" charset="-122"/>
              </a:rPr>
              <a:t>”, “.</a:t>
            </a:r>
            <a:r>
              <a:rPr lang="en-US" altLang="zh-CN" strike="sngStrike" dirty="0" err="1">
                <a:ea typeface="SimSun" panose="02010600030101010101" pitchFamily="2" charset="-122"/>
              </a:rPr>
              <a:t>wps</a:t>
            </a:r>
            <a:r>
              <a:rPr lang="en-US" altLang="zh-CN" dirty="0">
                <a:ea typeface="SimSun" panose="02010600030101010101" pitchFamily="2" charset="-122"/>
              </a:rPr>
              <a:t>”, “.</a:t>
            </a:r>
            <a:r>
              <a:rPr lang="en-US" altLang="zh-CN" strike="sngStrike" dirty="0">
                <a:ea typeface="SimSun" panose="02010600030101010101" pitchFamily="2" charset="-122"/>
              </a:rPr>
              <a:t>pages</a:t>
            </a:r>
            <a:r>
              <a:rPr lang="en-US" altLang="zh-CN" dirty="0">
                <a:ea typeface="SimSun" panose="02010600030101010101" pitchFamily="2" charset="-122"/>
              </a:rPr>
              <a:t>” </a:t>
            </a:r>
          </a:p>
          <a:p>
            <a:pPr marL="1257300" lvl="3" indent="0" eaLnBrk="1" hangingPunct="1">
              <a:buNone/>
            </a:pP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(Note: I will reject these bad formats and you’ll have to email it again in a proper format!)</a:t>
            </a:r>
          </a:p>
          <a:p>
            <a:pPr marL="1009650" lvl="1" indent="-609600" eaLnBrk="1" hangingPunct="1"/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4700933-D83B-405A-93E2-8E40B3B098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en-US" altLang="zh-CN" sz="4000">
                <a:ea typeface="SimSun" panose="02010600030101010101" pitchFamily="2" charset="-122"/>
              </a:rPr>
              <a:t>My email reply </a:t>
            </a:r>
            <a:r>
              <a:rPr lang="en-US" altLang="zh-CN" sz="4000" dirty="0">
                <a:ea typeface="SimSun" panose="02010600030101010101" pitchFamily="2" charset="-122"/>
              </a:rPr>
              <a:t>to you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6EBD2BB-C229-4E6F-A752-270834027E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Hopefully, a short one:</a:t>
            </a:r>
          </a:p>
          <a:p>
            <a:pPr marL="990600" lvl="1" indent="-533400" eaLnBrk="1" hangingPunct="1"/>
            <a:r>
              <a:rPr lang="en-US" altLang="zh-CN" sz="2400" dirty="0">
                <a:ea typeface="SimSun" panose="02010600030101010101" pitchFamily="2" charset="-122"/>
              </a:rPr>
              <a:t>“Excellent”, “Very good”, “Good”</a:t>
            </a:r>
          </a:p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Any other reply is not as good.</a:t>
            </a:r>
          </a:p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Longer replies tell you what is wrong and how to improve it.</a:t>
            </a:r>
          </a:p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I reply to email in the order I received it; send it sooner, get an earlier reply.</a:t>
            </a:r>
          </a:p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You may have to wait 2-3 days for a reply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CN" sz="2800" dirty="0">
              <a:ea typeface="SimSun" panose="02010600030101010101" pitchFamily="2" charset="-122"/>
            </a:endParaRPr>
          </a:p>
          <a:p>
            <a:pPr marL="609600" indent="-609600" eaLnBrk="1" hangingPunct="1"/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C72F9D-C25B-49F2-8B11-D2DBBAC1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5-minute summary of Exam Paper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1D532D-7C27-4737-AA30-20CE74CC8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806" y="723900"/>
            <a:ext cx="8458200" cy="5410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In your summary, answer these questions: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What is the research field and research area of this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Is it experimental, theoretical, simulation, discovery…?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In one sentence,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what</a:t>
            </a:r>
            <a:r>
              <a:rPr lang="en-US" altLang="zh-CN" sz="2400" dirty="0">
                <a:ea typeface="SimSun" panose="02010600030101010101" pitchFamily="2" charset="-122"/>
              </a:rPr>
              <a:t> is the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What is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new</a:t>
            </a:r>
            <a:r>
              <a:rPr lang="en-US" altLang="zh-CN" sz="2400" dirty="0">
                <a:ea typeface="SimSun" panose="02010600030101010101" pitchFamily="2" charset="-122"/>
              </a:rPr>
              <a:t> about the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Why</a:t>
            </a:r>
            <a:r>
              <a:rPr lang="en-US" altLang="zh-CN" sz="2400" dirty="0">
                <a:ea typeface="SimSun" panose="02010600030101010101" pitchFamily="2" charset="-122"/>
              </a:rPr>
              <a:t> is the result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significant</a:t>
            </a:r>
            <a:r>
              <a:rPr lang="en-US" altLang="zh-CN" sz="2400" dirty="0">
                <a:ea typeface="SimSun" panose="02010600030101010101" pitchFamily="2" charset="-122"/>
              </a:rPr>
              <a:t>? (i.e. Why should we care about the result?)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2400" dirty="0">
              <a:ea typeface="SimSun" panose="02010600030101010101" pitchFamily="2" charset="-12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You can and should have other information in addition to the answers to the questions.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When presenting your summary, it is good to point at tables and diagrams in the paper.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CN" sz="2400" dirty="0">
              <a:ea typeface="SimSun" panose="02010600030101010101" pitchFamily="2" charset="-122"/>
            </a:endParaRPr>
          </a:p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Your presentation must be </a:t>
            </a:r>
            <a:r>
              <a:rPr lang="en-US" altLang="zh-CN" sz="2400" b="1" i="1" dirty="0">
                <a:solidFill>
                  <a:srgbClr val="FFFF00"/>
                </a:solidFill>
                <a:ea typeface="SimSun" panose="02010600030101010101" pitchFamily="2" charset="-122"/>
              </a:rPr>
              <a:t>exactly</a:t>
            </a:r>
            <a:r>
              <a:rPr lang="en-US" altLang="zh-CN" sz="2400" dirty="0">
                <a:ea typeface="SimSun" panose="02010600030101010101" pitchFamily="2" charset="-122"/>
              </a:rPr>
              <a:t> 5 minutes long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7CC55BC-FB0B-4304-B7A3-431096752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99EBD81-174F-437B-B883-20CD7FA74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3352B18-10C2-4E6A-BBA5-62770975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How can you get good timing?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5FBEFAF-353E-490E-81EE-DB747E790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Plan</a:t>
            </a:r>
            <a:r>
              <a:rPr lang="en-US" altLang="zh-CN" sz="2800" dirty="0">
                <a:ea typeface="SimSun" panose="02010600030101010101" pitchFamily="2" charset="-122"/>
              </a:rPr>
              <a:t> times as you prepare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important or complicated things get more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simple things get less time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CN" sz="24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137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C72F9D-C25B-49F2-8B11-D2DBBAC1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5-minute summary of Exam Paper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1D532D-7C27-4737-AA30-20CE74CC8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5806" y="723900"/>
            <a:ext cx="8458200" cy="5410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In your summary, answer these questions: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What is the research field and research area of this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Is it experimental, theoretical, simulation, discovery…?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In one sentence,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what</a:t>
            </a:r>
            <a:r>
              <a:rPr lang="en-US" altLang="zh-CN" sz="2400" dirty="0">
                <a:ea typeface="SimSun" panose="02010600030101010101" pitchFamily="2" charset="-122"/>
              </a:rPr>
              <a:t> is the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What is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new</a:t>
            </a:r>
            <a:r>
              <a:rPr lang="en-US" altLang="zh-CN" sz="2400" dirty="0">
                <a:ea typeface="SimSun" panose="02010600030101010101" pitchFamily="2" charset="-122"/>
              </a:rPr>
              <a:t> about the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Why</a:t>
            </a:r>
            <a:r>
              <a:rPr lang="en-US" altLang="zh-CN" sz="2400" dirty="0">
                <a:ea typeface="SimSun" panose="02010600030101010101" pitchFamily="2" charset="-122"/>
              </a:rPr>
              <a:t> is the result </a:t>
            </a:r>
            <a:r>
              <a:rPr lang="en-US" altLang="zh-CN" sz="2400" dirty="0">
                <a:solidFill>
                  <a:srgbClr val="FFFF00"/>
                </a:solidFill>
                <a:ea typeface="SimSun" panose="02010600030101010101" pitchFamily="2" charset="-122"/>
              </a:rPr>
              <a:t>significant</a:t>
            </a:r>
            <a:r>
              <a:rPr lang="en-US" altLang="zh-CN" sz="2400" dirty="0">
                <a:ea typeface="SimSun" panose="02010600030101010101" pitchFamily="2" charset="-122"/>
              </a:rPr>
              <a:t>? (i.e. Why should we care about the result?)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2400" dirty="0">
              <a:ea typeface="SimSun" panose="02010600030101010101" pitchFamily="2" charset="-122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You can and should have other information in addition to the answers to the questions.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When presenting your summary, it is good to point at tables and diagrams in the paper.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CN" sz="2400" dirty="0">
              <a:ea typeface="SimSun" panose="02010600030101010101" pitchFamily="2" charset="-122"/>
            </a:endParaRPr>
          </a:p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Your presentation must be </a:t>
            </a:r>
            <a:r>
              <a:rPr lang="en-US" altLang="zh-CN" sz="2400" b="1" i="1" dirty="0">
                <a:solidFill>
                  <a:srgbClr val="FFFF00"/>
                </a:solidFill>
                <a:ea typeface="SimSun" panose="02010600030101010101" pitchFamily="2" charset="-122"/>
              </a:rPr>
              <a:t>exactly</a:t>
            </a:r>
            <a:r>
              <a:rPr lang="en-US" altLang="zh-CN" sz="2400" dirty="0">
                <a:ea typeface="SimSun" panose="02010600030101010101" pitchFamily="2" charset="-122"/>
              </a:rPr>
              <a:t> 5 minutes long</a:t>
            </a:r>
            <a:endParaRPr lang="en-US" altLang="zh-CN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44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3352B18-10C2-4E6A-BBA5-62770975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How can you get good timing?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5FBEFAF-353E-490E-81EE-DB747E790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Plan</a:t>
            </a:r>
            <a:r>
              <a:rPr lang="en-US" altLang="zh-CN" sz="2800" dirty="0">
                <a:ea typeface="SimSun" panose="02010600030101010101" pitchFamily="2" charset="-122"/>
              </a:rPr>
              <a:t> times as you prepare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important or complicated things get more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simple things get less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Time yourself as you talk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Know if you are going too slowly or too quickly.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Have extra material ready</a:t>
            </a:r>
            <a:r>
              <a:rPr lang="en-US" altLang="zh-CN" sz="2800" dirty="0">
                <a:ea typeface="SimSun" panose="02010600030101010101" pitchFamily="2" charset="-122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if you need to use more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dirty="0">
                <a:solidFill>
                  <a:srgbClr val="FFFF00"/>
                </a:solidFill>
                <a:ea typeface="SimSun" panose="02010600030101010101" pitchFamily="2" charset="-122"/>
              </a:rPr>
              <a:t>Decide what you could leave out or how you could say parts in a shorter way </a:t>
            </a:r>
            <a:endParaRPr lang="en-US" altLang="zh-CN" sz="2800" dirty="0">
              <a:ea typeface="SimSun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if you are running out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5B06AB8-3EC2-4109-8C52-BC80BF1F4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53CC0B0-DAB3-48C0-9BA6-93EC5CCD7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en-US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DDBD82-5C23-4522-BD4E-8A542559A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Checklist Section 2A: Main points of the Body section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23549D-FA69-4383-B835-5C9B61343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29063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SimSun" panose="02010600030101010101" pitchFamily="2" charset="-122"/>
              </a:rPr>
              <a:t>General presentation structure = 3 sections: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Introduction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Body </a:t>
            </a:r>
            <a:r>
              <a:rPr lang="en-US" altLang="zh-CN" sz="2400" dirty="0">
                <a:solidFill>
                  <a:srgbClr val="FF0066"/>
                </a:solidFill>
                <a:ea typeface="SimSun" panose="02010600030101010101" pitchFamily="2" charset="-122"/>
              </a:rPr>
              <a:t>&lt;&lt;&lt; What points will be in here? &gt;&gt;&gt;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Conclusion</a:t>
            </a:r>
          </a:p>
          <a:p>
            <a:pPr eaLnBrk="1" hangingPunct="1"/>
            <a:r>
              <a:rPr lang="en-US" altLang="zh-CN" sz="2800" dirty="0">
                <a:ea typeface="SimSun" panose="02010600030101010101" pitchFamily="2" charset="-122"/>
              </a:rPr>
              <a:t>Choose 2-4 Body main points. 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Aim for 3. (Psychological reason: Humans easily remember things in threes.)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Sometimes a result fits more naturally into 2 or 4 points; that’s 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1461</TotalTime>
  <Words>1629</Words>
  <Application>Microsoft Office PowerPoint</Application>
  <PresentationFormat>On-screen Show (4:3)</PresentationFormat>
  <Paragraphs>186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Wingdings</vt:lpstr>
      <vt:lpstr>Beam</vt:lpstr>
      <vt:lpstr>Academic Communication Lesson 3</vt:lpstr>
      <vt:lpstr>Summarizing your Paper</vt:lpstr>
      <vt:lpstr>5-minute summary of Exam Paper</vt:lpstr>
      <vt:lpstr>PowerPoint Presentation</vt:lpstr>
      <vt:lpstr>How can you get good timing?</vt:lpstr>
      <vt:lpstr>5-minute summary of Exam Paper</vt:lpstr>
      <vt:lpstr>How can you get good timing?</vt:lpstr>
      <vt:lpstr>PowerPoint Presentation</vt:lpstr>
      <vt:lpstr>Checklist Section 2A: Main points of the Body section</vt:lpstr>
      <vt:lpstr>Checklist Section 2A: Choose the Main Points for the Body section</vt:lpstr>
      <vt:lpstr>Checklist Item 2B: Working Outline</vt:lpstr>
      <vt:lpstr>Working Outline Top Info</vt:lpstr>
      <vt:lpstr>Working Outline: Bottom part</vt:lpstr>
      <vt:lpstr>Example:</vt:lpstr>
      <vt:lpstr>Add some detail to Intro &amp; Conclusion</vt:lpstr>
      <vt:lpstr>Checklist 2C: Decide on Timing</vt:lpstr>
      <vt:lpstr>Decide how to use your time  for the 3 sections &amp; main body points</vt:lpstr>
      <vt:lpstr>Checklist 2D: Collect Info &amp; Wording, Update working outline</vt:lpstr>
      <vt:lpstr>Work on Your Working Outline</vt:lpstr>
      <vt:lpstr>Homework</vt:lpstr>
      <vt:lpstr>Homework: All top info plus at least this level of detail in the bottom info</vt:lpstr>
      <vt:lpstr>Your Working Outline must include a good Central Idea sentence!</vt:lpstr>
      <vt:lpstr>Your email to me</vt:lpstr>
      <vt:lpstr>My email reply to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Communication Lesson 2</dc:title>
  <dc:creator>Murrax</dc:creator>
  <cp:lastModifiedBy>Murray Sherk</cp:lastModifiedBy>
  <cp:revision>104</cp:revision>
  <cp:lastPrinted>2014-03-11T03:15:35Z</cp:lastPrinted>
  <dcterms:created xsi:type="dcterms:W3CDTF">2009-09-14T02:48:38Z</dcterms:created>
  <dcterms:modified xsi:type="dcterms:W3CDTF">2023-03-18T08:07:58Z</dcterms:modified>
</cp:coreProperties>
</file>