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9"/>
  </p:handoutMasterIdLst>
  <p:sldIdLst>
    <p:sldId id="256" r:id="rId2"/>
    <p:sldId id="321" r:id="rId3"/>
    <p:sldId id="322" r:id="rId4"/>
    <p:sldId id="323" r:id="rId5"/>
    <p:sldId id="324" r:id="rId6"/>
    <p:sldId id="325" r:id="rId7"/>
    <p:sldId id="326" r:id="rId8"/>
  </p:sldIdLst>
  <p:sldSz cx="9144000" cy="6858000" type="screen4x3"/>
  <p:notesSz cx="7099300" cy="10234613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6"/>
    <p:restoredTop sz="94676"/>
  </p:normalViewPr>
  <p:slideViewPr>
    <p:cSldViewPr>
      <p:cViewPr varScale="1">
        <p:scale>
          <a:sx n="106" d="100"/>
          <a:sy n="106" d="100"/>
        </p:scale>
        <p:origin x="156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54" y="-96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46255887-7C20-5F40-88F5-DC07E00936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442A776-FF54-8D4A-8F1A-B5440D7A3E8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DC290E11-1746-2A4C-A43A-EB9011E0C54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02245770-81F5-604C-B1AE-5A9406AD2B2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9DFDCF0-3A25-1B44-957E-06E14821E89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B63668DE-41B2-B840-8464-61D50D8F9AEF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4DD8CABA-2308-F347-8A69-17F991D1D11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BC90C53F-106A-594B-816F-FBBE09ED0C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13A923C9-0DAE-5044-82AD-0E432BFFD0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5FA28DE7-4EBE-E242-BE11-88C84DA4CA5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55B07155-43D3-3342-B259-7727441EBE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5043667A-50D5-BD4A-899F-BACBE537B6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026AC772-E99A-4F46-A0AF-BDC88C893B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95ED622E-E2EB-AE47-84DA-22CE8CA457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51262C24-48BF-CD4C-937E-331BF8501E8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</p:grpSp>
      <p:sp>
        <p:nvSpPr>
          <p:cNvPr id="102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25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43F62A85-0DF1-9F4C-B6E2-275D231055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25E5B91A-4C02-F247-8E23-8E414AB52C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4893DA04-B417-5246-8AE0-91F0B65648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6A8B626B-81AA-F040-92F0-D02736E321A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40411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5D26FD10-20F2-BE4B-A198-B567EEE34F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F95028F1-A44A-2647-AF6B-29B3299520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CDE85904-D501-6C46-A2AD-9CA56C67E9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B6E24A-3567-904B-B86C-E4AE21B6ED3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06655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8C5833C8-4BDB-0F44-8B0D-35498B2542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089FF3E9-C35F-4E4B-8AF3-3BAD855509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2E5996E1-CC22-3945-A3BF-28E3C78E72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B2DC2-6B55-5E4C-8395-621F8054D64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5945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74AC7456-85F6-DD40-81C0-4C8BD0E9F2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7BAB3D1D-BE10-304F-BEFE-012D6E790D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50A960C3-CA72-8540-A7D0-1A6E75F0E4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748D9-7FA6-E441-821E-F3F88EC4F9C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09831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4C5B8B4-B421-6040-879F-D3D697BB72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F7543519-18B0-7740-8051-46BAC5573B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DD3F58C5-102C-E640-8D6D-6542CFC35A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B18E6-536B-3E49-87F7-F67360CCFAB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19860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467775B8-8071-4E41-AB03-00486E0A22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A56D8A38-D3FC-AD48-8316-038FB054F0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FCB84722-1E49-9E4D-836F-D732E94C27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9FD8DE-E3EB-EA4E-8EE7-F04FE4665C2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89757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CFB82EF0-DDD0-6B4A-867E-3E6388D616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7BFB65D6-F186-3C48-B54B-497EC9B384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E2702551-92CD-8D4E-9A9F-51CB64BE93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CA741-66C6-D343-8412-89FF6A0F853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74899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87F0065C-425F-FA4C-B6C4-FD2068F544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D7C70384-6A7F-504B-9F2A-1F5CFAAD2D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5C95F566-FAE0-7049-8CC7-F3FD419732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318140-2A5D-0E44-BF65-E264B2E441B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49610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5F7FBCE8-7588-F049-A140-AC6ECEEBA4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9EDEB25C-C69B-AF49-92C5-20DDF64A0C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D7ADDEEE-A7A1-C54E-B356-0D31023DC8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8883DD-3DDB-6A4B-AF53-C06217DC1C4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50811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D951196D-4FBC-5244-AE77-A0DCBCE7B1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06B8D535-A7F6-6245-AF7C-3991555EBB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900E33DC-CFB4-6940-9A06-5E57391842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099AE6-659C-DD4F-AB55-9243AB08769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31346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641F442-FF5A-3E4F-B7E3-4F3B309167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4BF4FC7-F279-814B-BE9E-21CEA875BC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8FDFF4A7-138E-6343-9081-AB08C74441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B066F-829B-004C-A374-751C5611884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65361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D8F330B-6D69-3B48-94AA-84D980473E79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0019EAC-5FB6-7F49-82BE-B9C6E565D19E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A7743FD-0EAE-AE43-B059-5C59C205ED23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9C3DD9A-EB2E-6F4B-B2C1-287B25CFF38E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2536DE4-E734-8D4C-93F9-1098F8D02B90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6D863680-FD48-694E-A03B-D9033B0DA834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F170802E-96C7-5A40-9A9A-95EE098C8380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B107CC5-4F23-7840-9D8C-A91D6DEA2F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FE065584-58F1-DF49-988D-E4179129D9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9227" name="Rectangle 11">
            <a:extLst>
              <a:ext uri="{FF2B5EF4-FFF2-40B4-BE49-F238E27FC236}">
                <a16:creationId xmlns:a16="http://schemas.microsoft.com/office/drawing/2014/main" id="{BEFFB746-8CD7-AA4A-B6F9-332BF016172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8" name="Rectangle 12">
            <a:extLst>
              <a:ext uri="{FF2B5EF4-FFF2-40B4-BE49-F238E27FC236}">
                <a16:creationId xmlns:a16="http://schemas.microsoft.com/office/drawing/2014/main" id="{986FEBD8-864A-0B4D-B3B2-0C180D3B82E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9" name="Rectangle 13">
            <a:extLst>
              <a:ext uri="{FF2B5EF4-FFF2-40B4-BE49-F238E27FC236}">
                <a16:creationId xmlns:a16="http://schemas.microsoft.com/office/drawing/2014/main" id="{9EC76A7F-43CA-B94D-8105-DC195EBDA50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CB83518-65C2-094A-AFB7-B5D18B682B4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>
            <a:extLst>
              <a:ext uri="{FF2B5EF4-FFF2-40B4-BE49-F238E27FC236}">
                <a16:creationId xmlns:a16="http://schemas.microsoft.com/office/drawing/2014/main" id="{E8841FBB-64FC-1C4F-8167-C680F3EB335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zh-CN" dirty="0"/>
              <a:t>Induction</a:t>
            </a:r>
          </a:p>
        </p:txBody>
      </p:sp>
      <p:sp>
        <p:nvSpPr>
          <p:cNvPr id="14338" name="Rectangle 3">
            <a:extLst>
              <a:ext uri="{FF2B5EF4-FFF2-40B4-BE49-F238E27FC236}">
                <a16:creationId xmlns:a16="http://schemas.microsoft.com/office/drawing/2014/main" id="{86FDA178-BD90-9A42-AB11-13E8D0C9766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CN" sz="3600"/>
              <a:t>Formal Methods Foundation</a:t>
            </a:r>
          </a:p>
          <a:p>
            <a:pPr eaLnBrk="1" hangingPunct="1"/>
            <a:r>
              <a:rPr lang="en-US" altLang="zh-CN" sz="2800"/>
              <a:t>Baojian Hua</a:t>
            </a:r>
          </a:p>
          <a:p>
            <a:pPr eaLnBrk="1" hangingPunct="1"/>
            <a:r>
              <a:rPr lang="en-US" altLang="zh-CN" sz="2400"/>
              <a:t>bjhua@ustc.edu.cn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Motivation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A67DCE-2389-6343-AFC1-54E1B9454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Induction is a powerful math. tool to prove interesting properties</a:t>
            </a:r>
          </a:p>
          <a:p>
            <a:pPr lvl="1"/>
            <a:r>
              <a:rPr kumimoji="1" lang="en-US" altLang="zh-CN" dirty="0"/>
              <a:t>We‘ve studied mathematical induction</a:t>
            </a:r>
          </a:p>
          <a:p>
            <a:r>
              <a:rPr kumimoji="1" lang="en-US" altLang="zh-CN" dirty="0"/>
              <a:t>In this lecture, we study two others:</a:t>
            </a:r>
          </a:p>
          <a:p>
            <a:pPr lvl="1"/>
            <a:r>
              <a:rPr kumimoji="1" lang="en-US" altLang="zh-CN" dirty="0"/>
              <a:t>The structural induction</a:t>
            </a:r>
          </a:p>
          <a:p>
            <a:pPr lvl="1"/>
            <a:r>
              <a:rPr kumimoji="1" lang="en-US" altLang="zh-CN" dirty="0"/>
              <a:t>Well-founded induction</a:t>
            </a:r>
          </a:p>
          <a:p>
            <a:r>
              <a:rPr kumimoji="1" lang="en-US" altLang="zh-CN" dirty="0"/>
              <a:t>There are more in the assigned</a:t>
            </a:r>
            <a:r>
              <a:rPr kumimoji="1" lang="zh-CN" altLang="en-US" dirty="0"/>
              <a:t> </a:t>
            </a:r>
            <a:r>
              <a:rPr kumimoji="1" lang="en-US" altLang="zh-CN" dirty="0"/>
              <a:t>reading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39919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Mathematical induction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A67DCE-2389-6343-AFC1-54E1B9454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To prove a property P(n),</a:t>
            </a:r>
            <a:r>
              <a:rPr kumimoji="1" lang="zh-CN" altLang="en-US" dirty="0"/>
              <a:t> </a:t>
            </a:r>
            <a:r>
              <a:rPr kumimoji="1" lang="en-US" altLang="zh-CN" dirty="0"/>
              <a:t>for</a:t>
            </a:r>
            <a:r>
              <a:rPr kumimoji="1" lang="zh-CN" altLang="en-US" dirty="0"/>
              <a:t> </a:t>
            </a:r>
            <a:r>
              <a:rPr kumimoji="1" lang="en-US" altLang="zh-CN" dirty="0"/>
              <a:t>any</a:t>
            </a:r>
            <a:r>
              <a:rPr kumimoji="1" lang="zh-CN" altLang="en-US" dirty="0"/>
              <a:t> </a:t>
            </a:r>
            <a:r>
              <a:rPr kumimoji="1" lang="en-US" altLang="zh-CN" dirty="0"/>
              <a:t>natural</a:t>
            </a:r>
            <a:r>
              <a:rPr kumimoji="1" lang="zh-CN" altLang="en-US" dirty="0"/>
              <a:t> </a:t>
            </a:r>
            <a:r>
              <a:rPr kumimoji="1" lang="en-US" altLang="zh-CN" dirty="0"/>
              <a:t>number</a:t>
            </a:r>
            <a:r>
              <a:rPr kumimoji="1" lang="zh-CN" altLang="en-US" dirty="0"/>
              <a:t> </a:t>
            </a:r>
            <a:r>
              <a:rPr kumimoji="1" lang="en-US" altLang="zh-CN" dirty="0"/>
              <a:t>n</a:t>
            </a:r>
          </a:p>
          <a:p>
            <a:r>
              <a:rPr kumimoji="1" lang="en-US" altLang="zh-CN" dirty="0"/>
              <a:t>We follow the next two steps:</a:t>
            </a:r>
          </a:p>
          <a:p>
            <a:pPr lvl="1"/>
            <a:r>
              <a:rPr kumimoji="1" lang="en-US" altLang="zh-CN" dirty="0"/>
              <a:t>Prove P(0);</a:t>
            </a:r>
          </a:p>
          <a:p>
            <a:pPr lvl="1"/>
            <a:r>
              <a:rPr kumimoji="1" lang="en-US" altLang="zh-CN" dirty="0"/>
              <a:t>Assume P(k), to prove P(k+1).</a:t>
            </a:r>
          </a:p>
          <a:p>
            <a:pPr lvl="2"/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hard</a:t>
            </a:r>
            <a:r>
              <a:rPr kumimoji="1" lang="zh-CN" altLang="en-US" dirty="0"/>
              <a:t> </a:t>
            </a:r>
            <a:r>
              <a:rPr kumimoji="1" lang="en-US" altLang="zh-CN"/>
              <a:t>part</a:t>
            </a:r>
            <a:endParaRPr kumimoji="1"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10485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Mathematical induction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A67DCE-2389-6343-AFC1-54E1B9454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The mathematical induction makes sense, for the Piano numbers:</a:t>
            </a:r>
          </a:p>
          <a:p>
            <a:pPr marL="0" indent="0" algn="ctr">
              <a:buNone/>
            </a:pPr>
            <a:r>
              <a:rPr kumimoji="1" lang="en-US" altLang="zh-CN" dirty="0"/>
              <a:t>n ::= O</a:t>
            </a:r>
          </a:p>
          <a:p>
            <a:pPr marL="0" indent="0" algn="ctr">
              <a:buNone/>
            </a:pPr>
            <a:r>
              <a:rPr kumimoji="1" lang="en-US" altLang="zh-CN" dirty="0"/>
              <a:t>         |  S n</a:t>
            </a:r>
          </a:p>
          <a:p>
            <a:pPr marL="0" indent="0">
              <a:buNone/>
            </a:pPr>
            <a:r>
              <a:rPr kumimoji="1" lang="en-US" altLang="zh-CN" dirty="0"/>
              <a:t>Example: 0 :  O</a:t>
            </a:r>
          </a:p>
          <a:p>
            <a:pPr marL="0" indent="0">
              <a:buNone/>
            </a:pPr>
            <a:r>
              <a:rPr kumimoji="1" lang="en-US" altLang="zh-CN" dirty="0"/>
              <a:t>              1 :  S O</a:t>
            </a:r>
          </a:p>
          <a:p>
            <a:pPr marL="0" indent="0">
              <a:buNone/>
            </a:pPr>
            <a:r>
              <a:rPr kumimoji="1" lang="en-US" altLang="zh-CN" dirty="0"/>
              <a:t>              2 :  S S O</a:t>
            </a:r>
          </a:p>
          <a:p>
            <a:pPr marL="0" indent="0">
              <a:buNone/>
            </a:pPr>
            <a:r>
              <a:rPr kumimoji="1" lang="en-US" altLang="zh-CN" dirty="0"/>
              <a:t>              …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5ED672B7-630A-6142-A67A-C139C5E4CBAA}"/>
              </a:ext>
            </a:extLst>
          </p:cNvPr>
          <p:cNvSpPr txBox="1"/>
          <p:nvPr/>
        </p:nvSpPr>
        <p:spPr>
          <a:xfrm>
            <a:off x="7162800" y="3276600"/>
            <a:ext cx="1781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The base case</a:t>
            </a:r>
            <a:endParaRPr kumimoji="1" lang="zh-CN" altLang="en-US" dirty="0"/>
          </a:p>
        </p:txBody>
      </p:sp>
      <p:cxnSp>
        <p:nvCxnSpPr>
          <p:cNvPr id="6" name="直线箭头连接符 5">
            <a:extLst>
              <a:ext uri="{FF2B5EF4-FFF2-40B4-BE49-F238E27FC236}">
                <a16:creationId xmlns:a16="http://schemas.microsoft.com/office/drawing/2014/main" id="{01C8FBF5-5997-7147-A9A8-CDE511AA9DE1}"/>
              </a:ext>
            </a:extLst>
          </p:cNvPr>
          <p:cNvCxnSpPr>
            <a:cxnSpLocks/>
            <a:stCxn id="4" idx="1"/>
          </p:cNvCxnSpPr>
          <p:nvPr/>
        </p:nvCxnSpPr>
        <p:spPr>
          <a:xfrm flipH="1" flipV="1">
            <a:off x="5791200" y="3429000"/>
            <a:ext cx="1371600" cy="322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>
            <a:extLst>
              <a:ext uri="{FF2B5EF4-FFF2-40B4-BE49-F238E27FC236}">
                <a16:creationId xmlns:a16="http://schemas.microsoft.com/office/drawing/2014/main" id="{A7071B79-EF3A-324E-8AF1-A5F5B1669C77}"/>
              </a:ext>
            </a:extLst>
          </p:cNvPr>
          <p:cNvSpPr txBox="1"/>
          <p:nvPr/>
        </p:nvSpPr>
        <p:spPr>
          <a:xfrm>
            <a:off x="7010400" y="4001869"/>
            <a:ext cx="2085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The inductive case</a:t>
            </a:r>
            <a:endParaRPr kumimoji="1" lang="zh-CN" altLang="en-US" dirty="0"/>
          </a:p>
        </p:txBody>
      </p:sp>
      <p:cxnSp>
        <p:nvCxnSpPr>
          <p:cNvPr id="8" name="直线箭头连接符 7">
            <a:extLst>
              <a:ext uri="{FF2B5EF4-FFF2-40B4-BE49-F238E27FC236}">
                <a16:creationId xmlns:a16="http://schemas.microsoft.com/office/drawing/2014/main" id="{78C4754F-8080-1847-B15E-338CE9C5FE25}"/>
              </a:ext>
            </a:extLst>
          </p:cNvPr>
          <p:cNvCxnSpPr>
            <a:cxnSpLocks/>
            <a:stCxn id="7" idx="1"/>
          </p:cNvCxnSpPr>
          <p:nvPr/>
        </p:nvCxnSpPr>
        <p:spPr>
          <a:xfrm flipH="1" flipV="1">
            <a:off x="5943600" y="4154271"/>
            <a:ext cx="1066800" cy="322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7242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Structural induction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A67DCE-2389-6343-AFC1-54E1B9454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Do induction on any recursive defined structures</a:t>
            </a:r>
          </a:p>
          <a:p>
            <a:pPr marL="0" indent="0" algn="ctr">
              <a:buNone/>
            </a:pPr>
            <a:r>
              <a:rPr kumimoji="1" lang="en-US" altLang="zh-CN" dirty="0"/>
              <a:t>e ::= n</a:t>
            </a:r>
          </a:p>
          <a:p>
            <a:pPr marL="0" indent="0" algn="ctr">
              <a:buNone/>
            </a:pPr>
            <a:r>
              <a:rPr kumimoji="1" lang="en-US" altLang="zh-CN" dirty="0"/>
              <a:t>      |  x</a:t>
            </a:r>
          </a:p>
          <a:p>
            <a:pPr marL="0" indent="0" algn="ctr">
              <a:buNone/>
            </a:pPr>
            <a:r>
              <a:rPr kumimoji="1" lang="en-US" altLang="zh-CN" dirty="0"/>
              <a:t>           | e + e</a:t>
            </a:r>
          </a:p>
          <a:p>
            <a:pPr marL="0" indent="0" algn="ctr">
              <a:buNone/>
            </a:pPr>
            <a:r>
              <a:rPr kumimoji="1" lang="en-US" altLang="zh-CN" dirty="0"/>
              <a:t>       | (e)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5ED672B7-630A-6142-A67A-C139C5E4CBAA}"/>
              </a:ext>
            </a:extLst>
          </p:cNvPr>
          <p:cNvSpPr txBox="1"/>
          <p:nvPr/>
        </p:nvSpPr>
        <p:spPr>
          <a:xfrm>
            <a:off x="7162800" y="3276600"/>
            <a:ext cx="1781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A constant</a:t>
            </a:r>
            <a:endParaRPr kumimoji="1" lang="zh-CN" altLang="en-US" dirty="0"/>
          </a:p>
        </p:txBody>
      </p:sp>
      <p:cxnSp>
        <p:nvCxnSpPr>
          <p:cNvPr id="6" name="直线箭头连接符 5">
            <a:extLst>
              <a:ext uri="{FF2B5EF4-FFF2-40B4-BE49-F238E27FC236}">
                <a16:creationId xmlns:a16="http://schemas.microsoft.com/office/drawing/2014/main" id="{01C8FBF5-5997-7147-A9A8-CDE511AA9DE1}"/>
              </a:ext>
            </a:extLst>
          </p:cNvPr>
          <p:cNvCxnSpPr>
            <a:cxnSpLocks/>
            <a:stCxn id="4" idx="1"/>
          </p:cNvCxnSpPr>
          <p:nvPr/>
        </p:nvCxnSpPr>
        <p:spPr>
          <a:xfrm flipH="1" flipV="1">
            <a:off x="5791200" y="3429000"/>
            <a:ext cx="1371600" cy="322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>
            <a:extLst>
              <a:ext uri="{FF2B5EF4-FFF2-40B4-BE49-F238E27FC236}">
                <a16:creationId xmlns:a16="http://schemas.microsoft.com/office/drawing/2014/main" id="{A7071B79-EF3A-324E-8AF1-A5F5B1669C77}"/>
              </a:ext>
            </a:extLst>
          </p:cNvPr>
          <p:cNvSpPr txBox="1"/>
          <p:nvPr/>
        </p:nvSpPr>
        <p:spPr>
          <a:xfrm>
            <a:off x="7010400" y="3810000"/>
            <a:ext cx="2085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A variable</a:t>
            </a:r>
            <a:endParaRPr kumimoji="1" lang="zh-CN" altLang="en-US" dirty="0"/>
          </a:p>
        </p:txBody>
      </p:sp>
      <p:cxnSp>
        <p:nvCxnSpPr>
          <p:cNvPr id="8" name="直线箭头连接符 7">
            <a:extLst>
              <a:ext uri="{FF2B5EF4-FFF2-40B4-BE49-F238E27FC236}">
                <a16:creationId xmlns:a16="http://schemas.microsoft.com/office/drawing/2014/main" id="{78C4754F-8080-1847-B15E-338CE9C5FE25}"/>
              </a:ext>
            </a:extLst>
          </p:cNvPr>
          <p:cNvCxnSpPr>
            <a:cxnSpLocks/>
            <a:stCxn id="7" idx="1"/>
          </p:cNvCxnSpPr>
          <p:nvPr/>
        </p:nvCxnSpPr>
        <p:spPr>
          <a:xfrm flipH="1" flipV="1">
            <a:off x="5943600" y="3962402"/>
            <a:ext cx="1066800" cy="322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>
            <a:extLst>
              <a:ext uri="{FF2B5EF4-FFF2-40B4-BE49-F238E27FC236}">
                <a16:creationId xmlns:a16="http://schemas.microsoft.com/office/drawing/2014/main" id="{126CF3C2-2AAD-794A-B9E1-BAEB963FC323}"/>
              </a:ext>
            </a:extLst>
          </p:cNvPr>
          <p:cNvSpPr txBox="1"/>
          <p:nvPr/>
        </p:nvSpPr>
        <p:spPr>
          <a:xfrm>
            <a:off x="6934200" y="4736068"/>
            <a:ext cx="2085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Addition</a:t>
            </a:r>
            <a:endParaRPr kumimoji="1" lang="zh-CN" altLang="en-US" dirty="0"/>
          </a:p>
        </p:txBody>
      </p:sp>
      <p:cxnSp>
        <p:nvCxnSpPr>
          <p:cNvPr id="10" name="直线箭头连接符 9">
            <a:extLst>
              <a:ext uri="{FF2B5EF4-FFF2-40B4-BE49-F238E27FC236}">
                <a16:creationId xmlns:a16="http://schemas.microsoft.com/office/drawing/2014/main" id="{EF514110-076C-9B43-87E2-DFC51972A811}"/>
              </a:ext>
            </a:extLst>
          </p:cNvPr>
          <p:cNvCxnSpPr>
            <a:cxnSpLocks/>
            <a:stCxn id="9" idx="1"/>
          </p:cNvCxnSpPr>
          <p:nvPr/>
        </p:nvCxnSpPr>
        <p:spPr>
          <a:xfrm flipH="1" flipV="1">
            <a:off x="5943600" y="4736068"/>
            <a:ext cx="990600" cy="1846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>
            <a:extLst>
              <a:ext uri="{FF2B5EF4-FFF2-40B4-BE49-F238E27FC236}">
                <a16:creationId xmlns:a16="http://schemas.microsoft.com/office/drawing/2014/main" id="{7B562666-4A55-E34C-9C41-8E78F50AC5C4}"/>
              </a:ext>
            </a:extLst>
          </p:cNvPr>
          <p:cNvSpPr txBox="1"/>
          <p:nvPr/>
        </p:nvSpPr>
        <p:spPr>
          <a:xfrm>
            <a:off x="6858000" y="5574268"/>
            <a:ext cx="2085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Parenthesis</a:t>
            </a:r>
            <a:endParaRPr kumimoji="1" lang="zh-CN" altLang="en-US" dirty="0"/>
          </a:p>
        </p:txBody>
      </p:sp>
      <p:cxnSp>
        <p:nvCxnSpPr>
          <p:cNvPr id="12" name="直线箭头连接符 11">
            <a:extLst>
              <a:ext uri="{FF2B5EF4-FFF2-40B4-BE49-F238E27FC236}">
                <a16:creationId xmlns:a16="http://schemas.microsoft.com/office/drawing/2014/main" id="{E8147DDB-6D05-884F-8DCD-70B904777145}"/>
              </a:ext>
            </a:extLst>
          </p:cNvPr>
          <p:cNvCxnSpPr>
            <a:cxnSpLocks/>
            <a:stCxn id="11" idx="1"/>
          </p:cNvCxnSpPr>
          <p:nvPr/>
        </p:nvCxnSpPr>
        <p:spPr>
          <a:xfrm flipH="1" flipV="1">
            <a:off x="5715000" y="5410200"/>
            <a:ext cx="1143000" cy="3487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>
            <a:extLst>
              <a:ext uri="{FF2B5EF4-FFF2-40B4-BE49-F238E27FC236}">
                <a16:creationId xmlns:a16="http://schemas.microsoft.com/office/drawing/2014/main" id="{948103E1-FCFA-614D-A2AF-75FA774A6083}"/>
              </a:ext>
            </a:extLst>
          </p:cNvPr>
          <p:cNvSpPr txBox="1"/>
          <p:nvPr/>
        </p:nvSpPr>
        <p:spPr>
          <a:xfrm>
            <a:off x="304800" y="3124200"/>
            <a:ext cx="2895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Theorem: for any expression e, the number of left parenthesis “(“ is equal to the number of right parenthesis “)”.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43947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9" grpId="0"/>
      <p:bldP spid="11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Structural induction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A67DCE-2389-6343-AFC1-54E1B9454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Do induction on any recursive defined structures</a:t>
            </a:r>
          </a:p>
          <a:p>
            <a:pPr marL="0" indent="0" algn="ctr">
              <a:buNone/>
            </a:pPr>
            <a:r>
              <a:rPr kumimoji="1" lang="en-US" altLang="zh-CN" dirty="0"/>
              <a:t>e ::= n</a:t>
            </a:r>
          </a:p>
          <a:p>
            <a:pPr marL="0" indent="0" algn="ctr">
              <a:buNone/>
            </a:pPr>
            <a:r>
              <a:rPr kumimoji="1" lang="en-US" altLang="zh-CN" dirty="0"/>
              <a:t>      |  x</a:t>
            </a:r>
          </a:p>
          <a:p>
            <a:pPr marL="0" indent="0" algn="ctr">
              <a:buNone/>
            </a:pPr>
            <a:r>
              <a:rPr kumimoji="1" lang="en-US" altLang="zh-CN" dirty="0"/>
              <a:t>           | e + e</a:t>
            </a:r>
          </a:p>
          <a:p>
            <a:pPr marL="0" indent="0" algn="ctr">
              <a:buNone/>
            </a:pPr>
            <a:r>
              <a:rPr kumimoji="1" lang="en-US" altLang="zh-CN" dirty="0"/>
              <a:t>       | (e)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5ED672B7-630A-6142-A67A-C139C5E4CBAA}"/>
              </a:ext>
            </a:extLst>
          </p:cNvPr>
          <p:cNvSpPr txBox="1"/>
          <p:nvPr/>
        </p:nvSpPr>
        <p:spPr>
          <a:xfrm>
            <a:off x="7162800" y="3276600"/>
            <a:ext cx="1781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A constant</a:t>
            </a:r>
            <a:endParaRPr kumimoji="1" lang="zh-CN" altLang="en-US" dirty="0"/>
          </a:p>
        </p:txBody>
      </p:sp>
      <p:cxnSp>
        <p:nvCxnSpPr>
          <p:cNvPr id="6" name="直线箭头连接符 5">
            <a:extLst>
              <a:ext uri="{FF2B5EF4-FFF2-40B4-BE49-F238E27FC236}">
                <a16:creationId xmlns:a16="http://schemas.microsoft.com/office/drawing/2014/main" id="{01C8FBF5-5997-7147-A9A8-CDE511AA9DE1}"/>
              </a:ext>
            </a:extLst>
          </p:cNvPr>
          <p:cNvCxnSpPr>
            <a:cxnSpLocks/>
            <a:stCxn id="4" idx="1"/>
          </p:cNvCxnSpPr>
          <p:nvPr/>
        </p:nvCxnSpPr>
        <p:spPr>
          <a:xfrm flipH="1" flipV="1">
            <a:off x="5791200" y="3429000"/>
            <a:ext cx="1371600" cy="322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>
            <a:extLst>
              <a:ext uri="{FF2B5EF4-FFF2-40B4-BE49-F238E27FC236}">
                <a16:creationId xmlns:a16="http://schemas.microsoft.com/office/drawing/2014/main" id="{A7071B79-EF3A-324E-8AF1-A5F5B1669C77}"/>
              </a:ext>
            </a:extLst>
          </p:cNvPr>
          <p:cNvSpPr txBox="1"/>
          <p:nvPr/>
        </p:nvSpPr>
        <p:spPr>
          <a:xfrm>
            <a:off x="7010400" y="3810000"/>
            <a:ext cx="2085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A variable</a:t>
            </a:r>
            <a:endParaRPr kumimoji="1" lang="zh-CN" altLang="en-US" dirty="0"/>
          </a:p>
        </p:txBody>
      </p:sp>
      <p:cxnSp>
        <p:nvCxnSpPr>
          <p:cNvPr id="8" name="直线箭头连接符 7">
            <a:extLst>
              <a:ext uri="{FF2B5EF4-FFF2-40B4-BE49-F238E27FC236}">
                <a16:creationId xmlns:a16="http://schemas.microsoft.com/office/drawing/2014/main" id="{78C4754F-8080-1847-B15E-338CE9C5FE25}"/>
              </a:ext>
            </a:extLst>
          </p:cNvPr>
          <p:cNvCxnSpPr>
            <a:cxnSpLocks/>
            <a:stCxn id="7" idx="1"/>
          </p:cNvCxnSpPr>
          <p:nvPr/>
        </p:nvCxnSpPr>
        <p:spPr>
          <a:xfrm flipH="1" flipV="1">
            <a:off x="5943600" y="3962402"/>
            <a:ext cx="1066800" cy="322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>
            <a:extLst>
              <a:ext uri="{FF2B5EF4-FFF2-40B4-BE49-F238E27FC236}">
                <a16:creationId xmlns:a16="http://schemas.microsoft.com/office/drawing/2014/main" id="{126CF3C2-2AAD-794A-B9E1-BAEB963FC323}"/>
              </a:ext>
            </a:extLst>
          </p:cNvPr>
          <p:cNvSpPr txBox="1"/>
          <p:nvPr/>
        </p:nvSpPr>
        <p:spPr>
          <a:xfrm>
            <a:off x="6934200" y="4736068"/>
            <a:ext cx="2085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Addition</a:t>
            </a:r>
            <a:endParaRPr kumimoji="1" lang="zh-CN" altLang="en-US" dirty="0"/>
          </a:p>
        </p:txBody>
      </p:sp>
      <p:cxnSp>
        <p:nvCxnSpPr>
          <p:cNvPr id="10" name="直线箭头连接符 9">
            <a:extLst>
              <a:ext uri="{FF2B5EF4-FFF2-40B4-BE49-F238E27FC236}">
                <a16:creationId xmlns:a16="http://schemas.microsoft.com/office/drawing/2014/main" id="{EF514110-076C-9B43-87E2-DFC51972A811}"/>
              </a:ext>
            </a:extLst>
          </p:cNvPr>
          <p:cNvCxnSpPr>
            <a:cxnSpLocks/>
            <a:stCxn id="9" idx="1"/>
          </p:cNvCxnSpPr>
          <p:nvPr/>
        </p:nvCxnSpPr>
        <p:spPr>
          <a:xfrm flipH="1" flipV="1">
            <a:off x="5943600" y="4736068"/>
            <a:ext cx="990600" cy="1846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>
            <a:extLst>
              <a:ext uri="{FF2B5EF4-FFF2-40B4-BE49-F238E27FC236}">
                <a16:creationId xmlns:a16="http://schemas.microsoft.com/office/drawing/2014/main" id="{7B562666-4A55-E34C-9C41-8E78F50AC5C4}"/>
              </a:ext>
            </a:extLst>
          </p:cNvPr>
          <p:cNvSpPr txBox="1"/>
          <p:nvPr/>
        </p:nvSpPr>
        <p:spPr>
          <a:xfrm>
            <a:off x="6858000" y="5574268"/>
            <a:ext cx="2085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Parenthesis</a:t>
            </a:r>
            <a:endParaRPr kumimoji="1" lang="zh-CN" altLang="en-US" dirty="0"/>
          </a:p>
        </p:txBody>
      </p:sp>
      <p:cxnSp>
        <p:nvCxnSpPr>
          <p:cNvPr id="12" name="直线箭头连接符 11">
            <a:extLst>
              <a:ext uri="{FF2B5EF4-FFF2-40B4-BE49-F238E27FC236}">
                <a16:creationId xmlns:a16="http://schemas.microsoft.com/office/drawing/2014/main" id="{E8147DDB-6D05-884F-8DCD-70B904777145}"/>
              </a:ext>
            </a:extLst>
          </p:cNvPr>
          <p:cNvCxnSpPr>
            <a:cxnSpLocks/>
            <a:stCxn id="11" idx="1"/>
          </p:cNvCxnSpPr>
          <p:nvPr/>
        </p:nvCxnSpPr>
        <p:spPr>
          <a:xfrm flipH="1" flipV="1">
            <a:off x="5715000" y="5410200"/>
            <a:ext cx="1143000" cy="3487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>
            <a:extLst>
              <a:ext uri="{FF2B5EF4-FFF2-40B4-BE49-F238E27FC236}">
                <a16:creationId xmlns:a16="http://schemas.microsoft.com/office/drawing/2014/main" id="{948103E1-FCFA-614D-A2AF-75FA774A6083}"/>
              </a:ext>
            </a:extLst>
          </p:cNvPr>
          <p:cNvSpPr txBox="1"/>
          <p:nvPr/>
        </p:nvSpPr>
        <p:spPr>
          <a:xfrm>
            <a:off x="304800" y="3124200"/>
            <a:ext cx="2895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Theorem: for any expression e, the number of left parenthesis “(“ is equal to the number of right parenthesis “)”.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C9E5BE4E-B568-FF4E-AF39-B0E7865154E7}"/>
              </a:ext>
            </a:extLst>
          </p:cNvPr>
          <p:cNvSpPr txBox="1"/>
          <p:nvPr/>
        </p:nvSpPr>
        <p:spPr>
          <a:xfrm>
            <a:off x="304800" y="4923472"/>
            <a:ext cx="4495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Proof (only sketch). Do case analysis on the possible syntax</a:t>
            </a:r>
            <a:r>
              <a:rPr kumimoji="1" lang="zh-CN" altLang="en-US"/>
              <a:t> </a:t>
            </a:r>
            <a:r>
              <a:rPr kumimoji="1" lang="en-US" altLang="zh-CN"/>
              <a:t>structure </a:t>
            </a:r>
            <a:r>
              <a:rPr kumimoji="1" lang="en-US" altLang="zh-CN" dirty="0"/>
              <a:t>of e.</a:t>
            </a:r>
          </a:p>
          <a:p>
            <a:pPr marL="342900" indent="-342900">
              <a:buAutoNum type="arabicParenR"/>
            </a:pPr>
            <a:r>
              <a:rPr kumimoji="1" lang="en-US" altLang="zh-CN" dirty="0"/>
              <a:t>If e=x or e=x, then all 0;</a:t>
            </a:r>
          </a:p>
          <a:p>
            <a:pPr marL="342900" indent="-342900">
              <a:buAutoNum type="arabicParenR"/>
            </a:pPr>
            <a:r>
              <a:rPr kumimoji="1" lang="en-US" altLang="zh-CN" dirty="0"/>
              <a:t>If e = e1+e2, then based on the assumption …, …</a:t>
            </a:r>
          </a:p>
          <a:p>
            <a:pPr marL="342900" indent="-342900">
              <a:buAutoNum type="arabicParenR"/>
            </a:pPr>
            <a:r>
              <a:rPr kumimoji="1" lang="en-US" altLang="zh-CN" dirty="0"/>
              <a:t>If e = (e1), then based on …, …</a:t>
            </a:r>
          </a:p>
        </p:txBody>
      </p:sp>
    </p:spTree>
    <p:extLst>
      <p:ext uri="{BB962C8B-B14F-4D97-AF65-F5344CB8AC3E}">
        <p14:creationId xmlns:p14="http://schemas.microsoft.com/office/powerpoint/2010/main" val="1728253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02A7245-F711-E844-80B5-CACE3AF76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Well-founded</a:t>
            </a:r>
            <a:r>
              <a:rPr kumimoji="1" lang="zh-CN" altLang="en-US" dirty="0"/>
              <a:t> </a:t>
            </a:r>
            <a:r>
              <a:rPr kumimoji="1" lang="en-US" altLang="zh-CN" dirty="0"/>
              <a:t>induction</a:t>
            </a:r>
            <a:endParaRPr kumimoji="1"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238C84B7-4A9D-AB49-BB62-2E6711EA874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kumimoji="1" lang="en-US" altLang="zh-CN" dirty="0"/>
                  <a:t>Recall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the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2</a:t>
                </a:r>
                <a:r>
                  <a:rPr kumimoji="1" lang="en-US" altLang="zh-CN" baseline="30000" dirty="0"/>
                  <a:t>nd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mathematical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induction:</a:t>
                </a:r>
              </a:p>
              <a:p>
                <a:pPr marL="0" indent="0" algn="ctr">
                  <a:buNone/>
                </a:pPr>
                <a:r>
                  <a:rPr kumimoji="1" lang="en-US" altLang="zh-CN" dirty="0"/>
                  <a:t>0</a:t>
                </a:r>
                <a:r>
                  <a:rPr kumimoji="1" lang="zh-CN" altLang="en-US" dirty="0"/>
                  <a:t> </a:t>
                </a:r>
                <a14:m>
                  <m:oMath xmlns:m="http://schemas.openxmlformats.org/officeDocument/2006/math">
                    <m:r>
                      <a:rPr kumimoji="1" lang="zh-CN" altLang="en-US" i="1" smtClean="0">
                        <a:latin typeface="Cambria Math" panose="02040503050406030204" pitchFamily="18" charset="0"/>
                      </a:rPr>
                      <m:t>≺</m:t>
                    </m:r>
                  </m:oMath>
                </a14:m>
                <a:r>
                  <a:rPr kumimoji="1" lang="en-US" altLang="zh-CN" dirty="0"/>
                  <a:t>1</a:t>
                </a:r>
                <a:r>
                  <a:rPr kumimoji="1" lang="zh-CN" altLang="en-US" dirty="0"/>
                  <a:t> </a:t>
                </a:r>
                <a14:m>
                  <m:oMath xmlns:m="http://schemas.openxmlformats.org/officeDocument/2006/math">
                    <m:r>
                      <a:rPr kumimoji="1" lang="zh-CN" altLang="en-US" i="1">
                        <a:latin typeface="Cambria Math" panose="02040503050406030204" pitchFamily="18" charset="0"/>
                      </a:rPr>
                      <m:t>≺</m:t>
                    </m:r>
                    <m:r>
                      <a:rPr kumimoji="1" lang="zh-CN" alt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1" lang="en-US" altLang="zh-CN" dirty="0"/>
                  <a:t>…</a:t>
                </a:r>
                <a:r>
                  <a:rPr kumimoji="1" lang="zh-CN" altLang="en-US" dirty="0"/>
                  <a:t> </a:t>
                </a:r>
                <a14:m>
                  <m:oMath xmlns:m="http://schemas.openxmlformats.org/officeDocument/2006/math">
                    <m:r>
                      <a:rPr kumimoji="1" lang="zh-CN" altLang="en-US" i="1">
                        <a:latin typeface="Cambria Math" panose="02040503050406030204" pitchFamily="18" charset="0"/>
                      </a:rPr>
                      <m:t>≺</m:t>
                    </m:r>
                  </m:oMath>
                </a14:m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n-1</a:t>
                </a:r>
                <a:r>
                  <a:rPr kumimoji="1" lang="zh-CN" altLang="en-US" dirty="0"/>
                  <a:t> </a:t>
                </a:r>
                <a14:m>
                  <m:oMath xmlns:m="http://schemas.openxmlformats.org/officeDocument/2006/math">
                    <m:r>
                      <a:rPr kumimoji="1" lang="zh-CN" altLang="en-US" i="1">
                        <a:latin typeface="Cambria Math" panose="02040503050406030204" pitchFamily="18" charset="0"/>
                      </a:rPr>
                      <m:t>≺</m:t>
                    </m:r>
                  </m:oMath>
                </a14:m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n</a:t>
                </a:r>
                <a:r>
                  <a:rPr kumimoji="1" lang="zh-CN" altLang="en-US" dirty="0"/>
                  <a:t> </a:t>
                </a:r>
                <a14:m>
                  <m:oMath xmlns:m="http://schemas.openxmlformats.org/officeDocument/2006/math">
                    <m:r>
                      <a:rPr kumimoji="1" lang="zh-CN" altLang="en-US" i="1">
                        <a:latin typeface="Cambria Math" panose="02040503050406030204" pitchFamily="18" charset="0"/>
                      </a:rPr>
                      <m:t>≺ </m:t>
                    </m:r>
                  </m:oMath>
                </a14:m>
                <a:r>
                  <a:rPr kumimoji="1" lang="en-US" altLang="zh-CN" dirty="0"/>
                  <a:t>…</a:t>
                </a:r>
              </a:p>
              <a:p>
                <a:pPr marL="0" indent="0">
                  <a:buNone/>
                </a:pPr>
                <a:r>
                  <a:rPr kumimoji="1" lang="en-US" altLang="zh-CN" dirty="0"/>
                  <a:t>If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P(k)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for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all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k&lt;n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holds,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to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prove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P(n)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holds.</a:t>
                </a:r>
              </a:p>
              <a:p>
                <a:r>
                  <a:rPr kumimoji="1" lang="en-US" altLang="zh-CN" dirty="0"/>
                  <a:t>Generalized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to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arbitrary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partial</a:t>
                </a:r>
                <a:r>
                  <a:rPr kumimoji="1" lang="zh-CN" altLang="en-US" dirty="0"/>
                  <a:t> </a:t>
                </a:r>
                <a:r>
                  <a:rPr kumimoji="1" lang="en-US" altLang="zh-CN"/>
                  <a:t>order:</a:t>
                </a:r>
              </a:p>
              <a:p>
                <a:pPr marL="0" indent="0" algn="ctr">
                  <a:buNone/>
                </a:pPr>
                <a:r>
                  <a:rPr kumimoji="1" lang="en-US" altLang="zh-CN"/>
                  <a:t>x1</a:t>
                </a:r>
                <a:r>
                  <a:rPr kumimoji="1" lang="zh-CN" altLang="en-US" dirty="0"/>
                  <a:t> </a:t>
                </a:r>
                <a14:m>
                  <m:oMath xmlns:m="http://schemas.openxmlformats.org/officeDocument/2006/math">
                    <m:r>
                      <a:rPr kumimoji="1" lang="zh-CN" altLang="en-US" i="1">
                        <a:latin typeface="Cambria Math" panose="02040503050406030204" pitchFamily="18" charset="0"/>
                      </a:rPr>
                      <m:t>≺ </m:t>
                    </m:r>
                  </m:oMath>
                </a14:m>
                <a:r>
                  <a:rPr kumimoji="1" lang="en-US" altLang="zh-CN" dirty="0"/>
                  <a:t>x2</a:t>
                </a:r>
                <a:r>
                  <a:rPr kumimoji="1" lang="zh-CN" altLang="en-US" dirty="0"/>
                  <a:t> </a:t>
                </a:r>
                <a14:m>
                  <m:oMath xmlns:m="http://schemas.openxmlformats.org/officeDocument/2006/math">
                    <m:r>
                      <a:rPr kumimoji="1" lang="zh-CN" altLang="en-US" i="1">
                        <a:latin typeface="Cambria Math" panose="02040503050406030204" pitchFamily="18" charset="0"/>
                      </a:rPr>
                      <m:t>≺</m:t>
                    </m:r>
                  </m:oMath>
                </a14:m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...</a:t>
                </a:r>
                <a:r>
                  <a:rPr kumimoji="1" lang="zh-CN" altLang="en-US" dirty="0"/>
                  <a:t> </a:t>
                </a:r>
                <a14:m>
                  <m:oMath xmlns:m="http://schemas.openxmlformats.org/officeDocument/2006/math">
                    <m:r>
                      <a:rPr kumimoji="1" lang="zh-CN" altLang="en-US" i="1">
                        <a:latin typeface="Cambria Math" panose="02040503050406030204" pitchFamily="18" charset="0"/>
                      </a:rPr>
                      <m:t>≺ </m:t>
                    </m:r>
                  </m:oMath>
                </a14:m>
                <a:r>
                  <a:rPr kumimoji="1" lang="en-US" altLang="zh-CN" dirty="0"/>
                  <a:t>Xn</a:t>
                </a:r>
              </a:p>
              <a:p>
                <a:pPr marL="0" indent="0">
                  <a:buNone/>
                </a:pPr>
                <a:r>
                  <a:rPr kumimoji="1" lang="en-US" altLang="zh-CN" dirty="0"/>
                  <a:t>See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the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assigned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reading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for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more</a:t>
                </a:r>
                <a:r>
                  <a:rPr kumimoji="1" lang="zh-CN" altLang="en-US" dirty="0"/>
                  <a:t> </a:t>
                </a:r>
                <a:r>
                  <a:rPr kumimoji="1" lang="en-US" altLang="zh-CN" dirty="0"/>
                  <a:t>details.</a:t>
                </a:r>
              </a:p>
              <a:p>
                <a:pPr marL="0" indent="0">
                  <a:buNone/>
                </a:pPr>
                <a:endParaRPr kumimoji="1" lang="en-US" altLang="zh-CN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238C84B7-4A9D-AB49-BB62-2E6711EA874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94" t="-1846" b="-1353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811297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2621</TotalTime>
  <Words>359</Words>
  <Application>Microsoft Macintosh PowerPoint</Application>
  <PresentationFormat>全屏显示(4:3)</PresentationFormat>
  <Paragraphs>60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3" baseType="lpstr">
      <vt:lpstr>宋体</vt:lpstr>
      <vt:lpstr>Arial</vt:lpstr>
      <vt:lpstr>Cambria Math</vt:lpstr>
      <vt:lpstr>Tahoma</vt:lpstr>
      <vt:lpstr>Wingdings</vt:lpstr>
      <vt:lpstr>Blends</vt:lpstr>
      <vt:lpstr>Induction</vt:lpstr>
      <vt:lpstr>Motivation</vt:lpstr>
      <vt:lpstr>Mathematical induction</vt:lpstr>
      <vt:lpstr>Mathematical induction</vt:lpstr>
      <vt:lpstr>Structural induction</vt:lpstr>
      <vt:lpstr>Structural induction</vt:lpstr>
      <vt:lpstr>Well-founded induction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</dc:title>
  <dc:creator>Baojian Hua</dc:creator>
  <cp:lastModifiedBy>Microsoft Office User</cp:lastModifiedBy>
  <cp:revision>1803</cp:revision>
  <cp:lastPrinted>1601-01-01T00:00:00Z</cp:lastPrinted>
  <dcterms:created xsi:type="dcterms:W3CDTF">1601-01-01T00:00:00Z</dcterms:created>
  <dcterms:modified xsi:type="dcterms:W3CDTF">2020-03-27T09:44:59Z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