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9"/>
  </p:handoutMasterIdLst>
  <p:sldIdLst>
    <p:sldId id="256" r:id="rId2"/>
    <p:sldId id="321" r:id="rId3"/>
    <p:sldId id="327" r:id="rId4"/>
    <p:sldId id="328" r:id="rId5"/>
    <p:sldId id="322" r:id="rId6"/>
    <p:sldId id="329" r:id="rId7"/>
    <p:sldId id="330" r:id="rId8"/>
    <p:sldId id="331" r:id="rId9"/>
    <p:sldId id="332" r:id="rId10"/>
    <p:sldId id="333" r:id="rId11"/>
    <p:sldId id="323" r:id="rId12"/>
    <p:sldId id="335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5" r:id="rId30"/>
    <p:sldId id="354" r:id="rId31"/>
    <p:sldId id="356" r:id="rId32"/>
    <p:sldId id="357" r:id="rId33"/>
    <p:sldId id="358" r:id="rId34"/>
    <p:sldId id="359" r:id="rId35"/>
    <p:sldId id="361" r:id="rId36"/>
    <p:sldId id="360" r:id="rId37"/>
    <p:sldId id="362" r:id="rId38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4676"/>
  </p:normalViewPr>
  <p:slideViewPr>
    <p:cSldViewPr>
      <p:cViewPr varScale="1">
        <p:scale>
          <a:sx n="106" d="100"/>
          <a:sy n="106" d="100"/>
        </p:scale>
        <p:origin x="12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255887-7C20-5F40-88F5-DC07E00936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42A776-FF54-8D4A-8F1A-B5440D7A3E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C290E11-1746-2A4C-A43A-EB9011E0C5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245770-81F5-604C-B1AE-5A9406AD2B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DFDCF0-3A25-1B44-957E-06E14821E8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3668DE-41B2-B840-8464-61D50D8F9AE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D8CABA-2308-F347-8A69-17F991D1D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BC90C53F-106A-594B-816F-FBBE09ED0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3A923C9-0DAE-5044-82AD-0E432BFFD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FA28DE7-4EBE-E242-BE11-88C84DA4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5B07155-43D3-3342-B259-7727441E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043667A-50D5-BD4A-899F-BACBE537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26AC772-E99A-4F46-A0AF-BDC88C89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5ED622E-E2EB-AE47-84DA-22CE8CA4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1262C24-48BF-CD4C-937E-331BF8501E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3F62A85-0DF1-9F4C-B6E2-275D23105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E5B91A-4C02-F247-8E23-8E414AB5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893DA04-B417-5246-8AE0-91F0B6564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B626B-81AA-F040-92F0-D02736E321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1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D26FD10-20F2-BE4B-A198-B567EEE3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5028F1-A44A-2647-AF6B-29B329952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DE85904-D501-6C46-A2AD-9CA56C67E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E24A-3567-904B-B86C-E4AE21B6E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5833C8-4BDB-0F44-8B0D-35498B25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9FF3E9-C35F-4E4B-8AF3-3BAD85550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5996E1-CC22-3945-A3BF-28E3C78E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2DC2-6B55-5E4C-8395-621F8054D6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AC7456-85F6-DD40-81C0-4C8BD0E9F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BAB3D1D-BE10-304F-BEFE-012D6E790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A960C3-CA72-8540-A7D0-1A6E75F0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8D9-7FA6-E441-821E-F3F88EC4F9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98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C5B8B4-B421-6040-879F-D3D697BB7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543519-18B0-7740-8051-46BAC5573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3F58C5-102C-E640-8D6D-6542CFC35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18E6-536B-3E49-87F7-F67360CCF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8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7775B8-8071-4E41-AB03-00486E0A2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56D8A38-D3FC-AD48-8316-038FB054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CB84722-1E49-9E4D-836F-D732E94C2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D8DE-E3EB-EA4E-8EE7-F04FE4665C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7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FB82EF0-DDD0-6B4A-867E-3E6388D61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BFB65D6-F186-3C48-B54B-497EC9B3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2702551-92CD-8D4E-9A9F-51CB64BE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A741-66C6-D343-8412-89FF6A0F85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8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F0065C-425F-FA4C-B6C4-FD2068F5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C70384-6A7F-504B-9F2A-1F5CFAAD2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C95F566-FAE0-7049-8CC7-F3FD4197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8140-2A5D-0E44-BF65-E264B2E44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F7FBCE8-7588-F049-A140-AC6ECEEBA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EDEB25C-C69B-AF49-92C5-20DDF64A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ADDEEE-A7A1-C54E-B356-0D31023DC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83DD-3DDB-6A4B-AF53-C06217DC1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8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51196D-4FBC-5244-AE77-A0DCBCE7B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6B8D535-A7F6-6245-AF7C-3991555EB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00E33DC-CFB4-6940-9A06-5E5739184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9AE6-659C-DD4F-AB55-9243AB087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3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41F442-FF5A-3E4F-B7E3-4F3B30916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BF4FC7-F279-814B-BE9E-21CEA875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DFF4A7-138E-6343-9081-AB08C7444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066F-829B-004C-A374-751C56118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3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F330B-6D69-3B48-94AA-84D980473E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19EAC-5FB6-7F49-82BE-B9C6E565D1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7743FD-0EAE-AE43-B059-5C59C205ED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C3DD9A-EB2E-6F4B-B2C1-287B25CFF3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36DE4-E734-8D4C-93F9-1098F8D02B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D863680-FD48-694E-A03B-D9033B0DA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170802E-96C7-5A40-9A9A-95EE098C83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B107CC5-4F23-7840-9D8C-A91D6DEA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E065584-58F1-DF49-988D-E4179129D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BEFFB746-8CD7-AA4A-B6F9-332BF0161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86FEBD8-864A-0B4D-B3B2-0C180D3B8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EC76A7F-43CA-B94D-8105-DC195EBDA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B83518-65C2-094A-AFB7-B5D18B682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8841FBB-64FC-1C4F-8167-C680F3EB33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Propositional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6FDA178-BD90-9A42-AB11-13E8D0C976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/>
              <a:t>Formal Methods Foundation</a:t>
            </a:r>
          </a:p>
          <a:p>
            <a:pPr eaLnBrk="1" hangingPunct="1"/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pPr eaLnBrk="1" hangingPunct="1"/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Propositional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logic:</a:t>
            </a:r>
          </a:p>
          <a:p>
            <a:pPr marL="0" indent="0" algn="ctr">
              <a:buNone/>
            </a:pPr>
            <a:r>
              <a:rPr kumimoji="1" lang="en-US" altLang="zh-CN" i="1" dirty="0"/>
              <a:t>The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syntax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6520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syntax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zh-CN" altLang="en-US" dirty="0"/>
                  <a:t>         </a:t>
                </a:r>
                <a:r>
                  <a:rPr kumimoji="1" lang="en-US" altLang="zh-CN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::=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</a:t>
                </a:r>
              </a:p>
              <a:p>
                <a:pPr marL="0" indent="0">
                  <a:buNone/>
                </a:pPr>
                <a:r>
                  <a:rPr kumimoji="1" lang="zh-CN" altLang="en-US" dirty="0"/>
                  <a:t>               </a:t>
                </a:r>
                <a:r>
                  <a:rPr kumimoji="1" lang="en-US" altLang="zh-CN" dirty="0"/>
                  <a:t>|</a:t>
                </a:r>
                <a14:m>
                  <m:oMath xmlns:m="http://schemas.openxmlformats.org/officeDocument/2006/math">
                    <m:r>
                      <a:rPr kumimoji="1" lang="zh-CN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ea typeface="Cambria Math" panose="02040503050406030204" pitchFamily="18" charset="0"/>
                  </a:rPr>
                  <a:t>               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zh-CN" altLang="en-US" dirty="0"/>
                  <a:t>               </a:t>
                </a:r>
                <a:r>
                  <a:rPr kumimoji="1" lang="en-US" altLang="zh-CN" dirty="0"/>
                  <a:t>|</a:t>
                </a:r>
                <a:r>
                  <a:rPr kumimoji="1" lang="zh-CN" altLang="en-US" dirty="0"/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b="0" i="0" dirty="0" smtClean="0"/>
                        <m:t>               </m:t>
                      </m:r>
                      <m:r>
                        <m:rPr>
                          <m:nor/>
                        </m:rPr>
                        <a:rPr kumimoji="1" lang="en-US" altLang="zh-CN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b="0" i="0" dirty="0" smtClean="0"/>
                        <m:t>               </m:t>
                      </m:r>
                      <m:r>
                        <m:rPr>
                          <m:nor/>
                        </m:rPr>
                        <a:rPr kumimoji="1" lang="en-US" altLang="zh-CN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b="0" i="0" dirty="0" smtClean="0"/>
                        <m:t>               </m:t>
                      </m:r>
                      <m:r>
                        <m:rPr>
                          <m:nor/>
                        </m:rPr>
                        <a:rPr kumimoji="1" lang="en-US" altLang="zh-CN" dirty="0"/>
                        <m:t>|</m:t>
                      </m:r>
                      <m:r>
                        <a:rPr kumimoji="1" lang="zh-CN" alt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5" t="-2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ED672B7-630A-6142-A67A-C139C5E4CBAA}"/>
              </a:ext>
            </a:extLst>
          </p:cNvPr>
          <p:cNvSpPr txBox="1"/>
          <p:nvPr/>
        </p:nvSpPr>
        <p:spPr>
          <a:xfrm>
            <a:off x="5213183" y="2176209"/>
            <a:ext cx="309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</a:t>
            </a:r>
            <a:endParaRPr kumimoji="1" lang="zh-CN" altLang="en-US" dirty="0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01C8FBF5-5997-7147-A9A8-CDE511AA9DE1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841583" y="2328609"/>
            <a:ext cx="1371600" cy="32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7071B79-EF3A-324E-8AF1-A5F5B1669C77}"/>
              </a:ext>
            </a:extLst>
          </p:cNvPr>
          <p:cNvSpPr txBox="1"/>
          <p:nvPr/>
        </p:nvSpPr>
        <p:spPr>
          <a:xfrm>
            <a:off x="5105400" y="2743200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Top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“true”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8C4754F-8080-1847-B15E-338CE9C5FE25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038600" y="2895602"/>
            <a:ext cx="1066800" cy="3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F4F429C-E46F-5240-AEFF-38D16A74FFCA}"/>
              </a:ext>
            </a:extLst>
          </p:cNvPr>
          <p:cNvSpPr txBox="1"/>
          <p:nvPr/>
        </p:nvSpPr>
        <p:spPr>
          <a:xfrm>
            <a:off x="5029200" y="3364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Bottom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“false”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73C379BF-21DE-4F4C-97A7-CAF7A602A6D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962400" y="3516870"/>
            <a:ext cx="1066800" cy="3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0E5FE1A-33D5-0D47-A609-D05DF337E621}"/>
              </a:ext>
            </a:extLst>
          </p:cNvPr>
          <p:cNvSpPr txBox="1"/>
          <p:nvPr/>
        </p:nvSpPr>
        <p:spPr>
          <a:xfrm>
            <a:off x="5610225" y="3897868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Disjunction: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“or”</a:t>
            </a:r>
            <a:endParaRPr kumimoji="1" lang="zh-CN" altLang="en-US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2B00776F-65D7-BA49-A1CD-C1B6348C30E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543425" y="4050270"/>
            <a:ext cx="1066800" cy="3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FB4EFC7-31A5-4E4D-97B8-39978C1B3493}"/>
              </a:ext>
            </a:extLst>
          </p:cNvPr>
          <p:cNvSpPr txBox="1"/>
          <p:nvPr/>
        </p:nvSpPr>
        <p:spPr>
          <a:xfrm>
            <a:off x="5686425" y="4431268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Conjunction: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“and”</a:t>
            </a:r>
            <a:endParaRPr kumimoji="1" lang="zh-CN" altLang="en-US" dirty="0"/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CEB32B35-320D-2848-8180-E848ACA0EB12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619625" y="4583670"/>
            <a:ext cx="1066800" cy="3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5B85435A-0642-2843-9390-1BE96901896C}"/>
              </a:ext>
            </a:extLst>
          </p:cNvPr>
          <p:cNvSpPr txBox="1"/>
          <p:nvPr/>
        </p:nvSpPr>
        <p:spPr>
          <a:xfrm>
            <a:off x="5715000" y="4876800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Imply: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“if”</a:t>
            </a:r>
            <a:endParaRPr kumimoji="1" lang="zh-CN" altLang="en-US" dirty="0"/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1B3E3C27-98D9-744F-A01B-2B4FC7E2E7EB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4648200" y="5029202"/>
            <a:ext cx="1066800" cy="3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583D4A08-F390-9443-AE36-67635BA8E99F}"/>
              </a:ext>
            </a:extLst>
          </p:cNvPr>
          <p:cNvSpPr txBox="1"/>
          <p:nvPr/>
        </p:nvSpPr>
        <p:spPr>
          <a:xfrm>
            <a:off x="5486400" y="5334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Negation: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“not”</a:t>
            </a:r>
            <a:endParaRPr kumimoji="1" lang="zh-CN" altLang="en-US" dirty="0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D8910786-A4D4-FF4A-9A88-6D8B64D08CD0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4419600" y="5486402"/>
            <a:ext cx="1066800" cy="3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4" grpId="0"/>
      <p:bldP spid="17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CS</a:t>
            </a:r>
            <a:r>
              <a:rPr kumimoji="1" lang="zh-CN" altLang="en-US" dirty="0"/>
              <a:t> </a:t>
            </a:r>
            <a:r>
              <a:rPr kumimoji="1" lang="en-US" altLang="zh-CN" dirty="0"/>
              <a:t>view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5294312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just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language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defined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CFG:</a:t>
                </a:r>
                <a:r>
                  <a:rPr kumimoji="1" lang="zh-CN" altLang="en-US" dirty="0"/>
                  <a:t>          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standard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parsing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etc..</a:t>
                </a:r>
              </a:p>
              <a:p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abstract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syntax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kumimoji="1" lang="en-US" altLang="zh-CN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</a:rPr>
                  <a:t>&amp;&amp;Q</a:t>
                </a:r>
                <a:r>
                  <a:rPr kumimoji="1"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</a:rPr>
                  <a:t>||</a:t>
                </a:r>
                <a:r>
                  <a:rPr kumimoji="1"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</a:rPr>
                  <a:t>!R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5294312" cy="4114800"/>
              </a:xfrm>
              <a:blipFill>
                <a:blip r:embed="rId2"/>
                <a:stretch>
                  <a:fillRect l="-718" t="-1846" r="-478" b="-3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02010C27-BF23-7047-81EC-4A9CE76C055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486400" y="1981200"/>
                <a:ext cx="35052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kumimoji="1" lang="zh-CN" altLang="en-US" i="1" kern="0" dirty="0">
                    <a:latin typeface="Cambria Math" panose="02040503050406030204" pitchFamily="18" charset="0"/>
                  </a:rPr>
                  <a:t>             </a:t>
                </a:r>
                <a:r>
                  <a:rPr kumimoji="1" lang="en-US" altLang="zh-CN" i="1" kern="0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kern="0" dirty="0"/>
                  <a:t> </a:t>
                </a:r>
                <a:r>
                  <a:rPr kumimoji="1" lang="en-US" altLang="zh-CN" kern="0" dirty="0"/>
                  <a:t>::=</a:t>
                </a:r>
                <a:r>
                  <a:rPr kumimoji="1" lang="zh-CN" altLang="en-US" kern="0" dirty="0"/>
                  <a:t> </a:t>
                </a:r>
                <a:r>
                  <a:rPr kumimoji="1" lang="en-US" altLang="zh-CN" kern="0" dirty="0"/>
                  <a:t>p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kern="0" dirty="0"/>
                  <a:t>               </a:t>
                </a:r>
                <a:r>
                  <a:rPr kumimoji="1" lang="en-US" altLang="zh-CN" kern="0" dirty="0"/>
                  <a:t>|</a:t>
                </a:r>
                <a14:m>
                  <m:oMath xmlns:m="http://schemas.openxmlformats.org/officeDocument/2006/math">
                    <m:r>
                      <a:rPr kumimoji="1" lang="zh-CN" altLang="en-US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kern="0" dirty="0">
                    <a:ea typeface="Cambria Math" panose="02040503050406030204" pitchFamily="18" charset="0"/>
                  </a:rPr>
                  <a:t>               </a:t>
                </a:r>
                <a:r>
                  <a:rPr kumimoji="1" lang="en-US" altLang="zh-CN" kern="0" dirty="0"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kern="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kern="0" dirty="0"/>
                  <a:t>               </a:t>
                </a:r>
                <a:r>
                  <a:rPr kumimoji="1" lang="en-US" altLang="zh-CN" kern="0" dirty="0"/>
                  <a:t>|</a:t>
                </a:r>
                <a:r>
                  <a:rPr kumimoji="1" lang="zh-CN" altLang="en-US" kern="0" dirty="0"/>
                  <a:t> </a:t>
                </a:r>
                <a:r>
                  <a:rPr kumimoji="1" lang="en-US" altLang="zh-CN" i="1" kern="0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kern="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ker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i="1" kern="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i="1" kern="0" dirty="0">
                    <a:latin typeface="Cambria Math" panose="02040503050406030204" pitchFamily="18" charset="0"/>
                  </a:rPr>
                  <a:t>P</a:t>
                </a: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kern="0" dirty="0" smtClean="0"/>
                        <m:t>               </m:t>
                      </m:r>
                      <m:r>
                        <m:rPr>
                          <m:nor/>
                        </m:rPr>
                        <a:rPr kumimoji="1" lang="en-US" altLang="zh-CN" kern="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kern="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i="1" kern="0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i="1" ker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kern="0" dirty="0" smtClean="0"/>
                        <m:t>               </m:t>
                      </m:r>
                      <m:r>
                        <m:rPr>
                          <m:nor/>
                        </m:rPr>
                        <a:rPr kumimoji="1" lang="en-US" altLang="zh-CN" kern="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kern="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i="1" kern="0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i="1" kern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kern="0" dirty="0" smtClean="0"/>
                        <m:t>               </m:t>
                      </m:r>
                      <m:r>
                        <m:rPr>
                          <m:nor/>
                        </m:rPr>
                        <a:rPr kumimoji="1" lang="en-US" altLang="zh-CN" kern="0" dirty="0"/>
                        <m:t>|</m:t>
                      </m:r>
                      <m:r>
                        <a:rPr kumimoji="1" lang="zh-CN" altLang="en-US" i="1" kern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kumimoji="1" lang="en-US" altLang="zh-CN" kern="0" dirty="0"/>
              </a:p>
            </p:txBody>
          </p:sp>
        </mc:Choice>
        <mc:Fallback xmlns="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02010C27-BF23-7047-81EC-4A9CE76C0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1981200"/>
                <a:ext cx="3505200" cy="4114800"/>
              </a:xfrm>
              <a:prstGeom prst="rect">
                <a:avLst/>
              </a:prstGeom>
              <a:blipFill>
                <a:blip r:embed="rId3"/>
                <a:stretch>
                  <a:fillRect l="-3623" t="-2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9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5294312" cy="4114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r>
                        <m:rPr>
                          <m:nor/>
                        </m:rP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¬¬</m:t>
                    </m:r>
                    <m:r>
                      <m:rPr>
                        <m:nor/>
                      </m:rP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CN" b="0" dirty="0"/>
              </a:p>
              <a:p>
                <a:pPr marL="0" indent="0">
                  <a:buNone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5294312" cy="4114800"/>
              </a:xfrm>
              <a:blipFill>
                <a:blip r:embed="rId2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02010C27-BF23-7047-81EC-4A9CE76C055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486400" y="1981200"/>
                <a:ext cx="35052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kumimoji="1" lang="zh-CN" altLang="en-US" i="1" kern="0" dirty="0">
                    <a:latin typeface="Cambria Math" panose="02040503050406030204" pitchFamily="18" charset="0"/>
                  </a:rPr>
                  <a:t>             </a:t>
                </a:r>
                <a:r>
                  <a:rPr kumimoji="1" lang="en-US" altLang="zh-CN" i="1" kern="0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kern="0" dirty="0"/>
                  <a:t> </a:t>
                </a:r>
                <a:r>
                  <a:rPr kumimoji="1" lang="en-US" altLang="zh-CN" kern="0" dirty="0"/>
                  <a:t>::=</a:t>
                </a:r>
                <a:r>
                  <a:rPr kumimoji="1" lang="zh-CN" altLang="en-US" kern="0" dirty="0"/>
                  <a:t> </a:t>
                </a:r>
                <a:r>
                  <a:rPr kumimoji="1" lang="en-US" altLang="zh-CN" kern="0" dirty="0"/>
                  <a:t>p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kern="0" dirty="0"/>
                  <a:t>               </a:t>
                </a:r>
                <a:r>
                  <a:rPr kumimoji="1" lang="en-US" altLang="zh-CN" kern="0" dirty="0"/>
                  <a:t>|</a:t>
                </a:r>
                <a14:m>
                  <m:oMath xmlns:m="http://schemas.openxmlformats.org/officeDocument/2006/math">
                    <m:r>
                      <a:rPr kumimoji="1" lang="zh-CN" altLang="en-US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kern="0" dirty="0">
                    <a:ea typeface="Cambria Math" panose="02040503050406030204" pitchFamily="18" charset="0"/>
                  </a:rPr>
                  <a:t>               </a:t>
                </a:r>
                <a:r>
                  <a:rPr kumimoji="1" lang="en-US" altLang="zh-CN" kern="0" dirty="0"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kern="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kern="0" dirty="0"/>
                  <a:t>               </a:t>
                </a:r>
                <a:r>
                  <a:rPr kumimoji="1" lang="en-US" altLang="zh-CN" kern="0" dirty="0"/>
                  <a:t>|</a:t>
                </a:r>
                <a:r>
                  <a:rPr kumimoji="1" lang="zh-CN" altLang="en-US" kern="0" dirty="0"/>
                  <a:t> </a:t>
                </a:r>
                <a:r>
                  <a:rPr kumimoji="1" lang="en-US" altLang="zh-CN" i="1" kern="0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kern="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ker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i="1" kern="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i="1" kern="0" dirty="0">
                    <a:latin typeface="Cambria Math" panose="02040503050406030204" pitchFamily="18" charset="0"/>
                  </a:rPr>
                  <a:t>P</a:t>
                </a: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kern="0" dirty="0" smtClean="0"/>
                        <m:t>               </m:t>
                      </m:r>
                      <m:r>
                        <m:rPr>
                          <m:nor/>
                        </m:rPr>
                        <a:rPr kumimoji="1" lang="en-US" altLang="zh-CN" kern="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kern="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i="1" kern="0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i="1" ker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kern="0" dirty="0" smtClean="0"/>
                        <m:t>               </m:t>
                      </m:r>
                      <m:r>
                        <m:rPr>
                          <m:nor/>
                        </m:rPr>
                        <a:rPr kumimoji="1" lang="en-US" altLang="zh-CN" kern="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kern="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i="1" kern="0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i="1" kern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kern="0" dirty="0" smtClean="0"/>
                        <m:t>               </m:t>
                      </m:r>
                      <m:r>
                        <m:rPr>
                          <m:nor/>
                        </m:rPr>
                        <a:rPr kumimoji="1" lang="en-US" altLang="zh-CN" kern="0" dirty="0"/>
                        <m:t>|</m:t>
                      </m:r>
                      <m:r>
                        <a:rPr kumimoji="1" lang="zh-CN" altLang="en-US" i="1" kern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kumimoji="1" lang="en-US" altLang="zh-CN" kern="0" dirty="0"/>
              </a:p>
            </p:txBody>
          </p:sp>
        </mc:Choice>
        <mc:Fallback xmlns="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02010C27-BF23-7047-81EC-4A9CE76C0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1981200"/>
                <a:ext cx="3505200" cy="4114800"/>
              </a:xfrm>
              <a:prstGeom prst="rect">
                <a:avLst/>
              </a:prstGeom>
              <a:blipFill>
                <a:blip r:embed="rId3"/>
                <a:stretch>
                  <a:fillRect l="-3623" t="-2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19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Propositional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logic:</a:t>
            </a:r>
          </a:p>
          <a:p>
            <a:pPr marL="0" indent="0" algn="ctr">
              <a:buNone/>
            </a:pPr>
            <a:r>
              <a:rPr kumimoji="1" lang="en-US" altLang="zh-CN" i="1" dirty="0"/>
              <a:t>The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proof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system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87862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D7338-D1A0-F54B-B23F-5999B0F3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Goals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250343-1F75-9E40-87A7-49EFB6837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establish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provability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propositions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kumimoji="1" lang="en-US" altLang="zh-CN" i="1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 </a:t>
                </a:r>
                <a:r>
                  <a:rPr kumimoji="1" lang="en-US" altLang="zh-CN" dirty="0">
                    <a:latin typeface="Cambria Math" panose="02040503050406030204" pitchFamily="18" charset="0"/>
                  </a:rPr>
                  <a:t>is</a:t>
                </a:r>
                <a:r>
                  <a:rPr kumimoji="1"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</a:rPr>
                  <a:t>provable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</a:rPr>
                  <a:t>is</a:t>
                </a:r>
                <a:r>
                  <a:rPr kumimoji="1"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</a:rPr>
                  <a:t>not</a:t>
                </a:r>
              </a:p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system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establish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this</a:t>
                </a:r>
              </a:p>
              <a:p>
                <a:r>
                  <a:rPr kumimoji="1" lang="en-US" altLang="zh-CN" dirty="0"/>
                  <a:t>Different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styles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such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systems</a:t>
                </a:r>
              </a:p>
              <a:p>
                <a:pPr lvl="1"/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math,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Hilbert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style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popular</a:t>
                </a:r>
              </a:p>
              <a:p>
                <a:pPr lvl="1"/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CS,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natural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deduction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popular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250343-1F75-9E40-87A7-49EFB6837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7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7F270-AA76-8A4B-8B8C-F775F99A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judgments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11951C-1764-D141-AF08-2BA3416EEA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Judgment: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Where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is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a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list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propostions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is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a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single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propostion</m:t>
                      </m:r>
                      <m:r>
                        <a:rPr kumimoji="1" lang="en-US" altLang="zh-CN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Meaning: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under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assumption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provable.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Example:</a:t>
                </a:r>
                <a:r>
                  <a:rPr kumimoji="1" lang="zh-CN" altLang="en-US" dirty="0"/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P,</a:t>
                </a:r>
                <a:r>
                  <a:rPr kumimoji="1" lang="zh-CN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Q,</a:t>
                </a:r>
                <a:r>
                  <a:rPr kumimoji="1" lang="zh-CN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kumimoji="1" lang="zh-CN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11951C-1764-D141-AF08-2BA3416EE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1794" t="-1846" b="-8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8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A1F45E-C259-C14C-94F2-A3D20B17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form:</a:t>
            </a:r>
            <a:endParaRPr kumimoji="1" lang="zh-CN" altLang="en-US" dirty="0"/>
          </a:p>
          <a:p>
            <a:endParaRPr kumimoji="1" lang="zh-CN" altLang="en-US" dirty="0"/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444813-500E-8643-BF18-6D570FB4FB8D}"/>
                  </a:ext>
                </a:extLst>
              </p:cNvPr>
              <p:cNvSpPr txBox="1"/>
              <p:nvPr/>
            </p:nvSpPr>
            <p:spPr>
              <a:xfrm>
                <a:off x="2057400" y="296521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444813-500E-8643-BF18-6D570FB4F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965212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D8887A-20CF-1944-AEE8-880AACF5FB86}"/>
                  </a:ext>
                </a:extLst>
              </p:cNvPr>
              <p:cNvSpPr txBox="1"/>
              <p:nvPr/>
            </p:nvSpPr>
            <p:spPr>
              <a:xfrm>
                <a:off x="5943600" y="298526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D8887A-20CF-1944-AEE8-880AACF5F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985265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7A2006-3181-924D-AB72-1844F9754B08}"/>
                  </a:ext>
                </a:extLst>
              </p:cNvPr>
              <p:cNvSpPr txBox="1"/>
              <p:nvPr/>
            </p:nvSpPr>
            <p:spPr>
              <a:xfrm>
                <a:off x="3992479" y="2951203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7A2006-3181-924D-AB72-1844F975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79" y="2951203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𝑛𝑎𝑚𝑒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7E5A9D3-6A5F-5D45-8D66-3FCE2274EB8B}"/>
              </a:ext>
            </a:extLst>
          </p:cNvPr>
          <p:cNvSpPr txBox="1"/>
          <p:nvPr/>
        </p:nvSpPr>
        <p:spPr>
          <a:xfrm>
            <a:off x="990600" y="45720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hypotheses</a:t>
            </a:r>
            <a:r>
              <a:rPr kumimoji="1" lang="zh-CN" altLang="en-US" dirty="0"/>
              <a:t> </a:t>
            </a:r>
            <a:r>
              <a:rPr kumimoji="1" lang="en-US" altLang="zh-CN" dirty="0"/>
              <a:t>(above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line)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conclusion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(below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line)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(right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n==0,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axiom;</a:t>
            </a:r>
          </a:p>
          <a:p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078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A1F45E-C259-C14C-94F2-A3D20B17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props:</a:t>
            </a:r>
            <a:endParaRPr kumimoji="1" lang="zh-CN" altLang="en-US" dirty="0"/>
          </a:p>
          <a:p>
            <a:endParaRPr kumimoji="1" lang="zh-CN" altLang="en-US" dirty="0"/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𝑉𝑎𝑟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7E5A9D3-6A5F-5D45-8D66-3FCE2274EB8B}"/>
              </a:ext>
            </a:extLst>
          </p:cNvPr>
          <p:cNvSpPr txBox="1"/>
          <p:nvPr/>
        </p:nvSpPr>
        <p:spPr>
          <a:xfrm>
            <a:off x="990600" y="4572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axiom.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Informally: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assumption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P,</a:t>
            </a:r>
            <a:r>
              <a:rPr kumimoji="1" lang="zh-CN" altLang="en-US" dirty="0"/>
              <a:t> </a:t>
            </a:r>
            <a:r>
              <a:rPr kumimoji="1" lang="en-US" altLang="zh-CN" dirty="0"/>
              <a:t>P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provable.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534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A1F45E-C259-C14C-94F2-A3D20B17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T:</a:t>
            </a:r>
            <a:endParaRPr kumimoji="1" lang="zh-CN" altLang="en-US" dirty="0"/>
          </a:p>
          <a:p>
            <a:pPr marL="0" indent="0">
              <a:buNone/>
            </a:pPr>
            <a:endParaRPr kumimoji="1" lang="zh-CN" altLang="en-US" dirty="0"/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7E5A9D3-6A5F-5D45-8D66-3FCE2274EB8B}"/>
              </a:ext>
            </a:extLst>
          </p:cNvPr>
          <p:cNvSpPr txBox="1"/>
          <p:nvPr/>
        </p:nvSpPr>
        <p:spPr>
          <a:xfrm>
            <a:off x="990600" y="4572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axiom.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Informally:</a:t>
            </a:r>
            <a:r>
              <a:rPr kumimoji="1" lang="zh-CN" altLang="en-US" dirty="0"/>
              <a:t> </a:t>
            </a:r>
            <a:r>
              <a:rPr kumimoji="1" lang="en-US" altLang="zh-CN" dirty="0"/>
              <a:t>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unconditionally.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108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Mathematical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 mathematical field to study </a:t>
            </a:r>
            <a:r>
              <a:rPr kumimoji="1" lang="en-US" altLang="zh-CN" dirty="0">
                <a:solidFill>
                  <a:srgbClr val="0432FF"/>
                </a:solidFill>
              </a:rPr>
              <a:t>reasoning</a:t>
            </a:r>
          </a:p>
          <a:p>
            <a:pPr lvl="1"/>
            <a:r>
              <a:rPr kumimoji="1" lang="en-US" altLang="zh-CN" dirty="0"/>
              <a:t>Proof theory, set theory, model theory, recursion theory</a:t>
            </a:r>
          </a:p>
          <a:p>
            <a:pPr lvl="1"/>
            <a:r>
              <a:rPr kumimoji="1" lang="en-US" altLang="zh-CN" dirty="0"/>
              <a:t>Many connection to other fields of math.</a:t>
            </a:r>
          </a:p>
          <a:p>
            <a:pPr lvl="2"/>
            <a:r>
              <a:rPr kumimoji="1" lang="en-US" altLang="zh-CN" dirty="0"/>
              <a:t>The foundation of math</a:t>
            </a:r>
          </a:p>
          <a:p>
            <a:r>
              <a:rPr kumimoji="1" lang="en-US" altLang="zh-CN" dirty="0"/>
              <a:t>Also deep connection to CS:</a:t>
            </a:r>
          </a:p>
          <a:p>
            <a:pPr lvl="1"/>
            <a:r>
              <a:rPr kumimoji="1" lang="en-US" altLang="zh-CN" dirty="0"/>
              <a:t>Type theory, logic programming, computer-aided verification (CAV), etc..</a:t>
            </a:r>
          </a:p>
        </p:txBody>
      </p:sp>
    </p:spTree>
    <p:extLst>
      <p:ext uri="{BB962C8B-B14F-4D97-AF65-F5344CB8AC3E}">
        <p14:creationId xmlns:p14="http://schemas.microsoft.com/office/powerpoint/2010/main" val="539919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 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No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kumimoji="1" lang="zh-CN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provable,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anything.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blipFill>
                <a:blip r:embed="rId5"/>
                <a:stretch>
                  <a:fillRect l="-811" t="-2740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44196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97838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51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i="1" dirty="0">
                    <a:latin typeface="Cambria Math" panose="02040503050406030204" pitchFamily="18" charset="0"/>
                  </a:rPr>
                  <a:t>Q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introduction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also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i="1" dirty="0">
                    <a:latin typeface="Cambria Math" panose="02040503050406030204" pitchFamily="18" charset="0"/>
                  </a:rPr>
                  <a:t>Q</a:t>
                </a:r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1200329"/>
              </a:xfrm>
              <a:prstGeom prst="rect">
                <a:avLst/>
              </a:prstGeom>
              <a:blipFill>
                <a:blip r:embed="rId5"/>
                <a:stretch>
                  <a:fillRect l="-811" t="-2105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2494339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39" y="297838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C55226-1CD1-9542-B803-C27C6795872C}"/>
                  </a:ext>
                </a:extLst>
              </p:cNvPr>
              <p:cNvSpPr txBox="1"/>
              <p:nvPr/>
            </p:nvSpPr>
            <p:spPr>
              <a:xfrm>
                <a:off x="5634789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C55226-1CD1-9542-B803-C27C6795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789" y="2978389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691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304800" y="3505200"/>
            <a:ext cx="289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2643354" y="331970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354" y="3319702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elimination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you.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blipFill>
                <a:blip r:embed="rId5"/>
                <a:stretch>
                  <a:fillRect l="-811" t="-2740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A4F5602F-ECD5-F449-A0DF-16CE6176337E}"/>
              </a:ext>
            </a:extLst>
          </p:cNvPr>
          <p:cNvCxnSpPr>
            <a:cxnSpLocks/>
          </p:cNvCxnSpPr>
          <p:nvPr/>
        </p:nvCxnSpPr>
        <p:spPr>
          <a:xfrm>
            <a:off x="4748046" y="3498611"/>
            <a:ext cx="289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074C67-2005-F149-B1AA-22154FD76C3A}"/>
                  </a:ext>
                </a:extLst>
              </p:cNvPr>
              <p:cNvSpPr txBox="1"/>
              <p:nvPr/>
            </p:nvSpPr>
            <p:spPr>
              <a:xfrm>
                <a:off x="5433846" y="36692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074C67-2005-F149-B1AA-22154FD76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46" y="366926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7086600" y="3313113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313113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D4DACE-1367-CD49-8EDE-7E5F1E7FC99A}"/>
                  </a:ext>
                </a:extLst>
              </p:cNvPr>
              <p:cNvSpPr txBox="1"/>
              <p:nvPr/>
            </p:nvSpPr>
            <p:spPr>
              <a:xfrm>
                <a:off x="5357646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D4DACE-1367-CD49-8EDE-7E5F1E7FC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46" y="29718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304800" y="3505200"/>
            <a:ext cx="289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∨ </m:t>
                    </m:r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2643354" y="331970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354" y="3319702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introduction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you.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blipFill>
                <a:blip r:embed="rId5"/>
                <a:stretch>
                  <a:fillRect l="-811" t="-2740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A4F5602F-ECD5-F449-A0DF-16CE6176337E}"/>
              </a:ext>
            </a:extLst>
          </p:cNvPr>
          <p:cNvCxnSpPr>
            <a:cxnSpLocks/>
          </p:cNvCxnSpPr>
          <p:nvPr/>
        </p:nvCxnSpPr>
        <p:spPr>
          <a:xfrm>
            <a:off x="4748046" y="3498611"/>
            <a:ext cx="289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074C67-2005-F149-B1AA-22154FD76C3A}"/>
                  </a:ext>
                </a:extLst>
              </p:cNvPr>
              <p:cNvSpPr txBox="1"/>
              <p:nvPr/>
            </p:nvSpPr>
            <p:spPr>
              <a:xfrm>
                <a:off x="5433846" y="36692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kumimoji="1" lang="zh-CN" altLang="en-US" dirty="0"/>
                        <m:t> 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∨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074C67-2005-F149-B1AA-22154FD76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46" y="366926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t="-6667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7086600" y="3313113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313113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D4DACE-1367-CD49-8EDE-7E5F1E7FC99A}"/>
                  </a:ext>
                </a:extLst>
              </p:cNvPr>
              <p:cNvSpPr txBox="1"/>
              <p:nvPr/>
            </p:nvSpPr>
            <p:spPr>
              <a:xfrm>
                <a:off x="58674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2D4DACE-1367-CD49-8EDE-7E5F1E7FC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9718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425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381000" y="3505201"/>
            <a:ext cx="5696744" cy="3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elimination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you.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blipFill>
                <a:blip r:embed="rId4"/>
                <a:stretch>
                  <a:fillRect l="-811" t="-2740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∨ </m:t>
                    </m:r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5562600" y="330500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305001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A8554C3-D4D9-F74C-82F9-91E2E31BC216}"/>
                  </a:ext>
                </a:extLst>
              </p:cNvPr>
              <p:cNvSpPr txBox="1"/>
              <p:nvPr/>
            </p:nvSpPr>
            <p:spPr>
              <a:xfrm>
                <a:off x="2610644" y="298641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A8554C3-D4D9-F74C-82F9-91E2E31BC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644" y="2986410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375615C-4E77-0C48-8F9B-A6B7B74F8923}"/>
                  </a:ext>
                </a:extLst>
              </p:cNvPr>
              <p:cNvSpPr txBox="1"/>
              <p:nvPr/>
            </p:nvSpPr>
            <p:spPr>
              <a:xfrm>
                <a:off x="41910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375615C-4E77-0C48-8F9B-A6B7B74F8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9718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6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14:m>
                  <m:oMath xmlns:m="http://schemas.openxmlformats.org/officeDocument/2006/math">
                    <m:r>
                      <a:rPr kumimoji="1"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381000" y="3505201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ntroduction</m:t>
                    </m:r>
                    <m:r>
                      <a:rPr kumimoji="1"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kumimoji="1"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elimination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you.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blipFill>
                <a:blip r:embed="rId4"/>
                <a:stretch>
                  <a:fillRect l="-811" t="-2740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2209800" y="330500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05001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28F01252-C9AD-4244-B17B-6646589DCF23}"/>
              </a:ext>
            </a:extLst>
          </p:cNvPr>
          <p:cNvCxnSpPr>
            <a:cxnSpLocks/>
          </p:cNvCxnSpPr>
          <p:nvPr/>
        </p:nvCxnSpPr>
        <p:spPr>
          <a:xfrm>
            <a:off x="4038600" y="3498612"/>
            <a:ext cx="3581400" cy="6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45002CC-0E65-5E4A-9AA8-365A315B3247}"/>
                  </a:ext>
                </a:extLst>
              </p:cNvPr>
              <p:cNvSpPr txBox="1"/>
              <p:nvPr/>
            </p:nvSpPr>
            <p:spPr>
              <a:xfrm>
                <a:off x="4648200" y="36692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45002CC-0E65-5E4A-9AA8-365A315B3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66926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16DB0E3-5A3E-4142-A18F-1F196660DF15}"/>
                  </a:ext>
                </a:extLst>
              </p:cNvPr>
              <p:cNvSpPr txBox="1"/>
              <p:nvPr/>
            </p:nvSpPr>
            <p:spPr>
              <a:xfrm>
                <a:off x="45720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16DB0E3-5A3E-4142-A18F-1F196660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18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2107E2-0F47-E947-86CA-1B922C313ADA}"/>
                  </a:ext>
                </a:extLst>
              </p:cNvPr>
              <p:cNvSpPr txBox="1"/>
              <p:nvPr/>
            </p:nvSpPr>
            <p:spPr>
              <a:xfrm>
                <a:off x="7086600" y="329841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2107E2-0F47-E947-86CA-1B922C313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298412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6A87C73-344F-334F-BD91-6B7EDE948418}"/>
                  </a:ext>
                </a:extLst>
              </p:cNvPr>
              <p:cNvSpPr txBox="1"/>
              <p:nvPr/>
            </p:nvSpPr>
            <p:spPr>
              <a:xfrm>
                <a:off x="62484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6A87C73-344F-334F-BD91-6B7EDE948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9718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63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14:m>
                  <m:oMath xmlns:m="http://schemas.openxmlformats.org/officeDocument/2006/math">
                    <m:r>
                      <a:rPr kumimoji="1" lang="zh-CN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381000" y="3505201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rules.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Informally: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you.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923330"/>
              </a:xfrm>
              <a:prstGeom prst="rect">
                <a:avLst/>
              </a:prstGeom>
              <a:blipFill>
                <a:blip r:embed="rId4"/>
                <a:stretch>
                  <a:fillRect l="-811" t="-2740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8389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2209800" y="330500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05001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28F01252-C9AD-4244-B17B-6646589DCF23}"/>
              </a:ext>
            </a:extLst>
          </p:cNvPr>
          <p:cNvCxnSpPr>
            <a:cxnSpLocks/>
          </p:cNvCxnSpPr>
          <p:nvPr/>
        </p:nvCxnSpPr>
        <p:spPr>
          <a:xfrm>
            <a:off x="4038600" y="3498612"/>
            <a:ext cx="3581400" cy="6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45002CC-0E65-5E4A-9AA8-365A315B3247}"/>
                  </a:ext>
                </a:extLst>
              </p:cNvPr>
              <p:cNvSpPr txBox="1"/>
              <p:nvPr/>
            </p:nvSpPr>
            <p:spPr>
              <a:xfrm>
                <a:off x="4648200" y="36692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45002CC-0E65-5E4A-9AA8-365A315B3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66926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16DB0E3-5A3E-4142-A18F-1F196660DF15}"/>
                  </a:ext>
                </a:extLst>
              </p:cNvPr>
              <p:cNvSpPr txBox="1"/>
              <p:nvPr/>
            </p:nvSpPr>
            <p:spPr>
              <a:xfrm>
                <a:off x="45720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16DB0E3-5A3E-4142-A18F-1F196660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18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2107E2-0F47-E947-86CA-1B922C313ADA}"/>
                  </a:ext>
                </a:extLst>
              </p:cNvPr>
              <p:cNvSpPr txBox="1"/>
              <p:nvPr/>
            </p:nvSpPr>
            <p:spPr>
              <a:xfrm>
                <a:off x="7086600" y="329841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2107E2-0F47-E947-86CA-1B922C313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298412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6A87C73-344F-334F-BD91-6B7EDE948418}"/>
                  </a:ext>
                </a:extLst>
              </p:cNvPr>
              <p:cNvSpPr txBox="1"/>
              <p:nvPr/>
            </p:nvSpPr>
            <p:spPr>
              <a:xfrm>
                <a:off x="62484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6A87C73-344F-334F-BD91-6B7EDE948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9718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58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14:m>
                  <m:oMath xmlns:m="http://schemas.openxmlformats.org/officeDocument/2006/math">
                    <m:r>
                      <a:rPr kumimoji="1" lang="zh-CN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¬¬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667000" y="3505201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276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675857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/>
              <p:nvPr/>
            </p:nvSpPr>
            <p:spPr>
              <a:xfrm>
                <a:off x="990600" y="4572000"/>
                <a:ext cx="6248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¬¬</m:t>
                    </m:r>
                  </m:oMath>
                </a14:m>
                <a:r>
                  <a:rPr kumimoji="1" lang="en-US" altLang="zh-CN" dirty="0"/>
                  <a:t>rules.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double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negation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notice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it‘s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syntax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directed.</a:t>
                </a:r>
              </a:p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representative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rule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classical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logic!</a:t>
                </a:r>
              </a:p>
              <a:p>
                <a:r>
                  <a:rPr kumimoji="1" lang="en-US" altLang="zh-CN" dirty="0"/>
                  <a:t>We’ll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when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discussing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constructive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logic.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E5A9D3-6A5F-5D45-8D66-3FCE227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248400" cy="1754326"/>
              </a:xfrm>
              <a:prstGeom prst="rect">
                <a:avLst/>
              </a:prstGeom>
              <a:blipFill>
                <a:blip r:embed="rId4"/>
                <a:stretch>
                  <a:fillRect l="-811" t="-1449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3200400" y="297838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978389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4495800" y="330500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305001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982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Try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48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667000" y="4336812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276600" y="45074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50746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7E5A9D3-6A5F-5D45-8D66-3FCE2274EB8B}"/>
              </a:ext>
            </a:extLst>
          </p:cNvPr>
          <p:cNvSpPr txBox="1"/>
          <p:nvPr/>
        </p:nvSpPr>
        <p:spPr>
          <a:xfrm>
            <a:off x="990600" y="6315343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proof</a:t>
            </a:r>
            <a:r>
              <a:rPr kumimoji="1" lang="zh-CN" altLang="en-US" dirty="0">
                <a:solidFill>
                  <a:srgbClr val="0432FF"/>
                </a:solidFill>
              </a:rPr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tree</a:t>
            </a:r>
            <a:r>
              <a:rPr kumimoji="1" lang="en-US" altLang="zh-CN" dirty="0"/>
              <a:t>!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/>
              <p:nvPr/>
            </p:nvSpPr>
            <p:spPr>
              <a:xfrm>
                <a:off x="3200400" y="3810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451612-D24F-7D45-B4D5-5508C9B5C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8100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4495800" y="413661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136612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0730C507-87E2-4346-9E9F-9D350AA55E7A}"/>
              </a:ext>
            </a:extLst>
          </p:cNvPr>
          <p:cNvCxnSpPr>
            <a:cxnSpLocks/>
          </p:cNvCxnSpPr>
          <p:nvPr/>
        </p:nvCxnSpPr>
        <p:spPr>
          <a:xfrm>
            <a:off x="2819400" y="3733800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AE18186-47FC-9F49-A066-3659C834E25C}"/>
                  </a:ext>
                </a:extLst>
              </p:cNvPr>
              <p:cNvSpPr txBox="1"/>
              <p:nvPr/>
            </p:nvSpPr>
            <p:spPr>
              <a:xfrm>
                <a:off x="3124200" y="3276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AE18186-47FC-9F49-A066-3659C834E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276600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AF2C20C9-08D9-3547-AEB0-7704A7CF473C}"/>
              </a:ext>
            </a:extLst>
          </p:cNvPr>
          <p:cNvCxnSpPr>
            <a:cxnSpLocks/>
          </p:cNvCxnSpPr>
          <p:nvPr/>
        </p:nvCxnSpPr>
        <p:spPr>
          <a:xfrm>
            <a:off x="2819400" y="3200400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B8B66F-2597-2642-98CD-B82A7B14C2E9}"/>
                  </a:ext>
                </a:extLst>
              </p:cNvPr>
              <p:cNvSpPr txBox="1"/>
              <p:nvPr/>
            </p:nvSpPr>
            <p:spPr>
              <a:xfrm>
                <a:off x="4648200" y="35052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B8B66F-2597-2642-98CD-B82A7B14C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505200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979907-E948-F94F-9D57-5EB7E0FC8245}"/>
                  </a:ext>
                </a:extLst>
              </p:cNvPr>
              <p:cNvSpPr txBox="1"/>
              <p:nvPr/>
            </p:nvSpPr>
            <p:spPr>
              <a:xfrm>
                <a:off x="45720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979907-E948-F94F-9D57-5EB7E0FC8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18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942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D064A-70B2-F64D-BC19-E094182E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engineering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8EE45E-418C-D444-A3E0-65936DD0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been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great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advancement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automatic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semiautomatic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assistant</a:t>
            </a:r>
          </a:p>
          <a:p>
            <a:pPr lvl="1"/>
            <a:r>
              <a:rPr kumimoji="1" lang="en-US" altLang="zh-CN" dirty="0"/>
              <a:t>Thus,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conduct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assistant</a:t>
            </a:r>
          </a:p>
          <a:p>
            <a:pPr lvl="1"/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CS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boosts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math.</a:t>
            </a:r>
          </a:p>
          <a:p>
            <a:pPr lvl="1"/>
            <a:r>
              <a:rPr kumimoji="1" lang="en-US" altLang="zh-CN" dirty="0"/>
              <a:t>Let’s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</a:p>
          <a:p>
            <a:pPr lvl="2"/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will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do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assignment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908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Topics in this course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 study propositional and predicate logic</a:t>
            </a:r>
          </a:p>
          <a:p>
            <a:pPr lvl="1"/>
            <a:r>
              <a:rPr kumimoji="1" lang="en-US" altLang="zh-CN" dirty="0"/>
              <a:t>Both the classical one and constructive one</a:t>
            </a:r>
          </a:p>
          <a:p>
            <a:r>
              <a:rPr kumimoji="1" lang="en-US" altLang="zh-CN" dirty="0"/>
              <a:t>From a more CS and algorithmic point of view:</a:t>
            </a:r>
          </a:p>
          <a:p>
            <a:pPr lvl="1"/>
            <a:r>
              <a:rPr kumimoji="1" lang="en-US" altLang="zh-CN" dirty="0"/>
              <a:t>Computer aided proof engineering, SAT/SMT, etc..</a:t>
            </a:r>
          </a:p>
          <a:p>
            <a:pPr lvl="1"/>
            <a:r>
              <a:rPr kumimoji="1" lang="en-US" altLang="zh-CN" dirty="0"/>
              <a:t>Application to many practical CS problems</a:t>
            </a:r>
          </a:p>
        </p:txBody>
      </p:sp>
    </p:spTree>
    <p:extLst>
      <p:ext uri="{BB962C8B-B14F-4D97-AF65-F5344CB8AC3E}">
        <p14:creationId xmlns:p14="http://schemas.microsoft.com/office/powerpoint/2010/main" val="245371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Propositional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logic:</a:t>
            </a:r>
          </a:p>
          <a:p>
            <a:pPr marL="0" indent="0" algn="ctr">
              <a:buNone/>
            </a:pPr>
            <a:r>
              <a:rPr kumimoji="1" lang="en-US" altLang="zh-CN" i="1" dirty="0"/>
              <a:t>Semantics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4159662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D064A-70B2-F64D-BC19-E094182E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8EE45E-418C-D444-A3E0-65936DD0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cares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provable</a:t>
            </a:r>
          </a:p>
          <a:p>
            <a:pPr lvl="1"/>
            <a:r>
              <a:rPr kumimoji="1" lang="en-US" altLang="zh-CN" dirty="0"/>
              <a:t>Axioms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</a:p>
          <a:p>
            <a:r>
              <a:rPr kumimoji="1" lang="en-US" altLang="zh-CN" dirty="0"/>
              <a:t>Roughly,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computation</a:t>
            </a:r>
          </a:p>
          <a:p>
            <a:pPr lvl="1"/>
            <a:r>
              <a:rPr kumimoji="1" lang="en-US" altLang="zh-CN" dirty="0"/>
              <a:t>Models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</a:p>
          <a:p>
            <a:pPr lvl="1"/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“true”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“false”</a:t>
            </a:r>
          </a:p>
        </p:txBody>
      </p:sp>
    </p:spTree>
    <p:extLst>
      <p:ext uri="{BB962C8B-B14F-4D97-AF65-F5344CB8AC3E}">
        <p14:creationId xmlns:p14="http://schemas.microsoft.com/office/powerpoint/2010/main" val="30650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FDED73-A7BA-B04D-8868-48C02EF5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truth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C33CCE-84A7-E04B-A672-1089154E0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Truth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encodes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(recall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Bool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rules):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Thus,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P/\Q,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assignment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Q,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interpretation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07FFEFB-0725-2A43-94B3-CEEBA6543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288048"/>
              </p:ext>
            </p:extLst>
          </p:nvPr>
        </p:nvGraphicFramePr>
        <p:xfrm>
          <a:off x="1600200" y="3124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95372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277199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55483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54683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P/\Q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P\/Q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74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27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80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916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53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31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B58B-4C46-A545-934B-51D90020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Interpretation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1BCE30-AD00-9A47-AB7F-9CBBBB681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given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interpretation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V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by:</a:t>
            </a:r>
          </a:p>
          <a:p>
            <a:pPr marL="0" indent="0">
              <a:buNone/>
            </a:pPr>
            <a:r>
              <a:rPr kumimoji="1" lang="en-US" altLang="zh-CN" dirty="0"/>
              <a:t>V(T)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T</a:t>
            </a:r>
          </a:p>
          <a:p>
            <a:pPr marL="0" indent="0">
              <a:buNone/>
            </a:pPr>
            <a:r>
              <a:rPr kumimoji="1" lang="en-US" altLang="zh-CN" dirty="0"/>
              <a:t>V(F)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F</a:t>
            </a:r>
          </a:p>
          <a:p>
            <a:pPr marL="0" indent="0">
              <a:buNone/>
            </a:pPr>
            <a:r>
              <a:rPr kumimoji="1" lang="en-US" altLang="zh-CN" dirty="0"/>
              <a:t>V(p)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T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F</a:t>
            </a:r>
          </a:p>
          <a:p>
            <a:pPr marL="0" indent="0">
              <a:buNone/>
            </a:pPr>
            <a:r>
              <a:rPr kumimoji="1" lang="en-US" altLang="zh-CN" dirty="0"/>
              <a:t>V(P/\Q)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V(P)</a:t>
            </a:r>
            <a:r>
              <a:rPr kumimoji="1" lang="zh-CN" altLang="en-US" dirty="0"/>
              <a:t> </a:t>
            </a:r>
            <a:r>
              <a:rPr kumimoji="1" lang="en-US" altLang="zh-CN" dirty="0"/>
              <a:t>op</a:t>
            </a:r>
            <a:r>
              <a:rPr kumimoji="1" lang="zh-CN" altLang="en-US" dirty="0"/>
              <a:t> </a:t>
            </a:r>
            <a:r>
              <a:rPr kumimoji="1" lang="en-US" altLang="zh-CN" dirty="0"/>
              <a:t>V(Q)</a:t>
            </a:r>
          </a:p>
          <a:p>
            <a:pPr marL="0" indent="0">
              <a:buNone/>
            </a:pPr>
            <a:r>
              <a:rPr kumimoji="1" lang="en-US" altLang="zh-CN" dirty="0"/>
              <a:t>…</a:t>
            </a:r>
            <a:r>
              <a:rPr kumimoji="1" lang="zh-CN" altLang="en-US" dirty="0"/>
              <a:t> </a:t>
            </a:r>
            <a:r>
              <a:rPr kumimoji="1" lang="en-US" altLang="zh-CN" dirty="0"/>
              <a:t>//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</a:p>
          <a:p>
            <a:r>
              <a:rPr kumimoji="1" lang="en-US" altLang="zh-CN" dirty="0"/>
              <a:t>Essentially,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compiler!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7EB2AA6-6BDE-5A4F-ACE4-A3C03AD78C7E}"/>
              </a:ext>
            </a:extLst>
          </p:cNvPr>
          <p:cNvSpPr/>
          <p:nvPr/>
        </p:nvSpPr>
        <p:spPr>
          <a:xfrm>
            <a:off x="6400800" y="3352800"/>
            <a:ext cx="762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AF9A543-793C-A241-96EC-D588C2D2D24C}"/>
              </a:ext>
            </a:extLst>
          </p:cNvPr>
          <p:cNvSpPr/>
          <p:nvPr/>
        </p:nvSpPr>
        <p:spPr>
          <a:xfrm>
            <a:off x="8001000" y="3372853"/>
            <a:ext cx="762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B</a:t>
            </a:r>
            <a:endParaRPr kumimoji="1" lang="zh-CN" altLang="en-US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52A7FE3E-1ECC-B64F-94B8-F71FC278B00E}"/>
              </a:ext>
            </a:extLst>
          </p:cNvPr>
          <p:cNvCxnSpPr>
            <a:endCxn id="5" idx="2"/>
          </p:cNvCxnSpPr>
          <p:nvPr/>
        </p:nvCxnSpPr>
        <p:spPr>
          <a:xfrm>
            <a:off x="7162800" y="4305300"/>
            <a:ext cx="838200" cy="20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F7454EE-8E32-814F-AC4E-250A02EA173F}"/>
              </a:ext>
            </a:extLst>
          </p:cNvPr>
          <p:cNvSpPr txBox="1"/>
          <p:nvPr/>
        </p:nvSpPr>
        <p:spPr>
          <a:xfrm>
            <a:off x="73914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V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6450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2B1687-FD96-8647-B68F-E94971DD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Tautology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given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proposition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any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/>
                  <a:t>interpretation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always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have</a:t>
                </a:r>
              </a:p>
              <a:p>
                <a:pPr marL="0" indent="0" algn="ctr">
                  <a:buNone/>
                </a:pPr>
                <a:r>
                  <a:rPr kumimoji="1" lang="en-US" altLang="zh-CN" dirty="0">
                    <a:solidFill>
                      <a:srgbClr val="0432FF"/>
                    </a:solidFill>
                  </a:rPr>
                  <a:t>V(P)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T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tautology,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write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l-GR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en-US" altLang="zh-CN" dirty="0"/>
                  <a:t>.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Sometimes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also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called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validity</a:t>
                </a:r>
                <a:r>
                  <a:rPr kumimoji="1" lang="en-US" altLang="zh-CN" dirty="0"/>
                  <a:t>.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30E8A4E3-CF68-A14F-93DA-521D5EDA3B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6009827"/>
                  </p:ext>
                </p:extLst>
              </p:nvPr>
            </p:nvGraphicFramePr>
            <p:xfrm>
              <a:off x="152400" y="4876800"/>
              <a:ext cx="35052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kumimoji="1" lang="en-US" altLang="zh-CN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𝐏</m:t>
                              </m:r>
                            </m:oMath>
                          </a14:m>
                          <a:r>
                            <a:rPr lang="en-US" altLang="zh-CN" dirty="0"/>
                            <a:t>\/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kumimoji="1"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𝐏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30E8A4E3-CF68-A14F-93DA-521D5EDA3B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6009827"/>
                  </p:ext>
                </p:extLst>
              </p:nvPr>
            </p:nvGraphicFramePr>
            <p:xfrm>
              <a:off x="152400" y="4876800"/>
              <a:ext cx="35052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1087" t="-6897" r="-102174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087" t="-6897" r="-2174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96D12E9-65AF-1040-932F-F679D2A6D6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4696327"/>
                  </p:ext>
                </p:extLst>
              </p:nvPr>
            </p:nvGraphicFramePr>
            <p:xfrm>
              <a:off x="4191000" y="4876800"/>
              <a:ext cx="35052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𝐏</m:t>
                              </m:r>
                            </m:oMath>
                          </a14:m>
                          <a:r>
                            <a:rPr lang="en-US" altLang="zh-CN" dirty="0"/>
                            <a:t>\/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dirty="0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80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53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96D12E9-65AF-1040-932F-F679D2A6D6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4696327"/>
                  </p:ext>
                </p:extLst>
              </p:nvPr>
            </p:nvGraphicFramePr>
            <p:xfrm>
              <a:off x="4191000" y="4876800"/>
              <a:ext cx="35052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1087" t="-6897" r="-2174" b="-4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80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536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97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2B1687-FD96-8647-B68F-E94971DD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Tautology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If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any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/>
                  <a:t>interpretation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makes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propositions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tautology,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also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make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tautology,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write: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⊨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 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Example: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30E8A4E3-CF68-A14F-93DA-521D5EDA3B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165702"/>
                  </p:ext>
                </p:extLst>
              </p:nvPr>
            </p:nvGraphicFramePr>
            <p:xfrm>
              <a:off x="152400" y="4876800"/>
              <a:ext cx="35052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zh-CN" sz="1800" b="1" kern="1200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Γ</m:t>
                              </m:r>
                            </m:oMath>
                          </a14:m>
                          <a:r>
                            <a:rPr lang="en-US" altLang="zh-CN" dirty="0"/>
                            <a:t>=P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P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30E8A4E3-CF68-A14F-93DA-521D5EDA3B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165702"/>
                  </p:ext>
                </p:extLst>
              </p:nvPr>
            </p:nvGraphicFramePr>
            <p:xfrm>
              <a:off x="152400" y="4876800"/>
              <a:ext cx="35052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87" t="-6897" r="-202174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1087" t="-6897" r="-102174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P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96D12E9-65AF-1040-932F-F679D2A6D6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106642"/>
                  </p:ext>
                </p:extLst>
              </p:nvPr>
            </p:nvGraphicFramePr>
            <p:xfrm>
              <a:off x="4191000" y="4876800"/>
              <a:ext cx="35052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zh-CN" sz="1800" b="1" kern="1200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Γ</m:t>
                              </m:r>
                            </m:oMath>
                          </a14:m>
                          <a:r>
                            <a:rPr lang="en-US" altLang="zh-CN" dirty="0"/>
                            <a:t>=P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80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53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96D12E9-65AF-1040-932F-F679D2A6D6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106642"/>
                  </p:ext>
                </p:extLst>
              </p:nvPr>
            </p:nvGraphicFramePr>
            <p:xfrm>
              <a:off x="4191000" y="4876800"/>
              <a:ext cx="35052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87" t="-6897" r="-202174" b="-4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80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536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137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F95CA-3FC8-384F-980D-3CBC5A2A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validity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D3F8DB-4881-D64D-BFB2-2CCAFB64B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theory,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carry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proofs: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 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theory,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computations: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⊨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  <a:p>
                <a:r>
                  <a:rPr kumimoji="1" lang="en-US" altLang="zh-CN" dirty="0"/>
                  <a:t>It’s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natural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expect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both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coherent!</a:t>
                </a:r>
              </a:p>
              <a:p>
                <a:pPr lvl="1"/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D3F8DB-4881-D64D-BFB2-2CCAFB64B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r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37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01EA8-AC32-3349-B989-7CF3DBF4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Soundness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completeness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4E6888-208F-1D4F-BEB4-A26C845C09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Soundness: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 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=&gt;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⊨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Completeness: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⊨</m:t>
                    </m:r>
                    <m:r>
                      <m:rPr>
                        <m:nor/>
                      </m:rPr>
                      <a:rPr kumimoji="1" lang="zh-CN" altLang="en-US" dirty="0">
                        <a:solidFill>
                          <a:srgbClr val="0432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rgbClr val="0432FF"/>
                        </a:solidFill>
                      </a:rPr>
                      <m:t>P</m:t>
                    </m:r>
                    <m:r>
                      <a:rPr kumimoji="1" lang="en-US" altLang="zh-CN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=&gt;</m:t>
                    </m:r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  <a:p>
                <a:pPr marL="0" indent="0" algn="ctr">
                  <a:buNone/>
                </a:pPr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sz="2400" dirty="0"/>
                  <a:t>Read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assigned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reading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proof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details.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To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establish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validity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we’re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free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use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either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4E6888-208F-1D4F-BEB4-A26C845C0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03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Brief history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0909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Early time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5599112" cy="4114800"/>
          </a:xfrm>
        </p:spPr>
        <p:txBody>
          <a:bodyPr/>
          <a:lstStyle/>
          <a:p>
            <a:r>
              <a:rPr kumimoji="1" lang="en-US" altLang="zh-CN" dirty="0"/>
              <a:t>Formal logic appeared 2000 years ago</a:t>
            </a:r>
          </a:p>
          <a:p>
            <a:pPr lvl="1"/>
            <a:r>
              <a:rPr kumimoji="1" lang="en-US" altLang="zh-CN" dirty="0"/>
              <a:t>China/India/Greece…</a:t>
            </a:r>
          </a:p>
          <a:p>
            <a:pPr lvl="1"/>
            <a:r>
              <a:rPr kumimoji="1" lang="en-US" altLang="zh-CN" dirty="0"/>
              <a:t>More close to philosophy</a:t>
            </a:r>
          </a:p>
          <a:p>
            <a:pPr lvl="1"/>
            <a:r>
              <a:rPr kumimoji="1" lang="en-US" altLang="zh-CN" dirty="0" err="1"/>
              <a:t>Mozi</a:t>
            </a:r>
            <a:r>
              <a:rPr kumimoji="1" lang="en-US" altLang="zh-CN" dirty="0"/>
              <a:t>/Plato/Aristotle/…</a:t>
            </a:r>
          </a:p>
          <a:p>
            <a:r>
              <a:rPr kumimoji="1" lang="en-US" altLang="zh-CN" dirty="0"/>
              <a:t>Not rigorous enough, but the modern propositional/predicate logic appeared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CAA777-3DEA-C245-BC09-0D3FF6DDE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17713"/>
            <a:ext cx="1143000" cy="1397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16B1BA-0439-6A44-AC09-987B62230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81399"/>
            <a:ext cx="990600" cy="11144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4B0386-D5BA-1E4C-AC8F-B4FDBA5E1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5029200"/>
            <a:ext cx="965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Modern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6208712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Start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from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19</a:t>
                </a:r>
                <a:r>
                  <a:rPr kumimoji="1" lang="en-US" altLang="zh-CN" baseline="30000" dirty="0"/>
                  <a:t>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century</a:t>
                </a:r>
              </a:p>
              <a:p>
                <a:pPr lvl="1"/>
                <a:r>
                  <a:rPr kumimoji="1" lang="en-US" altLang="zh-CN" dirty="0"/>
                  <a:t>Bool: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bool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algebra</a:t>
                </a:r>
              </a:p>
              <a:p>
                <a:pPr lvl="2"/>
                <a:r>
                  <a:rPr kumimoji="1" lang="en-US" altLang="zh-CN" dirty="0"/>
                  <a:t>1+1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1+0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</a:t>
                </a:r>
              </a:p>
              <a:p>
                <a:pPr lvl="2"/>
                <a:r>
                  <a:rPr kumimoji="1" lang="en-US" altLang="zh-CN" dirty="0"/>
                  <a:t>0+1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0+0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0</a:t>
                </a:r>
              </a:p>
              <a:p>
                <a:pPr lvl="2"/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*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*</a:t>
                </a:r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0</a:t>
                </a:r>
              </a:p>
              <a:p>
                <a:pPr lvl="2"/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*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0,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*</a:t>
                </a:r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0</a:t>
                </a:r>
              </a:p>
              <a:p>
                <a:pPr lvl="1"/>
                <a:r>
                  <a:rPr kumimoji="1" lang="en-US" altLang="zh-CN" dirty="0"/>
                  <a:t>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operator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+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*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modern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6208712" cy="4114800"/>
              </a:xfrm>
              <a:blipFill>
                <a:blip r:embed="rId2"/>
                <a:stretch>
                  <a:fillRect l="-612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912C14D-11BD-304F-A9A2-4CD5A804F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954213"/>
            <a:ext cx="1206500" cy="16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5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Modern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6208712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origin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modern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logic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due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Frege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Introduce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modern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notations: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zh-CN" dirty="0"/>
                  <a:t>x.(P(x)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Q(x))</a:t>
                </a:r>
              </a:p>
              <a:p>
                <a:pPr lvl="1"/>
                <a:r>
                  <a:rPr kumimoji="1" lang="en-US" altLang="zh-CN" dirty="0"/>
                  <a:t>Introduce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logic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axioms</a:t>
                </a:r>
              </a:p>
              <a:p>
                <a:pPr lvl="2"/>
                <a:r>
                  <a:rPr kumimoji="1" lang="en-US" altLang="zh-CN" dirty="0"/>
                  <a:t>Become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rigorous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mathematical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subject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6208712" cy="4114800"/>
              </a:xfrm>
              <a:blipFill>
                <a:blip r:embed="rId2"/>
                <a:stretch>
                  <a:fillRect l="-612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88ACABBC-D54C-C744-8CCC-B37A20CA2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021724"/>
            <a:ext cx="141111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3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Hilbert‘s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6208712" cy="4114800"/>
          </a:xfrm>
        </p:spPr>
        <p:txBody>
          <a:bodyPr/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appeared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paradox</a:t>
            </a:r>
          </a:p>
          <a:p>
            <a:pPr lvl="1"/>
            <a:r>
              <a:rPr kumimoji="1" lang="en-US" altLang="zh-CN" dirty="0"/>
              <a:t>Russell’s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(hair-cutter,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God)</a:t>
            </a:r>
          </a:p>
          <a:p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formalize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mathematics,</a:t>
            </a:r>
            <a:r>
              <a:rPr kumimoji="1" lang="zh-CN" altLang="en-US" dirty="0"/>
              <a:t> </a:t>
            </a:r>
            <a:r>
              <a:rPr kumimoji="1" lang="en-US" altLang="zh-CN" dirty="0"/>
              <a:t>Hilbert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axiomatic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approach:</a:t>
            </a:r>
          </a:p>
          <a:p>
            <a:pPr lvl="1"/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10</a:t>
            </a:r>
            <a:r>
              <a:rPr kumimoji="1" lang="en-US" altLang="zh-CN" baseline="30000" dirty="0"/>
              <a:t>th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DDF699-A19A-D048-844A-706B45AD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75" y="2017713"/>
            <a:ext cx="1693005" cy="22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2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Incompleteness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6208712" cy="4114800"/>
          </a:xfrm>
        </p:spPr>
        <p:txBody>
          <a:bodyPr/>
          <a:lstStyle/>
          <a:p>
            <a:r>
              <a:rPr kumimoji="1" lang="en-US" altLang="zh-CN" dirty="0"/>
              <a:t>Gödel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incompleteness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theorem</a:t>
            </a:r>
          </a:p>
          <a:p>
            <a:pPr lvl="1"/>
            <a:r>
              <a:rPr kumimoji="1" lang="en-US" altLang="zh-CN" dirty="0"/>
              <a:t>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nontrivial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axioms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incomplete</a:t>
            </a:r>
          </a:p>
          <a:p>
            <a:pPr lvl="2"/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always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disprove</a:t>
            </a:r>
          </a:p>
          <a:p>
            <a:r>
              <a:rPr kumimoji="1" lang="en-US" altLang="zh-CN" dirty="0"/>
              <a:t>Make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Hilbert’s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impossible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25B301-BA13-B84D-9DFD-1A06A6F19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89" y="1905000"/>
            <a:ext cx="149577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659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3036</TotalTime>
  <Words>1568</Words>
  <Application>Microsoft Macintosh PowerPoint</Application>
  <PresentationFormat>全屏显示(4:3)</PresentationFormat>
  <Paragraphs>365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宋体</vt:lpstr>
      <vt:lpstr>Arial</vt:lpstr>
      <vt:lpstr>Cambria Math</vt:lpstr>
      <vt:lpstr>Tahoma</vt:lpstr>
      <vt:lpstr>Wingdings</vt:lpstr>
      <vt:lpstr>Blends</vt:lpstr>
      <vt:lpstr>Propositional logic</vt:lpstr>
      <vt:lpstr>Mathematical logic</vt:lpstr>
      <vt:lpstr>Topics in this course</vt:lpstr>
      <vt:lpstr> </vt:lpstr>
      <vt:lpstr>Early time</vt:lpstr>
      <vt:lpstr>Modern logic</vt:lpstr>
      <vt:lpstr>Modern logic</vt:lpstr>
      <vt:lpstr>Hilbert‘s program</vt:lpstr>
      <vt:lpstr>Incompleteness</vt:lpstr>
      <vt:lpstr> </vt:lpstr>
      <vt:lpstr>The syntax</vt:lpstr>
      <vt:lpstr>CS view point</vt:lpstr>
      <vt:lpstr>Examples</vt:lpstr>
      <vt:lpstr> </vt:lpstr>
      <vt:lpstr>Goals</vt:lpstr>
      <vt:lpstr>Natural deduction: judgments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Natural deduction:  Inference rules</vt:lpstr>
      <vt:lpstr>Example</vt:lpstr>
      <vt:lpstr>Proof engineering</vt:lpstr>
      <vt:lpstr> </vt:lpstr>
      <vt:lpstr>Semantics</vt:lpstr>
      <vt:lpstr>The truth table</vt:lpstr>
      <vt:lpstr>Interpretation</vt:lpstr>
      <vt:lpstr>Tautology</vt:lpstr>
      <vt:lpstr>Tautology</vt:lpstr>
      <vt:lpstr>Two notions of validity</vt:lpstr>
      <vt:lpstr>Soundness and completeness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hbj</cp:lastModifiedBy>
  <cp:revision>2270</cp:revision>
  <cp:lastPrinted>1601-01-01T00:00:00Z</cp:lastPrinted>
  <dcterms:created xsi:type="dcterms:W3CDTF">1601-01-01T00:00:00Z</dcterms:created>
  <dcterms:modified xsi:type="dcterms:W3CDTF">2020-04-03T11:41:15Z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