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4"/>
  </p:handoutMasterIdLst>
  <p:sldIdLst>
    <p:sldId id="256" r:id="rId2"/>
    <p:sldId id="455" r:id="rId3"/>
    <p:sldId id="456" r:id="rId4"/>
    <p:sldId id="457" r:id="rId5"/>
    <p:sldId id="483" r:id="rId6"/>
    <p:sldId id="484" r:id="rId7"/>
    <p:sldId id="485" r:id="rId8"/>
    <p:sldId id="486" r:id="rId9"/>
    <p:sldId id="487" r:id="rId10"/>
    <p:sldId id="488" r:id="rId11"/>
    <p:sldId id="458" r:id="rId12"/>
    <p:sldId id="424" r:id="rId13"/>
  </p:sldIdLst>
  <p:sldSz cx="9144000" cy="6858000" type="screen4x3"/>
  <p:notesSz cx="7099300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08"/>
    <p:restoredTop sz="94696"/>
  </p:normalViewPr>
  <p:slideViewPr>
    <p:cSldViewPr>
      <p:cViewPr varScale="1">
        <p:scale>
          <a:sx n="105" d="100"/>
          <a:sy n="105" d="100"/>
        </p:scale>
        <p:origin x="232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6255887-7C20-5F40-88F5-DC07E00936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442A776-FF54-8D4A-8F1A-B5440D7A3E8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DC290E11-1746-2A4C-A43A-EB9011E0C54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2245770-81F5-604C-B1AE-5A9406AD2B2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9DFDCF0-3A25-1B44-957E-06E14821E89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B63668DE-41B2-B840-8464-61D50D8F9AEF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4DD8CABA-2308-F347-8A69-17F991D1D1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BC90C53F-106A-594B-816F-FBBE09ED0C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13A923C9-0DAE-5044-82AD-0E432BFFD0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5FA28DE7-4EBE-E242-BE11-88C84DA4CA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55B07155-43D3-3342-B259-7727441EBE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5043667A-50D5-BD4A-899F-BACBE537B6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026AC772-E99A-4F46-A0AF-BDC88C893B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95ED622E-E2EB-AE47-84DA-22CE8CA45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51262C24-48BF-CD4C-937E-331BF8501E8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43F62A85-0DF1-9F4C-B6E2-275D231055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25E5B91A-4C02-F247-8E23-8E414AB52C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4893DA04-B417-5246-8AE0-91F0B65648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A8B626B-81AA-F040-92F0-D02736E321A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0411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D26FD10-20F2-BE4B-A198-B567EEE34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95028F1-A44A-2647-AF6B-29B3299520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DE85904-D501-6C46-A2AD-9CA56C67E9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6E24A-3567-904B-B86C-E4AE21B6ED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6655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C5833C8-4BDB-0F44-8B0D-35498B2542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89FF3E9-C35F-4E4B-8AF3-3BAD855509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2E5996E1-CC22-3945-A3BF-28E3C78E72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B2DC2-6B55-5E4C-8395-621F8054D64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945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4AC7456-85F6-DD40-81C0-4C8BD0E9F2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BAB3D1D-BE10-304F-BEFE-012D6E790D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0A960C3-CA72-8540-A7D0-1A6E75F0E4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748D9-7FA6-E441-821E-F3F88EC4F9C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9831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4C5B8B4-B421-6040-879F-D3D697BB72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7543519-18B0-7740-8051-46BAC5573B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D3F58C5-102C-E640-8D6D-6542CFC35A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B18E6-536B-3E49-87F7-F67360CCFA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986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467775B8-8071-4E41-AB03-00486E0A22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56D8A38-D3FC-AD48-8316-038FB054F0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CB84722-1E49-9E4D-836F-D732E94C2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FD8DE-E3EB-EA4E-8EE7-F04FE4665C2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9757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FB82EF0-DDD0-6B4A-867E-3E6388D616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7BFB65D6-F186-3C48-B54B-497EC9B384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E2702551-92CD-8D4E-9A9F-51CB64BE93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CA741-66C6-D343-8412-89FF6A0F853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4899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87F0065C-425F-FA4C-B6C4-FD2068F544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D7C70384-6A7F-504B-9F2A-1F5CFAAD2D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5C95F566-FAE0-7049-8CC7-F3FD419732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18140-2A5D-0E44-BF65-E264B2E441B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9610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5F7FBCE8-7588-F049-A140-AC6ECEEBA4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9EDEB25C-C69B-AF49-92C5-20DDF64A0C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D7ADDEEE-A7A1-C54E-B356-0D31023DC8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883DD-3DDB-6A4B-AF53-C06217DC1C4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0811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951196D-4FBC-5244-AE77-A0DCBCE7B1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06B8D535-A7F6-6245-AF7C-3991555EBB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900E33DC-CFB4-6940-9A06-5E57391842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99AE6-659C-DD4F-AB55-9243AB0876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31346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641F442-FF5A-3E4F-B7E3-4F3B309167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4BF4FC7-F279-814B-BE9E-21CEA875BC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8FDFF4A7-138E-6343-9081-AB08C74441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B066F-829B-004C-A374-751C5611884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65361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D8F330B-6D69-3B48-94AA-84D980473E7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0019EAC-5FB6-7F49-82BE-B9C6E565D19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A7743FD-0EAE-AE43-B059-5C59C205ED2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9C3DD9A-EB2E-6F4B-B2C1-287B25CFF38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2536DE4-E734-8D4C-93F9-1098F8D02B9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6D863680-FD48-694E-A03B-D9033B0DA834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F170802E-96C7-5A40-9A9A-95EE098C8380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B107CC5-4F23-7840-9D8C-A91D6DEA2F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FE065584-58F1-DF49-988D-E4179129D9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BEFFB746-8CD7-AA4A-B6F9-332BF01617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986FEBD8-864A-0B4D-B3B2-0C180D3B82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9EC76A7F-43CA-B94D-8105-DC195EBDA5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CB83518-65C2-094A-AFB7-B5D18B682B4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E8841FBB-64FC-1C4F-8167-C680F3EB335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DPLL(T)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86FDA178-BD90-9A42-AB11-13E8D0C9766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sz="3600" dirty="0"/>
              <a:t>Formal Methods Foundation</a:t>
            </a:r>
          </a:p>
          <a:p>
            <a:pPr eaLnBrk="1" hangingPunct="1"/>
            <a:r>
              <a:rPr lang="en-US" altLang="zh-CN" sz="2800" dirty="0" err="1"/>
              <a:t>Baojian</a:t>
            </a:r>
            <a:r>
              <a:rPr lang="en-US" altLang="zh-CN" sz="2800" dirty="0"/>
              <a:t> Hua</a:t>
            </a:r>
          </a:p>
          <a:p>
            <a:pPr eaLnBrk="1" hangingPunct="1"/>
            <a:r>
              <a:rPr lang="en-US" altLang="zh-CN" sz="2400" dirty="0" err="1"/>
              <a:t>bjhua@ustc.edu.cn</a:t>
            </a:r>
            <a:endParaRPr lang="en-US" altLang="zh-CN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DPLL(T)</a:t>
            </a:r>
            <a:r>
              <a:rPr kumimoji="1" lang="zh-CN" altLang="en-US" dirty="0"/>
              <a:t> </a:t>
            </a:r>
            <a:r>
              <a:rPr kumimoji="1" lang="en-US" altLang="zh-CN" dirty="0"/>
              <a:t>example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EA67DCE-2389-6343-AFC1-54E1B9454D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124198" y="2007726"/>
                <a:ext cx="4038600" cy="41326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P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(x=1)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((x=2)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(x=3))</a:t>
                </a: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EA67DCE-2389-6343-AFC1-54E1B9454D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24198" y="2007726"/>
                <a:ext cx="4038600" cy="413266"/>
              </a:xfrm>
              <a:blipFill>
                <a:blip r:embed="rId2"/>
                <a:stretch>
                  <a:fillRect l="-1567" t="-5882" b="-176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圆角矩形 3">
            <a:extLst>
              <a:ext uri="{FF2B5EF4-FFF2-40B4-BE49-F238E27FC236}">
                <a16:creationId xmlns:a16="http://schemas.microsoft.com/office/drawing/2014/main" id="{38B5E9CE-F691-1D48-9DD5-046034CE549E}"/>
              </a:ext>
            </a:extLst>
          </p:cNvPr>
          <p:cNvSpPr/>
          <p:nvPr/>
        </p:nvSpPr>
        <p:spPr>
          <a:xfrm>
            <a:off x="1447799" y="2895600"/>
            <a:ext cx="1828800" cy="4132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DPLL</a:t>
            </a:r>
            <a:endParaRPr kumimoji="1" lang="zh-CN" altLang="en-US" dirty="0"/>
          </a:p>
        </p:txBody>
      </p:sp>
      <p:cxnSp>
        <p:nvCxnSpPr>
          <p:cNvPr id="5" name="直线箭头连接符 4">
            <a:extLst>
              <a:ext uri="{FF2B5EF4-FFF2-40B4-BE49-F238E27FC236}">
                <a16:creationId xmlns:a16="http://schemas.microsoft.com/office/drawing/2014/main" id="{8CE72449-6E8D-D548-9A0E-525523B44923}"/>
              </a:ext>
            </a:extLst>
          </p:cNvPr>
          <p:cNvCxnSpPr>
            <a:cxnSpLocks/>
            <a:endCxn id="4" idx="0"/>
          </p:cNvCxnSpPr>
          <p:nvPr/>
        </p:nvCxnSpPr>
        <p:spPr>
          <a:xfrm>
            <a:off x="2362199" y="2362200"/>
            <a:ext cx="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圆角矩形 5">
            <a:extLst>
              <a:ext uri="{FF2B5EF4-FFF2-40B4-BE49-F238E27FC236}">
                <a16:creationId xmlns:a16="http://schemas.microsoft.com/office/drawing/2014/main" id="{68F29B98-FF98-AE42-8BFD-E98EF1245DEF}"/>
              </a:ext>
            </a:extLst>
          </p:cNvPr>
          <p:cNvSpPr/>
          <p:nvPr/>
        </p:nvSpPr>
        <p:spPr>
          <a:xfrm>
            <a:off x="1483894" y="3817654"/>
            <a:ext cx="1828800" cy="481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Nelson-</a:t>
            </a:r>
            <a:r>
              <a:rPr kumimoji="1" lang="en-US" altLang="zh-CN" dirty="0" err="1"/>
              <a:t>Oppen</a:t>
            </a:r>
            <a:endParaRPr kumimoji="1"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9E3F7F5-C770-904F-8631-D26067664042}"/>
              </a:ext>
            </a:extLst>
          </p:cNvPr>
          <p:cNvSpPr txBox="1"/>
          <p:nvPr/>
        </p:nvSpPr>
        <p:spPr>
          <a:xfrm>
            <a:off x="1600199" y="210133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FOL formulae</a:t>
            </a:r>
            <a:endParaRPr kumimoji="1" lang="zh-CN" altLang="en-US" dirty="0"/>
          </a:p>
        </p:txBody>
      </p: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35828780-3506-5D4A-8930-DBA4F700DC23}"/>
              </a:ext>
            </a:extLst>
          </p:cNvPr>
          <p:cNvCxnSpPr/>
          <p:nvPr/>
        </p:nvCxnSpPr>
        <p:spPr>
          <a:xfrm>
            <a:off x="2133599" y="3276600"/>
            <a:ext cx="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线箭头连接符 8">
            <a:extLst>
              <a:ext uri="{FF2B5EF4-FFF2-40B4-BE49-F238E27FC236}">
                <a16:creationId xmlns:a16="http://schemas.microsoft.com/office/drawing/2014/main" id="{69229947-C1BE-5647-BD79-C0B13F6905BC}"/>
              </a:ext>
            </a:extLst>
          </p:cNvPr>
          <p:cNvCxnSpPr>
            <a:cxnSpLocks/>
          </p:cNvCxnSpPr>
          <p:nvPr/>
        </p:nvCxnSpPr>
        <p:spPr>
          <a:xfrm flipV="1">
            <a:off x="2590799" y="3308866"/>
            <a:ext cx="0" cy="508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圆角矩形 10">
            <a:extLst>
              <a:ext uri="{FF2B5EF4-FFF2-40B4-BE49-F238E27FC236}">
                <a16:creationId xmlns:a16="http://schemas.microsoft.com/office/drawing/2014/main" id="{7D2B4A70-FC2A-A64C-8033-2CC0B9D22376}"/>
              </a:ext>
            </a:extLst>
          </p:cNvPr>
          <p:cNvSpPr/>
          <p:nvPr/>
        </p:nvSpPr>
        <p:spPr>
          <a:xfrm>
            <a:off x="228600" y="4916082"/>
            <a:ext cx="990600" cy="12561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Theory</a:t>
            </a:r>
          </a:p>
          <a:p>
            <a:pPr algn="ctr"/>
            <a:r>
              <a:rPr kumimoji="1" lang="en-US" altLang="zh-CN" dirty="0"/>
              <a:t>1</a:t>
            </a:r>
            <a:endParaRPr kumimoji="1" lang="zh-CN" altLang="en-US" dirty="0"/>
          </a:p>
        </p:txBody>
      </p:sp>
      <p:sp>
        <p:nvSpPr>
          <p:cNvPr id="12" name="圆角矩形 11">
            <a:extLst>
              <a:ext uri="{FF2B5EF4-FFF2-40B4-BE49-F238E27FC236}">
                <a16:creationId xmlns:a16="http://schemas.microsoft.com/office/drawing/2014/main" id="{D4489F3D-7329-E343-8178-8EB68FC80C2A}"/>
              </a:ext>
            </a:extLst>
          </p:cNvPr>
          <p:cNvSpPr/>
          <p:nvPr/>
        </p:nvSpPr>
        <p:spPr>
          <a:xfrm>
            <a:off x="1523999" y="4916082"/>
            <a:ext cx="990600" cy="12561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Theory</a:t>
            </a:r>
          </a:p>
          <a:p>
            <a:pPr algn="ctr"/>
            <a:r>
              <a:rPr kumimoji="1" lang="en-US" altLang="zh-CN" dirty="0"/>
              <a:t>2</a:t>
            </a:r>
            <a:endParaRPr kumimoji="1" lang="zh-CN" altLang="en-US" dirty="0"/>
          </a:p>
        </p:txBody>
      </p:sp>
      <p:sp>
        <p:nvSpPr>
          <p:cNvPr id="13" name="圆角矩形 12">
            <a:extLst>
              <a:ext uri="{FF2B5EF4-FFF2-40B4-BE49-F238E27FC236}">
                <a16:creationId xmlns:a16="http://schemas.microsoft.com/office/drawing/2014/main" id="{A4184859-9817-DC47-96DB-B80A7B24FC40}"/>
              </a:ext>
            </a:extLst>
          </p:cNvPr>
          <p:cNvSpPr/>
          <p:nvPr/>
        </p:nvSpPr>
        <p:spPr>
          <a:xfrm>
            <a:off x="3428999" y="4916082"/>
            <a:ext cx="990600" cy="12561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Theory</a:t>
            </a:r>
          </a:p>
          <a:p>
            <a:pPr algn="ctr"/>
            <a:r>
              <a:rPr kumimoji="1" lang="en-US" altLang="zh-CN" dirty="0"/>
              <a:t>n</a:t>
            </a:r>
            <a:endParaRPr kumimoji="1" lang="zh-CN" altLang="en-US" dirty="0"/>
          </a:p>
        </p:txBody>
      </p:sp>
      <p:cxnSp>
        <p:nvCxnSpPr>
          <p:cNvPr id="14" name="直线箭头连接符 13">
            <a:extLst>
              <a:ext uri="{FF2B5EF4-FFF2-40B4-BE49-F238E27FC236}">
                <a16:creationId xmlns:a16="http://schemas.microsoft.com/office/drawing/2014/main" id="{49C2E906-61CE-4543-92C4-DB96CAE57636}"/>
              </a:ext>
            </a:extLst>
          </p:cNvPr>
          <p:cNvCxnSpPr>
            <a:cxnSpLocks/>
          </p:cNvCxnSpPr>
          <p:nvPr/>
        </p:nvCxnSpPr>
        <p:spPr>
          <a:xfrm flipH="1">
            <a:off x="533399" y="4299466"/>
            <a:ext cx="1295400" cy="616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线箭头连接符 14">
            <a:extLst>
              <a:ext uri="{FF2B5EF4-FFF2-40B4-BE49-F238E27FC236}">
                <a16:creationId xmlns:a16="http://schemas.microsoft.com/office/drawing/2014/main" id="{D625E160-A8D0-4644-96B0-00792826324D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1828799" y="4299466"/>
            <a:ext cx="569495" cy="616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线箭头连接符 15">
            <a:extLst>
              <a:ext uri="{FF2B5EF4-FFF2-40B4-BE49-F238E27FC236}">
                <a16:creationId xmlns:a16="http://schemas.microsoft.com/office/drawing/2014/main" id="{4BFBCD6E-A737-724F-923B-08918C09FDCC}"/>
              </a:ext>
            </a:extLst>
          </p:cNvPr>
          <p:cNvCxnSpPr>
            <a:cxnSpLocks/>
          </p:cNvCxnSpPr>
          <p:nvPr/>
        </p:nvCxnSpPr>
        <p:spPr>
          <a:xfrm>
            <a:off x="2895599" y="4291812"/>
            <a:ext cx="700840" cy="624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线箭头连接符 16">
            <a:extLst>
              <a:ext uri="{FF2B5EF4-FFF2-40B4-BE49-F238E27FC236}">
                <a16:creationId xmlns:a16="http://schemas.microsoft.com/office/drawing/2014/main" id="{BC7B3BA5-FB17-2F45-A46D-BDEA0526C255}"/>
              </a:ext>
            </a:extLst>
          </p:cNvPr>
          <p:cNvCxnSpPr>
            <a:cxnSpLocks/>
          </p:cNvCxnSpPr>
          <p:nvPr/>
        </p:nvCxnSpPr>
        <p:spPr>
          <a:xfrm flipV="1">
            <a:off x="2268955" y="4297102"/>
            <a:ext cx="361950" cy="5796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线箭头连接符 17">
            <a:extLst>
              <a:ext uri="{FF2B5EF4-FFF2-40B4-BE49-F238E27FC236}">
                <a16:creationId xmlns:a16="http://schemas.microsoft.com/office/drawing/2014/main" id="{51AC4325-7F65-9D42-BC52-F504A51BAC4D}"/>
              </a:ext>
            </a:extLst>
          </p:cNvPr>
          <p:cNvCxnSpPr>
            <a:cxnSpLocks/>
          </p:cNvCxnSpPr>
          <p:nvPr/>
        </p:nvCxnSpPr>
        <p:spPr>
          <a:xfrm flipV="1">
            <a:off x="1082841" y="4285434"/>
            <a:ext cx="907884" cy="630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线箭头连接符 18">
            <a:extLst>
              <a:ext uri="{FF2B5EF4-FFF2-40B4-BE49-F238E27FC236}">
                <a16:creationId xmlns:a16="http://schemas.microsoft.com/office/drawing/2014/main" id="{A3F9FEC8-6D3F-AC41-BF44-72859B00F519}"/>
              </a:ext>
            </a:extLst>
          </p:cNvPr>
          <p:cNvCxnSpPr>
            <a:cxnSpLocks/>
          </p:cNvCxnSpPr>
          <p:nvPr/>
        </p:nvCxnSpPr>
        <p:spPr>
          <a:xfrm flipH="1" flipV="1">
            <a:off x="3124198" y="4307120"/>
            <a:ext cx="969546" cy="608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>
            <a:extLst>
              <a:ext uri="{FF2B5EF4-FFF2-40B4-BE49-F238E27FC236}">
                <a16:creationId xmlns:a16="http://schemas.microsoft.com/office/drawing/2014/main" id="{2EC0578F-83D3-C64B-88FB-772DD6812F6C}"/>
              </a:ext>
            </a:extLst>
          </p:cNvPr>
          <p:cNvSpPr txBox="1"/>
          <p:nvPr/>
        </p:nvSpPr>
        <p:spPr>
          <a:xfrm>
            <a:off x="2781299" y="521090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…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内容占位符 2">
                <a:extLst>
                  <a:ext uri="{FF2B5EF4-FFF2-40B4-BE49-F238E27FC236}">
                    <a16:creationId xmlns:a16="http://schemas.microsoft.com/office/drawing/2014/main" id="{2401B412-4BCF-224B-8F5C-6DB8C372DD3E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590798" y="2448793"/>
                <a:ext cx="6477002" cy="413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kumimoji="1" lang="zh-CN" altLang="en-US" sz="2000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𝓑</m:t>
                    </m:r>
                  </m:oMath>
                </a14:m>
                <a:r>
                  <a:rPr kumimoji="1" lang="zh-CN" altLang="en-US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</a:t>
                </a:r>
                <a:r>
                  <a:rPr kumimoji="1" lang="zh-CN" altLang="en-US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A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(B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 </m:t>
                    </m:r>
                  </m:oMath>
                </a14:m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C)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(~A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 </m:t>
                    </m:r>
                  </m:oMath>
                </a14:m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~B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 </m:t>
                    </m:r>
                  </m:oMath>
                </a14:m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C)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(~A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 </m:t>
                    </m:r>
                  </m:oMath>
                </a14:m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B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 </m:t>
                    </m:r>
                  </m:oMath>
                </a14:m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~C)</a:t>
                </a:r>
              </a:p>
              <a:p>
                <a:pPr marL="0" indent="0">
                  <a:buNone/>
                </a:pPr>
                <a:r>
                  <a:rPr kumimoji="1" lang="zh-CN" altLang="en-US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(~A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 </m:t>
                    </m:r>
                  </m:oMath>
                </a14:m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~B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 </m:t>
                    </m:r>
                  </m:oMath>
                </a14:m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~C)</a:t>
                </a:r>
              </a:p>
            </p:txBody>
          </p:sp>
        </mc:Choice>
        <mc:Fallback>
          <p:sp>
            <p:nvSpPr>
              <p:cNvPr id="25" name="内容占位符 2">
                <a:extLst>
                  <a:ext uri="{FF2B5EF4-FFF2-40B4-BE49-F238E27FC236}">
                    <a16:creationId xmlns:a16="http://schemas.microsoft.com/office/drawing/2014/main" id="{2401B412-4BCF-224B-8F5C-6DB8C372DD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90798" y="2448793"/>
                <a:ext cx="6477002" cy="413266"/>
              </a:xfrm>
              <a:prstGeom prst="rect">
                <a:avLst/>
              </a:prstGeom>
              <a:blipFill>
                <a:blip r:embed="rId3"/>
                <a:stretch>
                  <a:fillRect t="-6061" b="-10909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内容占位符 2">
            <a:extLst>
              <a:ext uri="{FF2B5EF4-FFF2-40B4-BE49-F238E27FC236}">
                <a16:creationId xmlns:a16="http://schemas.microsoft.com/office/drawing/2014/main" id="{51611849-0E31-5C4E-AD6E-28C480539EEF}"/>
              </a:ext>
            </a:extLst>
          </p:cNvPr>
          <p:cNvSpPr txBox="1">
            <a:spLocks/>
          </p:cNvSpPr>
          <p:nvPr/>
        </p:nvSpPr>
        <p:spPr bwMode="auto">
          <a:xfrm>
            <a:off x="3312694" y="3170276"/>
            <a:ext cx="4648201" cy="413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kumimoji="1" lang="en-US" altLang="zh-CN" sz="2000" b="1" kern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UNSAT!</a:t>
            </a:r>
          </a:p>
        </p:txBody>
      </p:sp>
      <p:sp>
        <p:nvSpPr>
          <p:cNvPr id="28" name="内容占位符 2">
            <a:extLst>
              <a:ext uri="{FF2B5EF4-FFF2-40B4-BE49-F238E27FC236}">
                <a16:creationId xmlns:a16="http://schemas.microsoft.com/office/drawing/2014/main" id="{CF8A5C1B-3749-294A-9289-98B47B7DDEE1}"/>
              </a:ext>
            </a:extLst>
          </p:cNvPr>
          <p:cNvSpPr txBox="1">
            <a:spLocks/>
          </p:cNvSpPr>
          <p:nvPr/>
        </p:nvSpPr>
        <p:spPr bwMode="auto">
          <a:xfrm>
            <a:off x="4905375" y="3851927"/>
            <a:ext cx="4038600" cy="413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1" lang="zh-CN" altLang="en-US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algorithm</a:t>
            </a:r>
            <a:r>
              <a:rPr kumimoji="1" lang="zh-CN" altLang="en-US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terminates</a:t>
            </a:r>
            <a:r>
              <a:rPr kumimoji="1" lang="zh-CN" altLang="en-US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kumimoji="1" lang="zh-CN" altLang="en-US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an</a:t>
            </a:r>
            <a:r>
              <a:rPr kumimoji="1" lang="zh-CN" altLang="en-US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UNSAT</a:t>
            </a:r>
            <a:r>
              <a:rPr kumimoji="1" lang="zh-CN" altLang="en-US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result.</a:t>
            </a:r>
          </a:p>
        </p:txBody>
      </p:sp>
    </p:spTree>
    <p:extLst>
      <p:ext uri="{BB962C8B-B14F-4D97-AF65-F5344CB8AC3E}">
        <p14:creationId xmlns:p14="http://schemas.microsoft.com/office/powerpoint/2010/main" val="235362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  <p:bldP spid="30" grpId="0" build="p"/>
      <p:bldP spid="2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24D9FE-F439-6A49-9DBB-B634541E4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Properties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10EBF09-4B98-D942-BD79-7E351135D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This</a:t>
            </a:r>
            <a:r>
              <a:rPr kumimoji="1" lang="zh-CN" altLang="en-US" dirty="0"/>
              <a:t> </a:t>
            </a:r>
            <a:r>
              <a:rPr kumimoji="1" lang="en-US" altLang="zh-CN" dirty="0"/>
              <a:t>algorithm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often</a:t>
            </a:r>
            <a:r>
              <a:rPr kumimoji="1" lang="zh-CN" altLang="en-US" dirty="0"/>
              <a:t> </a:t>
            </a:r>
            <a:r>
              <a:rPr kumimoji="1" lang="en-US" altLang="zh-CN" dirty="0"/>
              <a:t>called</a:t>
            </a:r>
            <a:r>
              <a:rPr kumimoji="1" lang="zh-CN" altLang="en-US" dirty="0"/>
              <a:t> </a:t>
            </a:r>
            <a:r>
              <a:rPr kumimoji="1" lang="en-US" altLang="zh-CN" i="1" dirty="0">
                <a:solidFill>
                  <a:srgbClr val="0432FF"/>
                </a:solidFill>
              </a:rPr>
              <a:t>offline</a:t>
            </a:r>
          </a:p>
          <a:p>
            <a:pPr lvl="1"/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SAT</a:t>
            </a:r>
            <a:r>
              <a:rPr kumimoji="1" lang="zh-CN" altLang="en-US" dirty="0"/>
              <a:t> </a:t>
            </a:r>
            <a:r>
              <a:rPr kumimoji="1" lang="en-US" altLang="zh-CN" dirty="0"/>
              <a:t>solver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used</a:t>
            </a:r>
            <a:r>
              <a:rPr kumimoji="1" lang="zh-CN" altLang="en-US" dirty="0"/>
              <a:t> </a:t>
            </a:r>
            <a:r>
              <a:rPr kumimoji="1" lang="en-US" altLang="zh-CN" dirty="0"/>
              <a:t>as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black</a:t>
            </a:r>
            <a:r>
              <a:rPr kumimoji="1" lang="zh-CN" altLang="en-US" dirty="0"/>
              <a:t> </a:t>
            </a:r>
            <a:r>
              <a:rPr kumimoji="1" lang="en-US" altLang="zh-CN" dirty="0"/>
              <a:t>box</a:t>
            </a:r>
          </a:p>
          <a:p>
            <a:pPr lvl="1"/>
            <a:r>
              <a:rPr kumimoji="1" lang="en-US" altLang="zh-CN" dirty="0"/>
              <a:t>good</a:t>
            </a:r>
            <a:r>
              <a:rPr kumimoji="1" lang="zh-CN" altLang="en-US" dirty="0"/>
              <a:t> </a:t>
            </a:r>
            <a:r>
              <a:rPr kumimoji="1" lang="en-US" altLang="zh-CN" dirty="0"/>
              <a:t>software</a:t>
            </a:r>
            <a:r>
              <a:rPr kumimoji="1" lang="zh-CN" altLang="en-US" dirty="0"/>
              <a:t> </a:t>
            </a:r>
            <a:r>
              <a:rPr kumimoji="1" lang="en-US" altLang="zh-CN" dirty="0"/>
              <a:t>engineering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practice</a:t>
            </a:r>
          </a:p>
          <a:p>
            <a:r>
              <a:rPr kumimoji="1" lang="en-US" altLang="zh-CN" dirty="0"/>
              <a:t>This</a:t>
            </a:r>
            <a:r>
              <a:rPr kumimoji="1" lang="zh-CN" altLang="en-US" dirty="0"/>
              <a:t> </a:t>
            </a:r>
            <a:r>
              <a:rPr kumimoji="1" lang="en-US" altLang="zh-CN" dirty="0"/>
              <a:t>algorithm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slow</a:t>
            </a:r>
          </a:p>
          <a:p>
            <a:pPr lvl="1"/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just</a:t>
            </a:r>
            <a:r>
              <a:rPr kumimoji="1" lang="zh-CN" altLang="en-US" dirty="0"/>
              <a:t> </a:t>
            </a:r>
            <a:r>
              <a:rPr kumimoji="1" lang="en-US" altLang="zh-CN" dirty="0"/>
              <a:t>block</a:t>
            </a:r>
            <a:r>
              <a:rPr kumimoji="1" lang="zh-CN" altLang="en-US" dirty="0"/>
              <a:t> </a:t>
            </a:r>
            <a:r>
              <a:rPr kumimoji="1" lang="en-US" altLang="zh-CN" dirty="0"/>
              <a:t>one</a:t>
            </a:r>
            <a:r>
              <a:rPr kumimoji="1" lang="zh-CN" altLang="en-US" dirty="0"/>
              <a:t> </a:t>
            </a:r>
            <a:r>
              <a:rPr kumimoji="1" lang="en-US" altLang="zh-CN" dirty="0"/>
              <a:t>assignment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time</a:t>
            </a:r>
          </a:p>
          <a:p>
            <a:pPr lvl="1"/>
            <a:r>
              <a:rPr kumimoji="1" lang="en-US" altLang="zh-CN" dirty="0"/>
              <a:t>Many</a:t>
            </a:r>
            <a:r>
              <a:rPr kumimoji="1" lang="zh-CN" altLang="en-US" dirty="0"/>
              <a:t> </a:t>
            </a:r>
            <a:r>
              <a:rPr kumimoji="1" lang="en-US" altLang="zh-CN" dirty="0"/>
              <a:t>improvements</a:t>
            </a:r>
            <a:r>
              <a:rPr kumimoji="1" lang="zh-CN" altLang="en-US" dirty="0"/>
              <a:t> </a:t>
            </a:r>
            <a:r>
              <a:rPr kumimoji="1" lang="en-US" altLang="zh-CN" dirty="0"/>
              <a:t>are</a:t>
            </a:r>
            <a:r>
              <a:rPr kumimoji="1" lang="zh-CN" altLang="en-US" dirty="0"/>
              <a:t> </a:t>
            </a:r>
            <a:r>
              <a:rPr kumimoji="1" lang="en-US" altLang="zh-CN" dirty="0"/>
              <a:t>developed</a:t>
            </a:r>
          </a:p>
        </p:txBody>
      </p:sp>
    </p:spTree>
    <p:extLst>
      <p:ext uri="{BB962C8B-B14F-4D97-AF65-F5344CB8AC3E}">
        <p14:creationId xmlns:p14="http://schemas.microsoft.com/office/powerpoint/2010/main" val="3812570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7235E0-2140-1443-8812-35B3F42FD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Summary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5F1CB86-007F-444F-B16D-27C398152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DPLL(T)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general</a:t>
            </a:r>
            <a:r>
              <a:rPr kumimoji="1" lang="zh-CN" altLang="en-US" dirty="0"/>
              <a:t> </a:t>
            </a:r>
            <a:r>
              <a:rPr kumimoji="1" lang="en-US" altLang="zh-CN" dirty="0"/>
              <a:t>framework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combine</a:t>
            </a:r>
            <a:r>
              <a:rPr kumimoji="1" lang="zh-CN" altLang="en-US" dirty="0"/>
              <a:t> </a:t>
            </a:r>
            <a:r>
              <a:rPr kumimoji="1" lang="en-US" altLang="zh-CN" dirty="0"/>
              <a:t>SAT</a:t>
            </a:r>
            <a:r>
              <a:rPr kumimoji="1" lang="zh-CN" altLang="en-US" dirty="0"/>
              <a:t> </a:t>
            </a:r>
            <a:r>
              <a:rPr kumimoji="1" lang="en-US" altLang="zh-CN" dirty="0"/>
              <a:t>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theory</a:t>
            </a:r>
            <a:r>
              <a:rPr kumimoji="1" lang="zh-CN" altLang="en-US" dirty="0"/>
              <a:t> </a:t>
            </a:r>
            <a:r>
              <a:rPr kumimoji="1" lang="en-US" altLang="zh-CN" dirty="0"/>
              <a:t>solvers</a:t>
            </a:r>
          </a:p>
          <a:p>
            <a:r>
              <a:rPr kumimoji="1" lang="en-US" altLang="zh-CN" dirty="0"/>
              <a:t>This</a:t>
            </a:r>
            <a:r>
              <a:rPr kumimoji="1" lang="zh-CN" altLang="en-US" dirty="0"/>
              <a:t> </a:t>
            </a:r>
            <a:r>
              <a:rPr kumimoji="1" lang="en-US" altLang="zh-CN" dirty="0"/>
              <a:t>finishes</a:t>
            </a:r>
            <a:r>
              <a:rPr kumimoji="1" lang="zh-CN" altLang="en-US" dirty="0"/>
              <a:t> </a:t>
            </a:r>
            <a:r>
              <a:rPr kumimoji="1" lang="en-US" altLang="zh-CN" dirty="0"/>
              <a:t>all</a:t>
            </a:r>
            <a:r>
              <a:rPr kumimoji="1" lang="zh-CN" altLang="en-US" dirty="0"/>
              <a:t> </a:t>
            </a:r>
            <a:r>
              <a:rPr kumimoji="1" lang="en-US" altLang="zh-CN" dirty="0"/>
              <a:t>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discussion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logics</a:t>
            </a:r>
            <a:r>
              <a:rPr kumimoji="1" lang="zh-CN" altLang="en-US" dirty="0"/>
              <a:t> </a:t>
            </a:r>
            <a:r>
              <a:rPr kumimoji="1" lang="en-US" altLang="zh-CN" dirty="0"/>
              <a:t>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decision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procedures</a:t>
            </a:r>
          </a:p>
          <a:p>
            <a:pPr lvl="1"/>
            <a:r>
              <a:rPr kumimoji="1" lang="en-US" altLang="zh-CN" dirty="0"/>
              <a:t>from</a:t>
            </a:r>
            <a:r>
              <a:rPr kumimoji="1" lang="zh-CN" altLang="en-US" dirty="0"/>
              <a:t> </a:t>
            </a:r>
            <a:r>
              <a:rPr kumimoji="1" lang="en-US" altLang="zh-CN" dirty="0"/>
              <a:t>next</a:t>
            </a:r>
            <a:r>
              <a:rPr kumimoji="1" lang="zh-CN" altLang="en-US" dirty="0"/>
              <a:t> </a:t>
            </a:r>
            <a:r>
              <a:rPr kumimoji="1" lang="en-US" altLang="zh-CN" dirty="0"/>
              <a:t>lecture,</a:t>
            </a:r>
            <a:r>
              <a:rPr kumimoji="1" lang="zh-CN" altLang="en-US" dirty="0"/>
              <a:t> </a:t>
            </a:r>
            <a:r>
              <a:rPr kumimoji="1" lang="en-US" altLang="zh-CN" dirty="0"/>
              <a:t>we’ll</a:t>
            </a:r>
            <a:r>
              <a:rPr kumimoji="1" lang="zh-CN" altLang="en-US" dirty="0"/>
              <a:t> </a:t>
            </a:r>
            <a:r>
              <a:rPr kumimoji="1" lang="en-US" altLang="zh-CN" dirty="0"/>
              <a:t>discuss</a:t>
            </a:r>
            <a:r>
              <a:rPr kumimoji="1" lang="zh-CN" altLang="en-US" dirty="0"/>
              <a:t> </a:t>
            </a:r>
            <a:r>
              <a:rPr kumimoji="1" lang="en-US" altLang="zh-CN" dirty="0"/>
              <a:t>how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apply</a:t>
            </a:r>
            <a:r>
              <a:rPr kumimoji="1" lang="zh-CN" altLang="en-US" dirty="0"/>
              <a:t> </a:t>
            </a:r>
            <a:r>
              <a:rPr kumimoji="1" lang="en-US" altLang="zh-CN" dirty="0"/>
              <a:t>all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these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theories</a:t>
            </a:r>
            <a:r>
              <a:rPr kumimoji="1" lang="zh-CN" altLang="en-US" dirty="0"/>
              <a:t> </a:t>
            </a:r>
            <a:r>
              <a:rPr kumimoji="1" lang="en-US" altLang="zh-CN" dirty="0"/>
              <a:t>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tools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practical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problems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38291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E3A8E4-6958-404F-9A7A-4D41ABD01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We’ve learned…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BEA3992-C8F2-2844-808F-3ED1AC5B8CB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en-US" altLang="zh-CN" dirty="0"/>
                  <a:t>The Nelson-</a:t>
                </a:r>
                <a:r>
                  <a:rPr kumimoji="1" lang="en-US" altLang="zh-CN" dirty="0" err="1"/>
                  <a:t>Oppen</a:t>
                </a:r>
                <a:r>
                  <a:rPr kumimoji="1" lang="en-US" altLang="zh-CN" dirty="0"/>
                  <a:t> procedure for deciding the satisfiability of a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conjunction</a:t>
                </a:r>
                <a:r>
                  <a:rPr kumimoji="1" lang="en-US" altLang="zh-CN" dirty="0"/>
                  <a:t> of formulae from theories</a:t>
                </a:r>
              </a:p>
              <a:p>
                <a:pPr lvl="1"/>
                <a:r>
                  <a:rPr kumimoji="1" lang="en-US" altLang="zh-CN" dirty="0">
                    <a:solidFill>
                      <a:srgbClr val="0432FF"/>
                    </a:solidFill>
                  </a:rPr>
                  <a:t>(x1 &gt; x2) </a:t>
                </a:r>
                <a14:m>
                  <m:oMath xmlns:m="http://schemas.openxmlformats.org/officeDocument/2006/math">
                    <m:r>
                      <a:rPr kumimoji="1" lang="en-US" altLang="zh-CN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 (f(x1) == f(x2))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 …</a:t>
                </a:r>
              </a:p>
              <a:p>
                <a:r>
                  <a:rPr kumimoji="1" lang="en-US" altLang="zh-CN" dirty="0"/>
                  <a:t>But what about general formulae, say:</a:t>
                </a:r>
              </a:p>
              <a:p>
                <a:pPr lvl="1"/>
                <a:r>
                  <a:rPr kumimoji="1" lang="en-US" altLang="zh-CN" dirty="0">
                    <a:solidFill>
                      <a:srgbClr val="0432FF"/>
                    </a:solidFill>
                  </a:rPr>
                  <a:t>x=1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 (x=2 </a:t>
                </a:r>
                <a14:m>
                  <m:oMath xmlns:m="http://schemas.openxmlformats.org/officeDocument/2006/math">
                    <m:r>
                      <a:rPr kumimoji="1" lang="en-US" altLang="zh-CN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 x=3)…</a:t>
                </a:r>
              </a:p>
              <a:p>
                <a:r>
                  <a:rPr kumimoji="1" lang="en-US" altLang="zh-CN" dirty="0"/>
                  <a:t>This can be solved by the DPLL(T) framework!</a:t>
                </a:r>
              </a:p>
              <a:p>
                <a:pPr lvl="1"/>
                <a:r>
                  <a:rPr kumimoji="1" lang="en-US" altLang="zh-CN" dirty="0"/>
                  <a:t>Today’s topic</a:t>
                </a: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BEA3992-C8F2-2844-808F-3ED1AC5B8C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89" t="-1846" b="-193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3718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E3A8E4-6958-404F-9A7A-4D41ABD01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DPLL recap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BEA3992-C8F2-2844-808F-3ED1AC5B8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We’ve discussed the general DPLL algorithm for SAT:</a:t>
            </a:r>
          </a:p>
          <a:p>
            <a:pPr lvl="1"/>
            <a:r>
              <a:rPr kumimoji="1" lang="en-US" altLang="zh-CN" dirty="0"/>
              <a:t>Based on the truth table assignment</a:t>
            </a:r>
          </a:p>
          <a:p>
            <a:pPr lvl="1"/>
            <a:r>
              <a:rPr kumimoji="1" lang="en-US" altLang="zh-CN" dirty="0"/>
              <a:t>Resolution + propagation</a:t>
            </a:r>
          </a:p>
          <a:p>
            <a:r>
              <a:rPr kumimoji="1" lang="en-US" altLang="zh-CN" dirty="0"/>
              <a:t>SAT solver can</a:t>
            </a:r>
            <a:r>
              <a:rPr kumimoji="1" lang="zh-CN" altLang="en-US" dirty="0"/>
              <a:t> </a:t>
            </a:r>
            <a:r>
              <a:rPr kumimoji="1" lang="en-US" altLang="zh-CN" dirty="0"/>
              <a:t>be</a:t>
            </a:r>
            <a:r>
              <a:rPr kumimoji="1" lang="zh-CN" altLang="en-US" dirty="0"/>
              <a:t> </a:t>
            </a:r>
            <a:r>
              <a:rPr kumimoji="1" lang="en-US" altLang="zh-CN" dirty="0"/>
              <a:t>used</a:t>
            </a:r>
            <a:r>
              <a:rPr kumimoji="1" lang="zh-CN" altLang="en-US" dirty="0"/>
              <a:t> </a:t>
            </a:r>
            <a:r>
              <a:rPr kumimoji="1" lang="en-US" altLang="zh-CN" dirty="0"/>
              <a:t>as a black box</a:t>
            </a:r>
          </a:p>
          <a:p>
            <a:pPr lvl="1"/>
            <a:r>
              <a:rPr kumimoji="1" lang="en-US" altLang="zh-CN" dirty="0"/>
              <a:t>Input a formulae, output a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model,</a:t>
            </a:r>
            <a:r>
              <a:rPr kumimoji="1" lang="zh-CN" altLang="en-US" dirty="0"/>
              <a:t> </a:t>
            </a:r>
            <a:r>
              <a:rPr kumimoji="1" lang="en-US" altLang="zh-CN" dirty="0"/>
              <a:t>or</a:t>
            </a:r>
            <a:r>
              <a:rPr kumimoji="1" lang="zh-CN" altLang="en-US" dirty="0"/>
              <a:t> </a:t>
            </a:r>
            <a:r>
              <a:rPr kumimoji="1" lang="en-US" altLang="zh-CN" dirty="0"/>
              <a:t>UNSAT</a:t>
            </a:r>
          </a:p>
        </p:txBody>
      </p:sp>
    </p:spTree>
    <p:extLst>
      <p:ext uri="{BB962C8B-B14F-4D97-AF65-F5344CB8AC3E}">
        <p14:creationId xmlns:p14="http://schemas.microsoft.com/office/powerpoint/2010/main" val="292377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E3A8E4-6958-404F-9A7A-4D41ABD01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DPLL(T)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BEA3992-C8F2-2844-808F-3ED1AC5B8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The key idea for DPLL(T) is to combine SAT solvers and theory solvers</a:t>
            </a:r>
          </a:p>
          <a:p>
            <a:r>
              <a:rPr kumimoji="1" lang="en-US" altLang="zh-CN" dirty="0"/>
              <a:t>Thus, the SAT solvers is parameterized by the theory solvers</a:t>
            </a:r>
          </a:p>
          <a:p>
            <a:pPr lvl="1"/>
            <a:r>
              <a:rPr kumimoji="1" lang="en-US" altLang="zh-CN" dirty="0"/>
              <a:t>Hence the name DPLL(T)</a:t>
            </a:r>
          </a:p>
          <a:p>
            <a:pPr lvl="1"/>
            <a:r>
              <a:rPr kumimoji="1" lang="en-US" altLang="zh-CN" dirty="0"/>
              <a:t>With theory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T</a:t>
            </a:r>
            <a:r>
              <a:rPr kumimoji="1" lang="en-US" altLang="zh-CN" dirty="0"/>
              <a:t> the parameters</a:t>
            </a:r>
          </a:p>
          <a:p>
            <a:r>
              <a:rPr kumimoji="1" lang="en-US" altLang="zh-CN" dirty="0"/>
              <a:t>Can process FOL formulae without</a:t>
            </a:r>
            <a:r>
              <a:rPr kumimoji="1" lang="zh-CN" altLang="en-US" dirty="0"/>
              <a:t> </a:t>
            </a:r>
            <a:r>
              <a:rPr kumimoji="1" lang="en-US" altLang="zh-CN" dirty="0"/>
              <a:t>any quantifications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8116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03FE81-F250-B74D-8CD8-B01DFE0A7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Architecture</a:t>
            </a:r>
            <a:endParaRPr kumimoji="1" lang="zh-CN" altLang="en-US" dirty="0"/>
          </a:p>
        </p:txBody>
      </p:sp>
      <p:sp>
        <p:nvSpPr>
          <p:cNvPr id="4" name="圆角矩形 3">
            <a:extLst>
              <a:ext uri="{FF2B5EF4-FFF2-40B4-BE49-F238E27FC236}">
                <a16:creationId xmlns:a16="http://schemas.microsoft.com/office/drawing/2014/main" id="{03767781-B157-4049-BCB7-5F17666786F1}"/>
              </a:ext>
            </a:extLst>
          </p:cNvPr>
          <p:cNvSpPr/>
          <p:nvPr/>
        </p:nvSpPr>
        <p:spPr>
          <a:xfrm>
            <a:off x="1905000" y="2667000"/>
            <a:ext cx="1828800" cy="4132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DPLL</a:t>
            </a:r>
            <a:endParaRPr kumimoji="1" lang="zh-CN" altLang="en-US" dirty="0"/>
          </a:p>
        </p:txBody>
      </p:sp>
      <p:cxnSp>
        <p:nvCxnSpPr>
          <p:cNvPr id="6" name="直线箭头连接符 5">
            <a:extLst>
              <a:ext uri="{FF2B5EF4-FFF2-40B4-BE49-F238E27FC236}">
                <a16:creationId xmlns:a16="http://schemas.microsoft.com/office/drawing/2014/main" id="{70F9ACAD-1A1F-424B-90EE-EB751E576BA0}"/>
              </a:ext>
            </a:extLst>
          </p:cNvPr>
          <p:cNvCxnSpPr>
            <a:cxnSpLocks/>
            <a:endCxn id="4" idx="0"/>
          </p:cNvCxnSpPr>
          <p:nvPr/>
        </p:nvCxnSpPr>
        <p:spPr>
          <a:xfrm>
            <a:off x="2819400" y="2133600"/>
            <a:ext cx="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圆角矩形 7">
            <a:extLst>
              <a:ext uri="{FF2B5EF4-FFF2-40B4-BE49-F238E27FC236}">
                <a16:creationId xmlns:a16="http://schemas.microsoft.com/office/drawing/2014/main" id="{AB9FE6DE-A05B-1448-BC04-9922F9AFA937}"/>
              </a:ext>
            </a:extLst>
          </p:cNvPr>
          <p:cNvSpPr/>
          <p:nvPr/>
        </p:nvSpPr>
        <p:spPr>
          <a:xfrm>
            <a:off x="1941095" y="3589054"/>
            <a:ext cx="1828800" cy="481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Nelson-</a:t>
            </a:r>
            <a:r>
              <a:rPr kumimoji="1" lang="en-US" altLang="zh-CN" dirty="0" err="1"/>
              <a:t>Oppen</a:t>
            </a:r>
            <a:endParaRPr kumimoji="1"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9BA704E6-C80F-D849-92DB-71AA540A7BD5}"/>
              </a:ext>
            </a:extLst>
          </p:cNvPr>
          <p:cNvSpPr txBox="1"/>
          <p:nvPr/>
        </p:nvSpPr>
        <p:spPr>
          <a:xfrm>
            <a:off x="2057400" y="187273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FOL formulae</a:t>
            </a:r>
            <a:endParaRPr kumimoji="1" lang="zh-CN" altLang="en-US" dirty="0"/>
          </a:p>
        </p:txBody>
      </p:sp>
      <p:cxnSp>
        <p:nvCxnSpPr>
          <p:cNvPr id="10" name="直线箭头连接符 9">
            <a:extLst>
              <a:ext uri="{FF2B5EF4-FFF2-40B4-BE49-F238E27FC236}">
                <a16:creationId xmlns:a16="http://schemas.microsoft.com/office/drawing/2014/main" id="{28F0718D-97D8-1946-8548-08817CFA0832}"/>
              </a:ext>
            </a:extLst>
          </p:cNvPr>
          <p:cNvCxnSpPr/>
          <p:nvPr/>
        </p:nvCxnSpPr>
        <p:spPr>
          <a:xfrm>
            <a:off x="2590800" y="3048000"/>
            <a:ext cx="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线箭头连接符 15">
            <a:extLst>
              <a:ext uri="{FF2B5EF4-FFF2-40B4-BE49-F238E27FC236}">
                <a16:creationId xmlns:a16="http://schemas.microsoft.com/office/drawing/2014/main" id="{815FC9B0-73E0-BA43-929B-5240F3BDD625}"/>
              </a:ext>
            </a:extLst>
          </p:cNvPr>
          <p:cNvCxnSpPr>
            <a:cxnSpLocks/>
          </p:cNvCxnSpPr>
          <p:nvPr/>
        </p:nvCxnSpPr>
        <p:spPr>
          <a:xfrm flipV="1">
            <a:off x="3048000" y="3080266"/>
            <a:ext cx="0" cy="508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>
            <a:extLst>
              <a:ext uri="{FF2B5EF4-FFF2-40B4-BE49-F238E27FC236}">
                <a16:creationId xmlns:a16="http://schemas.microsoft.com/office/drawing/2014/main" id="{2392BF16-4AE8-6B45-AFF7-460651F0278E}"/>
              </a:ext>
            </a:extLst>
          </p:cNvPr>
          <p:cNvSpPr txBox="1"/>
          <p:nvPr/>
        </p:nvSpPr>
        <p:spPr>
          <a:xfrm>
            <a:off x="4648200" y="21336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Propositional skeleton</a:t>
            </a:r>
            <a:r>
              <a:rPr kumimoji="1" lang="zh-CN" altLang="en-US" dirty="0"/>
              <a:t> </a:t>
            </a:r>
            <a:r>
              <a:rPr kumimoji="1" lang="en-US" altLang="zh-CN" dirty="0"/>
              <a:t>(</a:t>
            </a:r>
            <a:r>
              <a:rPr kumimoji="1" lang="en-US" altLang="zh-CN" dirty="0" err="1"/>
              <a:t>boolean</a:t>
            </a:r>
            <a:r>
              <a:rPr kumimoji="1" lang="zh-CN" altLang="en-US" dirty="0"/>
              <a:t> </a:t>
            </a:r>
            <a:r>
              <a:rPr kumimoji="1" lang="en-US" altLang="zh-CN" dirty="0"/>
              <a:t>abstraction)</a:t>
            </a:r>
            <a:endParaRPr kumimoji="1" lang="zh-CN" altLang="en-US" dirty="0"/>
          </a:p>
        </p:txBody>
      </p:sp>
      <p:cxnSp>
        <p:nvCxnSpPr>
          <p:cNvPr id="24" name="直线箭头连接符 23">
            <a:extLst>
              <a:ext uri="{FF2B5EF4-FFF2-40B4-BE49-F238E27FC236}">
                <a16:creationId xmlns:a16="http://schemas.microsoft.com/office/drawing/2014/main" id="{99688B17-6044-6F47-8B44-2E85832B04A8}"/>
              </a:ext>
            </a:extLst>
          </p:cNvPr>
          <p:cNvCxnSpPr>
            <a:cxnSpLocks/>
          </p:cNvCxnSpPr>
          <p:nvPr/>
        </p:nvCxnSpPr>
        <p:spPr>
          <a:xfrm flipH="1" flipV="1">
            <a:off x="2971800" y="2378787"/>
            <a:ext cx="1676400" cy="215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圆角矩形 20">
            <a:extLst>
              <a:ext uri="{FF2B5EF4-FFF2-40B4-BE49-F238E27FC236}">
                <a16:creationId xmlns:a16="http://schemas.microsoft.com/office/drawing/2014/main" id="{4063BBB3-92C7-BF49-8115-2B7FBF1F59F1}"/>
              </a:ext>
            </a:extLst>
          </p:cNvPr>
          <p:cNvSpPr/>
          <p:nvPr/>
        </p:nvSpPr>
        <p:spPr>
          <a:xfrm>
            <a:off x="685801" y="4687482"/>
            <a:ext cx="990600" cy="12561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Theory</a:t>
            </a:r>
          </a:p>
          <a:p>
            <a:pPr algn="ctr"/>
            <a:r>
              <a:rPr kumimoji="1" lang="en-US" altLang="zh-CN" dirty="0"/>
              <a:t>1</a:t>
            </a:r>
            <a:endParaRPr kumimoji="1" lang="zh-CN" altLang="en-US" dirty="0"/>
          </a:p>
        </p:txBody>
      </p:sp>
      <p:sp>
        <p:nvSpPr>
          <p:cNvPr id="22" name="圆角矩形 21">
            <a:extLst>
              <a:ext uri="{FF2B5EF4-FFF2-40B4-BE49-F238E27FC236}">
                <a16:creationId xmlns:a16="http://schemas.microsoft.com/office/drawing/2014/main" id="{34DEE701-43D3-DF44-89CE-1F0518AE85B9}"/>
              </a:ext>
            </a:extLst>
          </p:cNvPr>
          <p:cNvSpPr/>
          <p:nvPr/>
        </p:nvSpPr>
        <p:spPr>
          <a:xfrm>
            <a:off x="1981200" y="4687482"/>
            <a:ext cx="990600" cy="12561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Theory</a:t>
            </a:r>
          </a:p>
          <a:p>
            <a:pPr algn="ctr"/>
            <a:r>
              <a:rPr kumimoji="1" lang="en-US" altLang="zh-CN" dirty="0"/>
              <a:t>2</a:t>
            </a:r>
            <a:endParaRPr kumimoji="1" lang="zh-CN" altLang="en-US" dirty="0"/>
          </a:p>
        </p:txBody>
      </p:sp>
      <p:sp>
        <p:nvSpPr>
          <p:cNvPr id="26" name="圆角矩形 25">
            <a:extLst>
              <a:ext uri="{FF2B5EF4-FFF2-40B4-BE49-F238E27FC236}">
                <a16:creationId xmlns:a16="http://schemas.microsoft.com/office/drawing/2014/main" id="{6FDECFC4-D7D5-7E40-AD1B-67243E93C788}"/>
              </a:ext>
            </a:extLst>
          </p:cNvPr>
          <p:cNvSpPr/>
          <p:nvPr/>
        </p:nvSpPr>
        <p:spPr>
          <a:xfrm>
            <a:off x="3886200" y="4687482"/>
            <a:ext cx="990600" cy="12561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Theory</a:t>
            </a:r>
          </a:p>
          <a:p>
            <a:pPr algn="ctr"/>
            <a:r>
              <a:rPr kumimoji="1" lang="en-US" altLang="zh-CN" dirty="0"/>
              <a:t>n</a:t>
            </a:r>
            <a:endParaRPr kumimoji="1" lang="zh-CN" altLang="en-US" dirty="0"/>
          </a:p>
        </p:txBody>
      </p:sp>
      <p:cxnSp>
        <p:nvCxnSpPr>
          <p:cNvPr id="27" name="直线箭头连接符 26">
            <a:extLst>
              <a:ext uri="{FF2B5EF4-FFF2-40B4-BE49-F238E27FC236}">
                <a16:creationId xmlns:a16="http://schemas.microsoft.com/office/drawing/2014/main" id="{CED1B071-D223-B548-BC70-913C959E4430}"/>
              </a:ext>
            </a:extLst>
          </p:cNvPr>
          <p:cNvCxnSpPr>
            <a:cxnSpLocks/>
          </p:cNvCxnSpPr>
          <p:nvPr/>
        </p:nvCxnSpPr>
        <p:spPr>
          <a:xfrm flipH="1">
            <a:off x="990600" y="4070866"/>
            <a:ext cx="1295400" cy="616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线箭头连接符 27">
            <a:extLst>
              <a:ext uri="{FF2B5EF4-FFF2-40B4-BE49-F238E27FC236}">
                <a16:creationId xmlns:a16="http://schemas.microsoft.com/office/drawing/2014/main" id="{82EF12EF-2682-5746-AC64-B4FE617BBAFB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2286000" y="4070866"/>
            <a:ext cx="569495" cy="616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线箭头连接符 28">
            <a:extLst>
              <a:ext uri="{FF2B5EF4-FFF2-40B4-BE49-F238E27FC236}">
                <a16:creationId xmlns:a16="http://schemas.microsoft.com/office/drawing/2014/main" id="{83749E9A-E2C7-1F4A-8790-126304EA4678}"/>
              </a:ext>
            </a:extLst>
          </p:cNvPr>
          <p:cNvCxnSpPr>
            <a:cxnSpLocks/>
          </p:cNvCxnSpPr>
          <p:nvPr/>
        </p:nvCxnSpPr>
        <p:spPr>
          <a:xfrm>
            <a:off x="3352800" y="4063212"/>
            <a:ext cx="700840" cy="624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线箭头连接符 30">
            <a:extLst>
              <a:ext uri="{FF2B5EF4-FFF2-40B4-BE49-F238E27FC236}">
                <a16:creationId xmlns:a16="http://schemas.microsoft.com/office/drawing/2014/main" id="{FF519B70-6D07-E042-9708-E0DABAAEBA91}"/>
              </a:ext>
            </a:extLst>
          </p:cNvPr>
          <p:cNvCxnSpPr>
            <a:cxnSpLocks/>
          </p:cNvCxnSpPr>
          <p:nvPr/>
        </p:nvCxnSpPr>
        <p:spPr>
          <a:xfrm flipV="1">
            <a:off x="2726156" y="4068502"/>
            <a:ext cx="361950" cy="5796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线箭头连接符 34">
            <a:extLst>
              <a:ext uri="{FF2B5EF4-FFF2-40B4-BE49-F238E27FC236}">
                <a16:creationId xmlns:a16="http://schemas.microsoft.com/office/drawing/2014/main" id="{85DDAC36-BBA5-A84A-9490-04087DD5FD91}"/>
              </a:ext>
            </a:extLst>
          </p:cNvPr>
          <p:cNvCxnSpPr>
            <a:cxnSpLocks/>
          </p:cNvCxnSpPr>
          <p:nvPr/>
        </p:nvCxnSpPr>
        <p:spPr>
          <a:xfrm flipV="1">
            <a:off x="1540042" y="4056834"/>
            <a:ext cx="907884" cy="630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线箭头连接符 36">
            <a:extLst>
              <a:ext uri="{FF2B5EF4-FFF2-40B4-BE49-F238E27FC236}">
                <a16:creationId xmlns:a16="http://schemas.microsoft.com/office/drawing/2014/main" id="{0B85952B-2BC6-254C-915C-9BB56AE0F8B9}"/>
              </a:ext>
            </a:extLst>
          </p:cNvPr>
          <p:cNvCxnSpPr>
            <a:cxnSpLocks/>
          </p:cNvCxnSpPr>
          <p:nvPr/>
        </p:nvCxnSpPr>
        <p:spPr>
          <a:xfrm flipH="1" flipV="1">
            <a:off x="3581399" y="4078520"/>
            <a:ext cx="969546" cy="608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文本框 39">
            <a:extLst>
              <a:ext uri="{FF2B5EF4-FFF2-40B4-BE49-F238E27FC236}">
                <a16:creationId xmlns:a16="http://schemas.microsoft.com/office/drawing/2014/main" id="{911BC363-89F3-EF4C-9C10-6007486A43E0}"/>
              </a:ext>
            </a:extLst>
          </p:cNvPr>
          <p:cNvSpPr txBox="1"/>
          <p:nvPr/>
        </p:nvSpPr>
        <p:spPr>
          <a:xfrm>
            <a:off x="3238500" y="498230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…</a:t>
            </a:r>
            <a:endParaRPr kumimoji="1" lang="zh-CN" altLang="en-US" dirty="0"/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12ADD44A-C821-7F40-B902-647EDD5FEFDD}"/>
              </a:ext>
            </a:extLst>
          </p:cNvPr>
          <p:cNvSpPr txBox="1"/>
          <p:nvPr/>
        </p:nvSpPr>
        <p:spPr>
          <a:xfrm>
            <a:off x="4800600" y="3087469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Propositional concreate</a:t>
            </a:r>
          </a:p>
          <a:p>
            <a:r>
              <a:rPr kumimoji="1" lang="en-US" altLang="zh-CN" dirty="0"/>
              <a:t>(Boolean</a:t>
            </a:r>
            <a:r>
              <a:rPr kumimoji="1" lang="zh-CN" altLang="en-US" dirty="0"/>
              <a:t> </a:t>
            </a:r>
            <a:r>
              <a:rPr kumimoji="1" lang="en-US" altLang="zh-CN" dirty="0"/>
              <a:t>refinement)</a:t>
            </a:r>
            <a:endParaRPr kumimoji="1" lang="zh-CN" altLang="en-US" dirty="0"/>
          </a:p>
        </p:txBody>
      </p:sp>
      <p:cxnSp>
        <p:nvCxnSpPr>
          <p:cNvPr id="43" name="直线箭头连接符 42">
            <a:extLst>
              <a:ext uri="{FF2B5EF4-FFF2-40B4-BE49-F238E27FC236}">
                <a16:creationId xmlns:a16="http://schemas.microsoft.com/office/drawing/2014/main" id="{42EFC7F4-FBE3-C24D-A3F6-6EF9A21654E2}"/>
              </a:ext>
            </a:extLst>
          </p:cNvPr>
          <p:cNvCxnSpPr>
            <a:cxnSpLocks/>
          </p:cNvCxnSpPr>
          <p:nvPr/>
        </p:nvCxnSpPr>
        <p:spPr>
          <a:xfrm flipH="1" flipV="1">
            <a:off x="3124200" y="3332656"/>
            <a:ext cx="1676400" cy="215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8875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DPLL(T)</a:t>
            </a:r>
            <a:r>
              <a:rPr kumimoji="1" lang="zh-CN" altLang="en-US" dirty="0"/>
              <a:t> </a:t>
            </a:r>
            <a:r>
              <a:rPr kumimoji="1" lang="en-US" altLang="zh-CN" dirty="0"/>
              <a:t>algorithm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EA67DCE-2389-6343-AFC1-54E1B9454D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913396" y="2057400"/>
                <a:ext cx="4154404" cy="4114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dpllt(P){</a:t>
                </a:r>
              </a:p>
              <a:p>
                <a:pPr marL="0" indent="0">
                  <a:buNone/>
                </a:pP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</a:t>
                </a:r>
                <a14:m>
                  <m:oMath xmlns:m="http://schemas.openxmlformats.org/officeDocument/2006/math">
                    <m:r>
                      <a:rPr kumimoji="1" lang="zh-CN" altLang="en-US" sz="2000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𝓑</m:t>
                    </m:r>
                  </m:oMath>
                </a14:m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abstract(P);</a:t>
                </a:r>
              </a:p>
              <a:p>
                <a:pPr marL="0" indent="0">
                  <a:buNone/>
                </a:pP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while(true){</a:t>
                </a:r>
              </a:p>
              <a:p>
                <a:pPr marL="0" indent="0">
                  <a:buNone/>
                </a:pP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 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14:m>
                  <m:oMath xmlns:m="http://schemas.openxmlformats.org/officeDocument/2006/math">
                    <m:r>
                      <a:rPr kumimoji="1" lang="en-US" altLang="zh-CN" sz="2000" b="1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𝓤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,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res)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dpll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14:m>
                  <m:oMath xmlns:m="http://schemas.openxmlformats.org/officeDocument/2006/math">
                    <m:r>
                      <a:rPr kumimoji="1" lang="zh-CN" altLang="en-US" sz="2000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𝓑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);</a:t>
                </a:r>
              </a:p>
              <a:p>
                <a:pPr marL="0" indent="0">
                  <a:buNone/>
                </a:pP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 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if(res==UNSAT)</a:t>
                </a:r>
              </a:p>
              <a:p>
                <a:pPr marL="0" indent="0">
                  <a:buNone/>
                </a:pP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return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UNSAT;</a:t>
                </a:r>
              </a:p>
              <a:p>
                <a:pPr marL="0" indent="0">
                  <a:buNone/>
                </a:pP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  </a:t>
                </a:r>
                <a14:m>
                  <m:oMath xmlns:m="http://schemas.openxmlformats.org/officeDocument/2006/math">
                    <m:r>
                      <a:rPr kumimoji="1" lang="zh-CN" altLang="en-US" sz="2000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𝓣</m:t>
                    </m:r>
                  </m:oMath>
                </a14:m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refine(</a:t>
                </a:r>
                <a14:m>
                  <m:oMath xmlns:m="http://schemas.openxmlformats.org/officeDocument/2006/math">
                    <m:r>
                      <a:rPr kumimoji="1" lang="en-US" altLang="zh-CN" sz="2000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𝓤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);</a:t>
                </a:r>
              </a:p>
              <a:p>
                <a:pPr marL="0" indent="0">
                  <a:buNone/>
                </a:pP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 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res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nelson_oppen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14:m>
                  <m:oMath xmlns:m="http://schemas.openxmlformats.org/officeDocument/2006/math">
                    <m:r>
                      <a:rPr kumimoji="1" lang="zh-CN" altLang="en-US" sz="2000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𝓣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);</a:t>
                </a:r>
              </a:p>
              <a:p>
                <a:pPr marL="0" indent="0">
                  <a:buNone/>
                </a:pP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 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if(res==SAT)</a:t>
                </a:r>
              </a:p>
              <a:p>
                <a:pPr marL="0" indent="0">
                  <a:buNone/>
                </a:pP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return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SAT;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kumimoji="1" lang="zh-CN" altLang="en-US" sz="2000" b="1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           </m:t>
                    </m:r>
                    <m:r>
                      <a:rPr kumimoji="1" lang="zh-CN" altLang="en-US" sz="2000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𝓑</m:t>
                    </m:r>
                  </m:oMath>
                </a14:m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</a:t>
                </a:r>
                <a14:m>
                  <m:oMath xmlns:m="http://schemas.openxmlformats.org/officeDocument/2006/math">
                    <m:r>
                      <a:rPr kumimoji="1" lang="zh-CN" altLang="en-US" sz="2000" b="1" i="0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 </m:t>
                    </m:r>
                    <m:r>
                      <a:rPr kumimoji="1" lang="zh-CN" altLang="en-US" sz="2000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𝓑</m:t>
                    </m:r>
                    <m:r>
                      <a:rPr kumimoji="1" lang="zh-CN" altLang="en-US" sz="2000" b="1" i="1" dirty="0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∧</m:t>
                    </m:r>
                  </m:oMath>
                </a14:m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b="1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¬</m:t>
                    </m:r>
                    <m:r>
                      <a:rPr kumimoji="1" lang="en-US" altLang="zh-CN" sz="2000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𝓤</m:t>
                    </m:r>
                    <m:r>
                      <a:rPr kumimoji="1" lang="en-US" altLang="zh-CN" sz="2000" b="1" i="0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;</m:t>
                    </m:r>
                  </m:oMath>
                </a14:m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}</a:t>
                </a: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}</a:t>
                </a: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EA67DCE-2389-6343-AFC1-54E1B9454D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13396" y="2057400"/>
                <a:ext cx="4154404" cy="4114800"/>
              </a:xfrm>
              <a:blipFill>
                <a:blip r:embed="rId2"/>
                <a:stretch>
                  <a:fillRect l="-1220" t="-615" b="-1846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圆角矩形 3">
            <a:extLst>
              <a:ext uri="{FF2B5EF4-FFF2-40B4-BE49-F238E27FC236}">
                <a16:creationId xmlns:a16="http://schemas.microsoft.com/office/drawing/2014/main" id="{38B5E9CE-F691-1D48-9DD5-046034CE549E}"/>
              </a:ext>
            </a:extLst>
          </p:cNvPr>
          <p:cNvSpPr/>
          <p:nvPr/>
        </p:nvSpPr>
        <p:spPr>
          <a:xfrm>
            <a:off x="1447799" y="2895600"/>
            <a:ext cx="1828800" cy="4132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DPLL</a:t>
            </a:r>
            <a:endParaRPr kumimoji="1" lang="zh-CN" altLang="en-US" dirty="0"/>
          </a:p>
        </p:txBody>
      </p:sp>
      <p:cxnSp>
        <p:nvCxnSpPr>
          <p:cNvPr id="5" name="直线箭头连接符 4">
            <a:extLst>
              <a:ext uri="{FF2B5EF4-FFF2-40B4-BE49-F238E27FC236}">
                <a16:creationId xmlns:a16="http://schemas.microsoft.com/office/drawing/2014/main" id="{8CE72449-6E8D-D548-9A0E-525523B44923}"/>
              </a:ext>
            </a:extLst>
          </p:cNvPr>
          <p:cNvCxnSpPr>
            <a:cxnSpLocks/>
            <a:endCxn id="4" idx="0"/>
          </p:cNvCxnSpPr>
          <p:nvPr/>
        </p:nvCxnSpPr>
        <p:spPr>
          <a:xfrm>
            <a:off x="2362199" y="2362200"/>
            <a:ext cx="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圆角矩形 5">
            <a:extLst>
              <a:ext uri="{FF2B5EF4-FFF2-40B4-BE49-F238E27FC236}">
                <a16:creationId xmlns:a16="http://schemas.microsoft.com/office/drawing/2014/main" id="{68F29B98-FF98-AE42-8BFD-E98EF1245DEF}"/>
              </a:ext>
            </a:extLst>
          </p:cNvPr>
          <p:cNvSpPr/>
          <p:nvPr/>
        </p:nvSpPr>
        <p:spPr>
          <a:xfrm>
            <a:off x="1483894" y="3817654"/>
            <a:ext cx="1828800" cy="481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Nelson-</a:t>
            </a:r>
            <a:r>
              <a:rPr kumimoji="1" lang="en-US" altLang="zh-CN" dirty="0" err="1"/>
              <a:t>Oppen</a:t>
            </a:r>
            <a:endParaRPr kumimoji="1"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9E3F7F5-C770-904F-8631-D26067664042}"/>
              </a:ext>
            </a:extLst>
          </p:cNvPr>
          <p:cNvSpPr txBox="1"/>
          <p:nvPr/>
        </p:nvSpPr>
        <p:spPr>
          <a:xfrm>
            <a:off x="1600199" y="210133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FOL formulae</a:t>
            </a:r>
            <a:endParaRPr kumimoji="1" lang="zh-CN" altLang="en-US" dirty="0"/>
          </a:p>
        </p:txBody>
      </p: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35828780-3506-5D4A-8930-DBA4F700DC23}"/>
              </a:ext>
            </a:extLst>
          </p:cNvPr>
          <p:cNvCxnSpPr/>
          <p:nvPr/>
        </p:nvCxnSpPr>
        <p:spPr>
          <a:xfrm>
            <a:off x="2133599" y="3276600"/>
            <a:ext cx="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线箭头连接符 8">
            <a:extLst>
              <a:ext uri="{FF2B5EF4-FFF2-40B4-BE49-F238E27FC236}">
                <a16:creationId xmlns:a16="http://schemas.microsoft.com/office/drawing/2014/main" id="{69229947-C1BE-5647-BD79-C0B13F6905BC}"/>
              </a:ext>
            </a:extLst>
          </p:cNvPr>
          <p:cNvCxnSpPr>
            <a:cxnSpLocks/>
          </p:cNvCxnSpPr>
          <p:nvPr/>
        </p:nvCxnSpPr>
        <p:spPr>
          <a:xfrm flipV="1">
            <a:off x="2590799" y="3308866"/>
            <a:ext cx="0" cy="508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线箭头连接符 9">
            <a:extLst>
              <a:ext uri="{FF2B5EF4-FFF2-40B4-BE49-F238E27FC236}">
                <a16:creationId xmlns:a16="http://schemas.microsoft.com/office/drawing/2014/main" id="{63EB0FF8-EF14-B246-B56D-9063B8338F08}"/>
              </a:ext>
            </a:extLst>
          </p:cNvPr>
          <p:cNvCxnSpPr>
            <a:cxnSpLocks/>
          </p:cNvCxnSpPr>
          <p:nvPr/>
        </p:nvCxnSpPr>
        <p:spPr>
          <a:xfrm flipH="1">
            <a:off x="3179345" y="2211350"/>
            <a:ext cx="2724650" cy="707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圆角矩形 10">
            <a:extLst>
              <a:ext uri="{FF2B5EF4-FFF2-40B4-BE49-F238E27FC236}">
                <a16:creationId xmlns:a16="http://schemas.microsoft.com/office/drawing/2014/main" id="{7D2B4A70-FC2A-A64C-8033-2CC0B9D22376}"/>
              </a:ext>
            </a:extLst>
          </p:cNvPr>
          <p:cNvSpPr/>
          <p:nvPr/>
        </p:nvSpPr>
        <p:spPr>
          <a:xfrm>
            <a:off x="228600" y="4916082"/>
            <a:ext cx="990600" cy="12561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Theory</a:t>
            </a:r>
          </a:p>
          <a:p>
            <a:pPr algn="ctr"/>
            <a:r>
              <a:rPr kumimoji="1" lang="en-US" altLang="zh-CN" dirty="0"/>
              <a:t>1</a:t>
            </a:r>
            <a:endParaRPr kumimoji="1" lang="zh-CN" altLang="en-US" dirty="0"/>
          </a:p>
        </p:txBody>
      </p:sp>
      <p:sp>
        <p:nvSpPr>
          <p:cNvPr id="12" name="圆角矩形 11">
            <a:extLst>
              <a:ext uri="{FF2B5EF4-FFF2-40B4-BE49-F238E27FC236}">
                <a16:creationId xmlns:a16="http://schemas.microsoft.com/office/drawing/2014/main" id="{D4489F3D-7329-E343-8178-8EB68FC80C2A}"/>
              </a:ext>
            </a:extLst>
          </p:cNvPr>
          <p:cNvSpPr/>
          <p:nvPr/>
        </p:nvSpPr>
        <p:spPr>
          <a:xfrm>
            <a:off x="1523999" y="4916082"/>
            <a:ext cx="990600" cy="12561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Theory</a:t>
            </a:r>
          </a:p>
          <a:p>
            <a:pPr algn="ctr"/>
            <a:r>
              <a:rPr kumimoji="1" lang="en-US" altLang="zh-CN" dirty="0"/>
              <a:t>2</a:t>
            </a:r>
            <a:endParaRPr kumimoji="1" lang="zh-CN" altLang="en-US" dirty="0"/>
          </a:p>
        </p:txBody>
      </p:sp>
      <p:sp>
        <p:nvSpPr>
          <p:cNvPr id="13" name="圆角矩形 12">
            <a:extLst>
              <a:ext uri="{FF2B5EF4-FFF2-40B4-BE49-F238E27FC236}">
                <a16:creationId xmlns:a16="http://schemas.microsoft.com/office/drawing/2014/main" id="{A4184859-9817-DC47-96DB-B80A7B24FC40}"/>
              </a:ext>
            </a:extLst>
          </p:cNvPr>
          <p:cNvSpPr/>
          <p:nvPr/>
        </p:nvSpPr>
        <p:spPr>
          <a:xfrm>
            <a:off x="3428999" y="4916082"/>
            <a:ext cx="990600" cy="12561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Theory</a:t>
            </a:r>
          </a:p>
          <a:p>
            <a:pPr algn="ctr"/>
            <a:r>
              <a:rPr kumimoji="1" lang="en-US" altLang="zh-CN" dirty="0"/>
              <a:t>n</a:t>
            </a:r>
            <a:endParaRPr kumimoji="1" lang="zh-CN" altLang="en-US" dirty="0"/>
          </a:p>
        </p:txBody>
      </p:sp>
      <p:cxnSp>
        <p:nvCxnSpPr>
          <p:cNvPr id="14" name="直线箭头连接符 13">
            <a:extLst>
              <a:ext uri="{FF2B5EF4-FFF2-40B4-BE49-F238E27FC236}">
                <a16:creationId xmlns:a16="http://schemas.microsoft.com/office/drawing/2014/main" id="{49C2E906-61CE-4543-92C4-DB96CAE57636}"/>
              </a:ext>
            </a:extLst>
          </p:cNvPr>
          <p:cNvCxnSpPr>
            <a:cxnSpLocks/>
          </p:cNvCxnSpPr>
          <p:nvPr/>
        </p:nvCxnSpPr>
        <p:spPr>
          <a:xfrm flipH="1">
            <a:off x="533399" y="4299466"/>
            <a:ext cx="1295400" cy="616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线箭头连接符 14">
            <a:extLst>
              <a:ext uri="{FF2B5EF4-FFF2-40B4-BE49-F238E27FC236}">
                <a16:creationId xmlns:a16="http://schemas.microsoft.com/office/drawing/2014/main" id="{D625E160-A8D0-4644-96B0-00792826324D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1828799" y="4299466"/>
            <a:ext cx="569495" cy="616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线箭头连接符 15">
            <a:extLst>
              <a:ext uri="{FF2B5EF4-FFF2-40B4-BE49-F238E27FC236}">
                <a16:creationId xmlns:a16="http://schemas.microsoft.com/office/drawing/2014/main" id="{4BFBCD6E-A737-724F-923B-08918C09FDCC}"/>
              </a:ext>
            </a:extLst>
          </p:cNvPr>
          <p:cNvCxnSpPr>
            <a:cxnSpLocks/>
          </p:cNvCxnSpPr>
          <p:nvPr/>
        </p:nvCxnSpPr>
        <p:spPr>
          <a:xfrm>
            <a:off x="2895599" y="4291812"/>
            <a:ext cx="700840" cy="624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线箭头连接符 16">
            <a:extLst>
              <a:ext uri="{FF2B5EF4-FFF2-40B4-BE49-F238E27FC236}">
                <a16:creationId xmlns:a16="http://schemas.microsoft.com/office/drawing/2014/main" id="{BC7B3BA5-FB17-2F45-A46D-BDEA0526C255}"/>
              </a:ext>
            </a:extLst>
          </p:cNvPr>
          <p:cNvCxnSpPr>
            <a:cxnSpLocks/>
          </p:cNvCxnSpPr>
          <p:nvPr/>
        </p:nvCxnSpPr>
        <p:spPr>
          <a:xfrm flipV="1">
            <a:off x="2268955" y="4297102"/>
            <a:ext cx="361950" cy="5796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线箭头连接符 17">
            <a:extLst>
              <a:ext uri="{FF2B5EF4-FFF2-40B4-BE49-F238E27FC236}">
                <a16:creationId xmlns:a16="http://schemas.microsoft.com/office/drawing/2014/main" id="{51AC4325-7F65-9D42-BC52-F504A51BAC4D}"/>
              </a:ext>
            </a:extLst>
          </p:cNvPr>
          <p:cNvCxnSpPr>
            <a:cxnSpLocks/>
          </p:cNvCxnSpPr>
          <p:nvPr/>
        </p:nvCxnSpPr>
        <p:spPr>
          <a:xfrm flipV="1">
            <a:off x="1082841" y="4285434"/>
            <a:ext cx="907884" cy="630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线箭头连接符 18">
            <a:extLst>
              <a:ext uri="{FF2B5EF4-FFF2-40B4-BE49-F238E27FC236}">
                <a16:creationId xmlns:a16="http://schemas.microsoft.com/office/drawing/2014/main" id="{A3F9FEC8-6D3F-AC41-BF44-72859B00F519}"/>
              </a:ext>
            </a:extLst>
          </p:cNvPr>
          <p:cNvCxnSpPr>
            <a:cxnSpLocks/>
          </p:cNvCxnSpPr>
          <p:nvPr/>
        </p:nvCxnSpPr>
        <p:spPr>
          <a:xfrm flipH="1" flipV="1">
            <a:off x="3124198" y="4307120"/>
            <a:ext cx="969546" cy="608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>
            <a:extLst>
              <a:ext uri="{FF2B5EF4-FFF2-40B4-BE49-F238E27FC236}">
                <a16:creationId xmlns:a16="http://schemas.microsoft.com/office/drawing/2014/main" id="{2EC0578F-83D3-C64B-88FB-772DD6812F6C}"/>
              </a:ext>
            </a:extLst>
          </p:cNvPr>
          <p:cNvSpPr txBox="1"/>
          <p:nvPr/>
        </p:nvSpPr>
        <p:spPr>
          <a:xfrm>
            <a:off x="2781299" y="521090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…</a:t>
            </a:r>
            <a:endParaRPr kumimoji="1" lang="zh-CN" altLang="en-US" dirty="0"/>
          </a:p>
        </p:txBody>
      </p:sp>
      <p:cxnSp>
        <p:nvCxnSpPr>
          <p:cNvPr id="23" name="直线箭头连接符 22">
            <a:extLst>
              <a:ext uri="{FF2B5EF4-FFF2-40B4-BE49-F238E27FC236}">
                <a16:creationId xmlns:a16="http://schemas.microsoft.com/office/drawing/2014/main" id="{37D0E4B7-B54D-D840-8AE1-6821DCE1F7BF}"/>
              </a:ext>
            </a:extLst>
          </p:cNvPr>
          <p:cNvCxnSpPr>
            <a:cxnSpLocks/>
          </p:cNvCxnSpPr>
          <p:nvPr/>
        </p:nvCxnSpPr>
        <p:spPr>
          <a:xfrm flipH="1">
            <a:off x="2560472" y="2558126"/>
            <a:ext cx="2724650" cy="707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线箭头连接符 23">
            <a:extLst>
              <a:ext uri="{FF2B5EF4-FFF2-40B4-BE49-F238E27FC236}">
                <a16:creationId xmlns:a16="http://schemas.microsoft.com/office/drawing/2014/main" id="{CF5A3B9F-D822-B549-9838-71FA71D4AFEF}"/>
              </a:ext>
            </a:extLst>
          </p:cNvPr>
          <p:cNvCxnSpPr>
            <a:cxnSpLocks/>
          </p:cNvCxnSpPr>
          <p:nvPr/>
        </p:nvCxnSpPr>
        <p:spPr>
          <a:xfrm flipH="1" flipV="1">
            <a:off x="3262061" y="3120006"/>
            <a:ext cx="2367462" cy="2193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线箭头连接符 25">
            <a:extLst>
              <a:ext uri="{FF2B5EF4-FFF2-40B4-BE49-F238E27FC236}">
                <a16:creationId xmlns:a16="http://schemas.microsoft.com/office/drawing/2014/main" id="{75DF2667-D6FB-0146-A614-A2B2E420E3C7}"/>
              </a:ext>
            </a:extLst>
          </p:cNvPr>
          <p:cNvCxnSpPr>
            <a:cxnSpLocks/>
          </p:cNvCxnSpPr>
          <p:nvPr/>
        </p:nvCxnSpPr>
        <p:spPr>
          <a:xfrm flipH="1" flipV="1">
            <a:off x="2651460" y="3567317"/>
            <a:ext cx="2978063" cy="8576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线箭头连接符 27">
            <a:extLst>
              <a:ext uri="{FF2B5EF4-FFF2-40B4-BE49-F238E27FC236}">
                <a16:creationId xmlns:a16="http://schemas.microsoft.com/office/drawing/2014/main" id="{4E6D024E-22DC-3241-B339-E8088A0CEA8C}"/>
              </a:ext>
            </a:extLst>
          </p:cNvPr>
          <p:cNvCxnSpPr>
            <a:cxnSpLocks/>
          </p:cNvCxnSpPr>
          <p:nvPr/>
        </p:nvCxnSpPr>
        <p:spPr>
          <a:xfrm flipH="1" flipV="1">
            <a:off x="3333249" y="4129334"/>
            <a:ext cx="2296274" cy="6766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99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  <p:bldP spid="11" grpId="0" animBg="1"/>
      <p:bldP spid="12" grpId="0" animBg="1"/>
      <p:bldP spid="13" grpId="0" animBg="1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DPLL(T)</a:t>
            </a:r>
            <a:r>
              <a:rPr kumimoji="1" lang="zh-CN" altLang="en-US" dirty="0"/>
              <a:t> </a:t>
            </a:r>
            <a:r>
              <a:rPr kumimoji="1" lang="en-US" altLang="zh-CN" dirty="0"/>
              <a:t>example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EA67DCE-2389-6343-AFC1-54E1B9454D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124198" y="2007726"/>
                <a:ext cx="4038600" cy="41326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P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(x=1)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((x=2)</a:t>
                </a:r>
                <a:r>
                  <a:rPr kumimoji="1" lang="en-US" altLang="zh-CN" sz="200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(x=3))</a:t>
                </a: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EA67DCE-2389-6343-AFC1-54E1B9454D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24198" y="2007726"/>
                <a:ext cx="4038600" cy="413266"/>
              </a:xfrm>
              <a:blipFill>
                <a:blip r:embed="rId2"/>
                <a:stretch>
                  <a:fillRect l="-1567" t="-5882" b="-176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圆角矩形 3">
            <a:extLst>
              <a:ext uri="{FF2B5EF4-FFF2-40B4-BE49-F238E27FC236}">
                <a16:creationId xmlns:a16="http://schemas.microsoft.com/office/drawing/2014/main" id="{38B5E9CE-F691-1D48-9DD5-046034CE549E}"/>
              </a:ext>
            </a:extLst>
          </p:cNvPr>
          <p:cNvSpPr/>
          <p:nvPr/>
        </p:nvSpPr>
        <p:spPr>
          <a:xfrm>
            <a:off x="1447799" y="2895600"/>
            <a:ext cx="1828800" cy="4132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DPLL</a:t>
            </a:r>
            <a:endParaRPr kumimoji="1" lang="zh-CN" altLang="en-US" dirty="0"/>
          </a:p>
        </p:txBody>
      </p:sp>
      <p:cxnSp>
        <p:nvCxnSpPr>
          <p:cNvPr id="5" name="直线箭头连接符 4">
            <a:extLst>
              <a:ext uri="{FF2B5EF4-FFF2-40B4-BE49-F238E27FC236}">
                <a16:creationId xmlns:a16="http://schemas.microsoft.com/office/drawing/2014/main" id="{8CE72449-6E8D-D548-9A0E-525523B44923}"/>
              </a:ext>
            </a:extLst>
          </p:cNvPr>
          <p:cNvCxnSpPr>
            <a:cxnSpLocks/>
            <a:endCxn id="4" idx="0"/>
          </p:cNvCxnSpPr>
          <p:nvPr/>
        </p:nvCxnSpPr>
        <p:spPr>
          <a:xfrm>
            <a:off x="2362199" y="2362200"/>
            <a:ext cx="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圆角矩形 5">
            <a:extLst>
              <a:ext uri="{FF2B5EF4-FFF2-40B4-BE49-F238E27FC236}">
                <a16:creationId xmlns:a16="http://schemas.microsoft.com/office/drawing/2014/main" id="{68F29B98-FF98-AE42-8BFD-E98EF1245DEF}"/>
              </a:ext>
            </a:extLst>
          </p:cNvPr>
          <p:cNvSpPr/>
          <p:nvPr/>
        </p:nvSpPr>
        <p:spPr>
          <a:xfrm>
            <a:off x="1483894" y="3817654"/>
            <a:ext cx="1828800" cy="481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Nelson-</a:t>
            </a:r>
            <a:r>
              <a:rPr kumimoji="1" lang="en-US" altLang="zh-CN" dirty="0" err="1"/>
              <a:t>Oppen</a:t>
            </a:r>
            <a:endParaRPr kumimoji="1"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9E3F7F5-C770-904F-8631-D26067664042}"/>
              </a:ext>
            </a:extLst>
          </p:cNvPr>
          <p:cNvSpPr txBox="1"/>
          <p:nvPr/>
        </p:nvSpPr>
        <p:spPr>
          <a:xfrm>
            <a:off x="1600199" y="210133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FOL formulae</a:t>
            </a:r>
            <a:endParaRPr kumimoji="1" lang="zh-CN" altLang="en-US" dirty="0"/>
          </a:p>
        </p:txBody>
      </p: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35828780-3506-5D4A-8930-DBA4F700DC23}"/>
              </a:ext>
            </a:extLst>
          </p:cNvPr>
          <p:cNvCxnSpPr/>
          <p:nvPr/>
        </p:nvCxnSpPr>
        <p:spPr>
          <a:xfrm>
            <a:off x="2133599" y="3276600"/>
            <a:ext cx="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线箭头连接符 8">
            <a:extLst>
              <a:ext uri="{FF2B5EF4-FFF2-40B4-BE49-F238E27FC236}">
                <a16:creationId xmlns:a16="http://schemas.microsoft.com/office/drawing/2014/main" id="{69229947-C1BE-5647-BD79-C0B13F6905BC}"/>
              </a:ext>
            </a:extLst>
          </p:cNvPr>
          <p:cNvCxnSpPr>
            <a:cxnSpLocks/>
          </p:cNvCxnSpPr>
          <p:nvPr/>
        </p:nvCxnSpPr>
        <p:spPr>
          <a:xfrm flipV="1">
            <a:off x="2590799" y="3308866"/>
            <a:ext cx="0" cy="508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圆角矩形 10">
            <a:extLst>
              <a:ext uri="{FF2B5EF4-FFF2-40B4-BE49-F238E27FC236}">
                <a16:creationId xmlns:a16="http://schemas.microsoft.com/office/drawing/2014/main" id="{7D2B4A70-FC2A-A64C-8033-2CC0B9D22376}"/>
              </a:ext>
            </a:extLst>
          </p:cNvPr>
          <p:cNvSpPr/>
          <p:nvPr/>
        </p:nvSpPr>
        <p:spPr>
          <a:xfrm>
            <a:off x="228600" y="4916082"/>
            <a:ext cx="990600" cy="12561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Theory</a:t>
            </a:r>
          </a:p>
          <a:p>
            <a:pPr algn="ctr"/>
            <a:r>
              <a:rPr kumimoji="1" lang="en-US" altLang="zh-CN" dirty="0"/>
              <a:t>1</a:t>
            </a:r>
            <a:endParaRPr kumimoji="1" lang="zh-CN" altLang="en-US" dirty="0"/>
          </a:p>
        </p:txBody>
      </p:sp>
      <p:sp>
        <p:nvSpPr>
          <p:cNvPr id="12" name="圆角矩形 11">
            <a:extLst>
              <a:ext uri="{FF2B5EF4-FFF2-40B4-BE49-F238E27FC236}">
                <a16:creationId xmlns:a16="http://schemas.microsoft.com/office/drawing/2014/main" id="{D4489F3D-7329-E343-8178-8EB68FC80C2A}"/>
              </a:ext>
            </a:extLst>
          </p:cNvPr>
          <p:cNvSpPr/>
          <p:nvPr/>
        </p:nvSpPr>
        <p:spPr>
          <a:xfrm>
            <a:off x="1523999" y="4916082"/>
            <a:ext cx="990600" cy="12561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Theory</a:t>
            </a:r>
          </a:p>
          <a:p>
            <a:pPr algn="ctr"/>
            <a:r>
              <a:rPr kumimoji="1" lang="en-US" altLang="zh-CN" dirty="0"/>
              <a:t>2</a:t>
            </a:r>
            <a:endParaRPr kumimoji="1" lang="zh-CN" altLang="en-US" dirty="0"/>
          </a:p>
        </p:txBody>
      </p:sp>
      <p:sp>
        <p:nvSpPr>
          <p:cNvPr id="13" name="圆角矩形 12">
            <a:extLst>
              <a:ext uri="{FF2B5EF4-FFF2-40B4-BE49-F238E27FC236}">
                <a16:creationId xmlns:a16="http://schemas.microsoft.com/office/drawing/2014/main" id="{A4184859-9817-DC47-96DB-B80A7B24FC40}"/>
              </a:ext>
            </a:extLst>
          </p:cNvPr>
          <p:cNvSpPr/>
          <p:nvPr/>
        </p:nvSpPr>
        <p:spPr>
          <a:xfrm>
            <a:off x="3428999" y="4916082"/>
            <a:ext cx="990600" cy="12561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Theory</a:t>
            </a:r>
          </a:p>
          <a:p>
            <a:pPr algn="ctr"/>
            <a:r>
              <a:rPr kumimoji="1" lang="en-US" altLang="zh-CN" dirty="0"/>
              <a:t>n</a:t>
            </a:r>
            <a:endParaRPr kumimoji="1" lang="zh-CN" altLang="en-US" dirty="0"/>
          </a:p>
        </p:txBody>
      </p:sp>
      <p:cxnSp>
        <p:nvCxnSpPr>
          <p:cNvPr id="14" name="直线箭头连接符 13">
            <a:extLst>
              <a:ext uri="{FF2B5EF4-FFF2-40B4-BE49-F238E27FC236}">
                <a16:creationId xmlns:a16="http://schemas.microsoft.com/office/drawing/2014/main" id="{49C2E906-61CE-4543-92C4-DB96CAE57636}"/>
              </a:ext>
            </a:extLst>
          </p:cNvPr>
          <p:cNvCxnSpPr>
            <a:cxnSpLocks/>
          </p:cNvCxnSpPr>
          <p:nvPr/>
        </p:nvCxnSpPr>
        <p:spPr>
          <a:xfrm flipH="1">
            <a:off x="533399" y="4299466"/>
            <a:ext cx="1295400" cy="616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线箭头连接符 14">
            <a:extLst>
              <a:ext uri="{FF2B5EF4-FFF2-40B4-BE49-F238E27FC236}">
                <a16:creationId xmlns:a16="http://schemas.microsoft.com/office/drawing/2014/main" id="{D625E160-A8D0-4644-96B0-00792826324D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1828799" y="4299466"/>
            <a:ext cx="569495" cy="616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线箭头连接符 15">
            <a:extLst>
              <a:ext uri="{FF2B5EF4-FFF2-40B4-BE49-F238E27FC236}">
                <a16:creationId xmlns:a16="http://schemas.microsoft.com/office/drawing/2014/main" id="{4BFBCD6E-A737-724F-923B-08918C09FDCC}"/>
              </a:ext>
            </a:extLst>
          </p:cNvPr>
          <p:cNvCxnSpPr>
            <a:cxnSpLocks/>
          </p:cNvCxnSpPr>
          <p:nvPr/>
        </p:nvCxnSpPr>
        <p:spPr>
          <a:xfrm>
            <a:off x="2895599" y="4291812"/>
            <a:ext cx="700840" cy="624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线箭头连接符 16">
            <a:extLst>
              <a:ext uri="{FF2B5EF4-FFF2-40B4-BE49-F238E27FC236}">
                <a16:creationId xmlns:a16="http://schemas.microsoft.com/office/drawing/2014/main" id="{BC7B3BA5-FB17-2F45-A46D-BDEA0526C255}"/>
              </a:ext>
            </a:extLst>
          </p:cNvPr>
          <p:cNvCxnSpPr>
            <a:cxnSpLocks/>
          </p:cNvCxnSpPr>
          <p:nvPr/>
        </p:nvCxnSpPr>
        <p:spPr>
          <a:xfrm flipV="1">
            <a:off x="2268955" y="4297102"/>
            <a:ext cx="361950" cy="5796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线箭头连接符 17">
            <a:extLst>
              <a:ext uri="{FF2B5EF4-FFF2-40B4-BE49-F238E27FC236}">
                <a16:creationId xmlns:a16="http://schemas.microsoft.com/office/drawing/2014/main" id="{51AC4325-7F65-9D42-BC52-F504A51BAC4D}"/>
              </a:ext>
            </a:extLst>
          </p:cNvPr>
          <p:cNvCxnSpPr>
            <a:cxnSpLocks/>
          </p:cNvCxnSpPr>
          <p:nvPr/>
        </p:nvCxnSpPr>
        <p:spPr>
          <a:xfrm flipV="1">
            <a:off x="1082841" y="4285434"/>
            <a:ext cx="907884" cy="630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线箭头连接符 18">
            <a:extLst>
              <a:ext uri="{FF2B5EF4-FFF2-40B4-BE49-F238E27FC236}">
                <a16:creationId xmlns:a16="http://schemas.microsoft.com/office/drawing/2014/main" id="{A3F9FEC8-6D3F-AC41-BF44-72859B00F519}"/>
              </a:ext>
            </a:extLst>
          </p:cNvPr>
          <p:cNvCxnSpPr>
            <a:cxnSpLocks/>
          </p:cNvCxnSpPr>
          <p:nvPr/>
        </p:nvCxnSpPr>
        <p:spPr>
          <a:xfrm flipH="1" flipV="1">
            <a:off x="3124198" y="4307120"/>
            <a:ext cx="969546" cy="608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>
            <a:extLst>
              <a:ext uri="{FF2B5EF4-FFF2-40B4-BE49-F238E27FC236}">
                <a16:creationId xmlns:a16="http://schemas.microsoft.com/office/drawing/2014/main" id="{2EC0578F-83D3-C64B-88FB-772DD6812F6C}"/>
              </a:ext>
            </a:extLst>
          </p:cNvPr>
          <p:cNvSpPr txBox="1"/>
          <p:nvPr/>
        </p:nvSpPr>
        <p:spPr>
          <a:xfrm>
            <a:off x="2781299" y="521090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…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内容占位符 2">
                <a:extLst>
                  <a:ext uri="{FF2B5EF4-FFF2-40B4-BE49-F238E27FC236}">
                    <a16:creationId xmlns:a16="http://schemas.microsoft.com/office/drawing/2014/main" id="{2401B412-4BCF-224B-8F5C-6DB8C372DD3E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590799" y="2448793"/>
                <a:ext cx="4038600" cy="413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kumimoji="1" lang="zh-CN" altLang="en-US" sz="2000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𝓑</m:t>
                    </m:r>
                  </m:oMath>
                </a14:m>
                <a:r>
                  <a:rPr kumimoji="1" lang="zh-CN" altLang="en-US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</a:t>
                </a:r>
                <a:r>
                  <a:rPr kumimoji="1" lang="zh-CN" altLang="en-US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A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(B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 </m:t>
                    </m:r>
                  </m:oMath>
                </a14:m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C)</a:t>
                </a:r>
              </a:p>
            </p:txBody>
          </p:sp>
        </mc:Choice>
        <mc:Fallback>
          <p:sp>
            <p:nvSpPr>
              <p:cNvPr id="25" name="内容占位符 2">
                <a:extLst>
                  <a:ext uri="{FF2B5EF4-FFF2-40B4-BE49-F238E27FC236}">
                    <a16:creationId xmlns:a16="http://schemas.microsoft.com/office/drawing/2014/main" id="{2401B412-4BCF-224B-8F5C-6DB8C372DD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90799" y="2448793"/>
                <a:ext cx="4038600" cy="413266"/>
              </a:xfrm>
              <a:prstGeom prst="rect">
                <a:avLst/>
              </a:prstGeom>
              <a:blipFill>
                <a:blip r:embed="rId3"/>
                <a:stretch>
                  <a:fillRect t="-6061" b="-2121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内容占位符 2">
                <a:extLst>
                  <a:ext uri="{FF2B5EF4-FFF2-40B4-BE49-F238E27FC236}">
                    <a16:creationId xmlns:a16="http://schemas.microsoft.com/office/drawing/2014/main" id="{99940CE0-3CDF-BD4E-8D5B-CF16A3FB4509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3352798" y="2899111"/>
                <a:ext cx="4648201" cy="413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kumimoji="1" lang="en-US" altLang="zh-CN" sz="2000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𝓤</m:t>
                    </m:r>
                  </m:oMath>
                </a14:m>
                <a:r>
                  <a:rPr kumimoji="1" lang="zh-CN" altLang="en-US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</a:t>
                </a:r>
                <a:r>
                  <a:rPr kumimoji="1" lang="zh-CN" altLang="en-US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A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B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~C,</a:t>
                </a:r>
                <a:r>
                  <a:rPr kumimoji="1" lang="zh-CN" altLang="en-US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res=SAT</a:t>
                </a:r>
              </a:p>
            </p:txBody>
          </p:sp>
        </mc:Choice>
        <mc:Fallback>
          <p:sp>
            <p:nvSpPr>
              <p:cNvPr id="27" name="内容占位符 2">
                <a:extLst>
                  <a:ext uri="{FF2B5EF4-FFF2-40B4-BE49-F238E27FC236}">
                    <a16:creationId xmlns:a16="http://schemas.microsoft.com/office/drawing/2014/main" id="{99940CE0-3CDF-BD4E-8D5B-CF16A3FB45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52798" y="2899111"/>
                <a:ext cx="4648201" cy="413266"/>
              </a:xfrm>
              <a:prstGeom prst="rect">
                <a:avLst/>
              </a:prstGeom>
              <a:blipFill>
                <a:blip r:embed="rId4"/>
                <a:stretch>
                  <a:fillRect t="-9091" b="-2121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内容占位符 2">
                <a:extLst>
                  <a:ext uri="{FF2B5EF4-FFF2-40B4-BE49-F238E27FC236}">
                    <a16:creationId xmlns:a16="http://schemas.microsoft.com/office/drawing/2014/main" id="{AEF30AFA-F6B4-DD48-9178-5460B9B80EB8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753225" y="3388713"/>
                <a:ext cx="4648201" cy="413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kumimoji="1" lang="zh-CN" altLang="en-US" sz="2000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𝓣</m:t>
                    </m:r>
                  </m:oMath>
                </a14:m>
                <a:r>
                  <a:rPr kumimoji="1" lang="zh-CN" altLang="en-US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</a:t>
                </a:r>
                <a:r>
                  <a:rPr kumimoji="1" lang="zh-CN" altLang="en-US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(x=1)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(x=2)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~(x=3)</a:t>
                </a:r>
              </a:p>
            </p:txBody>
          </p:sp>
        </mc:Choice>
        <mc:Fallback>
          <p:sp>
            <p:nvSpPr>
              <p:cNvPr id="29" name="内容占位符 2">
                <a:extLst>
                  <a:ext uri="{FF2B5EF4-FFF2-40B4-BE49-F238E27FC236}">
                    <a16:creationId xmlns:a16="http://schemas.microsoft.com/office/drawing/2014/main" id="{AEF30AFA-F6B4-DD48-9178-5460B9B80E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53225" y="3388713"/>
                <a:ext cx="4648201" cy="413266"/>
              </a:xfrm>
              <a:prstGeom prst="rect">
                <a:avLst/>
              </a:prstGeom>
              <a:blipFill>
                <a:blip r:embed="rId5"/>
                <a:stretch>
                  <a:fillRect t="-6061" b="-2121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内容占位符 2">
            <a:extLst>
              <a:ext uri="{FF2B5EF4-FFF2-40B4-BE49-F238E27FC236}">
                <a16:creationId xmlns:a16="http://schemas.microsoft.com/office/drawing/2014/main" id="{51611849-0E31-5C4E-AD6E-28C480539EEF}"/>
              </a:ext>
            </a:extLst>
          </p:cNvPr>
          <p:cNvSpPr txBox="1">
            <a:spLocks/>
          </p:cNvSpPr>
          <p:nvPr/>
        </p:nvSpPr>
        <p:spPr bwMode="auto">
          <a:xfrm>
            <a:off x="3416965" y="3916274"/>
            <a:ext cx="4648201" cy="413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UNSAT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内容占位符 2">
                <a:extLst>
                  <a:ext uri="{FF2B5EF4-FFF2-40B4-BE49-F238E27FC236}">
                    <a16:creationId xmlns:a16="http://schemas.microsoft.com/office/drawing/2014/main" id="{53D6711D-9D1A-C04B-832E-D19C7035434D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3416964" y="4309216"/>
                <a:ext cx="4648201" cy="413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kumimoji="1" lang="zh-CN" altLang="en-US" sz="2000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𝓑</m:t>
                    </m:r>
                  </m:oMath>
                </a14:m>
                <a:r>
                  <a:rPr kumimoji="1" lang="zh-CN" altLang="en-US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</a:t>
                </a:r>
                <a:r>
                  <a:rPr kumimoji="1" lang="zh-CN" altLang="en-US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A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(B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 </m:t>
                    </m:r>
                  </m:oMath>
                </a14:m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C)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~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ea typeface="Cambria Math" panose="02040503050406030204" pitchFamily="18" charset="0"/>
                    <a:cs typeface="Courier New" panose="020703090202050204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𝓤</m:t>
                    </m:r>
                  </m:oMath>
                </a14:m>
                <a:endParaRPr kumimoji="1" lang="en-US" altLang="zh-CN" sz="2000" b="1" kern="0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31" name="内容占位符 2">
                <a:extLst>
                  <a:ext uri="{FF2B5EF4-FFF2-40B4-BE49-F238E27FC236}">
                    <a16:creationId xmlns:a16="http://schemas.microsoft.com/office/drawing/2014/main" id="{53D6711D-9D1A-C04B-832E-D19C703543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16964" y="4309216"/>
                <a:ext cx="4648201" cy="413266"/>
              </a:xfrm>
              <a:prstGeom prst="rect">
                <a:avLst/>
              </a:prstGeom>
              <a:blipFill>
                <a:blip r:embed="rId6"/>
                <a:stretch>
                  <a:fillRect t="-5882" b="-2058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曲线连接符 21">
            <a:extLst>
              <a:ext uri="{FF2B5EF4-FFF2-40B4-BE49-F238E27FC236}">
                <a16:creationId xmlns:a16="http://schemas.microsoft.com/office/drawing/2014/main" id="{2F8F7849-9C4D-884A-BAE9-FA9F471108E7}"/>
              </a:ext>
            </a:extLst>
          </p:cNvPr>
          <p:cNvCxnSpPr>
            <a:cxnSpLocks/>
          </p:cNvCxnSpPr>
          <p:nvPr/>
        </p:nvCxnSpPr>
        <p:spPr>
          <a:xfrm rot="5400000" flipH="1">
            <a:off x="4038737" y="3098272"/>
            <a:ext cx="2273689" cy="1130966"/>
          </a:xfrm>
          <a:prstGeom prst="curvedConnector5">
            <a:avLst>
              <a:gd name="adj1" fmla="val -10054"/>
              <a:gd name="adj2" fmla="val -174646"/>
              <a:gd name="adj3" fmla="val 102116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650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5" grpId="0" build="p"/>
      <p:bldP spid="27" grpId="0" build="p"/>
      <p:bldP spid="29" grpId="0" build="p"/>
      <p:bldP spid="30" grpId="0" build="p"/>
      <p:bldP spid="3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DPLL(T)</a:t>
            </a:r>
            <a:r>
              <a:rPr kumimoji="1" lang="zh-CN" altLang="en-US" dirty="0"/>
              <a:t> </a:t>
            </a:r>
            <a:r>
              <a:rPr kumimoji="1" lang="en-US" altLang="zh-CN" dirty="0"/>
              <a:t>example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EA67DCE-2389-6343-AFC1-54E1B9454D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124198" y="2007726"/>
                <a:ext cx="4038600" cy="41326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P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(x=1)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((x=2)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(x=3))</a:t>
                </a: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EA67DCE-2389-6343-AFC1-54E1B9454D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24198" y="2007726"/>
                <a:ext cx="4038600" cy="413266"/>
              </a:xfrm>
              <a:blipFill>
                <a:blip r:embed="rId2"/>
                <a:stretch>
                  <a:fillRect l="-1567" t="-5882" b="-176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圆角矩形 3">
            <a:extLst>
              <a:ext uri="{FF2B5EF4-FFF2-40B4-BE49-F238E27FC236}">
                <a16:creationId xmlns:a16="http://schemas.microsoft.com/office/drawing/2014/main" id="{38B5E9CE-F691-1D48-9DD5-046034CE549E}"/>
              </a:ext>
            </a:extLst>
          </p:cNvPr>
          <p:cNvSpPr/>
          <p:nvPr/>
        </p:nvSpPr>
        <p:spPr>
          <a:xfrm>
            <a:off x="1447799" y="2895600"/>
            <a:ext cx="1828800" cy="4132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DPLL</a:t>
            </a:r>
            <a:endParaRPr kumimoji="1" lang="zh-CN" altLang="en-US" dirty="0"/>
          </a:p>
        </p:txBody>
      </p:sp>
      <p:cxnSp>
        <p:nvCxnSpPr>
          <p:cNvPr id="5" name="直线箭头连接符 4">
            <a:extLst>
              <a:ext uri="{FF2B5EF4-FFF2-40B4-BE49-F238E27FC236}">
                <a16:creationId xmlns:a16="http://schemas.microsoft.com/office/drawing/2014/main" id="{8CE72449-6E8D-D548-9A0E-525523B44923}"/>
              </a:ext>
            </a:extLst>
          </p:cNvPr>
          <p:cNvCxnSpPr>
            <a:cxnSpLocks/>
            <a:endCxn id="4" idx="0"/>
          </p:cNvCxnSpPr>
          <p:nvPr/>
        </p:nvCxnSpPr>
        <p:spPr>
          <a:xfrm>
            <a:off x="2362199" y="2362200"/>
            <a:ext cx="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圆角矩形 5">
            <a:extLst>
              <a:ext uri="{FF2B5EF4-FFF2-40B4-BE49-F238E27FC236}">
                <a16:creationId xmlns:a16="http://schemas.microsoft.com/office/drawing/2014/main" id="{68F29B98-FF98-AE42-8BFD-E98EF1245DEF}"/>
              </a:ext>
            </a:extLst>
          </p:cNvPr>
          <p:cNvSpPr/>
          <p:nvPr/>
        </p:nvSpPr>
        <p:spPr>
          <a:xfrm>
            <a:off x="1483894" y="3817654"/>
            <a:ext cx="1828800" cy="481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Nelson-</a:t>
            </a:r>
            <a:r>
              <a:rPr kumimoji="1" lang="en-US" altLang="zh-CN" dirty="0" err="1"/>
              <a:t>Oppen</a:t>
            </a:r>
            <a:endParaRPr kumimoji="1"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9E3F7F5-C770-904F-8631-D26067664042}"/>
              </a:ext>
            </a:extLst>
          </p:cNvPr>
          <p:cNvSpPr txBox="1"/>
          <p:nvPr/>
        </p:nvSpPr>
        <p:spPr>
          <a:xfrm>
            <a:off x="1600199" y="210133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FOL formulae</a:t>
            </a:r>
            <a:endParaRPr kumimoji="1" lang="zh-CN" altLang="en-US" dirty="0"/>
          </a:p>
        </p:txBody>
      </p: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35828780-3506-5D4A-8930-DBA4F700DC23}"/>
              </a:ext>
            </a:extLst>
          </p:cNvPr>
          <p:cNvCxnSpPr/>
          <p:nvPr/>
        </p:nvCxnSpPr>
        <p:spPr>
          <a:xfrm>
            <a:off x="2133599" y="3276600"/>
            <a:ext cx="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线箭头连接符 8">
            <a:extLst>
              <a:ext uri="{FF2B5EF4-FFF2-40B4-BE49-F238E27FC236}">
                <a16:creationId xmlns:a16="http://schemas.microsoft.com/office/drawing/2014/main" id="{69229947-C1BE-5647-BD79-C0B13F6905BC}"/>
              </a:ext>
            </a:extLst>
          </p:cNvPr>
          <p:cNvCxnSpPr>
            <a:cxnSpLocks/>
          </p:cNvCxnSpPr>
          <p:nvPr/>
        </p:nvCxnSpPr>
        <p:spPr>
          <a:xfrm flipV="1">
            <a:off x="2590799" y="3308866"/>
            <a:ext cx="0" cy="508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圆角矩形 10">
            <a:extLst>
              <a:ext uri="{FF2B5EF4-FFF2-40B4-BE49-F238E27FC236}">
                <a16:creationId xmlns:a16="http://schemas.microsoft.com/office/drawing/2014/main" id="{7D2B4A70-FC2A-A64C-8033-2CC0B9D22376}"/>
              </a:ext>
            </a:extLst>
          </p:cNvPr>
          <p:cNvSpPr/>
          <p:nvPr/>
        </p:nvSpPr>
        <p:spPr>
          <a:xfrm>
            <a:off x="228600" y="4916082"/>
            <a:ext cx="990600" cy="12561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Theory</a:t>
            </a:r>
          </a:p>
          <a:p>
            <a:pPr algn="ctr"/>
            <a:r>
              <a:rPr kumimoji="1" lang="en-US" altLang="zh-CN" dirty="0"/>
              <a:t>1</a:t>
            </a:r>
            <a:endParaRPr kumimoji="1" lang="zh-CN" altLang="en-US" dirty="0"/>
          </a:p>
        </p:txBody>
      </p:sp>
      <p:sp>
        <p:nvSpPr>
          <p:cNvPr id="12" name="圆角矩形 11">
            <a:extLst>
              <a:ext uri="{FF2B5EF4-FFF2-40B4-BE49-F238E27FC236}">
                <a16:creationId xmlns:a16="http://schemas.microsoft.com/office/drawing/2014/main" id="{D4489F3D-7329-E343-8178-8EB68FC80C2A}"/>
              </a:ext>
            </a:extLst>
          </p:cNvPr>
          <p:cNvSpPr/>
          <p:nvPr/>
        </p:nvSpPr>
        <p:spPr>
          <a:xfrm>
            <a:off x="1523999" y="4916082"/>
            <a:ext cx="990600" cy="12561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Theory</a:t>
            </a:r>
          </a:p>
          <a:p>
            <a:pPr algn="ctr"/>
            <a:r>
              <a:rPr kumimoji="1" lang="en-US" altLang="zh-CN" dirty="0"/>
              <a:t>2</a:t>
            </a:r>
            <a:endParaRPr kumimoji="1" lang="zh-CN" altLang="en-US" dirty="0"/>
          </a:p>
        </p:txBody>
      </p:sp>
      <p:sp>
        <p:nvSpPr>
          <p:cNvPr id="13" name="圆角矩形 12">
            <a:extLst>
              <a:ext uri="{FF2B5EF4-FFF2-40B4-BE49-F238E27FC236}">
                <a16:creationId xmlns:a16="http://schemas.microsoft.com/office/drawing/2014/main" id="{A4184859-9817-DC47-96DB-B80A7B24FC40}"/>
              </a:ext>
            </a:extLst>
          </p:cNvPr>
          <p:cNvSpPr/>
          <p:nvPr/>
        </p:nvSpPr>
        <p:spPr>
          <a:xfrm>
            <a:off x="3428999" y="4916082"/>
            <a:ext cx="990600" cy="12561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Theory</a:t>
            </a:r>
          </a:p>
          <a:p>
            <a:pPr algn="ctr"/>
            <a:r>
              <a:rPr kumimoji="1" lang="en-US" altLang="zh-CN" dirty="0"/>
              <a:t>n</a:t>
            </a:r>
            <a:endParaRPr kumimoji="1" lang="zh-CN" altLang="en-US" dirty="0"/>
          </a:p>
        </p:txBody>
      </p:sp>
      <p:cxnSp>
        <p:nvCxnSpPr>
          <p:cNvPr id="14" name="直线箭头连接符 13">
            <a:extLst>
              <a:ext uri="{FF2B5EF4-FFF2-40B4-BE49-F238E27FC236}">
                <a16:creationId xmlns:a16="http://schemas.microsoft.com/office/drawing/2014/main" id="{49C2E906-61CE-4543-92C4-DB96CAE57636}"/>
              </a:ext>
            </a:extLst>
          </p:cNvPr>
          <p:cNvCxnSpPr>
            <a:cxnSpLocks/>
          </p:cNvCxnSpPr>
          <p:nvPr/>
        </p:nvCxnSpPr>
        <p:spPr>
          <a:xfrm flipH="1">
            <a:off x="533399" y="4299466"/>
            <a:ext cx="1295400" cy="616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线箭头连接符 14">
            <a:extLst>
              <a:ext uri="{FF2B5EF4-FFF2-40B4-BE49-F238E27FC236}">
                <a16:creationId xmlns:a16="http://schemas.microsoft.com/office/drawing/2014/main" id="{D625E160-A8D0-4644-96B0-00792826324D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1828799" y="4299466"/>
            <a:ext cx="569495" cy="616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线箭头连接符 15">
            <a:extLst>
              <a:ext uri="{FF2B5EF4-FFF2-40B4-BE49-F238E27FC236}">
                <a16:creationId xmlns:a16="http://schemas.microsoft.com/office/drawing/2014/main" id="{4BFBCD6E-A737-724F-923B-08918C09FDCC}"/>
              </a:ext>
            </a:extLst>
          </p:cNvPr>
          <p:cNvCxnSpPr>
            <a:cxnSpLocks/>
          </p:cNvCxnSpPr>
          <p:nvPr/>
        </p:nvCxnSpPr>
        <p:spPr>
          <a:xfrm>
            <a:off x="2895599" y="4291812"/>
            <a:ext cx="700840" cy="624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线箭头连接符 16">
            <a:extLst>
              <a:ext uri="{FF2B5EF4-FFF2-40B4-BE49-F238E27FC236}">
                <a16:creationId xmlns:a16="http://schemas.microsoft.com/office/drawing/2014/main" id="{BC7B3BA5-FB17-2F45-A46D-BDEA0526C255}"/>
              </a:ext>
            </a:extLst>
          </p:cNvPr>
          <p:cNvCxnSpPr>
            <a:cxnSpLocks/>
          </p:cNvCxnSpPr>
          <p:nvPr/>
        </p:nvCxnSpPr>
        <p:spPr>
          <a:xfrm flipV="1">
            <a:off x="2268955" y="4297102"/>
            <a:ext cx="361950" cy="5796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线箭头连接符 17">
            <a:extLst>
              <a:ext uri="{FF2B5EF4-FFF2-40B4-BE49-F238E27FC236}">
                <a16:creationId xmlns:a16="http://schemas.microsoft.com/office/drawing/2014/main" id="{51AC4325-7F65-9D42-BC52-F504A51BAC4D}"/>
              </a:ext>
            </a:extLst>
          </p:cNvPr>
          <p:cNvCxnSpPr>
            <a:cxnSpLocks/>
          </p:cNvCxnSpPr>
          <p:nvPr/>
        </p:nvCxnSpPr>
        <p:spPr>
          <a:xfrm flipV="1">
            <a:off x="1082841" y="4285434"/>
            <a:ext cx="907884" cy="630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线箭头连接符 18">
            <a:extLst>
              <a:ext uri="{FF2B5EF4-FFF2-40B4-BE49-F238E27FC236}">
                <a16:creationId xmlns:a16="http://schemas.microsoft.com/office/drawing/2014/main" id="{A3F9FEC8-6D3F-AC41-BF44-72859B00F519}"/>
              </a:ext>
            </a:extLst>
          </p:cNvPr>
          <p:cNvCxnSpPr>
            <a:cxnSpLocks/>
          </p:cNvCxnSpPr>
          <p:nvPr/>
        </p:nvCxnSpPr>
        <p:spPr>
          <a:xfrm flipH="1" flipV="1">
            <a:off x="3124198" y="4307120"/>
            <a:ext cx="969546" cy="608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>
            <a:extLst>
              <a:ext uri="{FF2B5EF4-FFF2-40B4-BE49-F238E27FC236}">
                <a16:creationId xmlns:a16="http://schemas.microsoft.com/office/drawing/2014/main" id="{2EC0578F-83D3-C64B-88FB-772DD6812F6C}"/>
              </a:ext>
            </a:extLst>
          </p:cNvPr>
          <p:cNvSpPr txBox="1"/>
          <p:nvPr/>
        </p:nvSpPr>
        <p:spPr>
          <a:xfrm>
            <a:off x="2781299" y="521090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…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内容占位符 2">
                <a:extLst>
                  <a:ext uri="{FF2B5EF4-FFF2-40B4-BE49-F238E27FC236}">
                    <a16:creationId xmlns:a16="http://schemas.microsoft.com/office/drawing/2014/main" id="{2401B412-4BCF-224B-8F5C-6DB8C372DD3E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590798" y="2448793"/>
                <a:ext cx="4810627" cy="413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kumimoji="1" lang="zh-CN" altLang="en-US" sz="2000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𝓑</m:t>
                    </m:r>
                  </m:oMath>
                </a14:m>
                <a:r>
                  <a:rPr kumimoji="1" lang="zh-CN" altLang="en-US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</a:t>
                </a:r>
                <a:r>
                  <a:rPr kumimoji="1" lang="zh-CN" altLang="en-US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A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(B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 </m:t>
                    </m:r>
                  </m:oMath>
                </a14:m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C)/\(~A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 </m:t>
                    </m:r>
                  </m:oMath>
                </a14:m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~B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 </m:t>
                    </m:r>
                  </m:oMath>
                </a14:m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C)</a:t>
                </a:r>
              </a:p>
            </p:txBody>
          </p:sp>
        </mc:Choice>
        <mc:Fallback>
          <p:sp>
            <p:nvSpPr>
              <p:cNvPr id="25" name="内容占位符 2">
                <a:extLst>
                  <a:ext uri="{FF2B5EF4-FFF2-40B4-BE49-F238E27FC236}">
                    <a16:creationId xmlns:a16="http://schemas.microsoft.com/office/drawing/2014/main" id="{2401B412-4BCF-224B-8F5C-6DB8C372DD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90798" y="2448793"/>
                <a:ext cx="4810627" cy="413266"/>
              </a:xfrm>
              <a:prstGeom prst="rect">
                <a:avLst/>
              </a:prstGeom>
              <a:blipFill>
                <a:blip r:embed="rId3"/>
                <a:stretch>
                  <a:fillRect t="-6061" b="-2121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内容占位符 2">
                <a:extLst>
                  <a:ext uri="{FF2B5EF4-FFF2-40B4-BE49-F238E27FC236}">
                    <a16:creationId xmlns:a16="http://schemas.microsoft.com/office/drawing/2014/main" id="{99940CE0-3CDF-BD4E-8D5B-CF16A3FB4509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3352798" y="2899111"/>
                <a:ext cx="4648201" cy="413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kumimoji="1" lang="en-US" altLang="zh-CN" sz="2000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𝓤</m:t>
                    </m:r>
                  </m:oMath>
                </a14:m>
                <a:r>
                  <a:rPr kumimoji="1" lang="zh-CN" altLang="en-US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</a:t>
                </a:r>
                <a:r>
                  <a:rPr kumimoji="1" lang="zh-CN" altLang="en-US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A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~B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C,</a:t>
                </a:r>
                <a:r>
                  <a:rPr kumimoji="1" lang="zh-CN" altLang="en-US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res=SAT</a:t>
                </a:r>
              </a:p>
            </p:txBody>
          </p:sp>
        </mc:Choice>
        <mc:Fallback>
          <p:sp>
            <p:nvSpPr>
              <p:cNvPr id="27" name="内容占位符 2">
                <a:extLst>
                  <a:ext uri="{FF2B5EF4-FFF2-40B4-BE49-F238E27FC236}">
                    <a16:creationId xmlns:a16="http://schemas.microsoft.com/office/drawing/2014/main" id="{99940CE0-3CDF-BD4E-8D5B-CF16A3FB45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52798" y="2899111"/>
                <a:ext cx="4648201" cy="413266"/>
              </a:xfrm>
              <a:prstGeom prst="rect">
                <a:avLst/>
              </a:prstGeom>
              <a:blipFill>
                <a:blip r:embed="rId4"/>
                <a:stretch>
                  <a:fillRect t="-9091" b="-2121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内容占位符 2">
                <a:extLst>
                  <a:ext uri="{FF2B5EF4-FFF2-40B4-BE49-F238E27FC236}">
                    <a16:creationId xmlns:a16="http://schemas.microsoft.com/office/drawing/2014/main" id="{AEF30AFA-F6B4-DD48-9178-5460B9B80EB8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753225" y="3388713"/>
                <a:ext cx="4648201" cy="413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kumimoji="1" lang="zh-CN" altLang="en-US" sz="2000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𝓣</m:t>
                    </m:r>
                  </m:oMath>
                </a14:m>
                <a:r>
                  <a:rPr kumimoji="1" lang="zh-CN" altLang="en-US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</a:t>
                </a:r>
                <a:r>
                  <a:rPr kumimoji="1" lang="zh-CN" altLang="en-US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(x=1)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~(x=2)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(x=3)</a:t>
                </a:r>
              </a:p>
            </p:txBody>
          </p:sp>
        </mc:Choice>
        <mc:Fallback>
          <p:sp>
            <p:nvSpPr>
              <p:cNvPr id="29" name="内容占位符 2">
                <a:extLst>
                  <a:ext uri="{FF2B5EF4-FFF2-40B4-BE49-F238E27FC236}">
                    <a16:creationId xmlns:a16="http://schemas.microsoft.com/office/drawing/2014/main" id="{AEF30AFA-F6B4-DD48-9178-5460B9B80E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53225" y="3388713"/>
                <a:ext cx="4648201" cy="413266"/>
              </a:xfrm>
              <a:prstGeom prst="rect">
                <a:avLst/>
              </a:prstGeom>
              <a:blipFill>
                <a:blip r:embed="rId5"/>
                <a:stretch>
                  <a:fillRect t="-6061" b="-2121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内容占位符 2">
            <a:extLst>
              <a:ext uri="{FF2B5EF4-FFF2-40B4-BE49-F238E27FC236}">
                <a16:creationId xmlns:a16="http://schemas.microsoft.com/office/drawing/2014/main" id="{51611849-0E31-5C4E-AD6E-28C480539EEF}"/>
              </a:ext>
            </a:extLst>
          </p:cNvPr>
          <p:cNvSpPr txBox="1">
            <a:spLocks/>
          </p:cNvSpPr>
          <p:nvPr/>
        </p:nvSpPr>
        <p:spPr bwMode="auto">
          <a:xfrm>
            <a:off x="3416965" y="3916274"/>
            <a:ext cx="4648201" cy="413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UNSAT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内容占位符 2">
                <a:extLst>
                  <a:ext uri="{FF2B5EF4-FFF2-40B4-BE49-F238E27FC236}">
                    <a16:creationId xmlns:a16="http://schemas.microsoft.com/office/drawing/2014/main" id="{53D6711D-9D1A-C04B-832E-D19C7035434D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3416964" y="4309216"/>
                <a:ext cx="4648201" cy="413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kumimoji="1" lang="zh-CN" altLang="en-US" sz="2000" b="1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𝓑</m:t>
                    </m:r>
                  </m:oMath>
                </a14:m>
                <a:r>
                  <a:rPr kumimoji="1" lang="zh-CN" altLang="en-US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</a:t>
                </a:r>
                <a:r>
                  <a:rPr kumimoji="1" lang="zh-CN" altLang="en-US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sz="2000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𝓑</m:t>
                    </m:r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~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ea typeface="Cambria Math" panose="02040503050406030204" pitchFamily="18" charset="0"/>
                    <a:cs typeface="Courier New" panose="020703090202050204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𝓤</m:t>
                    </m:r>
                  </m:oMath>
                </a14:m>
                <a:endParaRPr kumimoji="1" lang="en-US" altLang="zh-CN" sz="2000" b="1" kern="0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31" name="内容占位符 2">
                <a:extLst>
                  <a:ext uri="{FF2B5EF4-FFF2-40B4-BE49-F238E27FC236}">
                    <a16:creationId xmlns:a16="http://schemas.microsoft.com/office/drawing/2014/main" id="{53D6711D-9D1A-C04B-832E-D19C703543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16964" y="4309216"/>
                <a:ext cx="4648201" cy="413266"/>
              </a:xfrm>
              <a:prstGeom prst="rect">
                <a:avLst/>
              </a:prstGeom>
              <a:blipFill>
                <a:blip r:embed="rId6"/>
                <a:stretch>
                  <a:fillRect t="-5882" b="-2058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曲线连接符 25">
            <a:extLst>
              <a:ext uri="{FF2B5EF4-FFF2-40B4-BE49-F238E27FC236}">
                <a16:creationId xmlns:a16="http://schemas.microsoft.com/office/drawing/2014/main" id="{5C9A9B1D-F326-494A-AC3A-C8EB18D17954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839660" y="2932743"/>
            <a:ext cx="2055483" cy="1523998"/>
          </a:xfrm>
          <a:prstGeom prst="curvedConnector3">
            <a:avLst>
              <a:gd name="adj1" fmla="val -12632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641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  <p:bldP spid="27" grpId="0" build="p"/>
      <p:bldP spid="29" grpId="0" build="p"/>
      <p:bldP spid="30" grpId="0" build="p"/>
      <p:bldP spid="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DPLL(T)</a:t>
            </a:r>
            <a:r>
              <a:rPr kumimoji="1" lang="zh-CN" altLang="en-US" dirty="0"/>
              <a:t> </a:t>
            </a:r>
            <a:r>
              <a:rPr kumimoji="1" lang="en-US" altLang="zh-CN" dirty="0"/>
              <a:t>example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EA67DCE-2389-6343-AFC1-54E1B9454D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124198" y="2007726"/>
                <a:ext cx="4038600" cy="41326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P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</a:t>
                </a:r>
                <a:r>
                  <a:rPr kumimoji="1" lang="zh-CN" altLang="en-US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(x=1)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((x=2)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</m:oMath>
                </a14:m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(x=3))</a:t>
                </a: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EA67DCE-2389-6343-AFC1-54E1B9454D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24198" y="2007726"/>
                <a:ext cx="4038600" cy="413266"/>
              </a:xfrm>
              <a:blipFill>
                <a:blip r:embed="rId2"/>
                <a:stretch>
                  <a:fillRect l="-1567" t="-5882" b="-176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圆角矩形 3">
            <a:extLst>
              <a:ext uri="{FF2B5EF4-FFF2-40B4-BE49-F238E27FC236}">
                <a16:creationId xmlns:a16="http://schemas.microsoft.com/office/drawing/2014/main" id="{38B5E9CE-F691-1D48-9DD5-046034CE549E}"/>
              </a:ext>
            </a:extLst>
          </p:cNvPr>
          <p:cNvSpPr/>
          <p:nvPr/>
        </p:nvSpPr>
        <p:spPr>
          <a:xfrm>
            <a:off x="1447799" y="2895600"/>
            <a:ext cx="1828800" cy="4132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DPLL</a:t>
            </a:r>
            <a:endParaRPr kumimoji="1" lang="zh-CN" altLang="en-US" dirty="0"/>
          </a:p>
        </p:txBody>
      </p:sp>
      <p:cxnSp>
        <p:nvCxnSpPr>
          <p:cNvPr id="5" name="直线箭头连接符 4">
            <a:extLst>
              <a:ext uri="{FF2B5EF4-FFF2-40B4-BE49-F238E27FC236}">
                <a16:creationId xmlns:a16="http://schemas.microsoft.com/office/drawing/2014/main" id="{8CE72449-6E8D-D548-9A0E-525523B44923}"/>
              </a:ext>
            </a:extLst>
          </p:cNvPr>
          <p:cNvCxnSpPr>
            <a:cxnSpLocks/>
            <a:endCxn id="4" idx="0"/>
          </p:cNvCxnSpPr>
          <p:nvPr/>
        </p:nvCxnSpPr>
        <p:spPr>
          <a:xfrm>
            <a:off x="2362199" y="2362200"/>
            <a:ext cx="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圆角矩形 5">
            <a:extLst>
              <a:ext uri="{FF2B5EF4-FFF2-40B4-BE49-F238E27FC236}">
                <a16:creationId xmlns:a16="http://schemas.microsoft.com/office/drawing/2014/main" id="{68F29B98-FF98-AE42-8BFD-E98EF1245DEF}"/>
              </a:ext>
            </a:extLst>
          </p:cNvPr>
          <p:cNvSpPr/>
          <p:nvPr/>
        </p:nvSpPr>
        <p:spPr>
          <a:xfrm>
            <a:off x="1483894" y="3817654"/>
            <a:ext cx="1828800" cy="481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Nelson-</a:t>
            </a:r>
            <a:r>
              <a:rPr kumimoji="1" lang="en-US" altLang="zh-CN" dirty="0" err="1"/>
              <a:t>Oppen</a:t>
            </a:r>
            <a:endParaRPr kumimoji="1"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9E3F7F5-C770-904F-8631-D26067664042}"/>
              </a:ext>
            </a:extLst>
          </p:cNvPr>
          <p:cNvSpPr txBox="1"/>
          <p:nvPr/>
        </p:nvSpPr>
        <p:spPr>
          <a:xfrm>
            <a:off x="1600199" y="210133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FOL formulae</a:t>
            </a:r>
            <a:endParaRPr kumimoji="1" lang="zh-CN" altLang="en-US" dirty="0"/>
          </a:p>
        </p:txBody>
      </p: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35828780-3506-5D4A-8930-DBA4F700DC23}"/>
              </a:ext>
            </a:extLst>
          </p:cNvPr>
          <p:cNvCxnSpPr/>
          <p:nvPr/>
        </p:nvCxnSpPr>
        <p:spPr>
          <a:xfrm>
            <a:off x="2133599" y="3276600"/>
            <a:ext cx="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线箭头连接符 8">
            <a:extLst>
              <a:ext uri="{FF2B5EF4-FFF2-40B4-BE49-F238E27FC236}">
                <a16:creationId xmlns:a16="http://schemas.microsoft.com/office/drawing/2014/main" id="{69229947-C1BE-5647-BD79-C0B13F6905BC}"/>
              </a:ext>
            </a:extLst>
          </p:cNvPr>
          <p:cNvCxnSpPr>
            <a:cxnSpLocks/>
          </p:cNvCxnSpPr>
          <p:nvPr/>
        </p:nvCxnSpPr>
        <p:spPr>
          <a:xfrm flipV="1">
            <a:off x="2590799" y="3308866"/>
            <a:ext cx="0" cy="508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圆角矩形 10">
            <a:extLst>
              <a:ext uri="{FF2B5EF4-FFF2-40B4-BE49-F238E27FC236}">
                <a16:creationId xmlns:a16="http://schemas.microsoft.com/office/drawing/2014/main" id="{7D2B4A70-FC2A-A64C-8033-2CC0B9D22376}"/>
              </a:ext>
            </a:extLst>
          </p:cNvPr>
          <p:cNvSpPr/>
          <p:nvPr/>
        </p:nvSpPr>
        <p:spPr>
          <a:xfrm>
            <a:off x="228600" y="4916082"/>
            <a:ext cx="990600" cy="12561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Theory</a:t>
            </a:r>
          </a:p>
          <a:p>
            <a:pPr algn="ctr"/>
            <a:r>
              <a:rPr kumimoji="1" lang="en-US" altLang="zh-CN" dirty="0"/>
              <a:t>1</a:t>
            </a:r>
            <a:endParaRPr kumimoji="1" lang="zh-CN" altLang="en-US" dirty="0"/>
          </a:p>
        </p:txBody>
      </p:sp>
      <p:sp>
        <p:nvSpPr>
          <p:cNvPr id="12" name="圆角矩形 11">
            <a:extLst>
              <a:ext uri="{FF2B5EF4-FFF2-40B4-BE49-F238E27FC236}">
                <a16:creationId xmlns:a16="http://schemas.microsoft.com/office/drawing/2014/main" id="{D4489F3D-7329-E343-8178-8EB68FC80C2A}"/>
              </a:ext>
            </a:extLst>
          </p:cNvPr>
          <p:cNvSpPr/>
          <p:nvPr/>
        </p:nvSpPr>
        <p:spPr>
          <a:xfrm>
            <a:off x="1523999" y="4916082"/>
            <a:ext cx="990600" cy="12561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Theory</a:t>
            </a:r>
          </a:p>
          <a:p>
            <a:pPr algn="ctr"/>
            <a:r>
              <a:rPr kumimoji="1" lang="en-US" altLang="zh-CN" dirty="0"/>
              <a:t>2</a:t>
            </a:r>
            <a:endParaRPr kumimoji="1" lang="zh-CN" altLang="en-US" dirty="0"/>
          </a:p>
        </p:txBody>
      </p:sp>
      <p:sp>
        <p:nvSpPr>
          <p:cNvPr id="13" name="圆角矩形 12">
            <a:extLst>
              <a:ext uri="{FF2B5EF4-FFF2-40B4-BE49-F238E27FC236}">
                <a16:creationId xmlns:a16="http://schemas.microsoft.com/office/drawing/2014/main" id="{A4184859-9817-DC47-96DB-B80A7B24FC40}"/>
              </a:ext>
            </a:extLst>
          </p:cNvPr>
          <p:cNvSpPr/>
          <p:nvPr/>
        </p:nvSpPr>
        <p:spPr>
          <a:xfrm>
            <a:off x="3428999" y="4916082"/>
            <a:ext cx="990600" cy="12561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Theory</a:t>
            </a:r>
          </a:p>
          <a:p>
            <a:pPr algn="ctr"/>
            <a:r>
              <a:rPr kumimoji="1" lang="en-US" altLang="zh-CN" dirty="0"/>
              <a:t>n</a:t>
            </a:r>
            <a:endParaRPr kumimoji="1" lang="zh-CN" altLang="en-US" dirty="0"/>
          </a:p>
        </p:txBody>
      </p:sp>
      <p:cxnSp>
        <p:nvCxnSpPr>
          <p:cNvPr id="14" name="直线箭头连接符 13">
            <a:extLst>
              <a:ext uri="{FF2B5EF4-FFF2-40B4-BE49-F238E27FC236}">
                <a16:creationId xmlns:a16="http://schemas.microsoft.com/office/drawing/2014/main" id="{49C2E906-61CE-4543-92C4-DB96CAE57636}"/>
              </a:ext>
            </a:extLst>
          </p:cNvPr>
          <p:cNvCxnSpPr>
            <a:cxnSpLocks/>
          </p:cNvCxnSpPr>
          <p:nvPr/>
        </p:nvCxnSpPr>
        <p:spPr>
          <a:xfrm flipH="1">
            <a:off x="533399" y="4299466"/>
            <a:ext cx="1295400" cy="616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线箭头连接符 14">
            <a:extLst>
              <a:ext uri="{FF2B5EF4-FFF2-40B4-BE49-F238E27FC236}">
                <a16:creationId xmlns:a16="http://schemas.microsoft.com/office/drawing/2014/main" id="{D625E160-A8D0-4644-96B0-00792826324D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1828799" y="4299466"/>
            <a:ext cx="569495" cy="616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线箭头连接符 15">
            <a:extLst>
              <a:ext uri="{FF2B5EF4-FFF2-40B4-BE49-F238E27FC236}">
                <a16:creationId xmlns:a16="http://schemas.microsoft.com/office/drawing/2014/main" id="{4BFBCD6E-A737-724F-923B-08918C09FDCC}"/>
              </a:ext>
            </a:extLst>
          </p:cNvPr>
          <p:cNvCxnSpPr>
            <a:cxnSpLocks/>
          </p:cNvCxnSpPr>
          <p:nvPr/>
        </p:nvCxnSpPr>
        <p:spPr>
          <a:xfrm>
            <a:off x="2895599" y="4291812"/>
            <a:ext cx="700840" cy="624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线箭头连接符 16">
            <a:extLst>
              <a:ext uri="{FF2B5EF4-FFF2-40B4-BE49-F238E27FC236}">
                <a16:creationId xmlns:a16="http://schemas.microsoft.com/office/drawing/2014/main" id="{BC7B3BA5-FB17-2F45-A46D-BDEA0526C255}"/>
              </a:ext>
            </a:extLst>
          </p:cNvPr>
          <p:cNvCxnSpPr>
            <a:cxnSpLocks/>
          </p:cNvCxnSpPr>
          <p:nvPr/>
        </p:nvCxnSpPr>
        <p:spPr>
          <a:xfrm flipV="1">
            <a:off x="2268955" y="4297102"/>
            <a:ext cx="361950" cy="5796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线箭头连接符 17">
            <a:extLst>
              <a:ext uri="{FF2B5EF4-FFF2-40B4-BE49-F238E27FC236}">
                <a16:creationId xmlns:a16="http://schemas.microsoft.com/office/drawing/2014/main" id="{51AC4325-7F65-9D42-BC52-F504A51BAC4D}"/>
              </a:ext>
            </a:extLst>
          </p:cNvPr>
          <p:cNvCxnSpPr>
            <a:cxnSpLocks/>
          </p:cNvCxnSpPr>
          <p:nvPr/>
        </p:nvCxnSpPr>
        <p:spPr>
          <a:xfrm flipV="1">
            <a:off x="1082841" y="4285434"/>
            <a:ext cx="907884" cy="630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线箭头连接符 18">
            <a:extLst>
              <a:ext uri="{FF2B5EF4-FFF2-40B4-BE49-F238E27FC236}">
                <a16:creationId xmlns:a16="http://schemas.microsoft.com/office/drawing/2014/main" id="{A3F9FEC8-6D3F-AC41-BF44-72859B00F519}"/>
              </a:ext>
            </a:extLst>
          </p:cNvPr>
          <p:cNvCxnSpPr>
            <a:cxnSpLocks/>
          </p:cNvCxnSpPr>
          <p:nvPr/>
        </p:nvCxnSpPr>
        <p:spPr>
          <a:xfrm flipH="1" flipV="1">
            <a:off x="3124198" y="4307120"/>
            <a:ext cx="969546" cy="608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>
            <a:extLst>
              <a:ext uri="{FF2B5EF4-FFF2-40B4-BE49-F238E27FC236}">
                <a16:creationId xmlns:a16="http://schemas.microsoft.com/office/drawing/2014/main" id="{2EC0578F-83D3-C64B-88FB-772DD6812F6C}"/>
              </a:ext>
            </a:extLst>
          </p:cNvPr>
          <p:cNvSpPr txBox="1"/>
          <p:nvPr/>
        </p:nvSpPr>
        <p:spPr>
          <a:xfrm>
            <a:off x="2781299" y="521090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…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内容占位符 2">
                <a:extLst>
                  <a:ext uri="{FF2B5EF4-FFF2-40B4-BE49-F238E27FC236}">
                    <a16:creationId xmlns:a16="http://schemas.microsoft.com/office/drawing/2014/main" id="{2401B412-4BCF-224B-8F5C-6DB8C372DD3E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590798" y="2448793"/>
                <a:ext cx="6477002" cy="413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kumimoji="1" lang="zh-CN" altLang="en-US" sz="2000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𝓑</m:t>
                    </m:r>
                  </m:oMath>
                </a14:m>
                <a:r>
                  <a:rPr kumimoji="1" lang="zh-CN" altLang="en-US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</a:t>
                </a:r>
                <a:r>
                  <a:rPr kumimoji="1" lang="zh-CN" altLang="en-US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A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(B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 </m:t>
                    </m:r>
                  </m:oMath>
                </a14:m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C)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(~A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 </m:t>
                    </m:r>
                  </m:oMath>
                </a14:m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~B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 </m:t>
                    </m:r>
                  </m:oMath>
                </a14:m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C)/\(~A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 </m:t>
                    </m:r>
                  </m:oMath>
                </a14:m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B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 </m:t>
                    </m:r>
                  </m:oMath>
                </a14:m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~C)</a:t>
                </a:r>
              </a:p>
            </p:txBody>
          </p:sp>
        </mc:Choice>
        <mc:Fallback>
          <p:sp>
            <p:nvSpPr>
              <p:cNvPr id="25" name="内容占位符 2">
                <a:extLst>
                  <a:ext uri="{FF2B5EF4-FFF2-40B4-BE49-F238E27FC236}">
                    <a16:creationId xmlns:a16="http://schemas.microsoft.com/office/drawing/2014/main" id="{2401B412-4BCF-224B-8F5C-6DB8C372DD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90798" y="2448793"/>
                <a:ext cx="6477002" cy="413266"/>
              </a:xfrm>
              <a:prstGeom prst="rect">
                <a:avLst/>
              </a:prstGeom>
              <a:blipFill>
                <a:blip r:embed="rId3"/>
                <a:stretch>
                  <a:fillRect t="-6061" b="-2121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内容占位符 2">
                <a:extLst>
                  <a:ext uri="{FF2B5EF4-FFF2-40B4-BE49-F238E27FC236}">
                    <a16:creationId xmlns:a16="http://schemas.microsoft.com/office/drawing/2014/main" id="{99940CE0-3CDF-BD4E-8D5B-CF16A3FB4509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3352798" y="2899111"/>
                <a:ext cx="4648201" cy="413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kumimoji="1" lang="en-US" altLang="zh-CN" sz="2000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𝓤</m:t>
                    </m:r>
                  </m:oMath>
                </a14:m>
                <a:r>
                  <a:rPr kumimoji="1" lang="zh-CN" altLang="en-US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</a:t>
                </a:r>
                <a:r>
                  <a:rPr kumimoji="1" lang="zh-CN" altLang="en-US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A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B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C,</a:t>
                </a:r>
                <a:r>
                  <a:rPr kumimoji="1" lang="zh-CN" altLang="en-US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res=SAT</a:t>
                </a:r>
              </a:p>
            </p:txBody>
          </p:sp>
        </mc:Choice>
        <mc:Fallback>
          <p:sp>
            <p:nvSpPr>
              <p:cNvPr id="27" name="内容占位符 2">
                <a:extLst>
                  <a:ext uri="{FF2B5EF4-FFF2-40B4-BE49-F238E27FC236}">
                    <a16:creationId xmlns:a16="http://schemas.microsoft.com/office/drawing/2014/main" id="{99940CE0-3CDF-BD4E-8D5B-CF16A3FB45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52798" y="2899111"/>
                <a:ext cx="4648201" cy="413266"/>
              </a:xfrm>
              <a:prstGeom prst="rect">
                <a:avLst/>
              </a:prstGeom>
              <a:blipFill>
                <a:blip r:embed="rId4"/>
                <a:stretch>
                  <a:fillRect t="-9091" b="-2121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内容占位符 2">
                <a:extLst>
                  <a:ext uri="{FF2B5EF4-FFF2-40B4-BE49-F238E27FC236}">
                    <a16:creationId xmlns:a16="http://schemas.microsoft.com/office/drawing/2014/main" id="{AEF30AFA-F6B4-DD48-9178-5460B9B80EB8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753225" y="3388713"/>
                <a:ext cx="4648201" cy="413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kumimoji="1" lang="zh-CN" altLang="en-US" sz="2000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𝓣</m:t>
                    </m:r>
                  </m:oMath>
                </a14:m>
                <a:r>
                  <a:rPr kumimoji="1" lang="zh-CN" altLang="en-US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</a:t>
                </a:r>
                <a:r>
                  <a:rPr kumimoji="1" lang="zh-CN" altLang="en-US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(x=1)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(x=2)</a:t>
                </a:r>
                <a:r>
                  <a:rPr kumimoji="1" lang="en-US" altLang="zh-CN" sz="200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(x=3)</a:t>
                </a:r>
              </a:p>
            </p:txBody>
          </p:sp>
        </mc:Choice>
        <mc:Fallback>
          <p:sp>
            <p:nvSpPr>
              <p:cNvPr id="29" name="内容占位符 2">
                <a:extLst>
                  <a:ext uri="{FF2B5EF4-FFF2-40B4-BE49-F238E27FC236}">
                    <a16:creationId xmlns:a16="http://schemas.microsoft.com/office/drawing/2014/main" id="{AEF30AFA-F6B4-DD48-9178-5460B9B80E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53225" y="3388713"/>
                <a:ext cx="4648201" cy="413266"/>
              </a:xfrm>
              <a:prstGeom prst="rect">
                <a:avLst/>
              </a:prstGeom>
              <a:blipFill>
                <a:blip r:embed="rId5"/>
                <a:stretch>
                  <a:fillRect t="-6061" b="-2121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内容占位符 2">
            <a:extLst>
              <a:ext uri="{FF2B5EF4-FFF2-40B4-BE49-F238E27FC236}">
                <a16:creationId xmlns:a16="http://schemas.microsoft.com/office/drawing/2014/main" id="{51611849-0E31-5C4E-AD6E-28C480539EEF}"/>
              </a:ext>
            </a:extLst>
          </p:cNvPr>
          <p:cNvSpPr txBox="1">
            <a:spLocks/>
          </p:cNvSpPr>
          <p:nvPr/>
        </p:nvSpPr>
        <p:spPr bwMode="auto">
          <a:xfrm>
            <a:off x="3416965" y="3916274"/>
            <a:ext cx="4648201" cy="413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UNSAT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内容占位符 2">
                <a:extLst>
                  <a:ext uri="{FF2B5EF4-FFF2-40B4-BE49-F238E27FC236}">
                    <a16:creationId xmlns:a16="http://schemas.microsoft.com/office/drawing/2014/main" id="{53D6711D-9D1A-C04B-832E-D19C7035434D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3416964" y="4309216"/>
                <a:ext cx="4648201" cy="413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kumimoji="1" lang="zh-CN" altLang="en-US" sz="2000" b="1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𝓑</m:t>
                    </m:r>
                  </m:oMath>
                </a14:m>
                <a:r>
                  <a:rPr kumimoji="1" lang="zh-CN" altLang="en-US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</a:t>
                </a:r>
                <a:r>
                  <a:rPr kumimoji="1" lang="zh-CN" altLang="en-US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sz="2000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𝓑</m:t>
                    </m:r>
                    <m:r>
                      <a:rPr kumimoji="1" lang="en-US" altLang="zh-CN" sz="2000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sz="2000" b="1" kern="0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~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ea typeface="Cambria Math" panose="02040503050406030204" pitchFamily="18" charset="0"/>
                    <a:cs typeface="Courier New" panose="020703090202050204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𝓤</m:t>
                    </m:r>
                  </m:oMath>
                </a14:m>
                <a:endParaRPr kumimoji="1" lang="en-US" altLang="zh-CN" sz="2000" b="1" kern="0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31" name="内容占位符 2">
                <a:extLst>
                  <a:ext uri="{FF2B5EF4-FFF2-40B4-BE49-F238E27FC236}">
                    <a16:creationId xmlns:a16="http://schemas.microsoft.com/office/drawing/2014/main" id="{53D6711D-9D1A-C04B-832E-D19C703543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16964" y="4309216"/>
                <a:ext cx="4648201" cy="413266"/>
              </a:xfrm>
              <a:prstGeom prst="rect">
                <a:avLst/>
              </a:prstGeom>
              <a:blipFill>
                <a:blip r:embed="rId6"/>
                <a:stretch>
                  <a:fillRect t="-5882" b="-2058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曲线连接符 25">
            <a:extLst>
              <a:ext uri="{FF2B5EF4-FFF2-40B4-BE49-F238E27FC236}">
                <a16:creationId xmlns:a16="http://schemas.microsoft.com/office/drawing/2014/main" id="{5C9A9B1D-F326-494A-AC3A-C8EB18D17954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839660" y="2932743"/>
            <a:ext cx="2055483" cy="1523998"/>
          </a:xfrm>
          <a:prstGeom prst="curvedConnector3">
            <a:avLst>
              <a:gd name="adj1" fmla="val -12632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484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  <p:bldP spid="27" grpId="0" build="p"/>
      <p:bldP spid="29" grpId="0" build="p"/>
      <p:bldP spid="30" grpId="0" build="p"/>
      <p:bldP spid="31" grpId="0" build="p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24789</TotalTime>
  <Words>725</Words>
  <Application>Microsoft Macintosh PowerPoint</Application>
  <PresentationFormat>全屏显示(4:3)</PresentationFormat>
  <Paragraphs>139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宋体</vt:lpstr>
      <vt:lpstr>Arial</vt:lpstr>
      <vt:lpstr>Cambria Math</vt:lpstr>
      <vt:lpstr>Courier New</vt:lpstr>
      <vt:lpstr>Tahoma</vt:lpstr>
      <vt:lpstr>Wingdings</vt:lpstr>
      <vt:lpstr>Blends</vt:lpstr>
      <vt:lpstr>DPLL(T)</vt:lpstr>
      <vt:lpstr>We’ve learned…</vt:lpstr>
      <vt:lpstr>DPLL recap</vt:lpstr>
      <vt:lpstr>DPLL(T)</vt:lpstr>
      <vt:lpstr>Architecture</vt:lpstr>
      <vt:lpstr>DPLL(T) algorithm</vt:lpstr>
      <vt:lpstr>DPLL(T) example</vt:lpstr>
      <vt:lpstr>DPLL(T) example</vt:lpstr>
      <vt:lpstr>DPLL(T) example</vt:lpstr>
      <vt:lpstr>DPLL(T) example</vt:lpstr>
      <vt:lpstr>Properties</vt:lpstr>
      <vt:lpstr>Summary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Baojian Hua</dc:creator>
  <cp:lastModifiedBy>Microsoft Office User</cp:lastModifiedBy>
  <cp:revision>4866</cp:revision>
  <cp:lastPrinted>1601-01-01T00:00:00Z</cp:lastPrinted>
  <dcterms:created xsi:type="dcterms:W3CDTF">1601-01-01T00:00:00Z</dcterms:created>
  <dcterms:modified xsi:type="dcterms:W3CDTF">2020-12-15T04:00:56Z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