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455" r:id="rId3"/>
    <p:sldId id="494" r:id="rId4"/>
    <p:sldId id="500" r:id="rId5"/>
    <p:sldId id="501" r:id="rId6"/>
    <p:sldId id="495" r:id="rId7"/>
    <p:sldId id="485" r:id="rId8"/>
    <p:sldId id="457" r:id="rId9"/>
    <p:sldId id="496" r:id="rId10"/>
    <p:sldId id="476" r:id="rId11"/>
    <p:sldId id="477" r:id="rId12"/>
    <p:sldId id="478" r:id="rId13"/>
    <p:sldId id="479" r:id="rId14"/>
    <p:sldId id="480" r:id="rId15"/>
    <p:sldId id="497" r:id="rId16"/>
    <p:sldId id="484" r:id="rId17"/>
    <p:sldId id="502" r:id="rId18"/>
    <p:sldId id="503" r:id="rId19"/>
    <p:sldId id="486" r:id="rId20"/>
    <p:sldId id="487" r:id="rId21"/>
    <p:sldId id="475" r:id="rId22"/>
    <p:sldId id="458" r:id="rId23"/>
    <p:sldId id="488" r:id="rId24"/>
    <p:sldId id="489" r:id="rId25"/>
    <p:sldId id="498" r:id="rId26"/>
    <p:sldId id="424" r:id="rId2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0"/>
    <p:restoredTop sz="94696"/>
  </p:normalViewPr>
  <p:slideViewPr>
    <p:cSldViewPr>
      <p:cViewPr varScale="1">
        <p:scale>
          <a:sx n="105" d="100"/>
          <a:sy n="105" d="100"/>
        </p:scale>
        <p:origin x="22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Concolic</a:t>
            </a:r>
            <a:r>
              <a:rPr lang="zh-CN" altLang="en-US" dirty="0"/>
              <a:t> </a:t>
            </a:r>
            <a:r>
              <a:rPr lang="en-US" altLang="zh-CN" dirty="0"/>
              <a:t>execution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#1: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kumimoji="1" lang="zh-CN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69492"/>
              </p:ext>
            </p:extLst>
          </p:nvPr>
        </p:nvGraphicFramePr>
        <p:xfrm>
          <a:off x="6096000" y="2438400"/>
          <a:ext cx="2514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1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#2: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concrete and 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maintaining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14E1718-0599-294A-9DB5-FE4801E40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51989"/>
              </p:ext>
            </p:extLst>
          </p:nvPr>
        </p:nvGraphicFramePr>
        <p:xfrm>
          <a:off x="5715000" y="30480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executor branches according to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concreate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and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condition”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branch: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964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5334000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63101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6310122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57735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5736602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802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0E7B39D2-3398-1949-A511-46352FBE7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96964"/>
              </p:ext>
            </p:extLst>
          </p:nvPr>
        </p:nvGraphicFramePr>
        <p:xfrm>
          <a:off x="6400800" y="27432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After run and get the PCs, we negate the PCs 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and send it to solver, to get new inputs: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67309014-1BD1-5D4D-BEF2-739D31A0D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55887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92084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50C92350-DCB0-4046-9EEB-FBCD4A548F04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obligations,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099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24CE89A-605F-A44D-B61B-78B286DF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0324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4645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8C7419A8-FB74-D04C-A2C6-B24AE6D07323}"/>
              </a:ext>
            </a:extLst>
          </p:cNvPr>
          <p:cNvSpPr txBox="1"/>
          <p:nvPr/>
        </p:nvSpPr>
        <p:spPr>
          <a:xfrm>
            <a:off x="222899" y="5867240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rerun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124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50556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099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24CE89A-605F-A44D-B61B-78B286DF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5194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4645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8C7419A8-FB74-D04C-A2C6-B24AE6D07323}"/>
              </a:ext>
            </a:extLst>
          </p:cNvPr>
          <p:cNvSpPr txBox="1"/>
          <p:nvPr/>
        </p:nvSpPr>
        <p:spPr>
          <a:xfrm>
            <a:off x="222899" y="5867240"/>
            <a:ext cx="34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Trigger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</a:t>
            </a:r>
            <a:r>
              <a:rPr kumimoji="1" lang="en-US" altLang="zh-CN" dirty="0" err="1"/>
              <a:t>DivideByZero</a:t>
            </a:r>
            <a:r>
              <a:rPr kumimoji="1" lang="en-US" altLang="zh-CN" dirty="0"/>
              <a:t>”!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45B4131-1BEA-0843-825D-01B81E8236D6}"/>
              </a:ext>
            </a:extLst>
          </p:cNvPr>
          <p:cNvSpPr txBox="1"/>
          <p:nvPr/>
        </p:nvSpPr>
        <p:spPr>
          <a:xfrm>
            <a:off x="6772400" y="4760158"/>
            <a:ext cx="223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run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rounds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total!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02513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Conceptually,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PCs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if(b1)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if(b2)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if(…)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CAB474-848C-174C-A1B2-CAE97B6BBDBB}"/>
              </a:ext>
            </a:extLst>
          </p:cNvPr>
          <p:cNvSpPr txBox="1"/>
          <p:nvPr/>
        </p:nvSpPr>
        <p:spPr>
          <a:xfrm>
            <a:off x="1524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/>
              <p:nvPr/>
            </p:nvSpPr>
            <p:spPr>
              <a:xfrm>
                <a:off x="1676400" y="3135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135868"/>
                <a:ext cx="2514600" cy="369332"/>
              </a:xfrm>
              <a:prstGeom prst="rect">
                <a:avLst/>
              </a:prstGeom>
              <a:blipFill>
                <a:blip r:embed="rId2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/>
              <p:nvPr/>
            </p:nvSpPr>
            <p:spPr>
              <a:xfrm>
                <a:off x="1828800" y="3516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16868"/>
                <a:ext cx="2514600" cy="369332"/>
              </a:xfrm>
              <a:prstGeom prst="rect">
                <a:avLst/>
              </a:prstGeom>
              <a:blipFill>
                <a:blip r:embed="rId3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/>
              <p:nvPr/>
            </p:nvSpPr>
            <p:spPr>
              <a:xfrm>
                <a:off x="2286000" y="3897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97868"/>
                <a:ext cx="2514600" cy="369332"/>
              </a:xfrm>
              <a:prstGeom prst="rect">
                <a:avLst/>
              </a:prstGeom>
              <a:blipFill>
                <a:blip r:embed="rId4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/>
              <p:nvPr/>
            </p:nvSpPr>
            <p:spPr>
              <a:xfrm>
                <a:off x="2155493" y="4431268"/>
                <a:ext cx="31002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493" y="4431268"/>
                <a:ext cx="3100242" cy="369332"/>
              </a:xfrm>
              <a:prstGeom prst="rect">
                <a:avLst/>
              </a:prstGeom>
              <a:blipFill>
                <a:blip r:embed="rId5"/>
                <a:stretch>
                  <a:fillRect l="-163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椭圆 44">
            <a:extLst>
              <a:ext uri="{FF2B5EF4-FFF2-40B4-BE49-F238E27FC236}">
                <a16:creationId xmlns:a16="http://schemas.microsoft.com/office/drawing/2014/main" id="{C61B24EF-CA0C-D440-8DE1-F2620F05E316}"/>
              </a:ext>
            </a:extLst>
          </p:cNvPr>
          <p:cNvSpPr/>
          <p:nvPr/>
        </p:nvSpPr>
        <p:spPr>
          <a:xfrm>
            <a:off x="6170134" y="3730826"/>
            <a:ext cx="725965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b1</a:t>
            </a:r>
            <a:endParaRPr kumimoji="1" lang="zh-CN" altLang="en-US" dirty="0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49CA915-E4EB-F249-9CA9-BC52946B8726}"/>
              </a:ext>
            </a:extLst>
          </p:cNvPr>
          <p:cNvSpPr/>
          <p:nvPr/>
        </p:nvSpPr>
        <p:spPr>
          <a:xfrm>
            <a:off x="5161279" y="47069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b2</a:t>
            </a:r>
            <a:endParaRPr kumimoji="1" lang="zh-CN" altLang="en-US" dirty="0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8A774730-4727-1540-8B97-FA2FEBAD6968}"/>
              </a:ext>
            </a:extLst>
          </p:cNvPr>
          <p:cNvSpPr/>
          <p:nvPr/>
        </p:nvSpPr>
        <p:spPr>
          <a:xfrm>
            <a:off x="7008335" y="4706948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48" name="直线箭头连接符 47">
            <a:extLst>
              <a:ext uri="{FF2B5EF4-FFF2-40B4-BE49-F238E27FC236}">
                <a16:creationId xmlns:a16="http://schemas.microsoft.com/office/drawing/2014/main" id="{90196587-C504-FB4D-84B2-D0E8E8FFE7DA}"/>
              </a:ext>
            </a:extLst>
          </p:cNvPr>
          <p:cNvCxnSpPr>
            <a:cxnSpLocks/>
            <a:endCxn id="46" idx="7"/>
          </p:cNvCxnSpPr>
          <p:nvPr/>
        </p:nvCxnSpPr>
        <p:spPr>
          <a:xfrm flipH="1">
            <a:off x="5852586" y="4170341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线箭头连接符 48">
            <a:extLst>
              <a:ext uri="{FF2B5EF4-FFF2-40B4-BE49-F238E27FC236}">
                <a16:creationId xmlns:a16="http://schemas.microsoft.com/office/drawing/2014/main" id="{900DFDB7-A771-944E-A5D6-4DC5ADBC86F3}"/>
              </a:ext>
            </a:extLst>
          </p:cNvPr>
          <p:cNvCxnSpPr>
            <a:cxnSpLocks/>
            <a:stCxn id="45" idx="5"/>
            <a:endCxn id="47" idx="1"/>
          </p:cNvCxnSpPr>
          <p:nvPr/>
        </p:nvCxnSpPr>
        <p:spPr>
          <a:xfrm>
            <a:off x="6789784" y="4133428"/>
            <a:ext cx="352462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E8D77079-E462-0841-963F-E5101F3C133E}"/>
              </a:ext>
            </a:extLst>
          </p:cNvPr>
          <p:cNvSpPr txBox="1"/>
          <p:nvPr/>
        </p:nvSpPr>
        <p:spPr>
          <a:xfrm>
            <a:off x="5659053" y="4222997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0B062261-80B3-C84F-A626-697A528C25CC}"/>
              </a:ext>
            </a:extLst>
          </p:cNvPr>
          <p:cNvSpPr/>
          <p:nvPr/>
        </p:nvSpPr>
        <p:spPr>
          <a:xfrm>
            <a:off x="4265135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cxnSp>
        <p:nvCxnSpPr>
          <p:cNvPr id="52" name="直线箭头连接符 51">
            <a:extLst>
              <a:ext uri="{FF2B5EF4-FFF2-40B4-BE49-F238E27FC236}">
                <a16:creationId xmlns:a16="http://schemas.microsoft.com/office/drawing/2014/main" id="{9C168345-6D0A-4F42-92F3-83BACA6A3C6A}"/>
              </a:ext>
            </a:extLst>
          </p:cNvPr>
          <p:cNvCxnSpPr>
            <a:cxnSpLocks/>
            <a:endCxn id="51" idx="7"/>
          </p:cNvCxnSpPr>
          <p:nvPr/>
        </p:nvCxnSpPr>
        <p:spPr>
          <a:xfrm flipH="1">
            <a:off x="4956442" y="5940626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闪电形 52">
            <a:extLst>
              <a:ext uri="{FF2B5EF4-FFF2-40B4-BE49-F238E27FC236}">
                <a16:creationId xmlns:a16="http://schemas.microsoft.com/office/drawing/2014/main" id="{1755760C-C019-B649-9CDF-418807E35E3E}"/>
              </a:ext>
            </a:extLst>
          </p:cNvPr>
          <p:cNvSpPr/>
          <p:nvPr/>
        </p:nvSpPr>
        <p:spPr>
          <a:xfrm>
            <a:off x="5027135" y="540722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54" name="直线箭头连接符 53">
            <a:extLst>
              <a:ext uri="{FF2B5EF4-FFF2-40B4-BE49-F238E27FC236}">
                <a16:creationId xmlns:a16="http://schemas.microsoft.com/office/drawing/2014/main" id="{5267E254-8781-B84D-A6DF-FD0F011B82DC}"/>
              </a:ext>
            </a:extLst>
          </p:cNvPr>
          <p:cNvCxnSpPr>
            <a:cxnSpLocks/>
          </p:cNvCxnSpPr>
          <p:nvPr/>
        </p:nvCxnSpPr>
        <p:spPr>
          <a:xfrm flipH="1">
            <a:off x="5348830" y="5178626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>
            <a:extLst>
              <a:ext uri="{FF2B5EF4-FFF2-40B4-BE49-F238E27FC236}">
                <a16:creationId xmlns:a16="http://schemas.microsoft.com/office/drawing/2014/main" id="{9F5A910F-DB70-534B-AD87-ABBB5A39FE9E}"/>
              </a:ext>
            </a:extLst>
          </p:cNvPr>
          <p:cNvSpPr/>
          <p:nvPr/>
        </p:nvSpPr>
        <p:spPr>
          <a:xfrm>
            <a:off x="5566237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56" name="直线箭头连接符 55">
            <a:extLst>
              <a:ext uri="{FF2B5EF4-FFF2-40B4-BE49-F238E27FC236}">
                <a16:creationId xmlns:a16="http://schemas.microsoft.com/office/drawing/2014/main" id="{F05B2E86-17B6-AD40-9DDA-4E5B66EFADD6}"/>
              </a:ext>
            </a:extLst>
          </p:cNvPr>
          <p:cNvCxnSpPr>
            <a:cxnSpLocks/>
          </p:cNvCxnSpPr>
          <p:nvPr/>
        </p:nvCxnSpPr>
        <p:spPr>
          <a:xfrm>
            <a:off x="5478828" y="5940626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>
            <a:extLst>
              <a:ext uri="{FF2B5EF4-FFF2-40B4-BE49-F238E27FC236}">
                <a16:creationId xmlns:a16="http://schemas.microsoft.com/office/drawing/2014/main" id="{2C7D955D-99AE-E646-9C9E-9FE6549C4685}"/>
              </a:ext>
            </a:extLst>
          </p:cNvPr>
          <p:cNvSpPr/>
          <p:nvPr/>
        </p:nvSpPr>
        <p:spPr>
          <a:xfrm>
            <a:off x="6749147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58" name="直线箭头连接符 57">
            <a:extLst>
              <a:ext uri="{FF2B5EF4-FFF2-40B4-BE49-F238E27FC236}">
                <a16:creationId xmlns:a16="http://schemas.microsoft.com/office/drawing/2014/main" id="{BFF9F5A2-D4F2-C443-B676-A075E1D73FE7}"/>
              </a:ext>
            </a:extLst>
          </p:cNvPr>
          <p:cNvCxnSpPr>
            <a:cxnSpLocks/>
            <a:endCxn id="57" idx="7"/>
          </p:cNvCxnSpPr>
          <p:nvPr/>
        </p:nvCxnSpPr>
        <p:spPr>
          <a:xfrm flipH="1">
            <a:off x="7440454" y="5940626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闪电形 58">
            <a:extLst>
              <a:ext uri="{FF2B5EF4-FFF2-40B4-BE49-F238E27FC236}">
                <a16:creationId xmlns:a16="http://schemas.microsoft.com/office/drawing/2014/main" id="{6426EA97-F2BA-CE4A-83D5-9DE5EA5601FF}"/>
              </a:ext>
            </a:extLst>
          </p:cNvPr>
          <p:cNvSpPr/>
          <p:nvPr/>
        </p:nvSpPr>
        <p:spPr>
          <a:xfrm>
            <a:off x="7693090" y="5569134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0" name="直线箭头连接符 59">
            <a:extLst>
              <a:ext uri="{FF2B5EF4-FFF2-40B4-BE49-F238E27FC236}">
                <a16:creationId xmlns:a16="http://schemas.microsoft.com/office/drawing/2014/main" id="{5D067FC5-B251-F040-BF65-49B6F010515E}"/>
              </a:ext>
            </a:extLst>
          </p:cNvPr>
          <p:cNvCxnSpPr>
            <a:cxnSpLocks/>
          </p:cNvCxnSpPr>
          <p:nvPr/>
        </p:nvCxnSpPr>
        <p:spPr>
          <a:xfrm>
            <a:off x="7472538" y="5179966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椭圆 60">
            <a:extLst>
              <a:ext uri="{FF2B5EF4-FFF2-40B4-BE49-F238E27FC236}">
                <a16:creationId xmlns:a16="http://schemas.microsoft.com/office/drawing/2014/main" id="{716C9F92-61F9-5243-A366-78969064C6C6}"/>
              </a:ext>
            </a:extLst>
          </p:cNvPr>
          <p:cNvSpPr/>
          <p:nvPr/>
        </p:nvSpPr>
        <p:spPr>
          <a:xfrm>
            <a:off x="8257883" y="63101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62" name="直线箭头连接符 61">
            <a:extLst>
              <a:ext uri="{FF2B5EF4-FFF2-40B4-BE49-F238E27FC236}">
                <a16:creationId xmlns:a16="http://schemas.microsoft.com/office/drawing/2014/main" id="{C17CE324-3EF0-364B-AF06-30FAED1BDD72}"/>
              </a:ext>
            </a:extLst>
          </p:cNvPr>
          <p:cNvCxnSpPr>
            <a:cxnSpLocks/>
          </p:cNvCxnSpPr>
          <p:nvPr/>
        </p:nvCxnSpPr>
        <p:spPr>
          <a:xfrm>
            <a:off x="8074090" y="5968809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25D01102-ACA8-5544-A00F-8221D7782CA2}"/>
                  </a:ext>
                </a:extLst>
              </p:cNvPr>
              <p:cNvSpPr txBox="1"/>
              <p:nvPr/>
            </p:nvSpPr>
            <p:spPr>
              <a:xfrm>
                <a:off x="4619193" y="5108579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25D01102-ACA8-5544-A00F-8221D7782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93" y="5108579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4211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线箭头连接符 65">
            <a:extLst>
              <a:ext uri="{FF2B5EF4-FFF2-40B4-BE49-F238E27FC236}">
                <a16:creationId xmlns:a16="http://schemas.microsoft.com/office/drawing/2014/main" id="{CA9FD3C3-205B-BA45-A0B0-4D3ED1D7FEA0}"/>
              </a:ext>
            </a:extLst>
          </p:cNvPr>
          <p:cNvCxnSpPr>
            <a:cxnSpLocks/>
          </p:cNvCxnSpPr>
          <p:nvPr/>
        </p:nvCxnSpPr>
        <p:spPr>
          <a:xfrm>
            <a:off x="5686420" y="5190326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闪电形 66">
            <a:extLst>
              <a:ext uri="{FF2B5EF4-FFF2-40B4-BE49-F238E27FC236}">
                <a16:creationId xmlns:a16="http://schemas.microsoft.com/office/drawing/2014/main" id="{082FB8D1-CDB1-CA4E-9126-B9BA6DC13996}"/>
              </a:ext>
            </a:extLst>
          </p:cNvPr>
          <p:cNvSpPr/>
          <p:nvPr/>
        </p:nvSpPr>
        <p:spPr>
          <a:xfrm>
            <a:off x="6033539" y="5401772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8" name="直线箭头连接符 67">
            <a:extLst>
              <a:ext uri="{FF2B5EF4-FFF2-40B4-BE49-F238E27FC236}">
                <a16:creationId xmlns:a16="http://schemas.microsoft.com/office/drawing/2014/main" id="{009ECD99-F62A-3943-B885-9BEE694B3D8D}"/>
              </a:ext>
            </a:extLst>
          </p:cNvPr>
          <p:cNvCxnSpPr>
            <a:cxnSpLocks/>
          </p:cNvCxnSpPr>
          <p:nvPr/>
        </p:nvCxnSpPr>
        <p:spPr>
          <a:xfrm flipH="1">
            <a:off x="7139733" y="5145384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闪电形 68">
            <a:extLst>
              <a:ext uri="{FF2B5EF4-FFF2-40B4-BE49-F238E27FC236}">
                <a16:creationId xmlns:a16="http://schemas.microsoft.com/office/drawing/2014/main" id="{CE92002A-9063-8242-9C7C-58877429E057}"/>
              </a:ext>
            </a:extLst>
          </p:cNvPr>
          <p:cNvSpPr/>
          <p:nvPr/>
        </p:nvSpPr>
        <p:spPr>
          <a:xfrm>
            <a:off x="6836456" y="5435409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663A7493-F4BC-1743-8792-1852F596B639}"/>
                  </a:ext>
                </a:extLst>
              </p:cNvPr>
              <p:cNvSpPr txBox="1"/>
              <p:nvPr/>
            </p:nvSpPr>
            <p:spPr>
              <a:xfrm>
                <a:off x="3657600" y="5970287"/>
                <a:ext cx="2660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663A7493-F4BC-1743-8792-1852F596B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70287"/>
                <a:ext cx="2660720" cy="369332"/>
              </a:xfrm>
              <a:prstGeom prst="rect">
                <a:avLst/>
              </a:prstGeom>
              <a:blipFill>
                <a:blip r:embed="rId7"/>
                <a:stretch>
                  <a:fillRect l="-1905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5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50" grpId="0"/>
      <p:bldP spid="64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986A89-30EC-5749-A8BF-BC646F71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71914"/>
              </p:ext>
            </p:extLst>
          </p:nvPr>
        </p:nvGraphicFramePr>
        <p:xfrm>
          <a:off x="5867400" y="292577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D9C6ED30-F650-F446-8A10-9A86DC51918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781800" y="1572737"/>
            <a:ext cx="1181099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1681004-B994-8141-967F-C6B124B8A722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m!=y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101435-9AE2-2F46-A5DF-72215A222FF4}"/>
              </a:ext>
            </a:extLst>
          </p:cNvPr>
          <p:cNvSpPr txBox="1"/>
          <p:nvPr/>
        </p:nvSpPr>
        <p:spPr>
          <a:xfrm>
            <a:off x="7000054" y="3666487"/>
            <a:ext cx="1955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path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cond</a:t>
            </a:r>
            <a:r>
              <a:rPr kumimoji="1" lang="en-US" altLang="zh-CN" sz="1600" dirty="0"/>
              <a:t>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x!=y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negate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send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solver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(Z3):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sz="1600" dirty="0"/>
              <a:t>but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found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unsolvable,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weaken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replace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symbolic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m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with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concreate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value!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45513BBD-91F9-9345-B94B-B4107E490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93685"/>
              </p:ext>
            </p:extLst>
          </p:nvPr>
        </p:nvGraphicFramePr>
        <p:xfrm>
          <a:off x="7103142" y="221567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E3E6AE9-1419-244D-8F80-0662AF84E87F}"/>
              </a:ext>
            </a:extLst>
          </p:cNvPr>
          <p:cNvSpPr txBox="1"/>
          <p:nvPr/>
        </p:nvSpPr>
        <p:spPr>
          <a:xfrm>
            <a:off x="8365801" y="3297155"/>
            <a:ext cx="57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1EA76F-80AB-8F44-BF27-0E45E0DE87EB}"/>
              </a:ext>
            </a:extLst>
          </p:cNvPr>
          <p:cNvSpPr txBox="1"/>
          <p:nvPr/>
        </p:nvSpPr>
        <p:spPr>
          <a:xfrm>
            <a:off x="3308932" y="4389109"/>
            <a:ext cx="3519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Thus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have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(weakened)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PC: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8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==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regenerate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new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input,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restart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execution!</a:t>
            </a:r>
          </a:p>
        </p:txBody>
      </p:sp>
    </p:spTree>
    <p:extLst>
      <p:ext uri="{BB962C8B-B14F-4D97-AF65-F5344CB8AC3E}">
        <p14:creationId xmlns:p14="http://schemas.microsoft.com/office/powerpoint/2010/main" val="5457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986A89-30EC-5749-A8BF-BC646F71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93399"/>
              </p:ext>
            </p:extLst>
          </p:nvPr>
        </p:nvGraphicFramePr>
        <p:xfrm>
          <a:off x="5867400" y="292577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2BC578-E401-0742-91F2-47EB6AAE0D35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5791200" y="1572737"/>
            <a:ext cx="990600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D9C6ED30-F650-F446-8A10-9A86DC51918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781800" y="1572737"/>
            <a:ext cx="1181099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1681004-B994-8141-967F-C6B124B8A722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m!=y</a:t>
            </a:r>
            <a:endParaRPr kumimoji="1" lang="zh-CN" altLang="en-US" sz="1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36EA58F-4CA6-DF43-8E09-FE8B4D7968B9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m==y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101435-9AE2-2F46-A5DF-72215A222FF4}"/>
              </a:ext>
            </a:extLst>
          </p:cNvPr>
          <p:cNvSpPr txBox="1"/>
          <p:nvPr/>
        </p:nvSpPr>
        <p:spPr>
          <a:xfrm>
            <a:off x="7000054" y="3666487"/>
            <a:ext cx="1955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path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cond</a:t>
            </a:r>
            <a:r>
              <a:rPr kumimoji="1" lang="en-US" altLang="zh-CN" sz="1600" dirty="0"/>
              <a:t>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x!=y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negate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send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solver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(Z3):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sz="1600" dirty="0"/>
              <a:t>but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found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unsolvable,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weaken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replace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symbolic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m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with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concreate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value!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45513BBD-91F9-9345-B94B-B4107E4908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03142" y="221567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1A1EF17F-9C8E-9944-B270-E920FBF67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17696"/>
              </p:ext>
            </p:extLst>
          </p:nvPr>
        </p:nvGraphicFramePr>
        <p:xfrm>
          <a:off x="4845215" y="220980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E3E6AE9-1419-244D-8F80-0662AF84E87F}"/>
              </a:ext>
            </a:extLst>
          </p:cNvPr>
          <p:cNvSpPr txBox="1"/>
          <p:nvPr/>
        </p:nvSpPr>
        <p:spPr>
          <a:xfrm>
            <a:off x="8365801" y="3297155"/>
            <a:ext cx="57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1EA76F-80AB-8F44-BF27-0E45E0DE87EB}"/>
              </a:ext>
            </a:extLst>
          </p:cNvPr>
          <p:cNvSpPr txBox="1"/>
          <p:nvPr/>
        </p:nvSpPr>
        <p:spPr>
          <a:xfrm>
            <a:off x="3308932" y="4389109"/>
            <a:ext cx="3519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Thus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have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(weakened)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PC: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8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==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regenerate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new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input,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restart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execution!</a:t>
            </a:r>
          </a:p>
        </p:txBody>
      </p:sp>
    </p:spTree>
    <p:extLst>
      <p:ext uri="{BB962C8B-B14F-4D97-AF65-F5344CB8AC3E}">
        <p14:creationId xmlns:p14="http://schemas.microsoft.com/office/powerpoint/2010/main" val="3910201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Advantages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of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561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Spectrum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validation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290D53-744C-F049-BD12-36467E0FC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178650"/>
            <a:ext cx="8401050" cy="46031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52E6188-1647-5145-85E6-FAA20DE63886}"/>
              </a:ext>
            </a:extLst>
          </p:cNvPr>
          <p:cNvSpPr txBox="1"/>
          <p:nvPr/>
        </p:nvSpPr>
        <p:spPr>
          <a:xfrm>
            <a:off x="4285456" y="5193268"/>
            <a:ext cx="211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Today’s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topic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62BED9D8-E1E3-2A45-B513-C33272D6531D}"/>
              </a:ext>
            </a:extLst>
          </p:cNvPr>
          <p:cNvCxnSpPr/>
          <p:nvPr/>
        </p:nvCxnSpPr>
        <p:spPr>
          <a:xfrm flipH="1" flipV="1">
            <a:off x="3733800" y="4980243"/>
            <a:ext cx="762000" cy="21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1E0E9-1173-A145-9EAE-68F01434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Practical issues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2A02E0-DBE4-2549-997D-39A830D7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Path explosion</a:t>
            </a:r>
          </a:p>
          <a:p>
            <a:r>
              <a:rPr kumimoji="1" lang="en-US" altLang="zh-CN" dirty="0"/>
              <a:t>Loops and recursions</a:t>
            </a:r>
          </a:p>
          <a:p>
            <a:r>
              <a:rPr kumimoji="1" lang="en-US" altLang="zh-CN" dirty="0"/>
              <a:t>Environment modeling</a:t>
            </a:r>
          </a:p>
        </p:txBody>
      </p:sp>
    </p:spTree>
    <p:extLst>
      <p:ext uri="{BB962C8B-B14F-4D97-AF65-F5344CB8AC3E}">
        <p14:creationId xmlns:p14="http://schemas.microsoft.com/office/powerpoint/2010/main" val="237882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4D9FE-F439-6A49-9DBB-B634541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EBF09-4B98-D942-BD79-7E351135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paths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explored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controlled, according to: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coverage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timeout</a:t>
            </a:r>
          </a:p>
          <a:p>
            <a:pPr lvl="1"/>
            <a:r>
              <a:rPr kumimoji="1" lang="en-US" altLang="zh-CN" dirty="0"/>
              <a:t>etc..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570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31220" y="2910078"/>
            <a:ext cx="452949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4286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5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420058" y="3414522"/>
            <a:ext cx="117220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20597" y="2877915"/>
            <a:ext cx="466648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589670" y="2841002"/>
            <a:ext cx="774179" cy="27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5797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椭圆 24">
            <a:extLst>
              <a:ext uri="{FF2B5EF4-FFF2-40B4-BE49-F238E27FC236}">
                <a16:creationId xmlns:a16="http://schemas.microsoft.com/office/drawing/2014/main" id="{95EEC447-8970-4541-B749-3CD998892BEB}"/>
              </a:ext>
            </a:extLst>
          </p:cNvPr>
          <p:cNvSpPr/>
          <p:nvPr/>
        </p:nvSpPr>
        <p:spPr>
          <a:xfrm>
            <a:off x="3657600" y="4252722"/>
            <a:ext cx="10385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9D881620-F5FF-5547-A626-52D7E9EA7822}"/>
              </a:ext>
            </a:extLst>
          </p:cNvPr>
          <p:cNvCxnSpPr>
            <a:cxnSpLocks/>
            <a:endCxn id="25" idx="7"/>
          </p:cNvCxnSpPr>
          <p:nvPr/>
        </p:nvCxnSpPr>
        <p:spPr>
          <a:xfrm flipH="1">
            <a:off x="4544030" y="388620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>
            <a:extLst>
              <a:ext uri="{FF2B5EF4-FFF2-40B4-BE49-F238E27FC236}">
                <a16:creationId xmlns:a16="http://schemas.microsoft.com/office/drawing/2014/main" id="{E5B06E46-6675-9A47-A3C5-AFBE3EDF7072}"/>
              </a:ext>
            </a:extLst>
          </p:cNvPr>
          <p:cNvSpPr/>
          <p:nvPr/>
        </p:nvSpPr>
        <p:spPr>
          <a:xfrm>
            <a:off x="5991956" y="428545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52F59D97-F92A-4147-B782-FA0498CFD710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099893" y="3886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/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0+1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blipFill>
                <a:blip r:embed="rId4"/>
                <a:stretch>
                  <a:fillRect l="-3261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>
            <a:extLst>
              <a:ext uri="{FF2B5EF4-FFF2-40B4-BE49-F238E27FC236}">
                <a16:creationId xmlns:a16="http://schemas.microsoft.com/office/drawing/2014/main" id="{33C89395-EFFC-CB4A-95A4-F0FF20503B86}"/>
              </a:ext>
            </a:extLst>
          </p:cNvPr>
          <p:cNvSpPr txBox="1"/>
          <p:nvPr/>
        </p:nvSpPr>
        <p:spPr>
          <a:xfrm>
            <a:off x="3657600" y="3883390"/>
            <a:ext cx="132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线箭头连接符 34">
            <a:extLst>
              <a:ext uri="{FF2B5EF4-FFF2-40B4-BE49-F238E27FC236}">
                <a16:creationId xmlns:a16="http://schemas.microsoft.com/office/drawing/2014/main" id="{D8BF9897-E4D3-7448-B6A5-7E3F9FD5F280}"/>
              </a:ext>
            </a:extLst>
          </p:cNvPr>
          <p:cNvCxnSpPr>
            <a:cxnSpLocks/>
          </p:cNvCxnSpPr>
          <p:nvPr/>
        </p:nvCxnSpPr>
        <p:spPr>
          <a:xfrm flipH="1">
            <a:off x="3857402" y="471415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闪电形 35">
            <a:extLst>
              <a:ext uri="{FF2B5EF4-FFF2-40B4-BE49-F238E27FC236}">
                <a16:creationId xmlns:a16="http://schemas.microsoft.com/office/drawing/2014/main" id="{242FE372-ED56-A242-9676-84AD73A6EB54}"/>
              </a:ext>
            </a:extLst>
          </p:cNvPr>
          <p:cNvSpPr/>
          <p:nvPr/>
        </p:nvSpPr>
        <p:spPr>
          <a:xfrm>
            <a:off x="3476402" y="518582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4AEA7A3-A897-BE48-B753-50C2445BAABC}"/>
              </a:ext>
            </a:extLst>
          </p:cNvPr>
          <p:cNvSpPr txBox="1"/>
          <p:nvPr/>
        </p:nvSpPr>
        <p:spPr>
          <a:xfrm>
            <a:off x="3124200" y="4733587"/>
            <a:ext cx="16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0+1+2&lt;=n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/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err="1"/>
                  <a:t>i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0+1+2</a:t>
                </a:r>
              </a:p>
              <a:p>
                <a:r>
                  <a:rPr kumimoji="1" lang="en-US" altLang="zh-CN" sz="1400" dirty="0"/>
                  <a:t>s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 dirty="0"/>
                  <a:t>0+0+(0+1)</a:t>
                </a:r>
              </a:p>
              <a:p>
                <a:r>
                  <a:rPr kumimoji="1" lang="en-US" altLang="zh-CN" sz="1400" dirty="0"/>
                  <a:t>n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/>
                  <a:t>n</a:t>
                </a:r>
                <a:endParaRPr kumimoji="1" lang="zh-CN" altLang="en-US" sz="1400" dirty="0"/>
              </a:p>
            </p:txBody>
          </p:sp>
        </mc:Choice>
        <mc:Fallback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blipFill>
                <a:blip r:embed="rId5"/>
                <a:stretch>
                  <a:fillRect l="-645" b="-67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线箭头连接符 39">
            <a:extLst>
              <a:ext uri="{FF2B5EF4-FFF2-40B4-BE49-F238E27FC236}">
                <a16:creationId xmlns:a16="http://schemas.microsoft.com/office/drawing/2014/main" id="{8329B451-21E5-D647-9518-894867F2BF50}"/>
              </a:ext>
            </a:extLst>
          </p:cNvPr>
          <p:cNvCxnSpPr>
            <a:cxnSpLocks/>
          </p:cNvCxnSpPr>
          <p:nvPr/>
        </p:nvCxnSpPr>
        <p:spPr>
          <a:xfrm>
            <a:off x="4518576" y="4648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>
            <a:extLst>
              <a:ext uri="{FF2B5EF4-FFF2-40B4-BE49-F238E27FC236}">
                <a16:creationId xmlns:a16="http://schemas.microsoft.com/office/drawing/2014/main" id="{5E596844-45C6-114F-B333-D7BB9EB35971}"/>
              </a:ext>
            </a:extLst>
          </p:cNvPr>
          <p:cNvSpPr/>
          <p:nvPr/>
        </p:nvSpPr>
        <p:spPr>
          <a:xfrm>
            <a:off x="54864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756AD190-11D9-2A41-B5CF-64351729FC83}"/>
              </a:ext>
            </a:extLst>
          </p:cNvPr>
          <p:cNvSpPr/>
          <p:nvPr/>
        </p:nvSpPr>
        <p:spPr>
          <a:xfrm>
            <a:off x="7293694" y="2993600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ABA6A18-BF51-384F-AF00-0EBC0CE4FCDE}"/>
              </a:ext>
            </a:extLst>
          </p:cNvPr>
          <p:cNvSpPr txBox="1"/>
          <p:nvPr/>
        </p:nvSpPr>
        <p:spPr>
          <a:xfrm>
            <a:off x="1339109" y="6118399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finitize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778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lib(n);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n-4;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1/x;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lib()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“lib()”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branch!</a:t>
            </a:r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environment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precision!</a:t>
            </a:r>
          </a:p>
        </p:txBody>
      </p:sp>
    </p:spTree>
    <p:extLst>
      <p:ext uri="{BB962C8B-B14F-4D97-AF65-F5344CB8AC3E}">
        <p14:creationId xmlns:p14="http://schemas.microsoft.com/office/powerpoint/2010/main" val="34465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Concolic execution is 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(flexible)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infrastructure for program testing</a:t>
            </a:r>
          </a:p>
          <a:p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tools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applications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to test the following program effectively?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r="-105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7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lib(n)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n-4;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1/x;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lib()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“lib()”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 symbolically.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 concretely!</a:t>
            </a:r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library function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precision!</a:t>
            </a:r>
          </a:p>
        </p:txBody>
      </p:sp>
    </p:spTree>
    <p:extLst>
      <p:ext uri="{BB962C8B-B14F-4D97-AF65-F5344CB8AC3E}">
        <p14:creationId xmlns:p14="http://schemas.microsoft.com/office/powerpoint/2010/main" val="141490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Solver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limitation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m==y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dirty="0"/>
              <a:t>Generally,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beyond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capability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modern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solvers.</a:t>
            </a:r>
          </a:p>
        </p:txBody>
      </p:sp>
    </p:spTree>
    <p:extLst>
      <p:ext uri="{BB962C8B-B14F-4D97-AF65-F5344CB8AC3E}">
        <p14:creationId xmlns:p14="http://schemas.microsoft.com/office/powerpoint/2010/main" val="154333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kumimoji="1" lang="en-US" altLang="zh-CN" dirty="0"/>
              <a:t>Concolic execution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0589D1D-F8BA-FC47-B2F5-834DB208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Concolic</a:t>
            </a:r>
            <a:r>
              <a:rPr lang="en-US" altLang="zh-CN" dirty="0"/>
              <a:t> = </a:t>
            </a:r>
            <a:r>
              <a:rPr lang="en-US" altLang="zh-CN" dirty="0">
                <a:solidFill>
                  <a:srgbClr val="0432FF"/>
                </a:solidFill>
              </a:rPr>
              <a:t>Conc</a:t>
            </a:r>
            <a:r>
              <a:rPr lang="en-US" altLang="zh-CN" dirty="0"/>
              <a:t>rete + symb</a:t>
            </a:r>
            <a:r>
              <a:rPr lang="en-US" altLang="zh-CN" dirty="0">
                <a:solidFill>
                  <a:srgbClr val="0432FF"/>
                </a:solidFill>
              </a:rPr>
              <a:t>olic</a:t>
            </a:r>
          </a:p>
          <a:p>
            <a:r>
              <a:rPr lang="en-US" altLang="zh-CN" dirty="0"/>
              <a:t>Initially developed around 2005:</a:t>
            </a:r>
          </a:p>
          <a:p>
            <a:pPr lvl="1"/>
            <a:r>
              <a:rPr lang="en-US" altLang="zh-CN" i="1" dirty="0"/>
              <a:t>DART: Directed Automated Random Testing</a:t>
            </a:r>
            <a:r>
              <a:rPr lang="en-US" altLang="zh-CN" dirty="0"/>
              <a:t>, by Patrice </a:t>
            </a:r>
            <a:r>
              <a:rPr lang="en-US" altLang="zh-CN" dirty="0" err="1"/>
              <a:t>Godefroid</a:t>
            </a:r>
            <a:r>
              <a:rPr lang="en-US" altLang="zh-CN" dirty="0"/>
              <a:t>; Nils </a:t>
            </a:r>
            <a:r>
              <a:rPr lang="en-US" altLang="zh-CN" dirty="0" err="1"/>
              <a:t>Klarlund</a:t>
            </a:r>
            <a:r>
              <a:rPr lang="en-US" altLang="zh-CN" dirty="0"/>
              <a:t>; Koushik Sen, 2005</a:t>
            </a:r>
          </a:p>
          <a:p>
            <a:pPr lvl="1"/>
            <a:r>
              <a:rPr lang="en-US" altLang="zh-CN" i="1" dirty="0"/>
              <a:t>CUTE: a </a:t>
            </a:r>
            <a:r>
              <a:rPr lang="en-US" altLang="zh-CN" i="1" dirty="0">
                <a:solidFill>
                  <a:srgbClr val="0432FF"/>
                </a:solidFill>
              </a:rPr>
              <a:t>concolic</a:t>
            </a:r>
            <a:r>
              <a:rPr lang="en-US" altLang="zh-CN" i="1" dirty="0"/>
              <a:t> unit testing engine for C</a:t>
            </a:r>
            <a:r>
              <a:rPr lang="en-US" altLang="zh-CN" dirty="0"/>
              <a:t>, by Koushik Sen; Darko </a:t>
            </a:r>
            <a:r>
              <a:rPr lang="en-US" altLang="zh-CN" dirty="0" err="1"/>
              <a:t>Marinov</a:t>
            </a:r>
            <a:r>
              <a:rPr lang="en-US" altLang="zh-CN" dirty="0"/>
              <a:t>; Gul Agha, 2005</a:t>
            </a:r>
          </a:p>
        </p:txBody>
      </p:sp>
    </p:spTree>
    <p:extLst>
      <p:ext uri="{BB962C8B-B14F-4D97-AF65-F5344CB8AC3E}">
        <p14:creationId xmlns:p14="http://schemas.microsoft.com/office/powerpoint/2010/main" val="30264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67627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Steps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Step #1: generate random </a:t>
            </a:r>
            <a:r>
              <a:rPr lang="en-US" altLang="zh-CN" sz="2800" dirty="0">
                <a:solidFill>
                  <a:srgbClr val="0432FF"/>
                </a:solidFill>
              </a:rPr>
              <a:t>concrete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0432FF"/>
                </a:solidFill>
              </a:rPr>
              <a:t>symbolic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</a:p>
          <a:p>
            <a:r>
              <a:rPr lang="en-US" altLang="zh-CN" sz="2800" dirty="0"/>
              <a:t>Step #2, run program with</a:t>
            </a:r>
            <a:r>
              <a:rPr lang="zh-CN" altLang="en-US" sz="2800" dirty="0"/>
              <a:t> </a:t>
            </a:r>
            <a:r>
              <a:rPr lang="en-US" altLang="zh-CN" sz="2800" dirty="0"/>
              <a:t>the </a:t>
            </a:r>
            <a:r>
              <a:rPr lang="en-US" altLang="zh-CN" sz="2800" i="1" dirty="0">
                <a:solidFill>
                  <a:srgbClr val="0432FF"/>
                </a:solidFill>
              </a:rPr>
              <a:t>two</a:t>
            </a:r>
            <a:r>
              <a:rPr lang="en-US" altLang="zh-CN" sz="2800" dirty="0"/>
              <a:t> inputs</a:t>
            </a:r>
          </a:p>
          <a:p>
            <a:pPr lvl="1"/>
            <a:r>
              <a:rPr lang="en-US" altLang="zh-CN" sz="2400" dirty="0"/>
              <a:t>maintain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 err="1">
                <a:solidFill>
                  <a:srgbClr val="0432FF"/>
                </a:solidFill>
              </a:rPr>
              <a:t>concrete+symbolic</a:t>
            </a:r>
            <a:r>
              <a:rPr lang="zh-CN" altLang="en-US" sz="2400" dirty="0">
                <a:solidFill>
                  <a:srgbClr val="0432FF"/>
                </a:solidFill>
              </a:rPr>
              <a:t> </a:t>
            </a:r>
            <a:r>
              <a:rPr lang="en-US" altLang="zh-CN" sz="2400" dirty="0"/>
              <a:t>states</a:t>
            </a:r>
          </a:p>
          <a:p>
            <a:r>
              <a:rPr lang="en-US" altLang="zh-CN" sz="2800" dirty="0"/>
              <a:t>For</a:t>
            </a:r>
            <a:r>
              <a:rPr lang="zh-CN" altLang="en-US" sz="2800" dirty="0"/>
              <a:t> </a:t>
            </a:r>
            <a:r>
              <a:rPr lang="en-US" altLang="zh-CN" sz="2800" dirty="0"/>
              <a:t>branching, generate path conditions</a:t>
            </a:r>
            <a:endParaRPr kumimoji="1" lang="en-US" altLang="zh-CN" sz="2400" dirty="0"/>
          </a:p>
          <a:p>
            <a:pPr lvl="1"/>
            <a:r>
              <a:rPr lang="en-US" altLang="zh-CN" sz="2400" dirty="0"/>
              <a:t>just</a:t>
            </a:r>
            <a:r>
              <a:rPr lang="zh-CN" altLang="en-US" sz="2400" dirty="0"/>
              <a:t> </a:t>
            </a:r>
            <a:r>
              <a:rPr lang="en-US" altLang="zh-CN" sz="2400" dirty="0"/>
              <a:t>like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symbolic</a:t>
            </a:r>
            <a:r>
              <a:rPr lang="en-US" altLang="zh-CN" sz="2400" dirty="0"/>
              <a:t> execution</a:t>
            </a:r>
          </a:p>
          <a:p>
            <a:pPr lvl="1"/>
            <a:r>
              <a:rPr lang="en-US" altLang="zh-CN" sz="2400" dirty="0"/>
              <a:t>but</a:t>
            </a:r>
            <a:r>
              <a:rPr lang="zh-CN" altLang="en-US" sz="2400" dirty="0"/>
              <a:t> </a:t>
            </a:r>
            <a:r>
              <a:rPr lang="en-US" altLang="zh-CN" sz="2400" dirty="0"/>
              <a:t>don’t</a:t>
            </a:r>
            <a:r>
              <a:rPr lang="zh-CN" altLang="en-US" sz="2400" dirty="0"/>
              <a:t> </a:t>
            </a:r>
            <a:r>
              <a:rPr lang="en-US" altLang="zh-CN" sz="2400" dirty="0"/>
              <a:t>fork(),</a:t>
            </a:r>
            <a:r>
              <a:rPr lang="zh-CN" altLang="en-US" sz="2400" dirty="0"/>
              <a:t> </a:t>
            </a:r>
            <a:r>
              <a:rPr lang="en-US" altLang="zh-CN" sz="2400" dirty="0"/>
              <a:t>only</a:t>
            </a:r>
            <a:r>
              <a:rPr lang="zh-CN" altLang="en-US" sz="2400" dirty="0"/>
              <a:t> </a:t>
            </a:r>
            <a:r>
              <a:rPr lang="en-US" altLang="zh-CN" sz="2400" dirty="0"/>
              <a:t>go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feasible</a:t>
            </a:r>
            <a:r>
              <a:rPr lang="zh-CN" altLang="en-US" sz="2400" dirty="0"/>
              <a:t> </a:t>
            </a:r>
            <a:r>
              <a:rPr lang="en-US" altLang="zh-CN" sz="2400" dirty="0"/>
              <a:t>path</a:t>
            </a:r>
          </a:p>
          <a:p>
            <a:r>
              <a:rPr lang="en-US" altLang="zh-CN" sz="2800" dirty="0"/>
              <a:t>After one run, negate the result PCs, send them to solver,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get</a:t>
            </a:r>
            <a:r>
              <a:rPr lang="zh-CN" altLang="en-US" sz="2800" dirty="0"/>
              <a:t> </a:t>
            </a:r>
            <a:r>
              <a:rPr lang="en-US" altLang="zh-CN" sz="2800" dirty="0"/>
              <a:t>other concreate input</a:t>
            </a:r>
          </a:p>
          <a:p>
            <a:r>
              <a:rPr lang="en-US" altLang="zh-CN" sz="2800" dirty="0"/>
              <a:t>Go to step #2, re-run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22298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3FE81-F250-B74D-8CD8-B01DFE0A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03767781-B157-4049-BCB7-5F17666786F1}"/>
              </a:ext>
            </a:extLst>
          </p:cNvPr>
          <p:cNvSpPr/>
          <p:nvPr/>
        </p:nvSpPr>
        <p:spPr>
          <a:xfrm>
            <a:off x="1905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executor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70F9ACAD-1A1F-424B-90EE-EB751E576BA0}"/>
              </a:ext>
            </a:extLst>
          </p:cNvPr>
          <p:cNvCxnSpPr>
            <a:endCxn id="4" idx="0"/>
          </p:cNvCxnSpPr>
          <p:nvPr/>
        </p:nvCxnSpPr>
        <p:spPr>
          <a:xfrm>
            <a:off x="2819400" y="24384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>
            <a:extLst>
              <a:ext uri="{FF2B5EF4-FFF2-40B4-BE49-F238E27FC236}">
                <a16:creationId xmlns:a16="http://schemas.microsoft.com/office/drawing/2014/main" id="{AB9FE6DE-A05B-1448-BC04-9922F9AFA937}"/>
              </a:ext>
            </a:extLst>
          </p:cNvPr>
          <p:cNvSpPr/>
          <p:nvPr/>
        </p:nvSpPr>
        <p:spPr>
          <a:xfrm>
            <a:off x="4419600" y="4267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solver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A704E6-C80F-D849-92DB-71AA540A7BD5}"/>
              </a:ext>
            </a:extLst>
          </p:cNvPr>
          <p:cNvSpPr txBox="1"/>
          <p:nvPr/>
        </p:nvSpPr>
        <p:spPr>
          <a:xfrm>
            <a:off x="1828800" y="17436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programs</a:t>
            </a:r>
          </a:p>
          <a:p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concrete</a:t>
            </a:r>
            <a:r>
              <a:rPr kumimoji="1" lang="zh-CN" altLang="en-US" dirty="0"/>
              <a:t> </a:t>
            </a:r>
            <a:r>
              <a:rPr kumimoji="1" lang="en-US" altLang="zh-CN" dirty="0"/>
              <a:t>+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inputs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28F0718D-97D8-1946-8548-08817CFA0832}"/>
              </a:ext>
            </a:extLst>
          </p:cNvPr>
          <p:cNvCxnSpPr/>
          <p:nvPr/>
        </p:nvCxnSpPr>
        <p:spPr>
          <a:xfrm>
            <a:off x="2819400" y="3645932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9DEFBC3-EB08-D344-BA57-4994B523089D}"/>
              </a:ext>
            </a:extLst>
          </p:cNvPr>
          <p:cNvSpPr txBox="1"/>
          <p:nvPr/>
        </p:nvSpPr>
        <p:spPr>
          <a:xfrm>
            <a:off x="2209800" y="414232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path conditions/obligations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FFB774CF-2BBA-CE46-8CEE-C8F54EE31F4D}"/>
              </a:ext>
            </a:extLst>
          </p:cNvPr>
          <p:cNvCxnSpPr>
            <a:cxnSpLocks/>
            <a:stCxn id="11" idx="3"/>
            <a:endCxn id="8" idx="1"/>
          </p:cNvCxnSpPr>
          <p:nvPr/>
        </p:nvCxnSpPr>
        <p:spPr>
          <a:xfrm>
            <a:off x="3505200" y="4603990"/>
            <a:ext cx="914400" cy="6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815FC9B0-73E0-BA43-929B-5240F3BDD62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334000" y="2955529"/>
            <a:ext cx="0" cy="131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2392BF16-4AE8-6B45-AFF7-460651F0278E}"/>
              </a:ext>
            </a:extLst>
          </p:cNvPr>
          <p:cNvSpPr txBox="1"/>
          <p:nvPr/>
        </p:nvSpPr>
        <p:spPr>
          <a:xfrm>
            <a:off x="4852737" y="258619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85951958-1ED2-174A-B780-10A6F541F9B2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2819400" y="2770863"/>
            <a:ext cx="2033337" cy="24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6766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34111</TotalTime>
  <Words>1885</Words>
  <Application>Microsoft Macintosh PowerPoint</Application>
  <PresentationFormat>全屏显示(4:3)</PresentationFormat>
  <Paragraphs>504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宋体</vt:lpstr>
      <vt:lpstr>Arial</vt:lpstr>
      <vt:lpstr>Cambria Math</vt:lpstr>
      <vt:lpstr>Courier New</vt:lpstr>
      <vt:lpstr>Tahoma</vt:lpstr>
      <vt:lpstr>Wingdings</vt:lpstr>
      <vt:lpstr>Blends</vt:lpstr>
      <vt:lpstr>Concolic execution</vt:lpstr>
      <vt:lpstr>Spectrum of program validation methods</vt:lpstr>
      <vt:lpstr>Recap: path explosion</vt:lpstr>
      <vt:lpstr>Recap: Environment modeling</vt:lpstr>
      <vt:lpstr>Recap: Solver limitation</vt:lpstr>
      <vt:lpstr>Concolic execution</vt:lpstr>
      <vt:lpstr> </vt:lpstr>
      <vt:lpstr>Concolic Execution Steps</vt:lpstr>
      <vt:lpstr>Architecture</vt:lpstr>
      <vt:lpstr>Concolic execution</vt:lpstr>
      <vt:lpstr>Concolic execution</vt:lpstr>
      <vt:lpstr>Concolic execution</vt:lpstr>
      <vt:lpstr>Concolic execution</vt:lpstr>
      <vt:lpstr>Concolic execution</vt:lpstr>
      <vt:lpstr>Concolic execution</vt:lpstr>
      <vt:lpstr>The general form</vt:lpstr>
      <vt:lpstr>Example</vt:lpstr>
      <vt:lpstr>Example</vt:lpstr>
      <vt:lpstr> </vt:lpstr>
      <vt:lpstr>Practical issues</vt:lpstr>
      <vt:lpstr>#1: Path explosion</vt:lpstr>
      <vt:lpstr>#1: Path explosion</vt:lpstr>
      <vt:lpstr>#2: Loops and recursions</vt:lpstr>
      <vt:lpstr>#2: Loops and recursions</vt:lpstr>
      <vt:lpstr>#3: Environment modeling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5353</cp:revision>
  <cp:lastPrinted>1601-01-01T00:00:00Z</cp:lastPrinted>
  <dcterms:created xsi:type="dcterms:W3CDTF">1601-01-01T00:00:00Z</dcterms:created>
  <dcterms:modified xsi:type="dcterms:W3CDTF">2021-01-04T03:58:37Z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