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81" r:id="rId4"/>
    <p:sldId id="284" r:id="rId5"/>
    <p:sldId id="285" r:id="rId6"/>
    <p:sldId id="286" r:id="rId7"/>
    <p:sldId id="287" r:id="rId8"/>
    <p:sldId id="300" r:id="rId9"/>
    <p:sldId id="288" r:id="rId10"/>
    <p:sldId id="289" r:id="rId11"/>
    <p:sldId id="301" r:id="rId12"/>
    <p:sldId id="295" r:id="rId13"/>
    <p:sldId id="302" r:id="rId14"/>
    <p:sldId id="303" r:id="rId15"/>
    <p:sldId id="293" r:id="rId16"/>
    <p:sldId id="291" r:id="rId17"/>
    <p:sldId id="304" r:id="rId18"/>
    <p:sldId id="305" r:id="rId19"/>
    <p:sldId id="306" r:id="rId20"/>
    <p:sldId id="297" r:id="rId21"/>
    <p:sldId id="298" r:id="rId22"/>
    <p:sldId id="307" r:id="rId23"/>
    <p:sldId id="309" r:id="rId24"/>
    <p:sldId id="299" r:id="rId25"/>
    <p:sldId id="308" r:id="rId26"/>
    <p:sldId id="310" r:id="rId27"/>
    <p:sldId id="313" r:id="rId28"/>
    <p:sldId id="312" r:id="rId29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>
          <p15:clr>
            <a:srgbClr val="A4A3A4"/>
          </p15:clr>
        </p15:guide>
        <p15:guide id="2" pos="38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75B6"/>
    <a:srgbClr val="DEEBF7"/>
    <a:srgbClr val="B2B2B2"/>
    <a:srgbClr val="202020"/>
    <a:srgbClr val="323232"/>
    <a:srgbClr val="CC3300"/>
    <a:srgbClr val="CC0000"/>
    <a:srgbClr val="FF3300"/>
    <a:srgbClr val="990000"/>
    <a:srgbClr val="FF8D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浅色样式 2 - 强调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06799F8-075E-4A3A-A7F6-7FBC6576F1A4}" styleName="主题样式 2 - 强调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11" autoAdjust="0"/>
    <p:restoredTop sz="94660"/>
  </p:normalViewPr>
  <p:slideViewPr>
    <p:cSldViewPr snapToGrid="0" showGuides="1">
      <p:cViewPr varScale="1">
        <p:scale>
          <a:sx n="57" d="100"/>
          <a:sy n="57" d="100"/>
        </p:scale>
        <p:origin x="184" y="1152"/>
      </p:cViewPr>
      <p:guideLst>
        <p:guide orient="horz" pos="2136"/>
        <p:guide pos="3891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2020/10/23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  <a:t>2020/10/23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345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2020/10/23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直接连接符 7" hidden="1"/>
          <p:cNvCxnSpPr/>
          <p:nvPr userDrawn="1"/>
        </p:nvCxnSpPr>
        <p:spPr>
          <a:xfrm>
            <a:off x="742950" y="434340"/>
            <a:ext cx="0" cy="1391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2020/10/23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8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python/cpython/blob/3.9/Grammar/python.gra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2067" y="1371600"/>
            <a:ext cx="9794192" cy="2138363"/>
          </a:xfrm>
        </p:spPr>
        <p:txBody>
          <a:bodyPr/>
          <a:lstStyle/>
          <a:p>
            <a:r>
              <a:rPr lang="" altLang="en-US" sz="4800" dirty="0"/>
              <a:t>Formal Method 2020-Autumn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6205" y="3602038"/>
            <a:ext cx="9144000" cy="1655762"/>
          </a:xfrm>
        </p:spPr>
        <p:txBody>
          <a:bodyPr/>
          <a:lstStyle/>
          <a:p>
            <a:r>
              <a:rPr lang="en" altLang="zh-CN" sz="2400" dirty="0"/>
              <a:t>Review</a:t>
            </a:r>
            <a:r>
              <a:rPr lang="zh-CN" altLang="en-US" sz="2400" dirty="0"/>
              <a:t> </a:t>
            </a:r>
            <a:r>
              <a:rPr lang="en-US" altLang="zh-CN" sz="2400" dirty="0"/>
              <a:t>&amp;</a:t>
            </a:r>
            <a:r>
              <a:rPr lang="zh-CN" altLang="en-US" sz="2400" dirty="0"/>
              <a:t> </a:t>
            </a:r>
            <a:r>
              <a:rPr lang="en-US" altLang="zh-CN" sz="2400" dirty="0"/>
              <a:t>Assignment</a:t>
            </a:r>
            <a:r>
              <a:rPr lang="zh-CN" altLang="en-US" sz="2400" dirty="0"/>
              <a:t> </a:t>
            </a:r>
            <a:r>
              <a:rPr lang="en-US" altLang="zh-CN" sz="2400" dirty="0"/>
              <a:t>Lecture</a:t>
            </a:r>
            <a:r>
              <a:rPr lang="zh-CN" altLang="en-US" sz="2400" dirty="0"/>
              <a:t> </a:t>
            </a:r>
            <a:r>
              <a:rPr lang="en-US" altLang="zh-CN" sz="2400" dirty="0"/>
              <a:t>01</a:t>
            </a:r>
            <a:endParaRPr lang="en" altLang="zh-CN" sz="2400" dirty="0"/>
          </a:p>
          <a:p>
            <a:endParaRPr lang="" alt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矩形 67">
            <a:extLst>
              <a:ext uri="{FF2B5EF4-FFF2-40B4-BE49-F238E27FC236}">
                <a16:creationId xmlns:a16="http://schemas.microsoft.com/office/drawing/2014/main" id="{72567C9A-E9E1-BB4B-B26D-36784A33B24E}"/>
              </a:ext>
            </a:extLst>
          </p:cNvPr>
          <p:cNvSpPr/>
          <p:nvPr/>
        </p:nvSpPr>
        <p:spPr>
          <a:xfrm>
            <a:off x="3255607" y="3117033"/>
            <a:ext cx="2146048" cy="5360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3" name="矩形 52">
            <a:extLst>
              <a:ext uri="{FF2B5EF4-FFF2-40B4-BE49-F238E27FC236}">
                <a16:creationId xmlns:a16="http://schemas.microsoft.com/office/drawing/2014/main" id="{26FAF125-3C8A-3546-956E-F056E29B2D21}"/>
              </a:ext>
            </a:extLst>
          </p:cNvPr>
          <p:cNvSpPr/>
          <p:nvPr/>
        </p:nvSpPr>
        <p:spPr>
          <a:xfrm>
            <a:off x="3233361" y="2345794"/>
            <a:ext cx="2146048" cy="5360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722" y="155078"/>
            <a:ext cx="10515600" cy="1325563"/>
          </a:xfrm>
        </p:spPr>
        <p:txBody>
          <a:bodyPr/>
          <a:lstStyle/>
          <a:p>
            <a:r>
              <a:rPr lang="" altLang="en-US" sz="4400" dirty="0"/>
              <a:t>回顾：命题逻辑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B77F3272-4579-AF48-AF2C-0C18246AE547}"/>
              </a:ext>
            </a:extLst>
          </p:cNvPr>
          <p:cNvSpPr txBox="1"/>
          <p:nvPr/>
        </p:nvSpPr>
        <p:spPr>
          <a:xfrm>
            <a:off x="480722" y="1558881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-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 符号系统：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CEFD4D0E-DEF7-D14D-9462-215FC550505A}"/>
                  </a:ext>
                </a:extLst>
              </p:cNvPr>
              <p:cNvSpPr txBox="1"/>
              <p:nvPr/>
            </p:nvSpPr>
            <p:spPr>
              <a:xfrm>
                <a:off x="2204271" y="1558881"/>
                <a:ext cx="57152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en-US" sz="2000" dirty="0">
                    <a:sym typeface="+mn-ea"/>
                  </a:rPr>
                  <a:t> </a:t>
                </a:r>
                <a:r>
                  <a:rPr kumimoji="1" lang="en-US" altLang="zh-CN" i="1" dirty="0">
                    <a:latin typeface="Cambria Math" panose="02040503050406030204" pitchFamily="18" charset="0"/>
                  </a:rPr>
                  <a:t>P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  ::= 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p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|</a:t>
                </a:r>
                <a14:m>
                  <m:oMath xmlns:m="http://schemas.openxmlformats.org/officeDocument/2006/math">
                    <m:r>
                      <a:rPr kumimoji="1" lang="zh-CN" alt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1"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</m:t>
                    </m:r>
                    <m:r>
                      <a:rPr kumimoji="1" lang="zh-CN" alt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kumimoji="1" lang="en-US" altLang="zh-CN" dirty="0">
                    <a:ea typeface="Cambria Math" panose="02040503050406030204" pitchFamily="18" charset="0"/>
                  </a:rPr>
                  <a:t>|</a:t>
                </a:r>
                <a:r>
                  <a:rPr kumimoji="1" lang="zh-CN" alt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⊥</m:t>
                    </m:r>
                    <m:r>
                      <a:rPr kumimoji="1" lang="zh-CN" alt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en-US" altLang="zh-CN" dirty="0"/>
                  <a:t>|</a:t>
                </a:r>
                <a:r>
                  <a:rPr kumimoji="1" lang="zh-CN" altLang="en-US" dirty="0"/>
                  <a:t> </a:t>
                </a:r>
                <a:r>
                  <a:rPr kumimoji="1" lang="en-US" altLang="zh-CN" i="1" dirty="0">
                    <a:latin typeface="Cambria Math" panose="02040503050406030204" pitchFamily="18" charset="0"/>
                  </a:rPr>
                  <a:t>P</a:t>
                </a:r>
                <a:r>
                  <a:rPr kumimoji="1" lang="zh-CN" altLang="en-US" dirty="0"/>
                  <a:t> 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latin typeface="Cambria Math" panose="02040503050406030204" pitchFamily="18" charset="0"/>
                      </a:rPr>
                      <m:t>∨</m:t>
                    </m:r>
                  </m:oMath>
                </a14:m>
                <a:r>
                  <a:rPr kumimoji="1" lang="zh-CN" altLang="en-US" i="1" dirty="0">
                    <a:latin typeface="Cambria Math" panose="02040503050406030204" pitchFamily="18" charset="0"/>
                  </a:rPr>
                  <a:t> </a:t>
                </a:r>
                <a:r>
                  <a:rPr kumimoji="1" lang="en-US" altLang="zh-CN" i="1" dirty="0">
                    <a:latin typeface="Cambria Math" panose="02040503050406030204" pitchFamily="18" charset="0"/>
                  </a:rPr>
                  <a:t>P</a:t>
                </a:r>
                <a:r>
                  <a:rPr kumimoji="1" lang="zh-CN" altLang="en-US" i="1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1" lang="en-US" altLang="zh-CN" dirty="0"/>
                      <m:t>|</m:t>
                    </m:r>
                    <m:r>
                      <m:rPr>
                        <m:nor/>
                      </m:rPr>
                      <a:rPr kumimoji="1" lang="zh-CN" altLang="en-US" dirty="0"/>
                      <m:t> </m:t>
                    </m:r>
                    <m:r>
                      <m:rPr>
                        <m:nor/>
                      </m:rPr>
                      <a:rPr kumimoji="1" lang="en-US" altLang="zh-CN" i="1" dirty="0">
                        <a:latin typeface="Cambria Math" panose="02040503050406030204" pitchFamily="18" charset="0"/>
                      </a:rPr>
                      <m:t>P</m:t>
                    </m:r>
                    <m:r>
                      <a:rPr kumimoji="1" lang="zh-CN" altLang="en-US" i="1">
                        <a:latin typeface="Cambria Math" panose="02040503050406030204" pitchFamily="18" charset="0"/>
                      </a:rPr>
                      <m:t>∧</m:t>
                    </m:r>
                    <m:r>
                      <m:rPr>
                        <m:nor/>
                      </m:rPr>
                      <a:rPr kumimoji="1" lang="en-US" altLang="zh-CN" i="1" dirty="0">
                        <a:latin typeface="Cambria Math" panose="02040503050406030204" pitchFamily="18" charset="0"/>
                      </a:rPr>
                      <m:t>P</m:t>
                    </m:r>
                    <m:r>
                      <m:rPr>
                        <m:nor/>
                      </m:rPr>
                      <a:rPr kumimoji="1" lang="zh-CN" altLang="en-US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kumimoji="1" lang="en-US" altLang="zh-CN" dirty="0"/>
                      <m:t>|</m:t>
                    </m:r>
                    <m:r>
                      <m:rPr>
                        <m:nor/>
                      </m:rPr>
                      <a:rPr kumimoji="1" lang="zh-CN" altLang="en-US" dirty="0"/>
                      <m:t> </m:t>
                    </m:r>
                    <m:r>
                      <m:rPr>
                        <m:nor/>
                      </m:rPr>
                      <a:rPr kumimoji="1" lang="en-US" altLang="zh-CN" i="1" dirty="0">
                        <a:latin typeface="Cambria Math" panose="02040503050406030204" pitchFamily="18" charset="0"/>
                      </a:rPr>
                      <m:t>P</m:t>
                    </m:r>
                    <m:r>
                      <a:rPr kumimoji="1" lang="zh-CN" altLang="en-US" i="1">
                        <a:latin typeface="Cambria Math" panose="02040503050406030204" pitchFamily="18" charset="0"/>
                      </a:rPr>
                      <m:t>→</m:t>
                    </m:r>
                    <m:r>
                      <m:rPr>
                        <m:nor/>
                      </m:rPr>
                      <a:rPr kumimoji="1" lang="en-US" altLang="zh-CN" i="1" dirty="0">
                        <a:latin typeface="Cambria Math" panose="02040503050406030204" pitchFamily="18" charset="0"/>
                      </a:rPr>
                      <m:t>P</m:t>
                    </m:r>
                    <m:r>
                      <m:rPr>
                        <m:nor/>
                      </m:rPr>
                      <a:rPr kumimoji="1" lang="zh-CN" altLang="en-US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kumimoji="1" lang="en-US" altLang="zh-CN" dirty="0"/>
                      <m:t>|</m:t>
                    </m:r>
                    <m:r>
                      <a:rPr kumimoji="1" lang="zh-CN" altLang="en-US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  <m:r>
                      <m:rPr>
                        <m:nor/>
                      </m:rPr>
                      <a:rPr kumimoji="1" lang="en-US" altLang="zh-CN" i="1" dirty="0">
                        <a:latin typeface="Cambria Math" panose="02040503050406030204" pitchFamily="18" charset="0"/>
                      </a:rPr>
                      <m:t>P</m:t>
                    </m:r>
                  </m:oMath>
                </a14:m>
                <a:endParaRPr kumimoji="1" lang="zh-CN" altLang="en-US" dirty="0"/>
              </a:p>
            </p:txBody>
          </p:sp>
        </mc:Choice>
        <mc:Fallback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CEFD4D0E-DEF7-D14D-9462-215FC55050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4271" y="1558881"/>
                <a:ext cx="5715228" cy="400110"/>
              </a:xfrm>
              <a:prstGeom prst="rect">
                <a:avLst/>
              </a:prstGeom>
              <a:blipFill>
                <a:blip r:embed="rId2"/>
                <a:stretch>
                  <a:fillRect t="-3125" b="-2187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文本框 4">
            <a:extLst>
              <a:ext uri="{FF2B5EF4-FFF2-40B4-BE49-F238E27FC236}">
                <a16:creationId xmlns:a16="http://schemas.microsoft.com/office/drawing/2014/main" id="{337DF36D-142C-B846-ADAD-A549AE056151}"/>
              </a:ext>
            </a:extLst>
          </p:cNvPr>
          <p:cNvSpPr txBox="1"/>
          <p:nvPr/>
        </p:nvSpPr>
        <p:spPr>
          <a:xfrm>
            <a:off x="480722" y="2299678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-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 证明系统：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74E9A56E-32B3-E247-A1A1-8692662DAB29}"/>
              </a:ext>
            </a:extLst>
          </p:cNvPr>
          <p:cNvSpPr txBox="1"/>
          <p:nvPr/>
        </p:nvSpPr>
        <p:spPr>
          <a:xfrm>
            <a:off x="480721" y="4110268"/>
            <a:ext cx="40318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-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 推导规则：语法制导的</a:t>
            </a: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8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条规则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FD068D17-5E9D-0043-BB08-1521CAB162BF}"/>
              </a:ext>
            </a:extLst>
          </p:cNvPr>
          <p:cNvSpPr txBox="1"/>
          <p:nvPr/>
        </p:nvSpPr>
        <p:spPr>
          <a:xfrm>
            <a:off x="480720" y="4851065"/>
            <a:ext cx="176202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语义学：</a:t>
            </a:r>
            <a:endParaRPr kumimoji="1" lang="en-US" altLang="zh-CN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800100" lvl="1" indent="-342900">
              <a:buFontTx/>
              <a:buChar char="-"/>
            </a:pP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真值表</a:t>
            </a:r>
            <a:endParaRPr kumimoji="1" lang="en-US" altLang="zh-CN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800100" lvl="1" indent="-342900">
              <a:buFontTx/>
              <a:buChar char="-"/>
            </a:pP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集合论</a:t>
            </a:r>
            <a:endParaRPr kumimoji="1" lang="en-US" altLang="zh-CN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800100" lvl="1" indent="-342900">
              <a:buFontTx/>
              <a:buChar char="-"/>
            </a:pP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…</a:t>
            </a:r>
            <a:endParaRPr kumimoji="1" lang="zh-CN" altLang="en-US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cxnSp>
        <p:nvCxnSpPr>
          <p:cNvPr id="46" name="直线连接符 45">
            <a:extLst>
              <a:ext uri="{FF2B5EF4-FFF2-40B4-BE49-F238E27FC236}">
                <a16:creationId xmlns:a16="http://schemas.microsoft.com/office/drawing/2014/main" id="{C04EEFD3-3EAC-2C42-BA39-F83FFF50EC81}"/>
              </a:ext>
            </a:extLst>
          </p:cNvPr>
          <p:cNvCxnSpPr>
            <a:cxnSpLocks/>
          </p:cNvCxnSpPr>
          <p:nvPr/>
        </p:nvCxnSpPr>
        <p:spPr>
          <a:xfrm>
            <a:off x="3013544" y="2987288"/>
            <a:ext cx="272497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文本框 46">
                <a:extLst>
                  <a:ext uri="{FF2B5EF4-FFF2-40B4-BE49-F238E27FC236}">
                    <a16:creationId xmlns:a16="http://schemas.microsoft.com/office/drawing/2014/main" id="{61DACA8F-25F4-4047-B393-78BD225C01C2}"/>
                  </a:ext>
                </a:extLst>
              </p:cNvPr>
              <p:cNvSpPr txBox="1"/>
              <p:nvPr/>
            </p:nvSpPr>
            <p:spPr>
              <a:xfrm>
                <a:off x="3178556" y="3175004"/>
                <a:ext cx="23624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1" lang="el-GR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Γ</m:t>
                      </m:r>
                      <m:r>
                        <a:rPr kumimoji="1" lang="el-GR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a:rPr kumimoji="1" lang="en-US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kumimoji="1" lang="en-US" altLang="zh-CN" dirty="0"/>
              </a:p>
            </p:txBody>
          </p:sp>
        </mc:Choice>
        <mc:Fallback>
          <p:sp>
            <p:nvSpPr>
              <p:cNvPr id="47" name="文本框 46">
                <a:extLst>
                  <a:ext uri="{FF2B5EF4-FFF2-40B4-BE49-F238E27FC236}">
                    <a16:creationId xmlns:a16="http://schemas.microsoft.com/office/drawing/2014/main" id="{61DACA8F-25F4-4047-B393-78BD225C01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8556" y="3175004"/>
                <a:ext cx="2362439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文本框 47">
                <a:extLst>
                  <a:ext uri="{FF2B5EF4-FFF2-40B4-BE49-F238E27FC236}">
                    <a16:creationId xmlns:a16="http://schemas.microsoft.com/office/drawing/2014/main" id="{B5536420-F485-CE4A-A958-CD2774F3345E}"/>
                  </a:ext>
                </a:extLst>
              </p:cNvPr>
              <p:cNvSpPr txBox="1"/>
              <p:nvPr/>
            </p:nvSpPr>
            <p:spPr>
              <a:xfrm>
                <a:off x="3264959" y="2436902"/>
                <a:ext cx="218963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1" lang="el-GR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Γ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kumimoji="1" lang="el-GR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a:rPr kumimoji="1" lang="en-US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1…</m:t>
                      </m:r>
                      <m:r>
                        <m:rPr>
                          <m:sty m:val="p"/>
                        </m:rPr>
                        <a:rPr kumimoji="1" lang="el-GR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Γ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kumimoji="1" lang="el-GR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a:rPr kumimoji="1" lang="en-US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kumimoji="1" lang="en-US" altLang="zh-CN" dirty="0"/>
              </a:p>
            </p:txBody>
          </p:sp>
        </mc:Choice>
        <mc:Fallback>
          <p:sp>
            <p:nvSpPr>
              <p:cNvPr id="48" name="文本框 47">
                <a:extLst>
                  <a:ext uri="{FF2B5EF4-FFF2-40B4-BE49-F238E27FC236}">
                    <a16:creationId xmlns:a16="http://schemas.microsoft.com/office/drawing/2014/main" id="{B5536420-F485-CE4A-A958-CD2774F334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4959" y="2436902"/>
                <a:ext cx="218963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文本框 49">
                <a:extLst>
                  <a:ext uri="{FF2B5EF4-FFF2-40B4-BE49-F238E27FC236}">
                    <a16:creationId xmlns:a16="http://schemas.microsoft.com/office/drawing/2014/main" id="{D6AC37D2-227D-484E-A8F2-73BA8237B45F}"/>
                  </a:ext>
                </a:extLst>
              </p:cNvPr>
              <p:cNvSpPr txBox="1"/>
              <p:nvPr/>
            </p:nvSpPr>
            <p:spPr>
              <a:xfrm>
                <a:off x="5621472" y="2776339"/>
                <a:ext cx="1054100" cy="3734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∀</m:t>
                      </m:r>
                      <m:r>
                        <m:rPr>
                          <m:sty m:val="p"/>
                        </m:rPr>
                        <a:rPr lang="en-US" altLang="zh-CN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en-US" altLang="zh-CN" dirty="0"/>
              </a:p>
            </p:txBody>
          </p:sp>
        </mc:Choice>
        <mc:Fallback>
          <p:sp>
            <p:nvSpPr>
              <p:cNvPr id="50" name="文本框 49">
                <a:extLst>
                  <a:ext uri="{FF2B5EF4-FFF2-40B4-BE49-F238E27FC236}">
                    <a16:creationId xmlns:a16="http://schemas.microsoft.com/office/drawing/2014/main" id="{D6AC37D2-227D-484E-A8F2-73BA8237B4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1472" y="2776339"/>
                <a:ext cx="1054100" cy="373414"/>
              </a:xfrm>
              <a:prstGeom prst="rect">
                <a:avLst/>
              </a:prstGeom>
              <a:blipFill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5" name="直线箭头连接符 54">
            <a:extLst>
              <a:ext uri="{FF2B5EF4-FFF2-40B4-BE49-F238E27FC236}">
                <a16:creationId xmlns:a16="http://schemas.microsoft.com/office/drawing/2014/main" id="{41BF88E4-82E3-3B4E-A684-D6717219FA1A}"/>
              </a:ext>
            </a:extLst>
          </p:cNvPr>
          <p:cNvCxnSpPr>
            <a:cxnSpLocks/>
          </p:cNvCxnSpPr>
          <p:nvPr/>
        </p:nvCxnSpPr>
        <p:spPr>
          <a:xfrm flipH="1">
            <a:off x="2560320" y="2987288"/>
            <a:ext cx="453224" cy="264795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文本框 57">
            <a:extLst>
              <a:ext uri="{FF2B5EF4-FFF2-40B4-BE49-F238E27FC236}">
                <a16:creationId xmlns:a16="http://schemas.microsoft.com/office/drawing/2014/main" id="{865D0E13-B094-BB4D-A679-661EA3244835}"/>
              </a:ext>
            </a:extLst>
          </p:cNvPr>
          <p:cNvSpPr txBox="1"/>
          <p:nvPr/>
        </p:nvSpPr>
        <p:spPr>
          <a:xfrm>
            <a:off x="2016581" y="3218566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400" dirty="0">
                <a:solidFill>
                  <a:srgbClr val="FF0000"/>
                </a:solidFill>
              </a:rPr>
              <a:t>推导</a:t>
            </a:r>
          </a:p>
        </p:txBody>
      </p:sp>
      <p:cxnSp>
        <p:nvCxnSpPr>
          <p:cNvPr id="59" name="直线箭头连接符 58">
            <a:extLst>
              <a:ext uri="{FF2B5EF4-FFF2-40B4-BE49-F238E27FC236}">
                <a16:creationId xmlns:a16="http://schemas.microsoft.com/office/drawing/2014/main" id="{785B4B0D-16BA-1646-8631-569CA190B1F7}"/>
              </a:ext>
            </a:extLst>
          </p:cNvPr>
          <p:cNvCxnSpPr>
            <a:cxnSpLocks/>
          </p:cNvCxnSpPr>
          <p:nvPr/>
        </p:nvCxnSpPr>
        <p:spPr>
          <a:xfrm>
            <a:off x="6392849" y="3119685"/>
            <a:ext cx="524786" cy="252769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文本框 62">
            <a:extLst>
              <a:ext uri="{FF2B5EF4-FFF2-40B4-BE49-F238E27FC236}">
                <a16:creationId xmlns:a16="http://schemas.microsoft.com/office/drawing/2014/main" id="{6DCEED68-4ACB-7841-894E-A0F9420BA794}"/>
              </a:ext>
            </a:extLst>
          </p:cNvPr>
          <p:cNvSpPr txBox="1"/>
          <p:nvPr/>
        </p:nvSpPr>
        <p:spPr>
          <a:xfrm>
            <a:off x="6844348" y="3410924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400" dirty="0">
                <a:solidFill>
                  <a:srgbClr val="FF0000"/>
                </a:solidFill>
              </a:rPr>
              <a:t>推导规则名</a:t>
            </a:r>
          </a:p>
        </p:txBody>
      </p:sp>
      <p:sp>
        <p:nvSpPr>
          <p:cNvPr id="64" name="文本框 63">
            <a:extLst>
              <a:ext uri="{FF2B5EF4-FFF2-40B4-BE49-F238E27FC236}">
                <a16:creationId xmlns:a16="http://schemas.microsoft.com/office/drawing/2014/main" id="{F4DA0970-72C1-8C40-B8E6-5D972442EEAC}"/>
              </a:ext>
            </a:extLst>
          </p:cNvPr>
          <p:cNvSpPr txBox="1"/>
          <p:nvPr/>
        </p:nvSpPr>
        <p:spPr>
          <a:xfrm>
            <a:off x="5454594" y="2044058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400" dirty="0">
                <a:solidFill>
                  <a:srgbClr val="FF0000"/>
                </a:solidFill>
              </a:rPr>
              <a:t>前提</a:t>
            </a:r>
          </a:p>
        </p:txBody>
      </p:sp>
      <p:cxnSp>
        <p:nvCxnSpPr>
          <p:cNvPr id="65" name="直线箭头连接符 64">
            <a:extLst>
              <a:ext uri="{FF2B5EF4-FFF2-40B4-BE49-F238E27FC236}">
                <a16:creationId xmlns:a16="http://schemas.microsoft.com/office/drawing/2014/main" id="{0DA5871F-962D-E041-A5BE-48C08AD90576}"/>
              </a:ext>
            </a:extLst>
          </p:cNvPr>
          <p:cNvCxnSpPr>
            <a:cxnSpLocks/>
            <a:stCxn id="53" idx="0"/>
          </p:cNvCxnSpPr>
          <p:nvPr/>
        </p:nvCxnSpPr>
        <p:spPr>
          <a:xfrm flipV="1">
            <a:off x="4306385" y="2205925"/>
            <a:ext cx="1073024" cy="139869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线箭头连接符 68">
            <a:extLst>
              <a:ext uri="{FF2B5EF4-FFF2-40B4-BE49-F238E27FC236}">
                <a16:creationId xmlns:a16="http://schemas.microsoft.com/office/drawing/2014/main" id="{791B872C-D40D-094A-A986-B8AD11900F6E}"/>
              </a:ext>
            </a:extLst>
          </p:cNvPr>
          <p:cNvCxnSpPr>
            <a:cxnSpLocks/>
            <a:stCxn id="68" idx="2"/>
          </p:cNvCxnSpPr>
          <p:nvPr/>
        </p:nvCxnSpPr>
        <p:spPr>
          <a:xfrm>
            <a:off x="4328631" y="3653053"/>
            <a:ext cx="1050778" cy="217659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文本框 71">
            <a:extLst>
              <a:ext uri="{FF2B5EF4-FFF2-40B4-BE49-F238E27FC236}">
                <a16:creationId xmlns:a16="http://schemas.microsoft.com/office/drawing/2014/main" id="{ECA99AB7-651D-2243-9652-8150115F8B3D}"/>
              </a:ext>
            </a:extLst>
          </p:cNvPr>
          <p:cNvSpPr txBox="1"/>
          <p:nvPr/>
        </p:nvSpPr>
        <p:spPr>
          <a:xfrm>
            <a:off x="5364948" y="3719585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400" dirty="0">
                <a:solidFill>
                  <a:srgbClr val="FF0000"/>
                </a:solidFill>
              </a:rPr>
              <a:t>结论</a:t>
            </a:r>
          </a:p>
        </p:txBody>
      </p:sp>
    </p:spTree>
    <p:extLst>
      <p:ext uri="{BB962C8B-B14F-4D97-AF65-F5344CB8AC3E}">
        <p14:creationId xmlns:p14="http://schemas.microsoft.com/office/powerpoint/2010/main" val="3007117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722" y="155078"/>
            <a:ext cx="10515600" cy="1325563"/>
          </a:xfrm>
        </p:spPr>
        <p:txBody>
          <a:bodyPr/>
          <a:lstStyle/>
          <a:p>
            <a:r>
              <a:rPr lang="" altLang="en-US" sz="4400" dirty="0"/>
              <a:t>回顾： 构造主义逻辑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B77F3272-4579-AF48-AF2C-0C18246AE547}"/>
              </a:ext>
            </a:extLst>
          </p:cNvPr>
          <p:cNvSpPr txBox="1"/>
          <p:nvPr/>
        </p:nvSpPr>
        <p:spPr>
          <a:xfrm>
            <a:off x="480722" y="1558881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-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 符号系统：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CEFD4D0E-DEF7-D14D-9462-215FC550505A}"/>
                  </a:ext>
                </a:extLst>
              </p:cNvPr>
              <p:cNvSpPr txBox="1"/>
              <p:nvPr/>
            </p:nvSpPr>
            <p:spPr>
              <a:xfrm>
                <a:off x="2204271" y="1558881"/>
                <a:ext cx="57152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en-US" sz="2000" dirty="0">
                    <a:sym typeface="+mn-ea"/>
                  </a:rPr>
                  <a:t> </a:t>
                </a:r>
                <a:r>
                  <a:rPr kumimoji="1" lang="en-US" altLang="zh-CN" i="1" dirty="0">
                    <a:latin typeface="Cambria Math" panose="02040503050406030204" pitchFamily="18" charset="0"/>
                  </a:rPr>
                  <a:t>P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  ::= 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p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|</a:t>
                </a:r>
                <a14:m>
                  <m:oMath xmlns:m="http://schemas.openxmlformats.org/officeDocument/2006/math">
                    <m:r>
                      <a:rPr kumimoji="1" lang="zh-CN" alt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1"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</m:t>
                    </m:r>
                    <m:r>
                      <a:rPr kumimoji="1" lang="zh-CN" alt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kumimoji="1" lang="en-US" altLang="zh-CN" dirty="0">
                    <a:ea typeface="Cambria Math" panose="02040503050406030204" pitchFamily="18" charset="0"/>
                  </a:rPr>
                  <a:t>|</a:t>
                </a:r>
                <a:r>
                  <a:rPr kumimoji="1" lang="zh-CN" alt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⊥</m:t>
                    </m:r>
                    <m:r>
                      <a:rPr kumimoji="1" lang="zh-CN" alt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en-US" altLang="zh-CN" dirty="0"/>
                  <a:t>|</a:t>
                </a:r>
                <a:r>
                  <a:rPr kumimoji="1" lang="zh-CN" altLang="en-US" dirty="0"/>
                  <a:t> </a:t>
                </a:r>
                <a:r>
                  <a:rPr kumimoji="1" lang="en-US" altLang="zh-CN" i="1" dirty="0">
                    <a:latin typeface="Cambria Math" panose="02040503050406030204" pitchFamily="18" charset="0"/>
                  </a:rPr>
                  <a:t>P</a:t>
                </a:r>
                <a:r>
                  <a:rPr kumimoji="1" lang="zh-CN" altLang="en-US" dirty="0"/>
                  <a:t> 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latin typeface="Cambria Math" panose="02040503050406030204" pitchFamily="18" charset="0"/>
                      </a:rPr>
                      <m:t>∨</m:t>
                    </m:r>
                  </m:oMath>
                </a14:m>
                <a:r>
                  <a:rPr kumimoji="1" lang="zh-CN" altLang="en-US" i="1" dirty="0">
                    <a:latin typeface="Cambria Math" panose="02040503050406030204" pitchFamily="18" charset="0"/>
                  </a:rPr>
                  <a:t> </a:t>
                </a:r>
                <a:r>
                  <a:rPr kumimoji="1" lang="en-US" altLang="zh-CN" i="1" dirty="0">
                    <a:latin typeface="Cambria Math" panose="02040503050406030204" pitchFamily="18" charset="0"/>
                  </a:rPr>
                  <a:t>P</a:t>
                </a:r>
                <a:r>
                  <a:rPr kumimoji="1" lang="zh-CN" altLang="en-US" i="1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1" lang="en-US" altLang="zh-CN" dirty="0"/>
                      <m:t>|</m:t>
                    </m:r>
                    <m:r>
                      <m:rPr>
                        <m:nor/>
                      </m:rPr>
                      <a:rPr kumimoji="1" lang="zh-CN" altLang="en-US" dirty="0"/>
                      <m:t> </m:t>
                    </m:r>
                    <m:r>
                      <m:rPr>
                        <m:nor/>
                      </m:rPr>
                      <a:rPr kumimoji="1" lang="en-US" altLang="zh-CN" i="1" dirty="0">
                        <a:latin typeface="Cambria Math" panose="02040503050406030204" pitchFamily="18" charset="0"/>
                      </a:rPr>
                      <m:t>P</m:t>
                    </m:r>
                    <m:r>
                      <a:rPr kumimoji="1" lang="zh-CN" altLang="en-US" i="1">
                        <a:latin typeface="Cambria Math" panose="02040503050406030204" pitchFamily="18" charset="0"/>
                      </a:rPr>
                      <m:t>∧</m:t>
                    </m:r>
                    <m:r>
                      <m:rPr>
                        <m:nor/>
                      </m:rPr>
                      <a:rPr kumimoji="1" lang="en-US" altLang="zh-CN" i="1" dirty="0">
                        <a:latin typeface="Cambria Math" panose="02040503050406030204" pitchFamily="18" charset="0"/>
                      </a:rPr>
                      <m:t>P</m:t>
                    </m:r>
                    <m:r>
                      <m:rPr>
                        <m:nor/>
                      </m:rPr>
                      <a:rPr kumimoji="1" lang="zh-CN" altLang="en-US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kumimoji="1" lang="en-US" altLang="zh-CN" dirty="0"/>
                      <m:t>|</m:t>
                    </m:r>
                    <m:r>
                      <m:rPr>
                        <m:nor/>
                      </m:rPr>
                      <a:rPr kumimoji="1" lang="zh-CN" altLang="en-US" dirty="0"/>
                      <m:t> </m:t>
                    </m:r>
                    <m:r>
                      <m:rPr>
                        <m:nor/>
                      </m:rPr>
                      <a:rPr kumimoji="1" lang="en-US" altLang="zh-CN" i="1" dirty="0">
                        <a:latin typeface="Cambria Math" panose="02040503050406030204" pitchFamily="18" charset="0"/>
                      </a:rPr>
                      <m:t>P</m:t>
                    </m:r>
                    <m:r>
                      <a:rPr kumimoji="1" lang="zh-CN" altLang="en-US" i="1">
                        <a:latin typeface="Cambria Math" panose="02040503050406030204" pitchFamily="18" charset="0"/>
                      </a:rPr>
                      <m:t>→</m:t>
                    </m:r>
                    <m:r>
                      <m:rPr>
                        <m:nor/>
                      </m:rPr>
                      <a:rPr kumimoji="1" lang="en-US" altLang="zh-CN" i="1" dirty="0">
                        <a:latin typeface="Cambria Math" panose="02040503050406030204" pitchFamily="18" charset="0"/>
                      </a:rPr>
                      <m:t>P</m:t>
                    </m:r>
                  </m:oMath>
                </a14:m>
                <a:endParaRPr kumimoji="1" lang="zh-CN" altLang="en-US" dirty="0"/>
              </a:p>
            </p:txBody>
          </p:sp>
        </mc:Choice>
        <mc:Fallback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CEFD4D0E-DEF7-D14D-9462-215FC55050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4271" y="1558881"/>
                <a:ext cx="5715228" cy="400110"/>
              </a:xfrm>
              <a:prstGeom prst="rect">
                <a:avLst/>
              </a:prstGeom>
              <a:blipFill>
                <a:blip r:embed="rId2"/>
                <a:stretch>
                  <a:fillRect t="-3125" b="-2187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文本框 4">
            <a:extLst>
              <a:ext uri="{FF2B5EF4-FFF2-40B4-BE49-F238E27FC236}">
                <a16:creationId xmlns:a16="http://schemas.microsoft.com/office/drawing/2014/main" id="{337DF36D-142C-B846-ADAD-A549AE056151}"/>
              </a:ext>
            </a:extLst>
          </p:cNvPr>
          <p:cNvSpPr txBox="1"/>
          <p:nvPr/>
        </p:nvSpPr>
        <p:spPr>
          <a:xfrm>
            <a:off x="480720" y="2565688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-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 证明系统：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74E9A56E-32B3-E247-A1A1-8692662DAB29}"/>
              </a:ext>
            </a:extLst>
          </p:cNvPr>
          <p:cNvSpPr txBox="1"/>
          <p:nvPr/>
        </p:nvSpPr>
        <p:spPr>
          <a:xfrm>
            <a:off x="480720" y="3282850"/>
            <a:ext cx="18517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-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 推导规则：</a:t>
            </a: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endParaRPr kumimoji="1" lang="zh-CN" altLang="en-US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FD068D17-5E9D-0043-BB08-1521CAB162BF}"/>
              </a:ext>
            </a:extLst>
          </p:cNvPr>
          <p:cNvSpPr txBox="1"/>
          <p:nvPr/>
        </p:nvSpPr>
        <p:spPr>
          <a:xfrm>
            <a:off x="480720" y="4000012"/>
            <a:ext cx="43669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语义学：</a:t>
            </a:r>
            <a:endParaRPr kumimoji="1" lang="en-US" altLang="zh-CN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/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-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 格（</a:t>
            </a: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lattice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）</a:t>
            </a:r>
            <a:endParaRPr kumimoji="1" lang="en-US" altLang="zh-CN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/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- 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海廷代数 （</a:t>
            </a:r>
            <a:r>
              <a:rPr kumimoji="1" lang="en-US" altLang="zh-CN" sz="2000" dirty="0" err="1"/>
              <a:t>Heyting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algebra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）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72EA60EC-8154-9C4D-8E9E-C104BF94E3E5}"/>
                  </a:ext>
                </a:extLst>
              </p:cNvPr>
              <p:cNvSpPr/>
              <p:nvPr/>
            </p:nvSpPr>
            <p:spPr>
              <a:xfrm>
                <a:off x="2910232" y="2012214"/>
                <a:ext cx="32047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zh-CN" alt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没有</m:t>
                      </m:r>
                      <m:r>
                        <a:rPr kumimoji="1" lang="en-US" altLang="zh-CN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¬</m:t>
                      </m:r>
                      <m:r>
                        <m:rPr>
                          <m:nor/>
                        </m:rPr>
                        <a:rPr kumimoji="1" lang="en-US" altLang="zh-CN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  <m:r>
                        <a:rPr kumimoji="1" lang="en-US" altLang="zh-CN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kumimoji="1" lang="en-US" altLang="zh-CN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¬</m:t>
                      </m:r>
                      <m:r>
                        <m:rPr>
                          <m:nor/>
                        </m:rPr>
                        <a:rPr kumimoji="1" lang="en-US" altLang="zh-CN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  <m:r>
                        <m:rPr>
                          <m:nor/>
                        </m:rPr>
                        <a:rPr kumimoji="1" lang="zh-CN" altLang="en-US" b="0" i="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zh-CN" altLang="en-US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将</m:t>
                      </m:r>
                      <m:r>
                        <a:rPr kumimoji="1" lang="zh-CN" alt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被</m:t>
                      </m:r>
                      <m:r>
                        <a:rPr kumimoji="1" lang="zh-CN" altLang="en-US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替换成</m:t>
                      </m:r>
                      <m:r>
                        <a:rPr kumimoji="1" lang="en-US" altLang="zh-CN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1" lang="en-US" altLang="zh-CN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  <m:r>
                        <a:rPr kumimoji="1" lang="zh-CN" alt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kumimoji="1" lang="en-US" altLang="zh-CN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⊥</m:t>
                      </m:r>
                    </m:oMath>
                  </m:oMathPara>
                </a14:m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72EA60EC-8154-9C4D-8E9E-C104BF94E3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0232" y="2012214"/>
                <a:ext cx="3204723" cy="369332"/>
              </a:xfrm>
              <a:prstGeom prst="rect">
                <a:avLst/>
              </a:prstGeom>
              <a:blipFill>
                <a:blip r:embed="rId3"/>
                <a:stretch>
                  <a:fillRect b="-1612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文本框 22">
            <a:extLst>
              <a:ext uri="{FF2B5EF4-FFF2-40B4-BE49-F238E27FC236}">
                <a16:creationId xmlns:a16="http://schemas.microsoft.com/office/drawing/2014/main" id="{C8A8F67F-424E-FC45-A9E7-1C09B523CAF6}"/>
              </a:ext>
            </a:extLst>
          </p:cNvPr>
          <p:cNvSpPr txBox="1"/>
          <p:nvPr/>
        </p:nvSpPr>
        <p:spPr>
          <a:xfrm>
            <a:off x="2204269" y="2618911"/>
            <a:ext cx="5715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ym typeface="+mn-ea"/>
              </a:rPr>
              <a:t>与命题逻辑一致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内容占位符 2">
                <a:extLst>
                  <a:ext uri="{FF2B5EF4-FFF2-40B4-BE49-F238E27FC236}">
                    <a16:creationId xmlns:a16="http://schemas.microsoft.com/office/drawing/2014/main" id="{07DB27CE-9F3D-7C4F-A54E-A6566E149B0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998696" y="4260400"/>
                <a:ext cx="3665551" cy="334806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kumimoji="1" lang="en-US" altLang="zh-CN" dirty="0"/>
                  <a:t>V(T)</a:t>
                </a:r>
                <a:r>
                  <a:rPr kumimoji="1" lang="zh-CN" altLang="en-US" dirty="0"/>
                  <a:t>        </a:t>
                </a:r>
                <a:r>
                  <a:rPr kumimoji="1" lang="en-US" altLang="zh-CN" dirty="0"/>
                  <a:t>=</a:t>
                </a:r>
                <a:r>
                  <a:rPr kumimoji="1" lang="zh-CN" altLang="en-US" dirty="0"/>
                  <a:t> </a:t>
                </a:r>
                <a14:m>
                  <m:oMath xmlns:m="http://schemas.openxmlformats.org/officeDocument/2006/math">
                    <m:r>
                      <a:rPr kumimoji="1" lang="en-US" altLang="zh-CN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ℛ</m:t>
                    </m:r>
                  </m:oMath>
                </a14:m>
                <a:endParaRPr kumimoji="1" lang="en-US" altLang="zh-CN" dirty="0"/>
              </a:p>
              <a:p>
                <a:pPr marL="0" indent="0">
                  <a:buNone/>
                </a:pPr>
                <a:r>
                  <a:rPr kumimoji="1" lang="en-US" altLang="zh-CN" dirty="0"/>
                  <a:t>V(F)</a:t>
                </a:r>
                <a:r>
                  <a:rPr kumimoji="1" lang="zh-CN" altLang="en-US" dirty="0"/>
                  <a:t>        </a:t>
                </a:r>
                <a:r>
                  <a:rPr kumimoji="1" lang="en-US" altLang="zh-CN" dirty="0"/>
                  <a:t>=</a:t>
                </a:r>
                <a:r>
                  <a:rPr kumimoji="1" lang="zh-CN" altLang="en-US" dirty="0"/>
                  <a:t> </a:t>
                </a:r>
                <a14:m>
                  <m:oMath xmlns:m="http://schemas.openxmlformats.org/officeDocument/2006/math">
                    <m:r>
                      <a:rPr kumimoji="1" lang="zh-CN" altLang="en-US" i="1" smtClean="0">
                        <a:latin typeface="Cambria Math" panose="02040503050406030204" pitchFamily="18" charset="0"/>
                      </a:rPr>
                      <m:t>∅</m:t>
                    </m:r>
                  </m:oMath>
                </a14:m>
                <a:endParaRPr kumimoji="1" lang="en-US" altLang="zh-CN" dirty="0"/>
              </a:p>
              <a:p>
                <a:pPr marL="0" indent="0">
                  <a:buNone/>
                </a:pPr>
                <a:r>
                  <a:rPr kumimoji="1" lang="en-US" altLang="zh-CN" dirty="0"/>
                  <a:t>V(p)</a:t>
                </a:r>
                <a:r>
                  <a:rPr kumimoji="1" lang="zh-CN" altLang="en-US" dirty="0"/>
                  <a:t>        </a:t>
                </a:r>
                <a:r>
                  <a:rPr kumimoji="1" lang="en-US" altLang="zh-CN" dirty="0"/>
                  <a:t>=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any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subset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of</a:t>
                </a:r>
                <a:r>
                  <a:rPr kumimoji="1" lang="zh-CN" altLang="en-US" dirty="0"/>
                  <a:t> </a:t>
                </a:r>
                <a14:m>
                  <m:oMath xmlns:m="http://schemas.openxmlformats.org/officeDocument/2006/math">
                    <m:r>
                      <a:rPr kumimoji="1"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ℛ</m:t>
                    </m:r>
                  </m:oMath>
                </a14:m>
                <a:endParaRPr kumimoji="1" lang="en-US" altLang="zh-CN" dirty="0"/>
              </a:p>
              <a:p>
                <a:pPr marL="0" indent="0">
                  <a:buNone/>
                </a:pPr>
                <a:r>
                  <a:rPr kumimoji="1" lang="en-US" altLang="zh-CN" dirty="0"/>
                  <a:t>V(P/\Q)</a:t>
                </a:r>
                <a:r>
                  <a:rPr kumimoji="1" lang="zh-CN" altLang="en-US" dirty="0"/>
                  <a:t>   </a:t>
                </a:r>
                <a:r>
                  <a:rPr kumimoji="1" lang="en-US" altLang="zh-CN" dirty="0"/>
                  <a:t>=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V(P) </a:t>
                </a:r>
                <a14:m>
                  <m:oMath xmlns:m="http://schemas.openxmlformats.org/officeDocument/2006/math">
                    <m:r>
                      <a:rPr kumimoji="1"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</m:oMath>
                </a14:m>
                <a:r>
                  <a:rPr kumimoji="1" lang="en-US" altLang="zh-CN" dirty="0"/>
                  <a:t>V(Q)</a:t>
                </a:r>
              </a:p>
              <a:p>
                <a:pPr marL="0" indent="0">
                  <a:buNone/>
                </a:pPr>
                <a:r>
                  <a:rPr kumimoji="1" lang="en-US" altLang="zh-CN" dirty="0"/>
                  <a:t>V(P\/Q)</a:t>
                </a:r>
                <a:r>
                  <a:rPr kumimoji="1" lang="zh-CN" altLang="en-US" dirty="0"/>
                  <a:t>   </a:t>
                </a:r>
                <a:r>
                  <a:rPr kumimoji="1" lang="en-US" altLang="zh-CN" dirty="0"/>
                  <a:t>=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V(P)</a:t>
                </a:r>
                <a:r>
                  <a:rPr kumimoji="1" lang="zh-CN" altLang="en-US" dirty="0"/>
                  <a:t> </a:t>
                </a:r>
                <a14:m>
                  <m:oMath xmlns:m="http://schemas.openxmlformats.org/officeDocument/2006/math">
                    <m:r>
                      <a:rPr kumimoji="1" lang="zh-CN" altLang="en-US" i="1" smtClean="0">
                        <a:latin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kumimoji="1" lang="en-US" altLang="zh-CN" dirty="0"/>
                  <a:t>V(Q)</a:t>
                </a:r>
              </a:p>
              <a:p>
                <a:pPr marL="0" indent="0">
                  <a:buNone/>
                </a:pPr>
                <a:r>
                  <a:rPr kumimoji="1" lang="en-US" altLang="zh-CN" dirty="0"/>
                  <a:t>V(P</a:t>
                </a:r>
                <a:r>
                  <a:rPr kumimoji="1" lang="zh-CN" altLang="en-US" dirty="0"/>
                  <a:t> 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latin typeface="Cambria Math" panose="02040503050406030204" pitchFamily="18" charset="0"/>
                      </a:rPr>
                      <m:t>→ </m:t>
                    </m:r>
                  </m:oMath>
                </a14:m>
                <a:r>
                  <a:rPr kumimoji="1" lang="en-US" altLang="zh-CN" dirty="0"/>
                  <a:t>Q)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=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 err="1"/>
                  <a:t>int</a:t>
                </a:r>
                <a:r>
                  <a:rPr kumimoji="1" lang="en-US" altLang="zh-CN" dirty="0"/>
                  <a:t>(~V(P)</a:t>
                </a:r>
                <a:r>
                  <a:rPr kumimoji="1" lang="zh-CN" altLang="en-US" dirty="0"/>
                  <a:t> 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latin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V(Q))</a:t>
                </a:r>
              </a:p>
            </p:txBody>
          </p:sp>
        </mc:Choice>
        <mc:Fallback>
          <p:sp>
            <p:nvSpPr>
              <p:cNvPr id="24" name="内容占位符 2">
                <a:extLst>
                  <a:ext uri="{FF2B5EF4-FFF2-40B4-BE49-F238E27FC236}">
                    <a16:creationId xmlns:a16="http://schemas.microsoft.com/office/drawing/2014/main" id="{07DB27CE-9F3D-7C4F-A54E-A6566E149B0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98696" y="4260400"/>
                <a:ext cx="3665551" cy="3348064"/>
              </a:xfrm>
              <a:blipFill>
                <a:blip r:embed="rId4"/>
                <a:stretch>
                  <a:fillRect l="-1730" t="-150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文本框 24">
                <a:extLst>
                  <a:ext uri="{FF2B5EF4-FFF2-40B4-BE49-F238E27FC236}">
                    <a16:creationId xmlns:a16="http://schemas.microsoft.com/office/drawing/2014/main" id="{8F6B71CD-D8D7-5547-A2F0-D6A5B9DF9D86}"/>
                  </a:ext>
                </a:extLst>
              </p:cNvPr>
              <p:cNvSpPr txBox="1"/>
              <p:nvPr/>
            </p:nvSpPr>
            <p:spPr>
              <a:xfrm>
                <a:off x="2204269" y="3282850"/>
                <a:ext cx="571522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zh-CN" altLang="en-US" sz="2000" dirty="0">
                    <a:sym typeface="+mn-ea"/>
                  </a:rPr>
                  <a:t>剔除了双重否定律</a:t>
                </a:r>
                <a:endParaRPr kumimoji="1" lang="en-US" altLang="zh-CN" sz="2000" dirty="0">
                  <a:sym typeface="+mn-ea"/>
                </a:endParaRPr>
              </a:p>
              <a:p>
                <a:r>
                  <a:rPr kumimoji="1" lang="zh-CN" altLang="en-US" sz="2000" dirty="0">
                    <a:ea typeface="Cambria Math" panose="02040503050406030204" pitchFamily="18" charset="0"/>
                    <a:sym typeface="+mn-ea"/>
                  </a:rPr>
                  <a:t>剔除了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zh-CN" altLang="en-US" dirty="0"/>
                  <a:t>的引入与消去规则</a:t>
                </a:r>
              </a:p>
            </p:txBody>
          </p:sp>
        </mc:Choice>
        <mc:Fallback>
          <p:sp>
            <p:nvSpPr>
              <p:cNvPr id="25" name="文本框 24">
                <a:extLst>
                  <a:ext uri="{FF2B5EF4-FFF2-40B4-BE49-F238E27FC236}">
                    <a16:creationId xmlns:a16="http://schemas.microsoft.com/office/drawing/2014/main" id="{8F6B71CD-D8D7-5547-A2F0-D6A5B9DF9D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4269" y="3282850"/>
                <a:ext cx="5715228" cy="707886"/>
              </a:xfrm>
              <a:prstGeom prst="rect">
                <a:avLst/>
              </a:prstGeom>
              <a:blipFill>
                <a:blip r:embed="rId5"/>
                <a:stretch>
                  <a:fillRect l="-1109" t="-5263" b="-122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0512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722" y="155078"/>
            <a:ext cx="10515600" cy="1325563"/>
          </a:xfrm>
        </p:spPr>
        <p:txBody>
          <a:bodyPr/>
          <a:lstStyle/>
          <a:p>
            <a:r>
              <a:rPr lang="" altLang="en-US" sz="4400" dirty="0"/>
              <a:t>回顾 ：Coq中的构造逻辑与经典逻辑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D79B5162-A1BD-374D-A75E-84C9342E5F12}"/>
              </a:ext>
            </a:extLst>
          </p:cNvPr>
          <p:cNvSpPr txBox="1"/>
          <p:nvPr/>
        </p:nvSpPr>
        <p:spPr>
          <a:xfrm>
            <a:off x="480722" y="1558881"/>
            <a:ext cx="54425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-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Coq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中使用的是哪种逻辑？构造主义？经典？</a:t>
            </a:r>
          </a:p>
        </p:txBody>
      </p:sp>
    </p:spTree>
    <p:extLst>
      <p:ext uri="{BB962C8B-B14F-4D97-AF65-F5344CB8AC3E}">
        <p14:creationId xmlns:p14="http://schemas.microsoft.com/office/powerpoint/2010/main" val="1054716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722" y="155078"/>
            <a:ext cx="10515600" cy="1325563"/>
          </a:xfrm>
        </p:spPr>
        <p:txBody>
          <a:bodyPr/>
          <a:lstStyle/>
          <a:p>
            <a:r>
              <a:rPr lang="" altLang="en-US" sz="4400" dirty="0"/>
              <a:t>回顾 ：Coq中的构造逻辑与经典逻辑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D79B5162-A1BD-374D-A75E-84C9342E5F12}"/>
              </a:ext>
            </a:extLst>
          </p:cNvPr>
          <p:cNvSpPr txBox="1"/>
          <p:nvPr/>
        </p:nvSpPr>
        <p:spPr>
          <a:xfrm>
            <a:off x="480722" y="1558881"/>
            <a:ext cx="54425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-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Coq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中使用的是哪种逻辑？构造主义？经典？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B0AB7D7D-BE60-854D-9983-319DCBC4F33A}"/>
              </a:ext>
            </a:extLst>
          </p:cNvPr>
          <p:cNvSpPr txBox="1"/>
          <p:nvPr/>
        </p:nvSpPr>
        <p:spPr>
          <a:xfrm>
            <a:off x="-804333" y="143933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E4E1143-B7F0-F348-9C86-D476816349BE}"/>
              </a:ext>
            </a:extLst>
          </p:cNvPr>
          <p:cNvSpPr txBox="1"/>
          <p:nvPr/>
        </p:nvSpPr>
        <p:spPr>
          <a:xfrm>
            <a:off x="480722" y="2325097"/>
            <a:ext cx="348044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Coq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中能证明以下命题吗：</a:t>
            </a:r>
            <a:endParaRPr kumimoji="1" lang="en-US" altLang="zh-CN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800100" lvl="1" indent="-342900">
              <a:buFontTx/>
              <a:buChar char="-"/>
            </a:pPr>
            <a:r>
              <a:rPr lang="en" altLang="zh-CN" dirty="0"/>
              <a:t>P \/ ~ P</a:t>
            </a:r>
          </a:p>
          <a:p>
            <a:pPr marL="800100" lvl="1" indent="-342900">
              <a:buFontTx/>
              <a:buChar char="-"/>
            </a:pPr>
            <a:r>
              <a:rPr lang="en" altLang="zh-CN" dirty="0"/>
              <a:t>~~P -&gt; P</a:t>
            </a:r>
            <a:endParaRPr kumimoji="1" lang="en" altLang="zh-CN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/>
            <a:endParaRPr kumimoji="1" lang="zh-CN" altLang="en-US" sz="24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/>
            <a:endParaRPr kumimoji="1" lang="zh-CN" altLang="en-US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FACFC5BF-07A0-674F-AB09-144144751524}"/>
              </a:ext>
            </a:extLst>
          </p:cNvPr>
          <p:cNvSpPr txBox="1"/>
          <p:nvPr/>
        </p:nvSpPr>
        <p:spPr>
          <a:xfrm>
            <a:off x="480722" y="4175734"/>
            <a:ext cx="64633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endParaRPr kumimoji="1" lang="en" altLang="zh-CN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/>
            <a:endParaRPr kumimoji="1" lang="zh-CN" altLang="en-US" sz="24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/>
            <a:endParaRPr kumimoji="1" lang="zh-CN" altLang="en-US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FFE45C06-345F-4C4E-A202-94E695F4C72F}"/>
              </a:ext>
            </a:extLst>
          </p:cNvPr>
          <p:cNvSpPr txBox="1"/>
          <p:nvPr/>
        </p:nvSpPr>
        <p:spPr>
          <a:xfrm>
            <a:off x="480722" y="3956313"/>
            <a:ext cx="6463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endParaRPr kumimoji="1" lang="zh-CN" altLang="en-US" sz="24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/>
            <a:endParaRPr kumimoji="1" lang="zh-CN" altLang="en-US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55622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722" y="155078"/>
            <a:ext cx="10515600" cy="1325563"/>
          </a:xfrm>
        </p:spPr>
        <p:txBody>
          <a:bodyPr/>
          <a:lstStyle/>
          <a:p>
            <a:r>
              <a:rPr lang="" altLang="en-US" sz="4400" dirty="0"/>
              <a:t>回顾 ：Coq中的构造逻辑与经典逻辑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D79B5162-A1BD-374D-A75E-84C9342E5F12}"/>
              </a:ext>
            </a:extLst>
          </p:cNvPr>
          <p:cNvSpPr txBox="1"/>
          <p:nvPr/>
        </p:nvSpPr>
        <p:spPr>
          <a:xfrm>
            <a:off x="480722" y="1558881"/>
            <a:ext cx="54425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-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Coq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中使用的是哪种逻辑？构造主义？经典？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B0AB7D7D-BE60-854D-9983-319DCBC4F33A}"/>
              </a:ext>
            </a:extLst>
          </p:cNvPr>
          <p:cNvSpPr txBox="1"/>
          <p:nvPr/>
        </p:nvSpPr>
        <p:spPr>
          <a:xfrm>
            <a:off x="-804333" y="143933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E4E1143-B7F0-F348-9C86-D476816349BE}"/>
              </a:ext>
            </a:extLst>
          </p:cNvPr>
          <p:cNvSpPr txBox="1"/>
          <p:nvPr/>
        </p:nvSpPr>
        <p:spPr>
          <a:xfrm>
            <a:off x="480722" y="2325097"/>
            <a:ext cx="348044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Coq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中能证明以下命题吗：</a:t>
            </a:r>
            <a:endParaRPr kumimoji="1" lang="en-US" altLang="zh-CN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800100" lvl="1" indent="-342900">
              <a:buFontTx/>
              <a:buChar char="-"/>
            </a:pPr>
            <a:r>
              <a:rPr lang="en" altLang="zh-CN" dirty="0"/>
              <a:t>P \/ ~ P</a:t>
            </a:r>
          </a:p>
          <a:p>
            <a:pPr marL="800100" lvl="1" indent="-342900">
              <a:buFontTx/>
              <a:buChar char="-"/>
            </a:pPr>
            <a:r>
              <a:rPr lang="en" altLang="zh-CN" dirty="0"/>
              <a:t>~~P -&gt; P</a:t>
            </a:r>
            <a:endParaRPr kumimoji="1" lang="en" altLang="zh-CN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/>
            <a:endParaRPr kumimoji="1" lang="zh-CN" altLang="en-US" sz="24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/>
            <a:endParaRPr kumimoji="1" lang="zh-CN" altLang="en-US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FACFC5BF-07A0-674F-AB09-144144751524}"/>
              </a:ext>
            </a:extLst>
          </p:cNvPr>
          <p:cNvSpPr txBox="1"/>
          <p:nvPr/>
        </p:nvSpPr>
        <p:spPr>
          <a:xfrm>
            <a:off x="480722" y="4175734"/>
            <a:ext cx="64633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endParaRPr kumimoji="1" lang="en" altLang="zh-CN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/>
            <a:endParaRPr kumimoji="1" lang="zh-CN" altLang="en-US" sz="24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/>
            <a:endParaRPr kumimoji="1" lang="zh-CN" altLang="en-US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FFE45C06-345F-4C4E-A202-94E695F4C72F}"/>
              </a:ext>
            </a:extLst>
          </p:cNvPr>
          <p:cNvSpPr txBox="1"/>
          <p:nvPr/>
        </p:nvSpPr>
        <p:spPr>
          <a:xfrm>
            <a:off x="480722" y="3956313"/>
            <a:ext cx="6463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endParaRPr kumimoji="1" lang="zh-CN" altLang="en-US" sz="24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/>
            <a:endParaRPr kumimoji="1" lang="zh-CN" altLang="en-US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16E7C638-7622-1145-BDEE-F9FA3E121C46}"/>
              </a:ext>
            </a:extLst>
          </p:cNvPr>
          <p:cNvSpPr txBox="1"/>
          <p:nvPr/>
        </p:nvSpPr>
        <p:spPr>
          <a:xfrm>
            <a:off x="480722" y="3806764"/>
            <a:ext cx="467307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Coq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中使用经典逻辑</a:t>
            </a:r>
            <a:endParaRPr kumimoji="1" lang="en-US" altLang="zh-CN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800100" lvl="1" indent="-342900">
              <a:buFontTx/>
              <a:buChar char="-"/>
            </a:pPr>
            <a:r>
              <a:rPr lang="en" altLang="zh-CN" dirty="0"/>
              <a:t>Require Import </a:t>
            </a:r>
            <a:r>
              <a:rPr lang="en" altLang="zh-CN" dirty="0" err="1"/>
              <a:t>Coq.Logic.Classical</a:t>
            </a:r>
            <a:r>
              <a:rPr lang="en" altLang="zh-CN" dirty="0"/>
              <a:t>.</a:t>
            </a:r>
          </a:p>
          <a:p>
            <a:pPr marL="800100" lvl="1" indent="-342900">
              <a:buFontTx/>
              <a:buChar char="-"/>
            </a:pPr>
            <a:r>
              <a:rPr lang="en" altLang="zh-CN" dirty="0"/>
              <a:t>destruct (classic P) as [p | np].</a:t>
            </a:r>
            <a:endParaRPr kumimoji="1" lang="en" altLang="zh-CN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/>
            <a:endParaRPr kumimoji="1" lang="zh-CN" altLang="en-US" sz="24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/>
            <a:endParaRPr kumimoji="1" lang="zh-CN" altLang="en-US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610295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722" y="155078"/>
            <a:ext cx="10515600" cy="1325563"/>
          </a:xfrm>
        </p:spPr>
        <p:txBody>
          <a:bodyPr/>
          <a:lstStyle/>
          <a:p>
            <a:r>
              <a:rPr lang="" altLang="en-US" sz="4400" dirty="0"/>
              <a:t>习题回顾课程内容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722" y="1480641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" altLang="en-US" dirty="0"/>
          </a:p>
          <a:p>
            <a:pPr marL="457200" indent="-457200">
              <a:buAutoNum type="arabicPeriod"/>
            </a:pPr>
            <a:r>
              <a:rPr lang="" altLang="en-US" sz="2800" dirty="0"/>
              <a:t>课程内容回顾与补充</a:t>
            </a:r>
          </a:p>
          <a:p>
            <a:pPr marL="457200" indent="-457200">
              <a:buAutoNum type="arabicPeriod"/>
            </a:pPr>
            <a:endParaRPr lang="" altLang="en-US" sz="2800" dirty="0"/>
          </a:p>
          <a:p>
            <a:pPr marL="457200" indent="-457200">
              <a:buAutoNum type="arabicPeriod"/>
            </a:pPr>
            <a:r>
              <a:rPr lang="" altLang="en-US" sz="2800" dirty="0">
                <a:solidFill>
                  <a:srgbClr val="C00000"/>
                </a:solidFill>
              </a:rPr>
              <a:t>Coq使用与上一阶段作业中的问题</a:t>
            </a:r>
          </a:p>
          <a:p>
            <a:pPr marL="457200" indent="-457200">
              <a:buAutoNum type="arabicPeriod"/>
            </a:pPr>
            <a:endParaRPr lang="" altLang="en-US" sz="2800" dirty="0"/>
          </a:p>
          <a:p>
            <a:pPr marL="457200" indent="-457200">
              <a:buAutoNum type="arabicPeriod"/>
            </a:pPr>
            <a:r>
              <a:rPr lang="" altLang="en-US" sz="2800" dirty="0"/>
              <a:t>疑问解答</a:t>
            </a:r>
            <a:endParaRPr lang="" altLang="en-US" dirty="0"/>
          </a:p>
        </p:txBody>
      </p:sp>
    </p:spTree>
    <p:extLst>
      <p:ext uri="{BB962C8B-B14F-4D97-AF65-F5344CB8AC3E}">
        <p14:creationId xmlns:p14="http://schemas.microsoft.com/office/powerpoint/2010/main" val="20226168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722" y="155078"/>
            <a:ext cx="10515600" cy="1325563"/>
          </a:xfrm>
        </p:spPr>
        <p:txBody>
          <a:bodyPr/>
          <a:lstStyle/>
          <a:p>
            <a:r>
              <a:rPr lang="" altLang="en-US" sz="4400" dirty="0"/>
              <a:t>Coq：Coq证明与自然演绎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CF4DE9CE-8A72-8641-A2DA-400A430434E5}"/>
                  </a:ext>
                </a:extLst>
              </p:cNvPr>
              <p:cNvSpPr txBox="1"/>
              <p:nvPr/>
            </p:nvSpPr>
            <p:spPr>
              <a:xfrm>
                <a:off x="2598420" y="2939415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kumimoji="1" lang="zh-CN" altLang="en-US" i="1"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</a:rPr>
                        <m:t>2)</m:t>
                      </m:r>
                    </m:oMath>
                  </m:oMathPara>
                </a14:m>
                <a:endParaRPr kumimoji="1" lang="en-US" altLang="zh-CN" dirty="0"/>
              </a:p>
            </p:txBody>
          </p:sp>
        </mc:Choice>
        <mc:Fallback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CF4DE9CE-8A72-8641-A2DA-400A430434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8420" y="2939415"/>
                <a:ext cx="1828800" cy="369332"/>
              </a:xfrm>
              <a:prstGeom prst="rect">
                <a:avLst/>
              </a:prstGeom>
              <a:blipFill>
                <a:blip r:embed="rId2"/>
                <a:stretch>
                  <a:fillRect b="-1290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直线连接符 4">
            <a:extLst>
              <a:ext uri="{FF2B5EF4-FFF2-40B4-BE49-F238E27FC236}">
                <a16:creationId xmlns:a16="http://schemas.microsoft.com/office/drawing/2014/main" id="{9E6B0EBB-E6E6-4646-A6BC-2F49C8D4E608}"/>
              </a:ext>
            </a:extLst>
          </p:cNvPr>
          <p:cNvCxnSpPr/>
          <p:nvPr/>
        </p:nvCxnSpPr>
        <p:spPr>
          <a:xfrm>
            <a:off x="3896995" y="3124200"/>
            <a:ext cx="2362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19841E40-7DDF-F04D-834A-07B9BAC5CC95}"/>
                  </a:ext>
                </a:extLst>
              </p:cNvPr>
              <p:cNvSpPr txBox="1"/>
              <p:nvPr/>
            </p:nvSpPr>
            <p:spPr>
              <a:xfrm>
                <a:off x="5776595" y="2939415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kumimoji="1" lang="zh-CN" altLang="en-US" i="1"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</a:rPr>
                        <m:t>1)</m:t>
                      </m:r>
                    </m:oMath>
                  </m:oMathPara>
                </a14:m>
                <a:endParaRPr kumimoji="1" lang="en-US" altLang="zh-CN" dirty="0"/>
              </a:p>
            </p:txBody>
          </p:sp>
        </mc:Choice>
        <mc:Fallback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19841E40-7DDF-F04D-834A-07B9BAC5CC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6595" y="2939415"/>
                <a:ext cx="1828800" cy="369332"/>
              </a:xfrm>
              <a:prstGeom prst="rect">
                <a:avLst/>
              </a:prstGeom>
              <a:blipFill>
                <a:blip r:embed="rId3"/>
                <a:stretch>
                  <a:fillRect b="-1290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64EC6386-67EF-7747-AFAD-69C552BE3140}"/>
                  </a:ext>
                </a:extLst>
              </p:cNvPr>
              <p:cNvSpPr txBox="1"/>
              <p:nvPr/>
            </p:nvSpPr>
            <p:spPr>
              <a:xfrm>
                <a:off x="916305" y="2436495"/>
                <a:ext cx="2055495" cy="3683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i="1" dirty="0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kumimoji="1" lang="zh-CN" altLang="en-US" i="1"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kumimoji="1" lang="en-US" altLang="zh-CN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zh-CN" i="1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kumimoji="1" lang="en-US" altLang="zh-CN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l-GR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kumimoji="1" lang="zh-CN" altLang="en-US" i="1"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kumimoji="1" lang="en-US" altLang="zh-CN" dirty="0"/>
              </a:p>
            </p:txBody>
          </p:sp>
        </mc:Choice>
        <mc:Fallback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64EC6386-67EF-7747-AFAD-69C552BE31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305" y="2436495"/>
                <a:ext cx="2055495" cy="368300"/>
              </a:xfrm>
              <a:prstGeom prst="rect">
                <a:avLst/>
              </a:prstGeom>
              <a:blipFill>
                <a:blip r:embed="rId4"/>
                <a:stretch>
                  <a:fillRect b="-17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直线连接符 7">
            <a:extLst>
              <a:ext uri="{FF2B5EF4-FFF2-40B4-BE49-F238E27FC236}">
                <a16:creationId xmlns:a16="http://schemas.microsoft.com/office/drawing/2014/main" id="{2875978D-B2F3-4B4B-8E45-07B6E9CF9C68}"/>
              </a:ext>
            </a:extLst>
          </p:cNvPr>
          <p:cNvCxnSpPr/>
          <p:nvPr/>
        </p:nvCxnSpPr>
        <p:spPr>
          <a:xfrm>
            <a:off x="737235" y="2306955"/>
            <a:ext cx="2362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0607DBDF-0A08-1042-BCC1-56BFE18A232E}"/>
                  </a:ext>
                </a:extLst>
              </p:cNvPr>
              <p:cNvSpPr txBox="1"/>
              <p:nvPr/>
            </p:nvSpPr>
            <p:spPr>
              <a:xfrm>
                <a:off x="4106545" y="2491740"/>
                <a:ext cx="1943100" cy="3683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i="1" dirty="0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kumimoji="1" lang="zh-CN" altLang="en-US" i="1"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kumimoji="1" lang="en-US" altLang="zh-CN" i="1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kumimoji="1" lang="el-GR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kumimoji="1" lang="zh-CN" altLang="en-US" i="1"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kumimoji="1" lang="en-US" altLang="zh-CN" b="0" i="1" dirty="0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kumimoji="1" lang="en-US" altLang="zh-CN" dirty="0"/>
              </a:p>
            </p:txBody>
          </p:sp>
        </mc:Choice>
        <mc:Fallback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0607DBDF-0A08-1042-BCC1-56BFE18A23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6545" y="2491740"/>
                <a:ext cx="1943100" cy="368300"/>
              </a:xfrm>
              <a:prstGeom prst="rect">
                <a:avLst/>
              </a:prstGeom>
              <a:blipFill>
                <a:blip r:embed="rId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直线连接符 9">
            <a:extLst>
              <a:ext uri="{FF2B5EF4-FFF2-40B4-BE49-F238E27FC236}">
                <a16:creationId xmlns:a16="http://schemas.microsoft.com/office/drawing/2014/main" id="{A4878F4A-1FD2-ED4D-99D8-EA3F6F79F417}"/>
              </a:ext>
            </a:extLst>
          </p:cNvPr>
          <p:cNvCxnSpPr/>
          <p:nvPr/>
        </p:nvCxnSpPr>
        <p:spPr>
          <a:xfrm>
            <a:off x="3896995" y="2306955"/>
            <a:ext cx="2362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25C26351-0542-EE44-B7BF-1A758ACBADDC}"/>
                  </a:ext>
                </a:extLst>
              </p:cNvPr>
              <p:cNvSpPr txBox="1"/>
              <p:nvPr/>
            </p:nvSpPr>
            <p:spPr>
              <a:xfrm>
                <a:off x="2598420" y="2122170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kumimoji="1" lang="en-US" altLang="zh-CN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</a:rPr>
                        <m:t>𝑎𝑟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en-US" altLang="zh-CN" dirty="0"/>
              </a:p>
            </p:txBody>
          </p:sp>
        </mc:Choice>
        <mc:Fallback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25C26351-0542-EE44-B7BF-1A758ACBAD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8420" y="2122170"/>
                <a:ext cx="1828800" cy="369332"/>
              </a:xfrm>
              <a:prstGeom prst="rect">
                <a:avLst/>
              </a:prstGeom>
              <a:blipFill>
                <a:blip r:embed="rId6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直线连接符 3">
            <a:extLst>
              <a:ext uri="{FF2B5EF4-FFF2-40B4-BE49-F238E27FC236}">
                <a16:creationId xmlns:a16="http://schemas.microsoft.com/office/drawing/2014/main" id="{E5E42458-B7CF-D34F-970B-574A14074597}"/>
              </a:ext>
            </a:extLst>
          </p:cNvPr>
          <p:cNvCxnSpPr/>
          <p:nvPr/>
        </p:nvCxnSpPr>
        <p:spPr>
          <a:xfrm>
            <a:off x="1912620" y="4760992"/>
            <a:ext cx="32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文本框 8">
                <a:extLst>
                  <a:ext uri="{FF2B5EF4-FFF2-40B4-BE49-F238E27FC236}">
                    <a16:creationId xmlns:a16="http://schemas.microsoft.com/office/drawing/2014/main" id="{52CABC66-0812-C748-9AEF-043EEF9C9E12}"/>
                  </a:ext>
                </a:extLst>
              </p:cNvPr>
              <p:cNvSpPr txBox="1"/>
              <p:nvPr/>
            </p:nvSpPr>
            <p:spPr>
              <a:xfrm>
                <a:off x="2420620" y="4941570"/>
                <a:ext cx="2185035" cy="3683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l-GR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kumimoji="1" lang="zh-CN" altLang="en-US" i="1"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kumimoji="1" lang="zh-CN" altLang="en-US" i="1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kumimoji="1" lang="zh-CN" altLang="en-US" i="1"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kumimoji="1" lang="en-US" altLang="zh-CN" i="1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3" name="文本框 8">
                <a:extLst>
                  <a:ext uri="{FF2B5EF4-FFF2-40B4-BE49-F238E27FC236}">
                    <a16:creationId xmlns:a16="http://schemas.microsoft.com/office/drawing/2014/main" id="{52CABC66-0812-C748-9AEF-043EEF9C9E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0620" y="4941570"/>
                <a:ext cx="2185035" cy="368300"/>
              </a:xfrm>
              <a:prstGeom prst="rect">
                <a:avLst/>
              </a:prstGeom>
              <a:blipFill>
                <a:blip r:embed="rId7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文本框 7">
                <a:extLst>
                  <a:ext uri="{FF2B5EF4-FFF2-40B4-BE49-F238E27FC236}">
                    <a16:creationId xmlns:a16="http://schemas.microsoft.com/office/drawing/2014/main" id="{80C4A960-D5FC-F048-90A5-5BEA0A13E872}"/>
                  </a:ext>
                </a:extLst>
              </p:cNvPr>
              <p:cNvSpPr txBox="1"/>
              <p:nvPr/>
            </p:nvSpPr>
            <p:spPr>
              <a:xfrm>
                <a:off x="2258695" y="4212590"/>
                <a:ext cx="2508250" cy="3683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i="1" dirty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kumimoji="1" lang="zh-CN" altLang="en-US" i="1"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kumimoji="1" lang="en-US" altLang="zh-CN" i="1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kumimoji="1" lang="en-US" altLang="zh-CN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l-GR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a:rPr kumimoji="1" lang="en-US" altLang="zh-CN" i="1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kumimoji="1" lang="zh-CN" altLang="en-US" i="1"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kumimoji="1" lang="en-US" altLang="zh-CN" dirty="0"/>
              </a:p>
            </p:txBody>
          </p:sp>
        </mc:Choice>
        <mc:Fallback>
          <p:sp>
            <p:nvSpPr>
              <p:cNvPr id="14" name="文本框 7">
                <a:extLst>
                  <a:ext uri="{FF2B5EF4-FFF2-40B4-BE49-F238E27FC236}">
                    <a16:creationId xmlns:a16="http://schemas.microsoft.com/office/drawing/2014/main" id="{80C4A960-D5FC-F048-90A5-5BEA0A13E8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8695" y="4212590"/>
                <a:ext cx="2508250" cy="368300"/>
              </a:xfrm>
              <a:prstGeom prst="rect">
                <a:avLst/>
              </a:prstGeom>
              <a:blipFill>
                <a:blip r:embed="rId8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31DCD97A-BC29-EF40-A747-7D1C09EFD516}"/>
                  </a:ext>
                </a:extLst>
              </p:cNvPr>
              <p:cNvSpPr txBox="1"/>
              <p:nvPr/>
            </p:nvSpPr>
            <p:spPr>
              <a:xfrm>
                <a:off x="4605655" y="4581112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kumimoji="1" lang="zh-CN" altLang="en-US" i="1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en-US" altLang="zh-CN" dirty="0"/>
              </a:p>
            </p:txBody>
          </p:sp>
        </mc:Choice>
        <mc:Fallback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31DCD97A-BC29-EF40-A747-7D1C09EFD5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5655" y="4581112"/>
                <a:ext cx="1828800" cy="369332"/>
              </a:xfrm>
              <a:prstGeom prst="rect">
                <a:avLst/>
              </a:prstGeom>
              <a:blipFill>
                <a:blip r:embed="rId9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直线连接符 9">
            <a:extLst>
              <a:ext uri="{FF2B5EF4-FFF2-40B4-BE49-F238E27FC236}">
                <a16:creationId xmlns:a16="http://schemas.microsoft.com/office/drawing/2014/main" id="{0F470574-B56C-A949-976D-2C3753E0DA42}"/>
              </a:ext>
            </a:extLst>
          </p:cNvPr>
          <p:cNvCxnSpPr/>
          <p:nvPr/>
        </p:nvCxnSpPr>
        <p:spPr>
          <a:xfrm flipV="1">
            <a:off x="990600" y="4006850"/>
            <a:ext cx="5215890" cy="419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文本框 10">
                <a:extLst>
                  <a:ext uri="{FF2B5EF4-FFF2-40B4-BE49-F238E27FC236}">
                    <a16:creationId xmlns:a16="http://schemas.microsoft.com/office/drawing/2014/main" id="{B0E15752-EFF2-394E-9D2E-005EB8EF8359}"/>
                  </a:ext>
                </a:extLst>
              </p:cNvPr>
              <p:cNvSpPr txBox="1"/>
              <p:nvPr/>
            </p:nvSpPr>
            <p:spPr>
              <a:xfrm>
                <a:off x="845820" y="3308985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i="1" dirty="0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kumimoji="1" lang="zh-CN" altLang="en-US" i="1"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kumimoji="1" lang="el-GR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kumimoji="1" lang="en-US" altLang="zh-CN" dirty="0"/>
              </a:p>
            </p:txBody>
          </p:sp>
        </mc:Choice>
        <mc:Fallback>
          <p:sp>
            <p:nvSpPr>
              <p:cNvPr id="17" name="文本框 10">
                <a:extLst>
                  <a:ext uri="{FF2B5EF4-FFF2-40B4-BE49-F238E27FC236}">
                    <a16:creationId xmlns:a16="http://schemas.microsoft.com/office/drawing/2014/main" id="{B0E15752-EFF2-394E-9D2E-005EB8EF83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820" y="3308985"/>
                <a:ext cx="1828800" cy="369332"/>
              </a:xfrm>
              <a:prstGeom prst="rect">
                <a:avLst/>
              </a:prstGeom>
              <a:blipFill>
                <a:blip r:embed="rId10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直线连接符 11">
            <a:extLst>
              <a:ext uri="{FF2B5EF4-FFF2-40B4-BE49-F238E27FC236}">
                <a16:creationId xmlns:a16="http://schemas.microsoft.com/office/drawing/2014/main" id="{451A620E-FF05-3248-957F-0A6D2E01C2A7}"/>
              </a:ext>
            </a:extLst>
          </p:cNvPr>
          <p:cNvCxnSpPr/>
          <p:nvPr/>
        </p:nvCxnSpPr>
        <p:spPr>
          <a:xfrm>
            <a:off x="737235" y="3124200"/>
            <a:ext cx="2362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文本框 13">
                <a:extLst>
                  <a:ext uri="{FF2B5EF4-FFF2-40B4-BE49-F238E27FC236}">
                    <a16:creationId xmlns:a16="http://schemas.microsoft.com/office/drawing/2014/main" id="{D49BE937-54B0-6843-99C2-1CB631537B32}"/>
                  </a:ext>
                </a:extLst>
              </p:cNvPr>
              <p:cNvSpPr txBox="1"/>
              <p:nvPr/>
            </p:nvSpPr>
            <p:spPr>
              <a:xfrm>
                <a:off x="5621655" y="3843020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kumimoji="1" lang="zh-CN" altLang="en-US" i="1"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en-US" altLang="zh-CN" dirty="0"/>
              </a:p>
            </p:txBody>
          </p:sp>
        </mc:Choice>
        <mc:Fallback>
          <p:sp>
            <p:nvSpPr>
              <p:cNvPr id="19" name="文本框 13">
                <a:extLst>
                  <a:ext uri="{FF2B5EF4-FFF2-40B4-BE49-F238E27FC236}">
                    <a16:creationId xmlns:a16="http://schemas.microsoft.com/office/drawing/2014/main" id="{D49BE937-54B0-6843-99C2-1CB631537B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1655" y="3843020"/>
                <a:ext cx="1828800" cy="369332"/>
              </a:xfrm>
              <a:prstGeom prst="rect">
                <a:avLst/>
              </a:prstGeom>
              <a:blipFill>
                <a:blip r:embed="rId11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文本框 17">
                <a:extLst>
                  <a:ext uri="{FF2B5EF4-FFF2-40B4-BE49-F238E27FC236}">
                    <a16:creationId xmlns:a16="http://schemas.microsoft.com/office/drawing/2014/main" id="{EBB5DCAE-6619-AC43-8D46-938E11AF4B49}"/>
                  </a:ext>
                </a:extLst>
              </p:cNvPr>
              <p:cNvSpPr txBox="1"/>
              <p:nvPr/>
            </p:nvSpPr>
            <p:spPr>
              <a:xfrm>
                <a:off x="4106545" y="3308985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i="1" dirty="0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kumimoji="1" lang="zh-CN" altLang="en-US" i="1"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kumimoji="1" lang="el-GR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kumimoji="1" lang="en-US" altLang="zh-CN" dirty="0"/>
              </a:p>
            </p:txBody>
          </p:sp>
        </mc:Choice>
        <mc:Fallback>
          <p:sp>
            <p:nvSpPr>
              <p:cNvPr id="20" name="文本框 17">
                <a:extLst>
                  <a:ext uri="{FF2B5EF4-FFF2-40B4-BE49-F238E27FC236}">
                    <a16:creationId xmlns:a16="http://schemas.microsoft.com/office/drawing/2014/main" id="{EBB5DCAE-6619-AC43-8D46-938E11AF4B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6545" y="3308985"/>
                <a:ext cx="1828800" cy="369332"/>
              </a:xfrm>
              <a:prstGeom prst="rect">
                <a:avLst/>
              </a:prstGeom>
              <a:blipFill>
                <a:blip r:embed="rId12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Picture 12" descr="Screenshot from 2020-05-21 21-33-37">
            <a:extLst>
              <a:ext uri="{FF2B5EF4-FFF2-40B4-BE49-F238E27FC236}">
                <a16:creationId xmlns:a16="http://schemas.microsoft.com/office/drawing/2014/main" id="{E08AA339-8A56-9641-852A-4F094657351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812540" y="5572760"/>
            <a:ext cx="7467600" cy="120967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2" name="文本框 15">
                <a:extLst>
                  <a:ext uri="{FF2B5EF4-FFF2-40B4-BE49-F238E27FC236}">
                    <a16:creationId xmlns:a16="http://schemas.microsoft.com/office/drawing/2014/main" id="{970291AC-D5D6-4F47-B4DD-35F7A030CCA0}"/>
                  </a:ext>
                </a:extLst>
              </p:cNvPr>
              <p:cNvSpPr txBox="1"/>
              <p:nvPr/>
            </p:nvSpPr>
            <p:spPr>
              <a:xfrm>
                <a:off x="2598420" y="2939415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kumimoji="1" lang="zh-CN" altLang="en-US" i="1"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</a:rPr>
                        <m:t>2)</m:t>
                      </m:r>
                    </m:oMath>
                  </m:oMathPara>
                </a14:m>
                <a:endParaRPr kumimoji="1" lang="en-US" altLang="zh-CN" dirty="0"/>
              </a:p>
            </p:txBody>
          </p:sp>
        </mc:Choice>
        <mc:Fallback>
          <p:sp>
            <p:nvSpPr>
              <p:cNvPr id="22" name="文本框 15">
                <a:extLst>
                  <a:ext uri="{FF2B5EF4-FFF2-40B4-BE49-F238E27FC236}">
                    <a16:creationId xmlns:a16="http://schemas.microsoft.com/office/drawing/2014/main" id="{970291AC-D5D6-4F47-B4DD-35F7A030CC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8420" y="2939415"/>
                <a:ext cx="1828800" cy="369332"/>
              </a:xfrm>
              <a:prstGeom prst="rect">
                <a:avLst/>
              </a:prstGeom>
              <a:blipFill>
                <a:blip r:embed="rId2"/>
                <a:stretch>
                  <a:fillRect b="-1290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文本框 10">
                <a:extLst>
                  <a:ext uri="{FF2B5EF4-FFF2-40B4-BE49-F238E27FC236}">
                    <a16:creationId xmlns:a16="http://schemas.microsoft.com/office/drawing/2014/main" id="{E2007794-ED81-B148-8EC4-BA5D260D4259}"/>
                  </a:ext>
                </a:extLst>
              </p:cNvPr>
              <p:cNvSpPr txBox="1"/>
              <p:nvPr/>
            </p:nvSpPr>
            <p:spPr>
              <a:xfrm>
                <a:off x="845820" y="3308985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i="1" dirty="0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kumimoji="1" lang="zh-CN" altLang="en-US" i="1"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kumimoji="1" lang="en-US" altLang="zh-CN" i="1" dirty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kumimoji="1" lang="el-GR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kumimoji="1" lang="en-US" altLang="zh-CN" dirty="0"/>
              </a:p>
            </p:txBody>
          </p:sp>
        </mc:Choice>
        <mc:Fallback>
          <p:sp>
            <p:nvSpPr>
              <p:cNvPr id="23" name="文本框 10">
                <a:extLst>
                  <a:ext uri="{FF2B5EF4-FFF2-40B4-BE49-F238E27FC236}">
                    <a16:creationId xmlns:a16="http://schemas.microsoft.com/office/drawing/2014/main" id="{E2007794-ED81-B148-8EC4-BA5D260D42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820" y="3308985"/>
                <a:ext cx="1828800" cy="369332"/>
              </a:xfrm>
              <a:prstGeom prst="rect">
                <a:avLst/>
              </a:prstGeom>
              <a:blipFill>
                <a:blip r:embed="rId10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直线连接符 11">
            <a:extLst>
              <a:ext uri="{FF2B5EF4-FFF2-40B4-BE49-F238E27FC236}">
                <a16:creationId xmlns:a16="http://schemas.microsoft.com/office/drawing/2014/main" id="{DE227B51-5D49-3043-B8C3-221F041D4868}"/>
              </a:ext>
            </a:extLst>
          </p:cNvPr>
          <p:cNvCxnSpPr/>
          <p:nvPr/>
        </p:nvCxnSpPr>
        <p:spPr>
          <a:xfrm>
            <a:off x="737235" y="3124200"/>
            <a:ext cx="2362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13" descr="Screenshot from 2020-05-21 21-34-06">
            <a:extLst>
              <a:ext uri="{FF2B5EF4-FFF2-40B4-BE49-F238E27FC236}">
                <a16:creationId xmlns:a16="http://schemas.microsoft.com/office/drawing/2014/main" id="{E88E0E43-6D73-6C42-B7EB-6E5EBFAFD61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935345" y="4151630"/>
            <a:ext cx="7439025" cy="1219200"/>
          </a:xfrm>
          <a:prstGeom prst="rect">
            <a:avLst/>
          </a:prstGeom>
        </p:spPr>
      </p:pic>
      <p:pic>
        <p:nvPicPr>
          <p:cNvPr id="26" name="Picture 14" descr="Screenshot from 2020-05-21 21-34-46">
            <a:extLst>
              <a:ext uri="{FF2B5EF4-FFF2-40B4-BE49-F238E27FC236}">
                <a16:creationId xmlns:a16="http://schemas.microsoft.com/office/drawing/2014/main" id="{D43353C7-5428-EE46-B4DB-12E982F9D07D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192010" y="2671445"/>
            <a:ext cx="7458075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5462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722" y="155078"/>
            <a:ext cx="10515600" cy="1325563"/>
          </a:xfrm>
        </p:spPr>
        <p:txBody>
          <a:bodyPr/>
          <a:lstStyle/>
          <a:p>
            <a:r>
              <a:rPr lang="" altLang="en-US" sz="4400" dirty="0"/>
              <a:t>Coq：Coq证明与自然演绎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85EA2162-193B-154D-899A-F119A222A1D3}"/>
              </a:ext>
            </a:extLst>
          </p:cNvPr>
          <p:cNvSpPr txBox="1"/>
          <p:nvPr/>
        </p:nvSpPr>
        <p:spPr>
          <a:xfrm>
            <a:off x="480722" y="1558881"/>
            <a:ext cx="44550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我们来试试更复杂的证明：</a:t>
            </a:r>
            <a:endParaRPr kumimoji="1" lang="en-US" altLang="zh-CN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800100" lvl="1" indent="-342900">
              <a:buFontTx/>
              <a:buChar char="-"/>
            </a:pPr>
            <a:r>
              <a:rPr kumimoji="1" lang="en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(P-&gt;Q</a:t>
            </a: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/\</a:t>
            </a:r>
            <a:r>
              <a:rPr kumimoji="1" lang="en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R) -&gt; (P-&gt;Q)/\(P-&gt;R)</a:t>
            </a:r>
            <a:endParaRPr kumimoji="1" lang="zh-CN" altLang="en-US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994048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722" y="155078"/>
            <a:ext cx="10515600" cy="1325563"/>
          </a:xfrm>
        </p:spPr>
        <p:txBody>
          <a:bodyPr/>
          <a:lstStyle/>
          <a:p>
            <a:r>
              <a:rPr lang="" altLang="en-US" sz="4400" dirty="0"/>
              <a:t>Coq：Coq证明与自然演绎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85EA2162-193B-154D-899A-F119A222A1D3}"/>
              </a:ext>
            </a:extLst>
          </p:cNvPr>
          <p:cNvSpPr txBox="1"/>
          <p:nvPr/>
        </p:nvSpPr>
        <p:spPr>
          <a:xfrm>
            <a:off x="480722" y="1558881"/>
            <a:ext cx="44550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我们来试试更复杂的证明：</a:t>
            </a:r>
            <a:endParaRPr kumimoji="1" lang="en-US" altLang="zh-CN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800100" lvl="1" indent="-342900">
              <a:buFontTx/>
              <a:buChar char="-"/>
            </a:pPr>
            <a:r>
              <a:rPr kumimoji="1" lang="en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(P-&gt;Q</a:t>
            </a: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/\</a:t>
            </a:r>
            <a:r>
              <a:rPr kumimoji="1" lang="en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R) -&gt; (P-&gt;Q)/\(P-&gt;R)</a:t>
            </a:r>
            <a:endParaRPr kumimoji="1" lang="zh-CN" altLang="en-US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AF1DB7F1-D0D0-F148-905D-6B7D34BB20EA}"/>
              </a:ext>
            </a:extLst>
          </p:cNvPr>
          <p:cNvSpPr txBox="1"/>
          <p:nvPr/>
        </p:nvSpPr>
        <p:spPr>
          <a:xfrm>
            <a:off x="480722" y="2721114"/>
            <a:ext cx="432682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使用</a:t>
            </a: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Coq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 与 自然演绎的区别？</a:t>
            </a:r>
            <a:endParaRPr kumimoji="1" lang="en-US" altLang="zh-CN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800100" lvl="1" indent="-342900">
              <a:buFontTx/>
              <a:buChar char="-"/>
            </a:pP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Coq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 能够处理假设中的命题</a:t>
            </a: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.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endParaRPr kumimoji="1" lang="en-US" altLang="zh-CN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800100" lvl="1" indent="-342900">
              <a:buFontTx/>
              <a:buChar char="-"/>
            </a:pP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apply .. in ..</a:t>
            </a:r>
          </a:p>
          <a:p>
            <a:pPr marL="800100" lvl="1" indent="-342900">
              <a:buFontTx/>
              <a:buChar char="-"/>
            </a:pP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destruct .. as ..</a:t>
            </a:r>
          </a:p>
          <a:p>
            <a:pPr marL="800100" lvl="1" indent="-342900">
              <a:buFontTx/>
              <a:buChar char="-"/>
            </a:pP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…</a:t>
            </a:r>
          </a:p>
          <a:p>
            <a:pPr marL="800100" lvl="1" indent="-342900">
              <a:buFontTx/>
              <a:buChar char="-"/>
            </a:pPr>
            <a:endParaRPr kumimoji="1" lang="en-US" altLang="zh-CN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253208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722" y="155078"/>
            <a:ext cx="10515600" cy="1325563"/>
          </a:xfrm>
        </p:spPr>
        <p:txBody>
          <a:bodyPr/>
          <a:lstStyle/>
          <a:p>
            <a:r>
              <a:rPr lang="" altLang="en-US" sz="4400" dirty="0"/>
              <a:t>Coq：Coq证明与自然演绎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85EA2162-193B-154D-899A-F119A222A1D3}"/>
              </a:ext>
            </a:extLst>
          </p:cNvPr>
          <p:cNvSpPr txBox="1"/>
          <p:nvPr/>
        </p:nvSpPr>
        <p:spPr>
          <a:xfrm>
            <a:off x="480722" y="1558881"/>
            <a:ext cx="44550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我们来试试更复杂的证明：</a:t>
            </a:r>
            <a:endParaRPr kumimoji="1" lang="en-US" altLang="zh-CN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800100" lvl="1" indent="-342900">
              <a:buFontTx/>
              <a:buChar char="-"/>
            </a:pPr>
            <a:r>
              <a:rPr kumimoji="1" lang="en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(P-&gt;Q</a:t>
            </a: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/\</a:t>
            </a:r>
            <a:r>
              <a:rPr kumimoji="1" lang="en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R) -&gt; (P-&gt;Q)/\(P-&gt;R)</a:t>
            </a:r>
            <a:endParaRPr kumimoji="1" lang="zh-CN" altLang="en-US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AF1DB7F1-D0D0-F148-905D-6B7D34BB20EA}"/>
              </a:ext>
            </a:extLst>
          </p:cNvPr>
          <p:cNvSpPr txBox="1"/>
          <p:nvPr/>
        </p:nvSpPr>
        <p:spPr>
          <a:xfrm>
            <a:off x="480722" y="2721114"/>
            <a:ext cx="432682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使用</a:t>
            </a: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Coq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 与 自然演绎的区别？</a:t>
            </a:r>
            <a:endParaRPr kumimoji="1" lang="en-US" altLang="zh-CN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800100" lvl="1" indent="-342900">
              <a:buFontTx/>
              <a:buChar char="-"/>
            </a:pP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Coq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 能够处理假设中的命题</a:t>
            </a: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.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endParaRPr kumimoji="1" lang="en-US" altLang="zh-CN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800100" lvl="1" indent="-342900">
              <a:buFontTx/>
              <a:buChar char="-"/>
            </a:pP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apply .. in ..</a:t>
            </a:r>
          </a:p>
          <a:p>
            <a:pPr marL="800100" lvl="1" indent="-342900">
              <a:buFontTx/>
              <a:buChar char="-"/>
            </a:pP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destruct .. as ..</a:t>
            </a:r>
          </a:p>
          <a:p>
            <a:pPr marL="800100" lvl="1" indent="-342900">
              <a:buFontTx/>
              <a:buChar char="-"/>
            </a:pP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…</a:t>
            </a:r>
          </a:p>
          <a:p>
            <a:pPr marL="800100" lvl="1" indent="-342900">
              <a:buFontTx/>
              <a:buChar char="-"/>
            </a:pPr>
            <a:endParaRPr kumimoji="1" lang="en-US" altLang="zh-CN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284A17DB-A020-EB4F-BB50-249B0CD50982}"/>
              </a:ext>
            </a:extLst>
          </p:cNvPr>
          <p:cNvSpPr txBox="1"/>
          <p:nvPr/>
        </p:nvSpPr>
        <p:spPr>
          <a:xfrm>
            <a:off x="480722" y="4763930"/>
            <a:ext cx="30957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Coq is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more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powerful</a:t>
            </a:r>
          </a:p>
          <a:p>
            <a:pPr marL="800100" lvl="1" indent="-342900">
              <a:buFontTx/>
              <a:buChar char="-"/>
            </a:pPr>
            <a:endParaRPr kumimoji="1" lang="en-US" altLang="zh-CN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20219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722" y="155078"/>
            <a:ext cx="10515600" cy="1325563"/>
          </a:xfrm>
        </p:spPr>
        <p:txBody>
          <a:bodyPr/>
          <a:lstStyle/>
          <a:p>
            <a:r>
              <a:rPr lang="" altLang="en-US" sz="4400" dirty="0"/>
              <a:t>习题回顾课程内容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722" y="1480641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" altLang="en-US" dirty="0"/>
          </a:p>
          <a:p>
            <a:pPr marL="457200" indent="-457200">
              <a:buAutoNum type="arabicPeriod"/>
            </a:pPr>
            <a:r>
              <a:rPr lang="" altLang="en-US" sz="2800" dirty="0">
                <a:solidFill>
                  <a:srgbClr val="C00000"/>
                </a:solidFill>
              </a:rPr>
              <a:t>课程内容回顾与补充</a:t>
            </a:r>
          </a:p>
          <a:p>
            <a:pPr marL="457200" indent="-457200">
              <a:buAutoNum type="arabicPeriod"/>
            </a:pPr>
            <a:endParaRPr lang="" altLang="en-US" sz="2800" dirty="0"/>
          </a:p>
          <a:p>
            <a:pPr marL="457200" indent="-457200">
              <a:buAutoNum type="arabicPeriod"/>
            </a:pPr>
            <a:r>
              <a:rPr lang="" altLang="en-US" sz="2800" dirty="0"/>
              <a:t>Coq使用与上一阶段作业中的问题</a:t>
            </a:r>
          </a:p>
          <a:p>
            <a:pPr marL="457200" indent="-457200">
              <a:buAutoNum type="arabicPeriod"/>
            </a:pPr>
            <a:endParaRPr lang="" altLang="en-US" sz="2800" dirty="0"/>
          </a:p>
          <a:p>
            <a:pPr marL="457200" indent="-457200">
              <a:buAutoNum type="arabicPeriod"/>
            </a:pPr>
            <a:r>
              <a:rPr lang="" altLang="en-US" sz="2800" dirty="0"/>
              <a:t>疑问解答</a:t>
            </a:r>
            <a:endParaRPr lang="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722" y="155078"/>
            <a:ext cx="10515600" cy="1325563"/>
          </a:xfrm>
        </p:spPr>
        <p:txBody>
          <a:bodyPr/>
          <a:lstStyle/>
          <a:p>
            <a:r>
              <a:rPr lang="" altLang="en-US" sz="4400" dirty="0"/>
              <a:t>Coq：Coq</a:t>
            </a:r>
            <a:r>
              <a:rPr lang="zh-CN" altLang="en-US" sz="4400" dirty="0"/>
              <a:t> </a:t>
            </a:r>
            <a:r>
              <a:rPr lang="" altLang="en-US" sz="4400" dirty="0">
                <a:sym typeface="+mn-ea"/>
              </a:rPr>
              <a:t>Tactics</a:t>
            </a:r>
            <a:r>
              <a:rPr lang="zh-CN" altLang="en-US" sz="4400" dirty="0"/>
              <a:t> </a:t>
            </a:r>
            <a:endParaRPr lang="" altLang="en-US" sz="4400" dirty="0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7A23AB61-1E8A-694E-AC40-7769B3E363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488889"/>
              </p:ext>
            </p:extLst>
          </p:nvPr>
        </p:nvGraphicFramePr>
        <p:xfrm>
          <a:off x="762002" y="1481667"/>
          <a:ext cx="10193865" cy="2905666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724931">
                  <a:extLst>
                    <a:ext uri="{9D8B030D-6E8A-4147-A177-3AD203B41FA5}">
                      <a16:colId xmlns:a16="http://schemas.microsoft.com/office/drawing/2014/main" val="1094837088"/>
                    </a:ext>
                  </a:extLst>
                </a:gridCol>
                <a:gridCol w="4070979">
                  <a:extLst>
                    <a:ext uri="{9D8B030D-6E8A-4147-A177-3AD203B41FA5}">
                      <a16:colId xmlns:a16="http://schemas.microsoft.com/office/drawing/2014/main" val="4278825375"/>
                    </a:ext>
                  </a:extLst>
                </a:gridCol>
                <a:gridCol w="3397955">
                  <a:extLst>
                    <a:ext uri="{9D8B030D-6E8A-4147-A177-3AD203B41FA5}">
                      <a16:colId xmlns:a16="http://schemas.microsoft.com/office/drawing/2014/main" val="406677420"/>
                    </a:ext>
                  </a:extLst>
                </a:gridCol>
              </a:tblGrid>
              <a:tr h="408689"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Goal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Hypothesis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6907712"/>
                  </a:ext>
                </a:extLst>
              </a:tr>
              <a:tr h="4535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simple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exact/auto/reflexivity/apply</a:t>
                      </a:r>
                      <a:endParaRPr lang="zh-CN" alt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4364607"/>
                  </a:ext>
                </a:extLst>
              </a:tr>
              <a:tr h="4086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P /\ Q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split</a:t>
                      </a:r>
                      <a:endParaRPr lang="zh-CN" alt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destruct H as [Hp </a:t>
                      </a:r>
                      <a:r>
                        <a:rPr lang="en-US" altLang="zh-CN" dirty="0" err="1"/>
                        <a:t>Hq</a:t>
                      </a:r>
                      <a:r>
                        <a:rPr lang="en-US" altLang="zh-CN" dirty="0"/>
                        <a:t>]</a:t>
                      </a:r>
                      <a:endParaRPr lang="zh-CN" alt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1558976"/>
                  </a:ext>
                </a:extLst>
              </a:tr>
              <a:tr h="40868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P \/ Q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left/right</a:t>
                      </a:r>
                      <a:endParaRPr lang="zh-CN" alt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destruct H as [Hp | </a:t>
                      </a:r>
                      <a:r>
                        <a:rPr lang="en-US" altLang="zh-CN" dirty="0" err="1"/>
                        <a:t>Hq</a:t>
                      </a:r>
                      <a:r>
                        <a:rPr lang="en-US" altLang="zh-CN" dirty="0"/>
                        <a:t>]</a:t>
                      </a:r>
                      <a:endParaRPr lang="zh-CN" alt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59087365"/>
                  </a:ext>
                </a:extLst>
              </a:tr>
              <a:tr h="40868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P -&gt; Q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intro</a:t>
                      </a:r>
                      <a:endParaRPr lang="zh-CN" alt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apply</a:t>
                      </a:r>
                      <a:endParaRPr lang="zh-CN" alt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9412116"/>
                  </a:ext>
                </a:extLst>
              </a:tr>
              <a:tr h="40868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~P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unfold/intro</a:t>
                      </a:r>
                      <a:endParaRPr lang="zh-CN" alt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unfold/apply</a:t>
                      </a:r>
                      <a:endParaRPr lang="zh-CN" alt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69611116"/>
                  </a:ext>
                </a:extLst>
              </a:tr>
              <a:tr h="40868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P &lt;-&gt; Q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split</a:t>
                      </a:r>
                      <a:endParaRPr lang="zh-CN" alt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apply</a:t>
                      </a:r>
                      <a:endParaRPr lang="zh-CN" alt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6400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22388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722" y="155078"/>
            <a:ext cx="10515600" cy="1325563"/>
          </a:xfrm>
        </p:spPr>
        <p:txBody>
          <a:bodyPr/>
          <a:lstStyle/>
          <a:p>
            <a:r>
              <a:rPr lang="" altLang="en-US" sz="4400" dirty="0"/>
              <a:t>Coq：更明晰的证明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981B16A6-C300-1441-B956-B7C6200E9172}"/>
              </a:ext>
            </a:extLst>
          </p:cNvPr>
          <p:cNvSpPr txBox="1"/>
          <p:nvPr/>
        </p:nvSpPr>
        <p:spPr>
          <a:xfrm>
            <a:off x="480722" y="1558881"/>
            <a:ext cx="386516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kumimoji="1" lang="zh-CN" altLang="en" sz="2000" dirty="0">
                <a:latin typeface="SimHei" panose="02010609060101010101" pitchFamily="49" charset="-122"/>
                <a:ea typeface="SimHei" panose="02010609060101010101" pitchFamily="49" charset="-122"/>
              </a:rPr>
              <a:t>复杂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的证明需要更清晰的条理</a:t>
            </a:r>
            <a:endParaRPr kumimoji="1" lang="en-US" altLang="zh-CN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indent="-342900">
              <a:buFontTx/>
              <a:buChar char="-"/>
            </a:pPr>
            <a:endParaRPr kumimoji="1" lang="en-US" altLang="zh-CN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indent="-342900">
              <a:buFontTx/>
              <a:buChar char="-"/>
            </a:pPr>
            <a:endParaRPr kumimoji="1" lang="zh-CN" altLang="en-US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B65BB0A5-0106-0946-B4C8-4AAED723B322}"/>
              </a:ext>
            </a:extLst>
          </p:cNvPr>
          <p:cNvSpPr txBox="1"/>
          <p:nvPr/>
        </p:nvSpPr>
        <p:spPr>
          <a:xfrm>
            <a:off x="480722" y="2312415"/>
            <a:ext cx="5309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en-US" altLang="zh-CN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indent="-342900">
              <a:buFontTx/>
              <a:buChar char="-"/>
            </a:pPr>
            <a:endParaRPr kumimoji="1" lang="zh-CN" altLang="en-US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FDA4175B-23F5-D341-8574-B333E4EFFD0B}"/>
              </a:ext>
            </a:extLst>
          </p:cNvPr>
          <p:cNvSpPr txBox="1"/>
          <p:nvPr/>
        </p:nvSpPr>
        <p:spPr>
          <a:xfrm>
            <a:off x="480722" y="2397312"/>
            <a:ext cx="6045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利用</a:t>
            </a:r>
            <a:r>
              <a:rPr kumimoji="1" lang="en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intro name 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与</a:t>
            </a:r>
            <a:r>
              <a:rPr kumimoji="1" lang="en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destruct ..as 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 为假设命名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DED3A557-637C-A34C-9CAC-2A6403B878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244" y="2797422"/>
            <a:ext cx="7183889" cy="2041737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A106A662-0F05-1A44-838A-D42F15E0E5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0244" y="5158986"/>
            <a:ext cx="7183889" cy="1664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8442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722" y="155078"/>
            <a:ext cx="10515600" cy="1325563"/>
          </a:xfrm>
        </p:spPr>
        <p:txBody>
          <a:bodyPr/>
          <a:lstStyle/>
          <a:p>
            <a:r>
              <a:rPr lang="" altLang="en-US" sz="4400" dirty="0"/>
              <a:t>Coq：更明晰的证明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981B16A6-C300-1441-B956-B7C6200E9172}"/>
              </a:ext>
            </a:extLst>
          </p:cNvPr>
          <p:cNvSpPr txBox="1"/>
          <p:nvPr/>
        </p:nvSpPr>
        <p:spPr>
          <a:xfrm>
            <a:off x="480722" y="1558881"/>
            <a:ext cx="386516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kumimoji="1" lang="zh-CN" altLang="en" sz="2000" dirty="0">
                <a:latin typeface="SimHei" panose="02010609060101010101" pitchFamily="49" charset="-122"/>
                <a:ea typeface="SimHei" panose="02010609060101010101" pitchFamily="49" charset="-122"/>
              </a:rPr>
              <a:t>复杂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的证明需要更清晰的条理</a:t>
            </a:r>
            <a:endParaRPr kumimoji="1" lang="en-US" altLang="zh-CN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indent="-342900">
              <a:buFontTx/>
              <a:buChar char="-"/>
            </a:pPr>
            <a:endParaRPr kumimoji="1" lang="en-US" altLang="zh-CN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indent="-342900">
              <a:buFontTx/>
              <a:buChar char="-"/>
            </a:pPr>
            <a:endParaRPr kumimoji="1" lang="zh-CN" altLang="en-US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B65BB0A5-0106-0946-B4C8-4AAED723B322}"/>
              </a:ext>
            </a:extLst>
          </p:cNvPr>
          <p:cNvSpPr txBox="1"/>
          <p:nvPr/>
        </p:nvSpPr>
        <p:spPr>
          <a:xfrm>
            <a:off x="480722" y="2312415"/>
            <a:ext cx="5309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en-US" altLang="zh-CN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indent="-342900">
              <a:buFontTx/>
              <a:buChar char="-"/>
            </a:pPr>
            <a:endParaRPr kumimoji="1" lang="zh-CN" altLang="en-US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FDA4175B-23F5-D341-8574-B333E4EFFD0B}"/>
              </a:ext>
            </a:extLst>
          </p:cNvPr>
          <p:cNvSpPr txBox="1"/>
          <p:nvPr/>
        </p:nvSpPr>
        <p:spPr>
          <a:xfrm>
            <a:off x="480722" y="2397312"/>
            <a:ext cx="56589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zh-CN" altLang="en-US" sz="2000" dirty="0"/>
              <a:t>使用缩进与 </a:t>
            </a:r>
            <a:r>
              <a:rPr lang="en-US" altLang="zh-CN" sz="2000" dirty="0">
                <a:solidFill>
                  <a:schemeClr val="accent5"/>
                </a:solidFill>
              </a:rPr>
              <a:t>{ } 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对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subgoal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的证明代码进行区分</a:t>
            </a:r>
            <a:endParaRPr kumimoji="1" lang="zh-CN" altLang="en-US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37FD4582-A85F-D648-8EC9-073FA11351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637" y="2882319"/>
            <a:ext cx="9107356" cy="3306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4367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722" y="155078"/>
            <a:ext cx="10515600" cy="1325563"/>
          </a:xfrm>
        </p:spPr>
        <p:txBody>
          <a:bodyPr/>
          <a:lstStyle/>
          <a:p>
            <a:r>
              <a:rPr lang="" altLang="en-US" sz="4400" dirty="0"/>
              <a:t>作业：第一次作业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5CED2CB-1361-C147-90AF-238767F1B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767" y="927364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练习一： </a:t>
            </a:r>
            <a:r>
              <a:rPr lang="en-US" altLang="zh-CN" dirty="0">
                <a:latin typeface="SimHei" panose="02010609060101010101" pitchFamily="49" charset="-122"/>
                <a:ea typeface="SimHei" panose="02010609060101010101" pitchFamily="49" charset="-122"/>
              </a:rPr>
              <a:t>__str__ magic method,  f-string</a:t>
            </a:r>
          </a:p>
          <a:p>
            <a:endParaRPr lang="en-US" altLang="en-US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en-US" altLang="en-US" sz="1800" dirty="0" err="1"/>
              <a:t>练习二</a:t>
            </a:r>
            <a:r>
              <a:rPr lang="zh-CN" altLang="en-US" dirty="0"/>
              <a:t>：二叉树前序遍历（递归） </a:t>
            </a:r>
            <a:endParaRPr lang="en-US" altLang="en-US" dirty="0"/>
          </a:p>
        </p:txBody>
      </p:sp>
      <p:sp>
        <p:nvSpPr>
          <p:cNvPr id="3" name="椭圆 2">
            <a:extLst>
              <a:ext uri="{FF2B5EF4-FFF2-40B4-BE49-F238E27FC236}">
                <a16:creationId xmlns:a16="http://schemas.microsoft.com/office/drawing/2014/main" id="{D1E20FF0-B4EF-4148-87AC-DDD9D1CBF220}"/>
              </a:ext>
            </a:extLst>
          </p:cNvPr>
          <p:cNvSpPr/>
          <p:nvPr/>
        </p:nvSpPr>
        <p:spPr>
          <a:xfrm>
            <a:off x="3031066" y="2921000"/>
            <a:ext cx="372534" cy="36406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chemeClr val="tx1"/>
                </a:solidFill>
              </a:rPr>
              <a:t>+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10787DC8-0F2F-2546-B51B-14BD58265D27}"/>
              </a:ext>
            </a:extLst>
          </p:cNvPr>
          <p:cNvSpPr/>
          <p:nvPr/>
        </p:nvSpPr>
        <p:spPr>
          <a:xfrm>
            <a:off x="2455333" y="3564466"/>
            <a:ext cx="372534" cy="36406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chemeClr val="tx1"/>
                </a:solidFill>
              </a:rPr>
              <a:t>*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97A1CB7A-3CCB-4A47-8F36-272524E35C70}"/>
              </a:ext>
            </a:extLst>
          </p:cNvPr>
          <p:cNvSpPr/>
          <p:nvPr/>
        </p:nvSpPr>
        <p:spPr>
          <a:xfrm>
            <a:off x="3657600" y="3564466"/>
            <a:ext cx="372534" cy="36406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chemeClr val="tx1"/>
                </a:solidFill>
              </a:rPr>
              <a:t>/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cxnSp>
        <p:nvCxnSpPr>
          <p:cNvPr id="8" name="直线箭头连接符 7">
            <a:extLst>
              <a:ext uri="{FF2B5EF4-FFF2-40B4-BE49-F238E27FC236}">
                <a16:creationId xmlns:a16="http://schemas.microsoft.com/office/drawing/2014/main" id="{FE7E8AF6-1CE8-DE45-ACF6-D6103F49CB6F}"/>
              </a:ext>
            </a:extLst>
          </p:cNvPr>
          <p:cNvCxnSpPr>
            <a:cxnSpLocks/>
            <a:stCxn id="3" idx="4"/>
            <a:endCxn id="5" idx="0"/>
          </p:cNvCxnSpPr>
          <p:nvPr/>
        </p:nvCxnSpPr>
        <p:spPr>
          <a:xfrm flipH="1">
            <a:off x="2641600" y="3285067"/>
            <a:ext cx="575733" cy="2793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线箭头连接符 8">
            <a:extLst>
              <a:ext uri="{FF2B5EF4-FFF2-40B4-BE49-F238E27FC236}">
                <a16:creationId xmlns:a16="http://schemas.microsoft.com/office/drawing/2014/main" id="{82F0B7B6-AEA2-FD45-BD2A-37D8903B5788}"/>
              </a:ext>
            </a:extLst>
          </p:cNvPr>
          <p:cNvCxnSpPr>
            <a:cxnSpLocks/>
            <a:stCxn id="3" idx="4"/>
            <a:endCxn id="7" idx="0"/>
          </p:cNvCxnSpPr>
          <p:nvPr/>
        </p:nvCxnSpPr>
        <p:spPr>
          <a:xfrm>
            <a:off x="3217333" y="3285067"/>
            <a:ext cx="626534" cy="2793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线箭头连接符 13">
            <a:extLst>
              <a:ext uri="{FF2B5EF4-FFF2-40B4-BE49-F238E27FC236}">
                <a16:creationId xmlns:a16="http://schemas.microsoft.com/office/drawing/2014/main" id="{352C0551-7D01-8F40-B175-37C9B1950FD1}"/>
              </a:ext>
            </a:extLst>
          </p:cNvPr>
          <p:cNvCxnSpPr>
            <a:cxnSpLocks/>
            <a:stCxn id="5" idx="4"/>
          </p:cNvCxnSpPr>
          <p:nvPr/>
        </p:nvCxnSpPr>
        <p:spPr>
          <a:xfrm flipH="1">
            <a:off x="2328333" y="3928533"/>
            <a:ext cx="313267" cy="4190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线箭头连接符 16">
            <a:extLst>
              <a:ext uri="{FF2B5EF4-FFF2-40B4-BE49-F238E27FC236}">
                <a16:creationId xmlns:a16="http://schemas.microsoft.com/office/drawing/2014/main" id="{E6FCEADE-A40B-A24A-AB8D-EEB8101F74D8}"/>
              </a:ext>
            </a:extLst>
          </p:cNvPr>
          <p:cNvCxnSpPr>
            <a:cxnSpLocks/>
          </p:cNvCxnSpPr>
          <p:nvPr/>
        </p:nvCxnSpPr>
        <p:spPr>
          <a:xfrm flipH="1">
            <a:off x="3500966" y="3928533"/>
            <a:ext cx="313267" cy="4190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线箭头连接符 17">
            <a:extLst>
              <a:ext uri="{FF2B5EF4-FFF2-40B4-BE49-F238E27FC236}">
                <a16:creationId xmlns:a16="http://schemas.microsoft.com/office/drawing/2014/main" id="{525B36AF-5F53-894C-9C0D-08B58E151659}"/>
              </a:ext>
            </a:extLst>
          </p:cNvPr>
          <p:cNvCxnSpPr>
            <a:cxnSpLocks/>
          </p:cNvCxnSpPr>
          <p:nvPr/>
        </p:nvCxnSpPr>
        <p:spPr>
          <a:xfrm>
            <a:off x="2641600" y="3899975"/>
            <a:ext cx="270934" cy="4465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线箭头连接符 20">
            <a:extLst>
              <a:ext uri="{FF2B5EF4-FFF2-40B4-BE49-F238E27FC236}">
                <a16:creationId xmlns:a16="http://schemas.microsoft.com/office/drawing/2014/main" id="{7316FE9D-F4E8-034D-B7EF-96BCC16A1932}"/>
              </a:ext>
            </a:extLst>
          </p:cNvPr>
          <p:cNvCxnSpPr>
            <a:cxnSpLocks/>
          </p:cNvCxnSpPr>
          <p:nvPr/>
        </p:nvCxnSpPr>
        <p:spPr>
          <a:xfrm>
            <a:off x="3879611" y="3914792"/>
            <a:ext cx="270934" cy="4465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椭圆 21">
            <a:extLst>
              <a:ext uri="{FF2B5EF4-FFF2-40B4-BE49-F238E27FC236}">
                <a16:creationId xmlns:a16="http://schemas.microsoft.com/office/drawing/2014/main" id="{C2C56678-D204-EB49-BF29-D0020839FE69}"/>
              </a:ext>
            </a:extLst>
          </p:cNvPr>
          <p:cNvSpPr/>
          <p:nvPr/>
        </p:nvSpPr>
        <p:spPr>
          <a:xfrm>
            <a:off x="2048933" y="4346492"/>
            <a:ext cx="372534" cy="36406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chemeClr val="tx1"/>
                </a:solidFill>
              </a:rPr>
              <a:t>3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23" name="椭圆 22">
            <a:extLst>
              <a:ext uri="{FF2B5EF4-FFF2-40B4-BE49-F238E27FC236}">
                <a16:creationId xmlns:a16="http://schemas.microsoft.com/office/drawing/2014/main" id="{EA69967D-50B5-104A-9D02-14F91938D189}"/>
              </a:ext>
            </a:extLst>
          </p:cNvPr>
          <p:cNvSpPr/>
          <p:nvPr/>
        </p:nvSpPr>
        <p:spPr>
          <a:xfrm>
            <a:off x="2743199" y="4370214"/>
            <a:ext cx="372534" cy="36406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chemeClr val="tx1"/>
                </a:solidFill>
              </a:rPr>
              <a:t>4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24" name="椭圆 23">
            <a:extLst>
              <a:ext uri="{FF2B5EF4-FFF2-40B4-BE49-F238E27FC236}">
                <a16:creationId xmlns:a16="http://schemas.microsoft.com/office/drawing/2014/main" id="{7244C91D-24E8-4148-BEEF-14C8A202268C}"/>
              </a:ext>
            </a:extLst>
          </p:cNvPr>
          <p:cNvSpPr/>
          <p:nvPr/>
        </p:nvSpPr>
        <p:spPr>
          <a:xfrm>
            <a:off x="3257548" y="4361309"/>
            <a:ext cx="486836" cy="44842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050" dirty="0">
                <a:solidFill>
                  <a:schemeClr val="tx1"/>
                </a:solidFill>
              </a:rPr>
              <a:t>10</a:t>
            </a:r>
            <a:endParaRPr kumimoji="1" lang="zh-CN" altLang="en-US" sz="1050" dirty="0">
              <a:solidFill>
                <a:schemeClr val="tx1"/>
              </a:solidFill>
            </a:endParaRPr>
          </a:p>
        </p:txBody>
      </p:sp>
      <p:sp>
        <p:nvSpPr>
          <p:cNvPr id="25" name="椭圆 24">
            <a:extLst>
              <a:ext uri="{FF2B5EF4-FFF2-40B4-BE49-F238E27FC236}">
                <a16:creationId xmlns:a16="http://schemas.microsoft.com/office/drawing/2014/main" id="{CE168CB4-E697-D64F-B2CA-F4A92E4A2961}"/>
              </a:ext>
            </a:extLst>
          </p:cNvPr>
          <p:cNvSpPr/>
          <p:nvPr/>
        </p:nvSpPr>
        <p:spPr>
          <a:xfrm>
            <a:off x="4015078" y="4375878"/>
            <a:ext cx="372534" cy="36406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chemeClr val="tx1"/>
                </a:solidFill>
              </a:rPr>
              <a:t>2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9028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722" y="155078"/>
            <a:ext cx="10515600" cy="1325563"/>
          </a:xfrm>
        </p:spPr>
        <p:txBody>
          <a:bodyPr/>
          <a:lstStyle/>
          <a:p>
            <a:r>
              <a:rPr lang="" altLang="en-US" sz="4400" dirty="0"/>
              <a:t>作业：第一次作业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5CED2CB-1361-C147-90AF-238767F1B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100" y="125333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dirty="0"/>
          </a:p>
          <a:p>
            <a:r>
              <a:rPr lang="en-US" altLang="zh-CN" dirty="0"/>
              <a:t>Python</a:t>
            </a:r>
            <a:r>
              <a:rPr lang="zh-CN" altLang="en-US" dirty="0"/>
              <a:t>作业中 </a:t>
            </a:r>
            <a:r>
              <a:rPr lang="en-US" altLang="zh-CN" dirty="0"/>
              <a:t>raise</a:t>
            </a:r>
            <a:r>
              <a:rPr lang="zh-CN" altLang="en-US" dirty="0"/>
              <a:t> </a:t>
            </a:r>
            <a:r>
              <a:rPr lang="en-US" altLang="zh-CN" dirty="0" err="1"/>
              <a:t>Todo</a:t>
            </a:r>
            <a:r>
              <a:rPr lang="zh-CN" altLang="en-US" dirty="0"/>
              <a:t> 异常是为了提醒大家这里需要完成代码，代码完成后请把抛出异常的部分删去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r>
              <a:rPr lang="zh-CN" altLang="en-US" dirty="0"/>
              <a:t>不要修改 </a:t>
            </a:r>
            <a:r>
              <a:rPr lang="en" altLang="zh-CN" dirty="0" err="1"/>
              <a:t>unittest</a:t>
            </a:r>
            <a:r>
              <a:rPr lang="zh-CN" altLang="en-US" dirty="0"/>
              <a:t> 类中的内容，如果想使用其它语言完成作业，请提前和我们联系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59531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722" y="155078"/>
            <a:ext cx="10515600" cy="1325563"/>
          </a:xfrm>
        </p:spPr>
        <p:txBody>
          <a:bodyPr/>
          <a:lstStyle/>
          <a:p>
            <a:r>
              <a:rPr lang="" altLang="en-US" sz="4400" dirty="0"/>
              <a:t>作业：作业提交问题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59128-B767-3B45-AEF8-5D6FFF1E4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6478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dirty="0"/>
          </a:p>
          <a:p>
            <a:r>
              <a:rPr lang="zh-CN" altLang="en-US" dirty="0"/>
              <a:t>作业放入源码文件即可，注意不要把</a:t>
            </a:r>
            <a:r>
              <a:rPr lang="en-US" altLang="zh-CN" dirty="0" err="1"/>
              <a:t>venv</a:t>
            </a:r>
            <a:r>
              <a:rPr lang="zh-CN" altLang="en-US" dirty="0"/>
              <a:t>文件等打到压缩包内，不要使用</a:t>
            </a:r>
            <a:r>
              <a:rPr lang="en-US" altLang="zh-CN" dirty="0"/>
              <a:t>pdf, doc, </a:t>
            </a:r>
            <a:r>
              <a:rPr lang="zh-CN" altLang="en-US" dirty="0"/>
              <a:t>截图等形式交作业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r>
              <a:rPr lang="zh-CN" altLang="en-US" dirty="0"/>
              <a:t>不要迟交，尽早开始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独立完成，如果有任何困难发帖到</a:t>
            </a:r>
            <a:r>
              <a:rPr lang="en-US" altLang="zh-CN" dirty="0"/>
              <a:t>piazza</a:t>
            </a:r>
            <a:r>
              <a:rPr lang="zh-CN" altLang="en-US" dirty="0"/>
              <a:t>，或者联系我们</a:t>
            </a:r>
            <a:endParaRPr lang="en-US" altLang="zh-CN" dirty="0"/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76185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722" y="155078"/>
            <a:ext cx="10515600" cy="1325563"/>
          </a:xfrm>
        </p:spPr>
        <p:txBody>
          <a:bodyPr/>
          <a:lstStyle/>
          <a:p>
            <a:r>
              <a:rPr lang="" altLang="en-US" sz="4400" dirty="0"/>
              <a:t>其它问题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59128-B767-3B45-AEF8-5D6FFF1E4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6478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r>
              <a:rPr lang="en-US" altLang="zh-CN" dirty="0"/>
              <a:t>Piazza</a:t>
            </a:r>
            <a:r>
              <a:rPr lang="zh-CN" altLang="en-US" dirty="0"/>
              <a:t>： </a:t>
            </a:r>
            <a:r>
              <a:rPr lang="en" altLang="zh-CN" dirty="0"/>
              <a:t>https://</a:t>
            </a:r>
            <a:r>
              <a:rPr lang="en" altLang="zh-CN" dirty="0" err="1"/>
              <a:t>piazza.com</a:t>
            </a:r>
            <a:r>
              <a:rPr lang="en" altLang="zh-CN" dirty="0"/>
              <a:t>/</a:t>
            </a:r>
            <a:r>
              <a:rPr lang="en" altLang="zh-CN" dirty="0" err="1"/>
              <a:t>ustc.edu.cn</a:t>
            </a:r>
            <a:r>
              <a:rPr lang="en" altLang="zh-CN" dirty="0"/>
              <a:t>/fall2020/se06103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en-US" dirty="0" err="1"/>
              <a:t>QQ群</a:t>
            </a:r>
            <a:r>
              <a:rPr lang="zh-CN" altLang="en-US" dirty="0"/>
              <a:t> ： </a:t>
            </a:r>
            <a:r>
              <a:rPr lang="en-US" altLang="zh-CN" dirty="0"/>
              <a:t>460240882</a:t>
            </a:r>
            <a:endParaRPr lang="en-US" altLang="en-US" dirty="0"/>
          </a:p>
          <a:p>
            <a:pPr marL="0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04931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722" y="155078"/>
            <a:ext cx="10515600" cy="1325563"/>
          </a:xfrm>
        </p:spPr>
        <p:txBody>
          <a:bodyPr/>
          <a:lstStyle/>
          <a:p>
            <a:r>
              <a:rPr lang="" altLang="en-US" sz="4400" dirty="0"/>
              <a:t>习题回顾课程内容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722" y="1480641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" altLang="en-US" dirty="0"/>
          </a:p>
          <a:p>
            <a:pPr marL="457200" indent="-457200">
              <a:buAutoNum type="arabicPeriod"/>
            </a:pPr>
            <a:r>
              <a:rPr lang="" altLang="en-US" sz="2800" dirty="0"/>
              <a:t>课程内容回顾与补充</a:t>
            </a:r>
          </a:p>
          <a:p>
            <a:pPr marL="457200" indent="-457200">
              <a:buAutoNum type="arabicPeriod"/>
            </a:pPr>
            <a:endParaRPr lang="" altLang="en-US" sz="2800" dirty="0"/>
          </a:p>
          <a:p>
            <a:pPr marL="457200" indent="-457200">
              <a:buAutoNum type="arabicPeriod"/>
            </a:pPr>
            <a:r>
              <a:rPr lang="" altLang="en-US" sz="2800" dirty="0">
                <a:solidFill>
                  <a:schemeClr val="tx1"/>
                </a:solidFill>
              </a:rPr>
              <a:t>Coq使用与上一阶段作业中的问题</a:t>
            </a:r>
          </a:p>
          <a:p>
            <a:pPr marL="457200" indent="-457200">
              <a:buAutoNum type="arabicPeriod"/>
            </a:pPr>
            <a:endParaRPr lang="" altLang="en-US" sz="2800" dirty="0"/>
          </a:p>
          <a:p>
            <a:pPr marL="457200" indent="-457200">
              <a:buAutoNum type="arabicPeriod"/>
            </a:pPr>
            <a:r>
              <a:rPr lang="" altLang="en-US" sz="2800" dirty="0">
                <a:solidFill>
                  <a:srgbClr val="C00000"/>
                </a:solidFill>
              </a:rPr>
              <a:t>疑问解答</a:t>
            </a:r>
            <a:endParaRPr lang="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0960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2067" y="1255170"/>
            <a:ext cx="9605933" cy="2254793"/>
          </a:xfrm>
        </p:spPr>
        <p:txBody>
          <a:bodyPr>
            <a:normAutofit/>
          </a:bodyPr>
          <a:lstStyle/>
          <a:p>
            <a:r>
              <a:rPr lang="zh-CN" altLang="" sz="4800" dirty="0"/>
              <a:t>谢谢</a:t>
            </a:r>
            <a:r>
              <a:rPr lang="zh-CN" altLang="en-US" sz="4800" dirty="0"/>
              <a:t>，周末愉快！</a:t>
            </a:r>
            <a:endParaRPr lang="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252766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722" y="155078"/>
            <a:ext cx="10515600" cy="1325563"/>
          </a:xfrm>
        </p:spPr>
        <p:txBody>
          <a:bodyPr/>
          <a:lstStyle/>
          <a:p>
            <a:r>
              <a:rPr lang="" altLang="en-US" sz="4400" dirty="0"/>
              <a:t>回顾：课程逻辑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DE9731CB-878A-F443-96C2-F86235F7DCA6}"/>
              </a:ext>
            </a:extLst>
          </p:cNvPr>
          <p:cNvSpPr/>
          <p:nvPr/>
        </p:nvSpPr>
        <p:spPr>
          <a:xfrm>
            <a:off x="914397" y="5430742"/>
            <a:ext cx="10385068" cy="10416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AE68E089-A067-DA48-9B1B-4981752B1F20}"/>
              </a:ext>
            </a:extLst>
          </p:cNvPr>
          <p:cNvSpPr/>
          <p:nvPr/>
        </p:nvSpPr>
        <p:spPr>
          <a:xfrm>
            <a:off x="1213223" y="5806300"/>
            <a:ext cx="2278050" cy="5636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集合论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4709F6A6-60F1-A846-8045-25FD3929F98F}"/>
              </a:ext>
            </a:extLst>
          </p:cNvPr>
          <p:cNvSpPr/>
          <p:nvPr/>
        </p:nvSpPr>
        <p:spPr>
          <a:xfrm>
            <a:off x="3714906" y="5806300"/>
            <a:ext cx="2278050" cy="5636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计算复杂性理论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AA3745AA-7C11-A04A-902E-3EC612DCAD5C}"/>
              </a:ext>
            </a:extLst>
          </p:cNvPr>
          <p:cNvSpPr/>
          <p:nvPr/>
        </p:nvSpPr>
        <p:spPr>
          <a:xfrm>
            <a:off x="6216589" y="5806301"/>
            <a:ext cx="2278050" cy="5636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形式文法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82CBE12A-3D6C-5D42-81A1-0E573F39EED6}"/>
              </a:ext>
            </a:extLst>
          </p:cNvPr>
          <p:cNvSpPr/>
          <p:nvPr/>
        </p:nvSpPr>
        <p:spPr>
          <a:xfrm>
            <a:off x="8718272" y="5806301"/>
            <a:ext cx="2278050" cy="5636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结构化归纳法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98C7D80A-6548-334A-BB08-0547B97DBBFD}"/>
              </a:ext>
            </a:extLst>
          </p:cNvPr>
          <p:cNvSpPr txBox="1"/>
          <p:nvPr/>
        </p:nvSpPr>
        <p:spPr>
          <a:xfrm>
            <a:off x="5549727" y="5430742"/>
            <a:ext cx="1177076" cy="375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b="1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数学基础</a:t>
            </a:r>
          </a:p>
        </p:txBody>
      </p:sp>
    </p:spTree>
    <p:extLst>
      <p:ext uri="{BB962C8B-B14F-4D97-AF65-F5344CB8AC3E}">
        <p14:creationId xmlns:p14="http://schemas.microsoft.com/office/powerpoint/2010/main" val="111645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722" y="155078"/>
            <a:ext cx="10515600" cy="1325563"/>
          </a:xfrm>
        </p:spPr>
        <p:txBody>
          <a:bodyPr/>
          <a:lstStyle/>
          <a:p>
            <a:r>
              <a:rPr lang="" altLang="en-US" sz="4400" dirty="0"/>
              <a:t>回顾：课程逻辑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DE9731CB-878A-F443-96C2-F86235F7DCA6}"/>
              </a:ext>
            </a:extLst>
          </p:cNvPr>
          <p:cNvSpPr/>
          <p:nvPr/>
        </p:nvSpPr>
        <p:spPr>
          <a:xfrm>
            <a:off x="914397" y="5430742"/>
            <a:ext cx="10385068" cy="10416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AE68E089-A067-DA48-9B1B-4981752B1F20}"/>
              </a:ext>
            </a:extLst>
          </p:cNvPr>
          <p:cNvSpPr/>
          <p:nvPr/>
        </p:nvSpPr>
        <p:spPr>
          <a:xfrm>
            <a:off x="1213223" y="5806300"/>
            <a:ext cx="2278050" cy="5636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集合论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4709F6A6-60F1-A846-8045-25FD3929F98F}"/>
              </a:ext>
            </a:extLst>
          </p:cNvPr>
          <p:cNvSpPr/>
          <p:nvPr/>
        </p:nvSpPr>
        <p:spPr>
          <a:xfrm>
            <a:off x="3714906" y="5806300"/>
            <a:ext cx="2278050" cy="5636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计算复杂性理论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AA3745AA-7C11-A04A-902E-3EC612DCAD5C}"/>
              </a:ext>
            </a:extLst>
          </p:cNvPr>
          <p:cNvSpPr/>
          <p:nvPr/>
        </p:nvSpPr>
        <p:spPr>
          <a:xfrm>
            <a:off x="6216589" y="5806301"/>
            <a:ext cx="2278050" cy="5636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形式文法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82CBE12A-3D6C-5D42-81A1-0E573F39EED6}"/>
              </a:ext>
            </a:extLst>
          </p:cNvPr>
          <p:cNvSpPr/>
          <p:nvPr/>
        </p:nvSpPr>
        <p:spPr>
          <a:xfrm>
            <a:off x="8718272" y="5806301"/>
            <a:ext cx="2278050" cy="5636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结构化归纳法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98C7D80A-6548-334A-BB08-0547B97DBBFD}"/>
              </a:ext>
            </a:extLst>
          </p:cNvPr>
          <p:cNvSpPr txBox="1"/>
          <p:nvPr/>
        </p:nvSpPr>
        <p:spPr>
          <a:xfrm>
            <a:off x="5549727" y="5430742"/>
            <a:ext cx="1177076" cy="375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b="1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数学基础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25C96122-AF1F-E840-B5F4-FB68A3E6AA5D}"/>
              </a:ext>
            </a:extLst>
          </p:cNvPr>
          <p:cNvSpPr/>
          <p:nvPr/>
        </p:nvSpPr>
        <p:spPr>
          <a:xfrm>
            <a:off x="914397" y="4243870"/>
            <a:ext cx="10385068" cy="10416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96006866-2195-E046-89E3-8D63EF6BBB06}"/>
              </a:ext>
            </a:extLst>
          </p:cNvPr>
          <p:cNvSpPr/>
          <p:nvPr/>
        </p:nvSpPr>
        <p:spPr>
          <a:xfrm>
            <a:off x="1213222" y="4619428"/>
            <a:ext cx="5760070" cy="56369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命题逻辑（符号系统、证明系统、推导规则）</a:t>
            </a:r>
            <a:endParaRPr kumimoji="1" lang="en-US" altLang="zh-CN" sz="2000" dirty="0">
              <a:solidFill>
                <a:schemeClr val="tx1">
                  <a:lumMod val="95000"/>
                  <a:lumOff val="5000"/>
                </a:schemeClr>
              </a:solidFill>
              <a:ea typeface="SimHei" panose="02010609060101010101" pitchFamily="49" charset="-122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A09F8620-2CA3-FE49-9790-8DB2A6674CDC}"/>
              </a:ext>
            </a:extLst>
          </p:cNvPr>
          <p:cNvSpPr/>
          <p:nvPr/>
        </p:nvSpPr>
        <p:spPr>
          <a:xfrm>
            <a:off x="7089750" y="4619427"/>
            <a:ext cx="1895056" cy="5636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构造逻辑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87D25D70-0D11-7049-B0A6-AB02B502EC8C}"/>
              </a:ext>
            </a:extLst>
          </p:cNvPr>
          <p:cNvSpPr/>
          <p:nvPr/>
        </p:nvSpPr>
        <p:spPr>
          <a:xfrm>
            <a:off x="9101264" y="4619427"/>
            <a:ext cx="1895057" cy="5636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谓词逻辑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48D24F03-64A6-9448-9BB8-C87FB5743EB7}"/>
              </a:ext>
            </a:extLst>
          </p:cNvPr>
          <p:cNvSpPr txBox="1"/>
          <p:nvPr/>
        </p:nvSpPr>
        <p:spPr>
          <a:xfrm>
            <a:off x="5796217" y="4243869"/>
            <a:ext cx="1177076" cy="375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b="1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逻辑</a:t>
            </a:r>
          </a:p>
        </p:txBody>
      </p:sp>
    </p:spTree>
    <p:extLst>
      <p:ext uri="{BB962C8B-B14F-4D97-AF65-F5344CB8AC3E}">
        <p14:creationId xmlns:p14="http://schemas.microsoft.com/office/powerpoint/2010/main" val="2580229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722" y="155078"/>
            <a:ext cx="10515600" cy="1325563"/>
          </a:xfrm>
        </p:spPr>
        <p:txBody>
          <a:bodyPr/>
          <a:lstStyle/>
          <a:p>
            <a:r>
              <a:rPr lang="" altLang="en-US" sz="4400" dirty="0"/>
              <a:t>回顾：课程逻辑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DE9731CB-878A-F443-96C2-F86235F7DCA6}"/>
              </a:ext>
            </a:extLst>
          </p:cNvPr>
          <p:cNvSpPr/>
          <p:nvPr/>
        </p:nvSpPr>
        <p:spPr>
          <a:xfrm>
            <a:off x="914397" y="5430742"/>
            <a:ext cx="10385068" cy="10416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AE68E089-A067-DA48-9B1B-4981752B1F20}"/>
              </a:ext>
            </a:extLst>
          </p:cNvPr>
          <p:cNvSpPr/>
          <p:nvPr/>
        </p:nvSpPr>
        <p:spPr>
          <a:xfrm>
            <a:off x="1213223" y="5806300"/>
            <a:ext cx="2278050" cy="5636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集合论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4709F6A6-60F1-A846-8045-25FD3929F98F}"/>
              </a:ext>
            </a:extLst>
          </p:cNvPr>
          <p:cNvSpPr/>
          <p:nvPr/>
        </p:nvSpPr>
        <p:spPr>
          <a:xfrm>
            <a:off x="3714906" y="5806300"/>
            <a:ext cx="2278050" cy="5636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计算复杂性理论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AA3745AA-7C11-A04A-902E-3EC612DCAD5C}"/>
              </a:ext>
            </a:extLst>
          </p:cNvPr>
          <p:cNvSpPr/>
          <p:nvPr/>
        </p:nvSpPr>
        <p:spPr>
          <a:xfrm>
            <a:off x="6216589" y="5806301"/>
            <a:ext cx="2278050" cy="5636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形式文法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82CBE12A-3D6C-5D42-81A1-0E573F39EED6}"/>
              </a:ext>
            </a:extLst>
          </p:cNvPr>
          <p:cNvSpPr/>
          <p:nvPr/>
        </p:nvSpPr>
        <p:spPr>
          <a:xfrm>
            <a:off x="8718272" y="5806301"/>
            <a:ext cx="2278050" cy="5636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结构化归纳法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98C7D80A-6548-334A-BB08-0547B97DBBFD}"/>
              </a:ext>
            </a:extLst>
          </p:cNvPr>
          <p:cNvSpPr txBox="1"/>
          <p:nvPr/>
        </p:nvSpPr>
        <p:spPr>
          <a:xfrm>
            <a:off x="5748120" y="5430742"/>
            <a:ext cx="1177076" cy="375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b="1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数学基础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25C96122-AF1F-E840-B5F4-FB68A3E6AA5D}"/>
              </a:ext>
            </a:extLst>
          </p:cNvPr>
          <p:cNvSpPr/>
          <p:nvPr/>
        </p:nvSpPr>
        <p:spPr>
          <a:xfrm>
            <a:off x="914397" y="4243870"/>
            <a:ext cx="10385068" cy="10416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96006866-2195-E046-89E3-8D63EF6BBB06}"/>
              </a:ext>
            </a:extLst>
          </p:cNvPr>
          <p:cNvSpPr/>
          <p:nvPr/>
        </p:nvSpPr>
        <p:spPr>
          <a:xfrm>
            <a:off x="1213222" y="4619428"/>
            <a:ext cx="5760070" cy="56369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命题逻辑（符号系统、证明系统、推导规则）</a:t>
            </a:r>
            <a:endParaRPr kumimoji="1" lang="en-US" altLang="zh-CN" sz="2000" dirty="0">
              <a:solidFill>
                <a:schemeClr val="tx1">
                  <a:lumMod val="95000"/>
                  <a:lumOff val="5000"/>
                </a:schemeClr>
              </a:solidFill>
              <a:ea typeface="SimHei" panose="02010609060101010101" pitchFamily="49" charset="-122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A09F8620-2CA3-FE49-9790-8DB2A6674CDC}"/>
              </a:ext>
            </a:extLst>
          </p:cNvPr>
          <p:cNvSpPr/>
          <p:nvPr/>
        </p:nvSpPr>
        <p:spPr>
          <a:xfrm>
            <a:off x="7089750" y="4619427"/>
            <a:ext cx="1895056" cy="5636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构造逻辑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87D25D70-0D11-7049-B0A6-AB02B502EC8C}"/>
              </a:ext>
            </a:extLst>
          </p:cNvPr>
          <p:cNvSpPr/>
          <p:nvPr/>
        </p:nvSpPr>
        <p:spPr>
          <a:xfrm>
            <a:off x="9101264" y="4619427"/>
            <a:ext cx="1895057" cy="5636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谓词逻辑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48D24F03-64A6-9448-9BB8-C87FB5743EB7}"/>
              </a:ext>
            </a:extLst>
          </p:cNvPr>
          <p:cNvSpPr txBox="1"/>
          <p:nvPr/>
        </p:nvSpPr>
        <p:spPr>
          <a:xfrm>
            <a:off x="5992956" y="4243868"/>
            <a:ext cx="687404" cy="375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b="1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逻辑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EA08860-D362-7E44-92C8-5F8546429775}"/>
              </a:ext>
            </a:extLst>
          </p:cNvPr>
          <p:cNvSpPr txBox="1"/>
          <p:nvPr/>
        </p:nvSpPr>
        <p:spPr>
          <a:xfrm>
            <a:off x="-1558456" y="12642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4C659E4F-D0D5-1542-BE8B-90C2A2ECB3D6}"/>
              </a:ext>
            </a:extLst>
          </p:cNvPr>
          <p:cNvSpPr/>
          <p:nvPr/>
        </p:nvSpPr>
        <p:spPr>
          <a:xfrm>
            <a:off x="914397" y="3056996"/>
            <a:ext cx="10385068" cy="10416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98C1EBBD-7448-6A4C-BBF5-76C78031454A}"/>
              </a:ext>
            </a:extLst>
          </p:cNvPr>
          <p:cNvSpPr/>
          <p:nvPr/>
        </p:nvSpPr>
        <p:spPr>
          <a:xfrm>
            <a:off x="1213222" y="3429000"/>
            <a:ext cx="5068308" cy="5672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SAT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7FE40592-4066-E74D-923B-5D8DD569348F}"/>
              </a:ext>
            </a:extLst>
          </p:cNvPr>
          <p:cNvSpPr txBox="1"/>
          <p:nvPr/>
        </p:nvSpPr>
        <p:spPr>
          <a:xfrm>
            <a:off x="5482280" y="3056995"/>
            <a:ext cx="1678009" cy="375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b="1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可满足性理论</a:t>
            </a: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445B595D-DDEB-284F-AF53-1BC1067F9AEB}"/>
              </a:ext>
            </a:extLst>
          </p:cNvPr>
          <p:cNvSpPr/>
          <p:nvPr/>
        </p:nvSpPr>
        <p:spPr>
          <a:xfrm>
            <a:off x="6483621" y="3429000"/>
            <a:ext cx="4512700" cy="5672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SMT</a:t>
            </a:r>
          </a:p>
        </p:txBody>
      </p:sp>
    </p:spTree>
    <p:extLst>
      <p:ext uri="{BB962C8B-B14F-4D97-AF65-F5344CB8AC3E}">
        <p14:creationId xmlns:p14="http://schemas.microsoft.com/office/powerpoint/2010/main" val="253198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722" y="155078"/>
            <a:ext cx="10515600" cy="1325563"/>
          </a:xfrm>
        </p:spPr>
        <p:txBody>
          <a:bodyPr/>
          <a:lstStyle/>
          <a:p>
            <a:r>
              <a:rPr lang="" altLang="en-US" sz="4400" dirty="0"/>
              <a:t>回顾：课程逻辑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DE9731CB-878A-F443-96C2-F86235F7DCA6}"/>
              </a:ext>
            </a:extLst>
          </p:cNvPr>
          <p:cNvSpPr/>
          <p:nvPr/>
        </p:nvSpPr>
        <p:spPr>
          <a:xfrm>
            <a:off x="914397" y="5430742"/>
            <a:ext cx="10385068" cy="10416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AE68E089-A067-DA48-9B1B-4981752B1F20}"/>
              </a:ext>
            </a:extLst>
          </p:cNvPr>
          <p:cNvSpPr/>
          <p:nvPr/>
        </p:nvSpPr>
        <p:spPr>
          <a:xfrm>
            <a:off x="1213223" y="5806300"/>
            <a:ext cx="2278050" cy="5636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集合论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4709F6A6-60F1-A846-8045-25FD3929F98F}"/>
              </a:ext>
            </a:extLst>
          </p:cNvPr>
          <p:cNvSpPr/>
          <p:nvPr/>
        </p:nvSpPr>
        <p:spPr>
          <a:xfrm>
            <a:off x="3714906" y="5806300"/>
            <a:ext cx="2278050" cy="5636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计算复杂性理论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AA3745AA-7C11-A04A-902E-3EC612DCAD5C}"/>
              </a:ext>
            </a:extLst>
          </p:cNvPr>
          <p:cNvSpPr/>
          <p:nvPr/>
        </p:nvSpPr>
        <p:spPr>
          <a:xfrm>
            <a:off x="6216589" y="5806301"/>
            <a:ext cx="2278050" cy="5636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形式文法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82CBE12A-3D6C-5D42-81A1-0E573F39EED6}"/>
              </a:ext>
            </a:extLst>
          </p:cNvPr>
          <p:cNvSpPr/>
          <p:nvPr/>
        </p:nvSpPr>
        <p:spPr>
          <a:xfrm>
            <a:off x="8718272" y="5806301"/>
            <a:ext cx="2278050" cy="5636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结构化归纳法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98C7D80A-6548-334A-BB08-0547B97DBBFD}"/>
              </a:ext>
            </a:extLst>
          </p:cNvPr>
          <p:cNvSpPr txBox="1"/>
          <p:nvPr/>
        </p:nvSpPr>
        <p:spPr>
          <a:xfrm>
            <a:off x="5829150" y="5430742"/>
            <a:ext cx="1177076" cy="375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b="1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数学基础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25C96122-AF1F-E840-B5F4-FB68A3E6AA5D}"/>
              </a:ext>
            </a:extLst>
          </p:cNvPr>
          <p:cNvSpPr/>
          <p:nvPr/>
        </p:nvSpPr>
        <p:spPr>
          <a:xfrm>
            <a:off x="914397" y="4243870"/>
            <a:ext cx="10385068" cy="10416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96006866-2195-E046-89E3-8D63EF6BBB06}"/>
              </a:ext>
            </a:extLst>
          </p:cNvPr>
          <p:cNvSpPr/>
          <p:nvPr/>
        </p:nvSpPr>
        <p:spPr>
          <a:xfrm>
            <a:off x="1213222" y="4619428"/>
            <a:ext cx="5760070" cy="56369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命题逻辑（符号系统、证明系统、推导规则）</a:t>
            </a:r>
            <a:endParaRPr kumimoji="1" lang="en-US" altLang="zh-CN" sz="2000" dirty="0">
              <a:solidFill>
                <a:schemeClr val="tx1">
                  <a:lumMod val="95000"/>
                  <a:lumOff val="5000"/>
                </a:schemeClr>
              </a:solidFill>
              <a:ea typeface="SimHei" panose="02010609060101010101" pitchFamily="49" charset="-122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A09F8620-2CA3-FE49-9790-8DB2A6674CDC}"/>
              </a:ext>
            </a:extLst>
          </p:cNvPr>
          <p:cNvSpPr/>
          <p:nvPr/>
        </p:nvSpPr>
        <p:spPr>
          <a:xfrm>
            <a:off x="7089750" y="4619427"/>
            <a:ext cx="1895056" cy="5636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构造逻辑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87D25D70-0D11-7049-B0A6-AB02B502EC8C}"/>
              </a:ext>
            </a:extLst>
          </p:cNvPr>
          <p:cNvSpPr/>
          <p:nvPr/>
        </p:nvSpPr>
        <p:spPr>
          <a:xfrm>
            <a:off x="9101264" y="4619427"/>
            <a:ext cx="1895057" cy="5636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谓词逻辑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48D24F03-64A6-9448-9BB8-C87FB5743EB7}"/>
              </a:ext>
            </a:extLst>
          </p:cNvPr>
          <p:cNvSpPr txBox="1"/>
          <p:nvPr/>
        </p:nvSpPr>
        <p:spPr>
          <a:xfrm>
            <a:off x="6014723" y="4201352"/>
            <a:ext cx="687404" cy="375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b="1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逻辑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EA08860-D362-7E44-92C8-5F8546429775}"/>
              </a:ext>
            </a:extLst>
          </p:cNvPr>
          <p:cNvSpPr txBox="1"/>
          <p:nvPr/>
        </p:nvSpPr>
        <p:spPr>
          <a:xfrm>
            <a:off x="-1558456" y="12642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4C659E4F-D0D5-1542-BE8B-90C2A2ECB3D6}"/>
              </a:ext>
            </a:extLst>
          </p:cNvPr>
          <p:cNvSpPr/>
          <p:nvPr/>
        </p:nvSpPr>
        <p:spPr>
          <a:xfrm>
            <a:off x="914397" y="3056996"/>
            <a:ext cx="10385068" cy="10416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98C1EBBD-7448-6A4C-BBF5-76C78031454A}"/>
              </a:ext>
            </a:extLst>
          </p:cNvPr>
          <p:cNvSpPr/>
          <p:nvPr/>
        </p:nvSpPr>
        <p:spPr>
          <a:xfrm>
            <a:off x="1213222" y="3429000"/>
            <a:ext cx="5068308" cy="5672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SAT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7FE40592-4066-E74D-923B-5D8DD569348F}"/>
              </a:ext>
            </a:extLst>
          </p:cNvPr>
          <p:cNvSpPr txBox="1"/>
          <p:nvPr/>
        </p:nvSpPr>
        <p:spPr>
          <a:xfrm>
            <a:off x="5578684" y="3047479"/>
            <a:ext cx="1678009" cy="375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b="1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可满足性理论</a:t>
            </a: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445B595D-DDEB-284F-AF53-1BC1067F9AEB}"/>
              </a:ext>
            </a:extLst>
          </p:cNvPr>
          <p:cNvSpPr/>
          <p:nvPr/>
        </p:nvSpPr>
        <p:spPr>
          <a:xfrm>
            <a:off x="6483621" y="3429000"/>
            <a:ext cx="4512700" cy="5672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SMT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0E977FBC-2C3D-0C4C-A60A-72D1B7C47758}"/>
              </a:ext>
            </a:extLst>
          </p:cNvPr>
          <p:cNvSpPr/>
          <p:nvPr/>
        </p:nvSpPr>
        <p:spPr>
          <a:xfrm>
            <a:off x="903466" y="1870121"/>
            <a:ext cx="10385068" cy="10416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CCBCFECD-9479-AB4D-9686-DB7C7FDDC87E}"/>
              </a:ext>
            </a:extLst>
          </p:cNvPr>
          <p:cNvSpPr/>
          <p:nvPr/>
        </p:nvSpPr>
        <p:spPr>
          <a:xfrm>
            <a:off x="1202291" y="2228202"/>
            <a:ext cx="2693848" cy="58117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符号执行</a:t>
            </a:r>
            <a:r>
              <a:rPr kumimoji="1" lang="en-US" altLang="zh-CN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/</a:t>
            </a:r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混合执行</a:t>
            </a:r>
            <a:endParaRPr kumimoji="1" lang="en-US" altLang="zh-CN" sz="2000" dirty="0">
              <a:solidFill>
                <a:schemeClr val="tx1">
                  <a:lumMod val="95000"/>
                  <a:lumOff val="5000"/>
                </a:schemeClr>
              </a:solidFill>
              <a:ea typeface="SimHei" panose="02010609060101010101" pitchFamily="49" charset="-122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6456AEA5-72F6-AF43-B3EF-923163EF5101}"/>
              </a:ext>
            </a:extLst>
          </p:cNvPr>
          <p:cNvSpPr txBox="1"/>
          <p:nvPr/>
        </p:nvSpPr>
        <p:spPr>
          <a:xfrm>
            <a:off x="5992956" y="1852645"/>
            <a:ext cx="1678009" cy="375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b="1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应用</a:t>
            </a: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881E40A5-7D38-1449-849E-10642DE35534}"/>
              </a:ext>
            </a:extLst>
          </p:cNvPr>
          <p:cNvSpPr/>
          <p:nvPr/>
        </p:nvSpPr>
        <p:spPr>
          <a:xfrm>
            <a:off x="4025181" y="2228202"/>
            <a:ext cx="2256350" cy="58117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程序验证</a:t>
            </a:r>
            <a:endParaRPr kumimoji="1" lang="en-US" altLang="zh-CN" sz="2000" dirty="0">
              <a:solidFill>
                <a:schemeClr val="tx1">
                  <a:lumMod val="95000"/>
                  <a:lumOff val="5000"/>
                </a:schemeClr>
              </a:solidFill>
              <a:ea typeface="SimHei" panose="02010609060101010101" pitchFamily="49" charset="-122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C5DA02E3-F076-F949-8C87-1A28D7D6AA23}"/>
              </a:ext>
            </a:extLst>
          </p:cNvPr>
          <p:cNvSpPr/>
          <p:nvPr/>
        </p:nvSpPr>
        <p:spPr>
          <a:xfrm>
            <a:off x="6358425" y="2236279"/>
            <a:ext cx="2276896" cy="58117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程序分析</a:t>
            </a:r>
            <a:endParaRPr kumimoji="1" lang="en-US" altLang="zh-CN" sz="2000" dirty="0">
              <a:solidFill>
                <a:schemeClr val="tx1">
                  <a:lumMod val="95000"/>
                  <a:lumOff val="5000"/>
                </a:schemeClr>
              </a:solidFill>
              <a:ea typeface="SimHei" panose="02010609060101010101" pitchFamily="49" charset="-122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9FAC30F1-DBCA-8F4E-9C27-C6EC9B8465CF}"/>
              </a:ext>
            </a:extLst>
          </p:cNvPr>
          <p:cNvSpPr/>
          <p:nvPr/>
        </p:nvSpPr>
        <p:spPr>
          <a:xfrm>
            <a:off x="8752978" y="2236279"/>
            <a:ext cx="2236731" cy="58117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SimHei" panose="02010609060101010101" pitchFamily="49" charset="-122"/>
              </a:rPr>
              <a:t>程序合成</a:t>
            </a:r>
            <a:endParaRPr kumimoji="1" lang="en-US" altLang="zh-CN" sz="2000" dirty="0">
              <a:solidFill>
                <a:schemeClr val="tx1">
                  <a:lumMod val="95000"/>
                  <a:lumOff val="5000"/>
                </a:schemeClr>
              </a:solidFill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72891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722" y="155078"/>
            <a:ext cx="10515600" cy="1325563"/>
          </a:xfrm>
        </p:spPr>
        <p:txBody>
          <a:bodyPr/>
          <a:lstStyle/>
          <a:p>
            <a:r>
              <a:rPr lang="" altLang="en-US" sz="4400" dirty="0"/>
              <a:t>回顾：计算复杂性理论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991A416C-161E-C943-81D9-382271CC9283}"/>
              </a:ext>
            </a:extLst>
          </p:cNvPr>
          <p:cNvSpPr txBox="1"/>
          <p:nvPr/>
        </p:nvSpPr>
        <p:spPr>
          <a:xfrm>
            <a:off x="480722" y="1558881"/>
            <a:ext cx="48013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-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 研究哪些问题是能够被计算机计算的：</a:t>
            </a: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F7354825-A2C0-BC47-8696-85BF50EF2A51}"/>
              </a:ext>
            </a:extLst>
          </p:cNvPr>
          <p:cNvSpPr/>
          <p:nvPr/>
        </p:nvSpPr>
        <p:spPr>
          <a:xfrm>
            <a:off x="1558456" y="2592125"/>
            <a:ext cx="6208685" cy="3713260"/>
          </a:xfrm>
          <a:prstGeom prst="ellipse">
            <a:avLst/>
          </a:prstGeom>
          <a:solidFill>
            <a:schemeClr val="accent1">
              <a:lumMod val="40000"/>
              <a:lumOff val="60000"/>
              <a:alpha val="50196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AC55CE71-6A88-6245-A24F-4DCC1C559EAF}"/>
              </a:ext>
            </a:extLst>
          </p:cNvPr>
          <p:cNvSpPr/>
          <p:nvPr/>
        </p:nvSpPr>
        <p:spPr>
          <a:xfrm>
            <a:off x="5756744" y="2592125"/>
            <a:ext cx="6011186" cy="3653623"/>
          </a:xfrm>
          <a:prstGeom prst="ellipse">
            <a:avLst/>
          </a:prstGeom>
          <a:solidFill>
            <a:schemeClr val="accent1">
              <a:lumMod val="40000"/>
              <a:lumOff val="60000"/>
              <a:alpha val="50196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27C54B9-3BD1-D847-9B82-495D1B5764F0}"/>
              </a:ext>
            </a:extLst>
          </p:cNvPr>
          <p:cNvSpPr txBox="1"/>
          <p:nvPr/>
        </p:nvSpPr>
        <p:spPr>
          <a:xfrm>
            <a:off x="9311676" y="3713980"/>
            <a:ext cx="175326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dirty="0"/>
              <a:t>不可判断问题</a:t>
            </a:r>
            <a:endParaRPr kumimoji="1" lang="en-US" altLang="zh-CN" dirty="0"/>
          </a:p>
          <a:p>
            <a:r>
              <a:rPr kumimoji="1" lang="zh-CN" altLang="en-US" dirty="0"/>
              <a:t>（</a:t>
            </a:r>
            <a:r>
              <a:rPr kumimoji="1" lang="en-US" altLang="zh-CN" dirty="0"/>
              <a:t>Undecidable</a:t>
            </a:r>
            <a:r>
              <a:rPr kumimoji="1" lang="zh-CN" altLang="en-US" dirty="0"/>
              <a:t>）</a:t>
            </a:r>
            <a:endParaRPr kumimoji="1" lang="en-US" altLang="zh-CN" dirty="0"/>
          </a:p>
          <a:p>
            <a:pPr marL="285750" indent="-285750">
              <a:buFontTx/>
              <a:buChar char="-"/>
            </a:pPr>
            <a:r>
              <a:rPr lang="zh-CN" altLang="en-US" sz="1400" dirty="0">
                <a:sym typeface="+mn-ea"/>
              </a:rPr>
              <a:t>停机问题</a:t>
            </a:r>
            <a:endParaRPr lang="en-US" altLang="zh-CN" sz="1400" dirty="0">
              <a:sym typeface="+mn-ea"/>
            </a:endParaRPr>
          </a:p>
          <a:p>
            <a:pPr marL="285750" indent="-285750">
              <a:buFontTx/>
              <a:buChar char="-"/>
            </a:pPr>
            <a:r>
              <a:rPr kumimoji="1" lang="zh-CN" altLang="en-US" sz="1400" dirty="0"/>
              <a:t>谓词逻辑的可满足性问题</a:t>
            </a:r>
            <a:endParaRPr kumimoji="1" lang="zh-CN" altLang="en-US" dirty="0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4C1428EC-E7AB-5348-88D3-B0D48277C328}"/>
              </a:ext>
            </a:extLst>
          </p:cNvPr>
          <p:cNvSpPr txBox="1"/>
          <p:nvPr/>
        </p:nvSpPr>
        <p:spPr>
          <a:xfrm>
            <a:off x="7747325" y="2665460"/>
            <a:ext cx="2593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dirty="0"/>
              <a:t> </a:t>
            </a:r>
            <a:r>
              <a:rPr kumimoji="1" lang="en-US" altLang="zh-CN" sz="2400" dirty="0"/>
              <a:t>NP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Hard</a:t>
            </a:r>
            <a:r>
              <a:rPr kumimoji="1" lang="zh-CN" altLang="en-US" sz="2400" dirty="0"/>
              <a:t> 问题</a:t>
            </a:r>
            <a:endParaRPr kumimoji="1" lang="zh-CN" altLang="en-US" dirty="0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E5EFAD7D-ADA1-B648-B72E-EC7C9CB5F395}"/>
              </a:ext>
            </a:extLst>
          </p:cNvPr>
          <p:cNvSpPr txBox="1"/>
          <p:nvPr/>
        </p:nvSpPr>
        <p:spPr>
          <a:xfrm>
            <a:off x="4132048" y="2650089"/>
            <a:ext cx="1753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400" dirty="0"/>
              <a:t>NP</a:t>
            </a:r>
            <a:r>
              <a:rPr kumimoji="1" lang="zh-CN" altLang="en-US" sz="2400" dirty="0"/>
              <a:t> 问题</a:t>
            </a: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54B6A3E9-AC13-F24B-85AE-808EE46E6E4C}"/>
              </a:ext>
            </a:extLst>
          </p:cNvPr>
          <p:cNvSpPr txBox="1"/>
          <p:nvPr/>
        </p:nvSpPr>
        <p:spPr>
          <a:xfrm>
            <a:off x="6230691" y="4135083"/>
            <a:ext cx="1753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NPC</a:t>
            </a:r>
            <a:r>
              <a:rPr kumimoji="1" lang="zh-CN" altLang="en-US" dirty="0"/>
              <a:t>问题</a:t>
            </a:r>
          </a:p>
        </p:txBody>
      </p:sp>
      <p:sp>
        <p:nvSpPr>
          <p:cNvPr id="34" name="椭圆 33">
            <a:extLst>
              <a:ext uri="{FF2B5EF4-FFF2-40B4-BE49-F238E27FC236}">
                <a16:creationId xmlns:a16="http://schemas.microsoft.com/office/drawing/2014/main" id="{79348787-DE7D-C046-A4B0-A7174E820854}"/>
              </a:ext>
            </a:extLst>
          </p:cNvPr>
          <p:cNvSpPr/>
          <p:nvPr/>
        </p:nvSpPr>
        <p:spPr>
          <a:xfrm>
            <a:off x="2117499" y="3741795"/>
            <a:ext cx="1762738" cy="1712800"/>
          </a:xfrm>
          <a:prstGeom prst="ellipse">
            <a:avLst/>
          </a:prstGeom>
          <a:solidFill>
            <a:srgbClr val="2E75B6">
              <a:alpha val="50196"/>
            </a:srgb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8848874C-753C-704F-A8A9-791A33A105EC}"/>
              </a:ext>
            </a:extLst>
          </p:cNvPr>
          <p:cNvSpPr txBox="1"/>
          <p:nvPr/>
        </p:nvSpPr>
        <p:spPr>
          <a:xfrm>
            <a:off x="2587535" y="4335363"/>
            <a:ext cx="859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P</a:t>
            </a:r>
            <a:r>
              <a:rPr kumimoji="1" lang="zh-CN" altLang="en-US" dirty="0"/>
              <a:t>问题</a:t>
            </a: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DBB34B3A-0EDC-5D4E-9121-00AA7611E51C}"/>
              </a:ext>
            </a:extLst>
          </p:cNvPr>
          <p:cNvSpPr txBox="1"/>
          <p:nvPr/>
        </p:nvSpPr>
        <p:spPr>
          <a:xfrm>
            <a:off x="6037606" y="2075503"/>
            <a:ext cx="1069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dirty="0"/>
              <a:t>P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!= NP</a:t>
            </a:r>
            <a:endParaRPr kumimoji="1"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285528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>
            <a:extLst>
              <a:ext uri="{FF2B5EF4-FFF2-40B4-BE49-F238E27FC236}">
                <a16:creationId xmlns:a16="http://schemas.microsoft.com/office/drawing/2014/main" id="{AC55CE71-6A88-6245-A24F-4DCC1C559EAF}"/>
              </a:ext>
            </a:extLst>
          </p:cNvPr>
          <p:cNvSpPr/>
          <p:nvPr/>
        </p:nvSpPr>
        <p:spPr>
          <a:xfrm>
            <a:off x="1443147" y="2427847"/>
            <a:ext cx="10304890" cy="4059142"/>
          </a:xfrm>
          <a:prstGeom prst="ellipse">
            <a:avLst/>
          </a:prstGeom>
          <a:solidFill>
            <a:schemeClr val="accent1">
              <a:lumMod val="40000"/>
              <a:lumOff val="60000"/>
              <a:alpha val="50196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722" y="155078"/>
            <a:ext cx="10515600" cy="1325563"/>
          </a:xfrm>
        </p:spPr>
        <p:txBody>
          <a:bodyPr/>
          <a:lstStyle/>
          <a:p>
            <a:r>
              <a:rPr lang="" altLang="en-US" sz="4400" dirty="0"/>
              <a:t>回顾：计算复杂性理论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991A416C-161E-C943-81D9-382271CC9283}"/>
              </a:ext>
            </a:extLst>
          </p:cNvPr>
          <p:cNvSpPr txBox="1"/>
          <p:nvPr/>
        </p:nvSpPr>
        <p:spPr>
          <a:xfrm>
            <a:off x="480722" y="1558881"/>
            <a:ext cx="48013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-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 研究哪些问题是能够被计算机计算的：</a:t>
            </a: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F7354825-A2C0-BC47-8696-85BF50EF2A51}"/>
              </a:ext>
            </a:extLst>
          </p:cNvPr>
          <p:cNvSpPr/>
          <p:nvPr/>
        </p:nvSpPr>
        <p:spPr>
          <a:xfrm>
            <a:off x="1443147" y="3077896"/>
            <a:ext cx="5524873" cy="2759044"/>
          </a:xfrm>
          <a:prstGeom prst="ellipse">
            <a:avLst/>
          </a:prstGeom>
          <a:solidFill>
            <a:schemeClr val="accent1">
              <a:lumMod val="40000"/>
              <a:lumOff val="60000"/>
              <a:alpha val="50196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4C1428EC-E7AB-5348-88D3-B0D48277C328}"/>
              </a:ext>
            </a:extLst>
          </p:cNvPr>
          <p:cNvSpPr txBox="1"/>
          <p:nvPr/>
        </p:nvSpPr>
        <p:spPr>
          <a:xfrm>
            <a:off x="7699011" y="4154776"/>
            <a:ext cx="2593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dirty="0"/>
              <a:t> </a:t>
            </a:r>
            <a:r>
              <a:rPr kumimoji="1" lang="en-US" altLang="zh-CN" sz="2400" dirty="0"/>
              <a:t>NP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Hard</a:t>
            </a:r>
            <a:r>
              <a:rPr kumimoji="1" lang="zh-CN" altLang="en-US" sz="2400" dirty="0"/>
              <a:t> 问题</a:t>
            </a:r>
            <a:endParaRPr kumimoji="1" lang="zh-CN" altLang="en-US" dirty="0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E5EFAD7D-ADA1-B648-B72E-EC7C9CB5F395}"/>
              </a:ext>
            </a:extLst>
          </p:cNvPr>
          <p:cNvSpPr txBox="1"/>
          <p:nvPr/>
        </p:nvSpPr>
        <p:spPr>
          <a:xfrm>
            <a:off x="1726928" y="4154779"/>
            <a:ext cx="1753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400" dirty="0"/>
              <a:t>NP</a:t>
            </a:r>
            <a:r>
              <a:rPr kumimoji="1" lang="zh-CN" altLang="en-US" sz="2400" dirty="0"/>
              <a:t> 问题</a:t>
            </a:r>
            <a:r>
              <a:rPr kumimoji="1" lang="en-US" altLang="zh-CN" sz="2400" dirty="0"/>
              <a:t>   =</a:t>
            </a:r>
            <a:endParaRPr kumimoji="1" lang="zh-CN" altLang="en-US" sz="2400" dirty="0"/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54B6A3E9-AC13-F24B-85AE-808EE46E6E4C}"/>
              </a:ext>
            </a:extLst>
          </p:cNvPr>
          <p:cNvSpPr txBox="1"/>
          <p:nvPr/>
        </p:nvSpPr>
        <p:spPr>
          <a:xfrm>
            <a:off x="5073077" y="4154777"/>
            <a:ext cx="1753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400" dirty="0"/>
              <a:t>NPC</a:t>
            </a:r>
            <a:r>
              <a:rPr kumimoji="1" lang="zh-CN" altLang="en-US" sz="2400" dirty="0"/>
              <a:t>问题</a:t>
            </a: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DBB34B3A-0EDC-5D4E-9121-00AA7611E51C}"/>
              </a:ext>
            </a:extLst>
          </p:cNvPr>
          <p:cNvSpPr txBox="1"/>
          <p:nvPr/>
        </p:nvSpPr>
        <p:spPr>
          <a:xfrm>
            <a:off x="6096000" y="1990157"/>
            <a:ext cx="9991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dirty="0"/>
              <a:t>P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= NP</a:t>
            </a:r>
            <a:endParaRPr kumimoji="1" lang="zh-CN" altLang="en-US" sz="2000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4893BEC7-88D9-A04B-9CF9-4B555A58CB76}"/>
              </a:ext>
            </a:extLst>
          </p:cNvPr>
          <p:cNvSpPr txBox="1"/>
          <p:nvPr/>
        </p:nvSpPr>
        <p:spPr>
          <a:xfrm>
            <a:off x="3470842" y="4154778"/>
            <a:ext cx="1753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400" dirty="0"/>
              <a:t>P</a:t>
            </a:r>
            <a:r>
              <a:rPr kumimoji="1" lang="zh-CN" altLang="en-US" sz="2400" dirty="0"/>
              <a:t> 问题</a:t>
            </a:r>
            <a:r>
              <a:rPr kumimoji="1" lang="en-US" altLang="zh-CN" sz="2400" dirty="0"/>
              <a:t>  ?= </a:t>
            </a:r>
            <a:endParaRPr kumimoji="1"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82629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722" y="155078"/>
            <a:ext cx="10515600" cy="1325563"/>
          </a:xfrm>
        </p:spPr>
        <p:txBody>
          <a:bodyPr/>
          <a:lstStyle/>
          <a:p>
            <a:r>
              <a:rPr lang="" altLang="en-US" sz="4400" dirty="0"/>
              <a:t>回顾：形式文法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EBCB7899-1D05-6248-B23A-8E7390781D16}"/>
              </a:ext>
            </a:extLst>
          </p:cNvPr>
          <p:cNvSpPr txBox="1"/>
          <p:nvPr/>
        </p:nvSpPr>
        <p:spPr>
          <a:xfrm>
            <a:off x="480722" y="1558881"/>
            <a:ext cx="3262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-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 描述形式系统的符号工具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6D2C970B-7071-AD43-9FF1-D5081A851973}"/>
              </a:ext>
            </a:extLst>
          </p:cNvPr>
          <p:cNvSpPr txBox="1"/>
          <p:nvPr/>
        </p:nvSpPr>
        <p:spPr>
          <a:xfrm>
            <a:off x="480722" y="2108847"/>
            <a:ext cx="90332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-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 四元组： </a:t>
            </a: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N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（非终结符）、</a:t>
            </a: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T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（终结符）、</a:t>
            </a: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S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（顶层非终结符）、</a:t>
            </a: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P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（规则）</a:t>
            </a:r>
            <a:endParaRPr kumimoji="1" lang="en-US" altLang="zh-CN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E1D4339F-A0E0-0B47-9DA5-013D2771CD9F}"/>
              </a:ext>
            </a:extLst>
          </p:cNvPr>
          <p:cNvSpPr txBox="1"/>
          <p:nvPr/>
        </p:nvSpPr>
        <p:spPr>
          <a:xfrm>
            <a:off x="888227" y="2684655"/>
            <a:ext cx="6356227" cy="322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CN" sz="1600" b="1" dirty="0">
                <a:latin typeface="Courier New" panose="02070309020205020404" pitchFamily="49" charset="0"/>
              </a:rPr>
              <a:t>// SLP as in Tiger book chap. 1 (simplified):</a:t>
            </a:r>
          </a:p>
          <a:p>
            <a:pPr>
              <a:lnSpc>
                <a:spcPct val="80000"/>
              </a:lnSpc>
            </a:pPr>
            <a:endParaRPr lang="en-US" altLang="zh-CN" sz="1600" b="1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US" altLang="zh-CN" sz="1600" b="1" i="1" dirty="0">
                <a:latin typeface="Courier New" panose="02070309020205020404" pitchFamily="49" charset="0"/>
              </a:rPr>
              <a:t>N</a:t>
            </a:r>
            <a:r>
              <a:rPr lang="en-US" altLang="zh-CN" sz="1600" b="1" dirty="0">
                <a:latin typeface="Courier New" panose="02070309020205020404" pitchFamily="49" charset="0"/>
              </a:rPr>
              <a:t> = {S, E}</a:t>
            </a:r>
          </a:p>
          <a:p>
            <a:pPr>
              <a:lnSpc>
                <a:spcPct val="80000"/>
              </a:lnSpc>
            </a:pPr>
            <a:r>
              <a:rPr lang="en-US" altLang="zh-CN" sz="1600" b="1" i="1" dirty="0">
                <a:latin typeface="Courier New" panose="02070309020205020404" pitchFamily="49" charset="0"/>
              </a:rPr>
              <a:t>T</a:t>
            </a:r>
            <a:r>
              <a:rPr lang="en-US" altLang="zh-CN" sz="1600" b="1" dirty="0">
                <a:latin typeface="Courier New" panose="02070309020205020404" pitchFamily="49" charset="0"/>
              </a:rPr>
              <a:t> = {</a:t>
            </a:r>
            <a:r>
              <a:rPr lang="en-US" altLang="zh-CN" sz="16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SEMICOLON</a:t>
            </a:r>
            <a:r>
              <a:rPr lang="en-US" altLang="zh-CN" sz="1600" b="1" dirty="0">
                <a:latin typeface="Courier New" panose="02070309020205020404" pitchFamily="49" charset="0"/>
              </a:rPr>
              <a:t>, </a:t>
            </a:r>
            <a:r>
              <a:rPr lang="en-US" altLang="zh-CN" sz="16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ID</a:t>
            </a:r>
            <a:r>
              <a:rPr lang="en-US" altLang="zh-CN" sz="1600" b="1" dirty="0">
                <a:latin typeface="Courier New" panose="02070309020205020404" pitchFamily="49" charset="0"/>
              </a:rPr>
              <a:t>, </a:t>
            </a:r>
            <a:r>
              <a:rPr lang="en-US" altLang="zh-CN" sz="16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NUM,</a:t>
            </a:r>
            <a:r>
              <a:rPr lang="zh-CN" altLang="en-US" sz="16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PLUS,</a:t>
            </a:r>
            <a:r>
              <a:rPr lang="zh-CN" altLang="en-US" sz="16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TIMES,</a:t>
            </a:r>
            <a:r>
              <a:rPr lang="zh-CN" altLang="en-US" sz="16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IF</a:t>
            </a:r>
            <a:r>
              <a:rPr lang="en-US" altLang="zh-CN" sz="1600" b="1" dirty="0">
                <a:latin typeface="Courier New" panose="02070309020205020404" pitchFamily="49" charset="0"/>
              </a:rPr>
              <a:t>, </a:t>
            </a:r>
            <a:r>
              <a:rPr lang="en-US" altLang="zh-CN" sz="16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ASSIGN,</a:t>
            </a:r>
            <a:r>
              <a:rPr lang="zh-CN" altLang="en-US" sz="16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endParaRPr lang="en-US" altLang="zh-CN" sz="16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zh-CN" altLang="en-US" sz="16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   </a:t>
            </a:r>
            <a:r>
              <a:rPr lang="en-US" altLang="zh-CN" sz="16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PRINT,</a:t>
            </a:r>
            <a:r>
              <a:rPr lang="zh-CN" altLang="en-US" sz="16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LPAREN,</a:t>
            </a:r>
            <a:r>
              <a:rPr lang="zh-CN" altLang="en-US" sz="16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6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RPAREN</a:t>
            </a:r>
            <a:r>
              <a:rPr lang="en-US" altLang="zh-CN" sz="1600" b="1" dirty="0"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80000"/>
              </a:lnSpc>
            </a:pPr>
            <a:r>
              <a:rPr lang="en-US" altLang="zh-CN" sz="1600" b="1" i="1" dirty="0">
                <a:latin typeface="Courier New" panose="02070309020205020404" pitchFamily="49" charset="0"/>
              </a:rPr>
              <a:t>S</a:t>
            </a:r>
            <a:r>
              <a:rPr lang="en-US" altLang="zh-CN" sz="1600" b="1" dirty="0">
                <a:latin typeface="Courier New" panose="02070309020205020404" pitchFamily="49" charset="0"/>
              </a:rPr>
              <a:t> = S</a:t>
            </a:r>
          </a:p>
          <a:p>
            <a:pPr>
              <a:lnSpc>
                <a:spcPct val="80000"/>
              </a:lnSpc>
            </a:pPr>
            <a:endParaRPr lang="en-US" altLang="zh-CN" sz="1600" b="1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US" altLang="zh-CN" sz="1600" b="1" dirty="0">
                <a:latin typeface="Courier New" panose="02070309020205020404" pitchFamily="49" charset="0"/>
              </a:rPr>
              <a:t>S</a:t>
            </a:r>
            <a:r>
              <a:rPr lang="en-US" altLang="zh-CN" sz="16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-&gt; </a:t>
            </a:r>
            <a:r>
              <a:rPr lang="en-US" altLang="zh-CN" sz="1600" b="1" dirty="0">
                <a:latin typeface="Courier New" panose="02070309020205020404" pitchFamily="49" charset="0"/>
              </a:rPr>
              <a:t>S</a:t>
            </a:r>
            <a:r>
              <a:rPr lang="en-US" altLang="zh-CN" sz="16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SEMICOLON </a:t>
            </a:r>
            <a:r>
              <a:rPr lang="en-US" altLang="zh-CN" sz="1600" b="1" dirty="0">
                <a:latin typeface="Courier New" panose="02070309020205020404" pitchFamily="49" charset="0"/>
              </a:rPr>
              <a:t>S</a:t>
            </a:r>
          </a:p>
          <a:p>
            <a:pPr>
              <a:lnSpc>
                <a:spcPct val="80000"/>
              </a:lnSpc>
            </a:pPr>
            <a:r>
              <a:rPr lang="en-US" altLang="zh-CN" sz="16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  | ID ASSIGN </a:t>
            </a:r>
            <a:r>
              <a:rPr lang="en-US" altLang="zh-CN" sz="1600" b="1" dirty="0">
                <a:latin typeface="Courier New" panose="02070309020205020404" pitchFamily="49" charset="0"/>
              </a:rPr>
              <a:t>E</a:t>
            </a:r>
          </a:p>
          <a:p>
            <a:pPr>
              <a:lnSpc>
                <a:spcPct val="80000"/>
              </a:lnSpc>
            </a:pPr>
            <a:r>
              <a:rPr lang="en-US" altLang="zh-CN" sz="16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  | PRINT LPAREN </a:t>
            </a:r>
            <a:r>
              <a:rPr lang="en-US" altLang="zh-CN" sz="1600" b="1" dirty="0">
                <a:latin typeface="Courier New" panose="02070309020205020404" pitchFamily="49" charset="0"/>
              </a:rPr>
              <a:t>E</a:t>
            </a:r>
            <a:r>
              <a:rPr lang="en-US" altLang="zh-CN" sz="16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RPAREN</a:t>
            </a:r>
          </a:p>
          <a:p>
            <a:pPr>
              <a:lnSpc>
                <a:spcPct val="80000"/>
              </a:lnSpc>
            </a:pPr>
            <a:r>
              <a:rPr lang="en-US" altLang="zh-CN" sz="1600" b="1" dirty="0">
                <a:latin typeface="Courier New" panose="02070309020205020404" pitchFamily="49" charset="0"/>
              </a:rPr>
              <a:t>E</a:t>
            </a:r>
            <a:r>
              <a:rPr lang="en-US" altLang="zh-CN" sz="16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-&gt; ID</a:t>
            </a:r>
          </a:p>
          <a:p>
            <a:pPr>
              <a:lnSpc>
                <a:spcPct val="80000"/>
              </a:lnSpc>
            </a:pPr>
            <a:r>
              <a:rPr lang="en-US" altLang="zh-CN" sz="16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  | NUM</a:t>
            </a:r>
          </a:p>
          <a:p>
            <a:pPr>
              <a:lnSpc>
                <a:spcPct val="80000"/>
              </a:lnSpc>
            </a:pPr>
            <a:r>
              <a:rPr lang="en-US" altLang="zh-CN" sz="16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  | </a:t>
            </a:r>
            <a:r>
              <a:rPr lang="en-US" altLang="zh-CN" sz="1600" b="1" dirty="0">
                <a:latin typeface="Courier New" panose="02070309020205020404" pitchFamily="49" charset="0"/>
              </a:rPr>
              <a:t>E</a:t>
            </a:r>
            <a:r>
              <a:rPr lang="en-US" altLang="zh-CN" sz="16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PLUS </a:t>
            </a:r>
            <a:r>
              <a:rPr lang="en-US" altLang="zh-CN" sz="1600" b="1" dirty="0">
                <a:latin typeface="Courier New" panose="02070309020205020404" pitchFamily="49" charset="0"/>
              </a:rPr>
              <a:t>E</a:t>
            </a:r>
          </a:p>
          <a:p>
            <a:pPr>
              <a:lnSpc>
                <a:spcPct val="80000"/>
              </a:lnSpc>
            </a:pPr>
            <a:r>
              <a:rPr lang="en-US" altLang="zh-CN" sz="16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  | </a:t>
            </a:r>
            <a:r>
              <a:rPr lang="en-US" altLang="zh-CN" sz="1600" b="1" dirty="0">
                <a:latin typeface="Courier New" panose="02070309020205020404" pitchFamily="49" charset="0"/>
              </a:rPr>
              <a:t>E</a:t>
            </a:r>
            <a:r>
              <a:rPr lang="en-US" altLang="zh-CN" sz="16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TIMES </a:t>
            </a:r>
            <a:r>
              <a:rPr lang="en-US" altLang="zh-CN" sz="1600" b="1" dirty="0">
                <a:latin typeface="Courier New" panose="02070309020205020404" pitchFamily="49" charset="0"/>
              </a:rPr>
              <a:t>E</a:t>
            </a:r>
          </a:p>
          <a:p>
            <a:endParaRPr kumimoji="1"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0CCFC88A-2A01-474E-B9A4-7CFF62ED86EC}"/>
              </a:ext>
            </a:extLst>
          </p:cNvPr>
          <p:cNvSpPr txBox="1"/>
          <p:nvPr/>
        </p:nvSpPr>
        <p:spPr>
          <a:xfrm>
            <a:off x="608962" y="6020199"/>
            <a:ext cx="31341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-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kumimoji="1" lang="en-US" altLang="zh-CN" sz="2000" dirty="0" err="1">
                <a:latin typeface="SimHei" panose="02010609060101010101" pitchFamily="49" charset="-122"/>
                <a:ea typeface="SimHei" panose="02010609060101010101" pitchFamily="49" charset="-122"/>
                <a:hlinkClick r:id="rId2"/>
              </a:rPr>
              <a:t>CPython</a:t>
            </a: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  <a:hlinkClick r:id="rId2"/>
              </a:rPr>
              <a:t> Grammar (PEG)</a:t>
            </a:r>
            <a:endParaRPr kumimoji="1" lang="zh-CN" altLang="en-US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D3BAEAFC-DB52-2A4F-94F0-2DE7E4D37C04}"/>
              </a:ext>
            </a:extLst>
          </p:cNvPr>
          <p:cNvSpPr txBox="1"/>
          <p:nvPr/>
        </p:nvSpPr>
        <p:spPr>
          <a:xfrm>
            <a:off x="608962" y="5565066"/>
            <a:ext cx="1595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-</a:t>
            </a:r>
            <a:r>
              <a:rPr kumimoji="1" lang="zh-CN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kumimoji="1" lang="en-US" altLang="zh-CN" sz="2000" dirty="0">
                <a:latin typeface="SimHei" panose="02010609060101010101" pitchFamily="49" charset="-122"/>
                <a:ea typeface="SimHei" panose="02010609060101010101" pitchFamily="49" charset="-122"/>
              </a:rPr>
              <a:t>CFG &amp; PEG</a:t>
            </a:r>
            <a:endParaRPr kumimoji="1" lang="zh-CN" altLang="en-US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34325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宋体"/>
        <a:font script="Hant" typeface="新細明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宋体"/>
        <a:ea typeface=""/>
        <a:cs typeface=""/>
        <a:font script="Jpan" typeface="游ゴシック Light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宋体"/>
        <a:ea typeface=""/>
        <a:cs typeface=""/>
        <a:font script="Jpan" typeface="游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1175</Words>
  <Application>Microsoft Macintosh PowerPoint</Application>
  <PresentationFormat>宽屏</PresentationFormat>
  <Paragraphs>250</Paragraphs>
  <Slides>28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36" baseType="lpstr">
      <vt:lpstr>SimHei</vt:lpstr>
      <vt:lpstr>宋体</vt:lpstr>
      <vt:lpstr>Arial</vt:lpstr>
      <vt:lpstr>Arial Black</vt:lpstr>
      <vt:lpstr>Calibri</vt:lpstr>
      <vt:lpstr>Cambria Math</vt:lpstr>
      <vt:lpstr>Courier New</vt:lpstr>
      <vt:lpstr>Office 主题​​</vt:lpstr>
      <vt:lpstr>Formal Method 2020-Autumn</vt:lpstr>
      <vt:lpstr>习题回顾课程内容</vt:lpstr>
      <vt:lpstr>回顾：课程逻辑</vt:lpstr>
      <vt:lpstr>回顾：课程逻辑</vt:lpstr>
      <vt:lpstr>回顾：课程逻辑</vt:lpstr>
      <vt:lpstr>回顾：课程逻辑</vt:lpstr>
      <vt:lpstr>回顾：计算复杂性理论</vt:lpstr>
      <vt:lpstr>回顾：计算复杂性理论</vt:lpstr>
      <vt:lpstr>回顾：形式文法</vt:lpstr>
      <vt:lpstr>回顾：命题逻辑</vt:lpstr>
      <vt:lpstr>回顾： 构造主义逻辑</vt:lpstr>
      <vt:lpstr>回顾 ：Coq中的构造逻辑与经典逻辑</vt:lpstr>
      <vt:lpstr>回顾 ：Coq中的构造逻辑与经典逻辑</vt:lpstr>
      <vt:lpstr>回顾 ：Coq中的构造逻辑与经典逻辑</vt:lpstr>
      <vt:lpstr>习题回顾课程内容</vt:lpstr>
      <vt:lpstr>Coq：Coq证明与自然演绎</vt:lpstr>
      <vt:lpstr>Coq：Coq证明与自然演绎</vt:lpstr>
      <vt:lpstr>Coq：Coq证明与自然演绎</vt:lpstr>
      <vt:lpstr>Coq：Coq证明与自然演绎</vt:lpstr>
      <vt:lpstr>Coq：Coq Tactics </vt:lpstr>
      <vt:lpstr>Coq：更明晰的证明</vt:lpstr>
      <vt:lpstr>Coq：更明晰的证明</vt:lpstr>
      <vt:lpstr>作业：第一次作业</vt:lpstr>
      <vt:lpstr>作业：第一次作业</vt:lpstr>
      <vt:lpstr>作业：作业提交问题</vt:lpstr>
      <vt:lpstr>其它问题</vt:lpstr>
      <vt:lpstr>习题回顾课程内容</vt:lpstr>
      <vt:lpstr>谢谢，周末愉快！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Method 2020-Spring</dc:title>
  <dc:creator>tfd</dc:creator>
  <cp:lastModifiedBy>潘 志中</cp:lastModifiedBy>
  <cp:revision>67</cp:revision>
  <dcterms:created xsi:type="dcterms:W3CDTF">2020-05-21T16:24:42Z</dcterms:created>
  <dcterms:modified xsi:type="dcterms:W3CDTF">2020-10-23T06:00:47Z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1033-11.1.0.8865</vt:lpwstr>
  </property>
</Properties>
</file>