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62"/>
  </p:notesMasterIdLst>
  <p:handoutMasterIdLst>
    <p:handoutMasterId r:id="rId63"/>
  </p:handoutMasterIdLst>
  <p:sldIdLst>
    <p:sldId id="261" r:id="rId3"/>
    <p:sldId id="300" r:id="rId4"/>
    <p:sldId id="301" r:id="rId5"/>
    <p:sldId id="302" r:id="rId6"/>
    <p:sldId id="303" r:id="rId7"/>
    <p:sldId id="304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8" r:id="rId37"/>
    <p:sldId id="279" r:id="rId38"/>
    <p:sldId id="293" r:id="rId39"/>
    <p:sldId id="280" r:id="rId40"/>
    <p:sldId id="294" r:id="rId41"/>
    <p:sldId id="291" r:id="rId42"/>
    <p:sldId id="281" r:id="rId43"/>
    <p:sldId id="292" r:id="rId44"/>
    <p:sldId id="282" r:id="rId45"/>
    <p:sldId id="283" r:id="rId46"/>
    <p:sldId id="296" r:id="rId47"/>
    <p:sldId id="289" r:id="rId48"/>
    <p:sldId id="290" r:id="rId49"/>
    <p:sldId id="284" r:id="rId50"/>
    <p:sldId id="288" r:id="rId51"/>
    <p:sldId id="286" r:id="rId52"/>
    <p:sldId id="257" r:id="rId53"/>
    <p:sldId id="271" r:id="rId54"/>
    <p:sldId id="272" r:id="rId55"/>
    <p:sldId id="273" r:id="rId56"/>
    <p:sldId id="274" r:id="rId57"/>
    <p:sldId id="276" r:id="rId58"/>
    <p:sldId id="277" r:id="rId59"/>
    <p:sldId id="270" r:id="rId60"/>
    <p:sldId id="295" r:id="rId61"/>
  </p:sldIdLst>
  <p:sldSz cx="12192000" cy="6858000"/>
  <p:notesSz cx="6858000" cy="9144000"/>
  <p:embeddedFontLst>
    <p:embeddedFont>
      <p:font typeface="方正兰亭粗黑简体" panose="02010600030101010101" charset="-122"/>
      <p:regular r:id="rId64"/>
    </p:embeddedFont>
    <p:embeddedFont>
      <p:font typeface="微软雅黑" panose="020B0503020204020204" pitchFamily="34" charset="-122"/>
      <p:regular r:id="rId65"/>
      <p:bold r:id="rId66"/>
    </p:embeddedFont>
    <p:embeddedFont>
      <p:font typeface="Cambria Math" panose="02040503050406030204" pitchFamily="18" charset="0"/>
      <p:regular r:id="rId67"/>
    </p:embeddedFont>
    <p:embeddedFont>
      <p:font typeface="等线" panose="02010600030101010101" pitchFamily="2" charset="-122"/>
      <p:regular r:id="rId68"/>
      <p:bold r:id="rId69"/>
    </p:embeddedFont>
    <p:embeddedFont>
      <p:font typeface="等线 Light" panose="02010600030101010101" pitchFamily="2" charset="-122"/>
      <p:regular r:id="rId7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3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6" autoAdjust="0"/>
  </p:normalViewPr>
  <p:slideViewPr>
    <p:cSldViewPr snapToGrid="0">
      <p:cViewPr varScale="1">
        <p:scale>
          <a:sx n="84" d="100"/>
          <a:sy n="84" d="100"/>
        </p:scale>
        <p:origin x="576" y="53"/>
      </p:cViewPr>
      <p:guideLst>
        <p:guide orient="horz" pos="218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3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EF93-4CF0-481F-BAE8-1AEF5751FF9B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4A3F4-6C12-483C-BA6C-2B4556EE5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564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37D2-0CAF-41A5-AA63-B71634376A9D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5AD8-E038-434D-AD75-3A0325500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9A4A0-07D4-46A9-AA57-64808424278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5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21055" y="322580"/>
            <a:ext cx="4537075" cy="454660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3871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1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20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8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9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0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18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04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5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37"/>
          <p:cNvSpPr>
            <a:spLocks noChangeShapeType="1"/>
          </p:cNvSpPr>
          <p:nvPr userDrawn="1"/>
        </p:nvSpPr>
        <p:spPr bwMode="auto">
          <a:xfrm>
            <a:off x="753110" y="758190"/>
            <a:ext cx="5331460" cy="635"/>
          </a:xfrm>
          <a:prstGeom prst="line">
            <a:avLst/>
          </a:prstGeom>
          <a:noFill/>
          <a:ln w="28575" cap="flat" cmpd="sng">
            <a:solidFill>
              <a:srgbClr val="4472C4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5460" y="452159"/>
            <a:ext cx="373553" cy="396540"/>
            <a:chOff x="4025524" y="1796336"/>
            <a:chExt cx="527539" cy="560004"/>
          </a:xfrm>
          <a:solidFill>
            <a:srgbClr val="4472C4"/>
          </a:solidFill>
        </p:grpSpPr>
        <p:sp>
          <p:nvSpPr>
            <p:cNvPr id="9" name="矩形 8"/>
            <p:cNvSpPr/>
            <p:nvPr userDrawn="1"/>
          </p:nvSpPr>
          <p:spPr>
            <a:xfrm>
              <a:off x="4201370" y="1796336"/>
              <a:ext cx="351693" cy="37333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4025524" y="1983004"/>
              <a:ext cx="351692" cy="3733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åè¿æ°æ®ç³»ç»å®éªå®¤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4" y="6424805"/>
            <a:ext cx="1809224" cy="3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DC4B-A13F-4B3C-94AA-6A562480603A}" type="datetimeFigureOut">
              <a:rPr lang="zh-CN" altLang="en-US" smtClean="0"/>
              <a:t>2019/1/13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E864-D065-4CCB-8135-064F65F96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1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510" y="1550430"/>
            <a:ext cx="12266762" cy="374619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习题课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4300" y="2486277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编译原理与技术</a:t>
            </a:r>
            <a:endParaRPr lang="zh-CN" altLang="en-US" sz="5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9158" y="359598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计算机科学与技术学院</a:t>
            </a:r>
            <a:endParaRPr lang="en-US" altLang="zh-CN" sz="2400" noProof="1" smtClean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  <a:p>
            <a:pPr algn="ctr"/>
            <a:r>
              <a:rPr lang="zh-CN" altLang="en-US" sz="2400" noProof="1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李诚</a:t>
            </a:r>
          </a:p>
        </p:txBody>
      </p:sp>
    </p:spTree>
    <p:extLst>
      <p:ext uri="{BB962C8B-B14F-4D97-AF65-F5344CB8AC3E}">
        <p14:creationId xmlns:p14="http://schemas.microsoft.com/office/powerpoint/2010/main" val="38615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Array(0..99, real)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Array(0..9, pointer(array(0..19, </a:t>
            </a:r>
            <a:r>
              <a:rPr lang="en-US" altLang="zh-CN" dirty="0" err="1" smtClean="0"/>
              <a:t>elemtype</a:t>
            </a:r>
            <a:r>
              <a:rPr lang="en-US" altLang="zh-CN" dirty="0" smtClean="0"/>
              <a:t>)))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Function(Function(</a:t>
            </a:r>
            <a:r>
              <a:rPr lang="en-US" altLang="zh-CN" dirty="0" err="1" smtClean="0"/>
              <a:t>integer→pointer</a:t>
            </a:r>
            <a:r>
              <a:rPr lang="en-US" altLang="zh-CN" dirty="0" smtClean="0"/>
              <a:t>(integer)) →record(integer*character))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5.5 </a:t>
            </a:r>
            <a:r>
              <a:rPr lang="zh-CN" altLang="en-US" dirty="0" smtClean="0"/>
              <a:t>假如有下列</a:t>
            </a:r>
            <a:r>
              <a:rPr lang="en-US" altLang="zh-CN" dirty="0" smtClean="0"/>
              <a:t>C</a:t>
            </a:r>
            <a:r>
              <a:rPr lang="zh-CN" altLang="en-US" dirty="0" smtClean="0"/>
              <a:t>的声明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 err="1" smtClean="0"/>
              <a:t>typedef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{</a:t>
            </a:r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a, b;</a:t>
            </a:r>
          </a:p>
          <a:p>
            <a:pPr marL="0" indent="0">
              <a:buNone/>
            </a:pPr>
            <a:r>
              <a:rPr lang="en-US" altLang="zh-CN" dirty="0" smtClean="0"/>
              <a:t>   } CELL, *PCELL;</a:t>
            </a:r>
          </a:p>
          <a:p>
            <a:pPr marL="0" indent="0">
              <a:buNone/>
            </a:pPr>
            <a:r>
              <a:rPr lang="en-US" altLang="zh-CN" dirty="0" smtClean="0"/>
              <a:t>   CELL foo[100];</a:t>
            </a:r>
          </a:p>
          <a:p>
            <a:pPr marL="0" indent="0">
              <a:buNone/>
            </a:pPr>
            <a:r>
              <a:rPr lang="en-US" altLang="zh-CN" dirty="0" smtClean="0"/>
              <a:t>   PCELL bar(x, y)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x; CELL y; {}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zh-CN" altLang="en-US" dirty="0" smtClean="0"/>
              <a:t>为变量</a:t>
            </a:r>
            <a:r>
              <a:rPr lang="en-US" altLang="zh-CN" dirty="0" smtClean="0"/>
              <a:t>foo</a:t>
            </a:r>
            <a:r>
              <a:rPr lang="zh-CN" altLang="en-US" dirty="0" smtClean="0"/>
              <a:t>和函数</a:t>
            </a:r>
            <a:r>
              <a:rPr lang="en-US" altLang="zh-CN" dirty="0" smtClean="0"/>
              <a:t>bar</a:t>
            </a:r>
            <a:r>
              <a:rPr lang="zh-CN" altLang="en-US" dirty="0" smtClean="0"/>
              <a:t>的类型写出类型表达式。</a:t>
            </a:r>
            <a:r>
              <a:rPr lang="en-US" altLang="zh-CN" dirty="0" smtClean="0"/>
              <a:t> 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array(0..99, record((a × integer) ×(b × integer)))</a:t>
            </a:r>
          </a:p>
          <a:p>
            <a:endParaRPr lang="en-US" altLang="zh-CN" dirty="0"/>
          </a:p>
          <a:p>
            <a:r>
              <a:rPr lang="en-US" altLang="zh-CN" dirty="0" smtClean="0"/>
              <a:t>(integer ×record((a × integer) ×(b × integer))) → pointer(record((a × integer) ×(b × integer)))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35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 smtClean="0"/>
                  <a:t>下列方法定义字面常量表的表。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𝐥𝐢𝐬𝐭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𝐨𝐟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𝐜𝐡𝐚𝐫</m:t>
                          </m:r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𝐢𝐧𝐭𝐞𝐠𝐞𝐫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𝐥𝐢𝐭𝐞𝐫𝐚𝐥</m:t>
                          </m:r>
                        </m:e>
                      </m:d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𝐧𝐮𝐦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𝐢𝐝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写一个类似</a:t>
                </a:r>
                <a:r>
                  <a:rPr lang="en-US" altLang="zh-CN" dirty="0" smtClean="0"/>
                  <a:t>5.3</a:t>
                </a:r>
                <a:r>
                  <a:rPr lang="zh-CN" altLang="en-US" dirty="0" smtClean="0"/>
                  <a:t>节中的翻译方案，以确定表达式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zh-CN" altLang="en-US" dirty="0" smtClean="0"/>
                  <a:t>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类型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2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5.6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（仿照</a:t>
                </a:r>
                <a:r>
                  <a:rPr lang="en-US" altLang="zh-CN" dirty="0" smtClean="0"/>
                  <a:t>5.3.3</a:t>
                </a:r>
                <a:r>
                  <a:rPr lang="zh-CN" altLang="en-US" dirty="0" smtClean="0"/>
                  <a:t>节）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𝑙𝑖𝑠𝑡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𝑡𝑦𝑝𝑒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𝑙𝑖𝑠𝑡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𝑡𝑦𝑝𝑒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7.1 </a:t>
                </a:r>
                <a:r>
                  <a:rPr lang="zh-CN" altLang="en-US" dirty="0" smtClean="0"/>
                  <a:t>把算术表达式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翻译</m:t>
                    </m:r>
                  </m:oMath>
                </a14:m>
                <a:r>
                  <a:rPr lang="zh-CN" altLang="en-US" dirty="0" smtClean="0"/>
                  <a:t>成：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语法树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有向无环图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后缀表示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三地址代码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2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14 – 7.1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53100" y="1440858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4394200" y="2295775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*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50100" y="2295775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35052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-</a:t>
            </a:r>
            <a:endParaRPr lang="zh-CN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51562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9" name="文本框 8"/>
          <p:cNvSpPr txBox="1"/>
          <p:nvPr/>
        </p:nvSpPr>
        <p:spPr>
          <a:xfrm>
            <a:off x="65659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8867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c</a:t>
            </a:r>
            <a:endParaRPr lang="zh-CN" altLang="en-US" sz="4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6736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c</a:t>
            </a:r>
            <a:endParaRPr lang="zh-CN" altLang="en-US" sz="4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134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d</a:t>
            </a:r>
            <a:endParaRPr lang="zh-CN" altLang="en-US" sz="4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2357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</a:t>
            </a:r>
            <a:endParaRPr lang="zh-CN" altLang="en-US" sz="4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1755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b</a:t>
            </a:r>
            <a:endParaRPr lang="zh-CN" altLang="en-US" sz="4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946400" y="58286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</a:t>
            </a:r>
            <a:endParaRPr lang="zh-CN" altLang="en-US" sz="4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044949" y="58286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b</a:t>
            </a:r>
            <a:endParaRPr lang="zh-CN" altLang="en-US" sz="4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505200" y="463412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cxnSp>
        <p:nvCxnSpPr>
          <p:cNvPr id="19" name="直接连接符 18"/>
          <p:cNvCxnSpPr>
            <a:stCxn id="4" idx="1"/>
            <a:endCxn id="5" idx="0"/>
          </p:cNvCxnSpPr>
          <p:nvPr/>
        </p:nvCxnSpPr>
        <p:spPr>
          <a:xfrm flipH="1">
            <a:off x="4635500" y="1825578"/>
            <a:ext cx="1117600" cy="4701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" idx="0"/>
            <a:endCxn id="4" idx="3"/>
          </p:cNvCxnSpPr>
          <p:nvPr/>
        </p:nvCxnSpPr>
        <p:spPr>
          <a:xfrm flipH="1" flipV="1">
            <a:off x="6235700" y="1825578"/>
            <a:ext cx="1155700" cy="4701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8" idx="0"/>
            <a:endCxn id="5" idx="3"/>
          </p:cNvCxnSpPr>
          <p:nvPr/>
        </p:nvCxnSpPr>
        <p:spPr>
          <a:xfrm flipH="1" flipV="1">
            <a:off x="4876800" y="2680495"/>
            <a:ext cx="5207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0"/>
            <a:endCxn id="5" idx="1"/>
          </p:cNvCxnSpPr>
          <p:nvPr/>
        </p:nvCxnSpPr>
        <p:spPr>
          <a:xfrm flipV="1">
            <a:off x="3746500" y="2680495"/>
            <a:ext cx="6477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9" idx="0"/>
            <a:endCxn id="6" idx="1"/>
          </p:cNvCxnSpPr>
          <p:nvPr/>
        </p:nvCxnSpPr>
        <p:spPr>
          <a:xfrm flipV="1">
            <a:off x="6807200" y="2680495"/>
            <a:ext cx="3429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" idx="3"/>
            <a:endCxn id="10" idx="0"/>
          </p:cNvCxnSpPr>
          <p:nvPr/>
        </p:nvCxnSpPr>
        <p:spPr>
          <a:xfrm>
            <a:off x="7632700" y="2680495"/>
            <a:ext cx="4953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7" idx="2"/>
            <a:endCxn id="17" idx="0"/>
          </p:cNvCxnSpPr>
          <p:nvPr/>
        </p:nvCxnSpPr>
        <p:spPr>
          <a:xfrm>
            <a:off x="3746500" y="4055470"/>
            <a:ext cx="0" cy="5786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8" idx="1"/>
            <a:endCxn id="11" idx="0"/>
          </p:cNvCxnSpPr>
          <p:nvPr/>
        </p:nvCxnSpPr>
        <p:spPr>
          <a:xfrm flipH="1">
            <a:off x="4914900" y="3670750"/>
            <a:ext cx="2413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8" idx="3"/>
            <a:endCxn id="12" idx="0"/>
          </p:cNvCxnSpPr>
          <p:nvPr/>
        </p:nvCxnSpPr>
        <p:spPr>
          <a:xfrm>
            <a:off x="5638800" y="3670750"/>
            <a:ext cx="2159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9" idx="1"/>
            <a:endCxn id="13" idx="0"/>
          </p:cNvCxnSpPr>
          <p:nvPr/>
        </p:nvCxnSpPr>
        <p:spPr>
          <a:xfrm flipH="1">
            <a:off x="6477000" y="3670750"/>
            <a:ext cx="889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9" idx="3"/>
            <a:endCxn id="14" idx="0"/>
          </p:cNvCxnSpPr>
          <p:nvPr/>
        </p:nvCxnSpPr>
        <p:spPr>
          <a:xfrm>
            <a:off x="7048500" y="3670750"/>
            <a:ext cx="3683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7" idx="1"/>
            <a:endCxn id="15" idx="0"/>
          </p:cNvCxnSpPr>
          <p:nvPr/>
        </p:nvCxnSpPr>
        <p:spPr>
          <a:xfrm flipH="1">
            <a:off x="3187700" y="5018842"/>
            <a:ext cx="317500" cy="8097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17" idx="3"/>
            <a:endCxn id="16" idx="0"/>
          </p:cNvCxnSpPr>
          <p:nvPr/>
        </p:nvCxnSpPr>
        <p:spPr>
          <a:xfrm>
            <a:off x="3987801" y="5018842"/>
            <a:ext cx="298449" cy="8097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14 – 7.1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53100" y="1440858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4394200" y="2295775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*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50100" y="2295775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35052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-</a:t>
            </a:r>
            <a:endParaRPr lang="zh-CN" altLang="en-US" sz="4400" dirty="0"/>
          </a:p>
        </p:txBody>
      </p:sp>
      <p:sp>
        <p:nvSpPr>
          <p:cNvPr id="8" name="文本框 7"/>
          <p:cNvSpPr txBox="1"/>
          <p:nvPr/>
        </p:nvSpPr>
        <p:spPr>
          <a:xfrm>
            <a:off x="51562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886700" y="3286030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c</a:t>
            </a:r>
            <a:endParaRPr lang="zh-CN" altLang="en-US" sz="4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6736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c</a:t>
            </a:r>
            <a:endParaRPr lang="zh-CN" altLang="en-US" sz="4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613400" y="46094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d</a:t>
            </a:r>
            <a:endParaRPr lang="zh-CN" altLang="en-US" sz="4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946400" y="58286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a</a:t>
            </a:r>
            <a:endParaRPr lang="zh-CN" altLang="en-US" sz="4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044949" y="582861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b</a:t>
            </a:r>
            <a:endParaRPr lang="zh-CN" altLang="en-US" sz="4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505200" y="4634121"/>
            <a:ext cx="482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+</a:t>
            </a:r>
            <a:endParaRPr lang="zh-CN" altLang="en-US" sz="4400" dirty="0"/>
          </a:p>
        </p:txBody>
      </p:sp>
      <p:cxnSp>
        <p:nvCxnSpPr>
          <p:cNvPr id="19" name="直接连接符 18"/>
          <p:cNvCxnSpPr>
            <a:stCxn id="4" idx="1"/>
            <a:endCxn id="5" idx="0"/>
          </p:cNvCxnSpPr>
          <p:nvPr/>
        </p:nvCxnSpPr>
        <p:spPr>
          <a:xfrm flipH="1">
            <a:off x="4635500" y="1825578"/>
            <a:ext cx="1117600" cy="4701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" idx="0"/>
            <a:endCxn id="4" idx="3"/>
          </p:cNvCxnSpPr>
          <p:nvPr/>
        </p:nvCxnSpPr>
        <p:spPr>
          <a:xfrm flipH="1" flipV="1">
            <a:off x="6235700" y="1825578"/>
            <a:ext cx="1155700" cy="4701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8" idx="0"/>
            <a:endCxn id="5" idx="3"/>
          </p:cNvCxnSpPr>
          <p:nvPr/>
        </p:nvCxnSpPr>
        <p:spPr>
          <a:xfrm flipH="1" flipV="1">
            <a:off x="4876800" y="2680495"/>
            <a:ext cx="5207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0"/>
            <a:endCxn id="5" idx="1"/>
          </p:cNvCxnSpPr>
          <p:nvPr/>
        </p:nvCxnSpPr>
        <p:spPr>
          <a:xfrm flipV="1">
            <a:off x="3746500" y="2680495"/>
            <a:ext cx="6477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7" idx="3"/>
            <a:endCxn id="6" idx="1"/>
          </p:cNvCxnSpPr>
          <p:nvPr/>
        </p:nvCxnSpPr>
        <p:spPr>
          <a:xfrm flipV="1">
            <a:off x="3987800" y="2680495"/>
            <a:ext cx="3162300" cy="233834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6" idx="3"/>
            <a:endCxn id="10" idx="0"/>
          </p:cNvCxnSpPr>
          <p:nvPr/>
        </p:nvCxnSpPr>
        <p:spPr>
          <a:xfrm>
            <a:off x="7632700" y="2680495"/>
            <a:ext cx="495300" cy="6055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7" idx="2"/>
            <a:endCxn id="17" idx="0"/>
          </p:cNvCxnSpPr>
          <p:nvPr/>
        </p:nvCxnSpPr>
        <p:spPr>
          <a:xfrm>
            <a:off x="3746500" y="4055470"/>
            <a:ext cx="0" cy="5786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8" idx="1"/>
            <a:endCxn id="11" idx="0"/>
          </p:cNvCxnSpPr>
          <p:nvPr/>
        </p:nvCxnSpPr>
        <p:spPr>
          <a:xfrm flipH="1">
            <a:off x="4914900" y="3670750"/>
            <a:ext cx="2413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8" idx="3"/>
            <a:endCxn id="12" idx="0"/>
          </p:cNvCxnSpPr>
          <p:nvPr/>
        </p:nvCxnSpPr>
        <p:spPr>
          <a:xfrm>
            <a:off x="5638800" y="3670750"/>
            <a:ext cx="215900" cy="9386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7" idx="1"/>
            <a:endCxn id="15" idx="0"/>
          </p:cNvCxnSpPr>
          <p:nvPr/>
        </p:nvCxnSpPr>
        <p:spPr>
          <a:xfrm flipH="1">
            <a:off x="3187700" y="5018842"/>
            <a:ext cx="317500" cy="8097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17" idx="3"/>
            <a:endCxn id="16" idx="0"/>
          </p:cNvCxnSpPr>
          <p:nvPr/>
        </p:nvCxnSpPr>
        <p:spPr>
          <a:xfrm>
            <a:off x="3987801" y="5018842"/>
            <a:ext cx="298449" cy="8097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14 – 7.1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640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后缀表示：</a:t>
            </a:r>
            <a:r>
              <a:rPr lang="en-US" altLang="zh-CN" dirty="0" smtClean="0"/>
              <a:t>ab+-cd+*</a:t>
            </a:r>
            <a:r>
              <a:rPr lang="en-US" altLang="zh-CN" dirty="0" err="1" smtClean="0"/>
              <a:t>ab+c</a:t>
            </a:r>
            <a:r>
              <a:rPr lang="en-US" altLang="zh-CN" dirty="0" smtClean="0"/>
              <a:t>++</a:t>
            </a:r>
            <a:endParaRPr lang="en-US" altLang="zh-CN" dirty="0"/>
          </a:p>
          <a:p>
            <a:r>
              <a:rPr lang="zh-CN" altLang="en-US" dirty="0" smtClean="0"/>
              <a:t>三地址代码：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t1=</a:t>
            </a:r>
            <a:r>
              <a:rPr lang="en-US" altLang="zh-CN" dirty="0" err="1" smtClean="0"/>
              <a:t>a+b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t2=-t1</a:t>
            </a:r>
          </a:p>
          <a:p>
            <a:pPr marL="0" indent="0">
              <a:buNone/>
            </a:pPr>
            <a:r>
              <a:rPr lang="en-US" altLang="zh-CN" dirty="0" smtClean="0"/>
              <a:t>	t3=</a:t>
            </a:r>
            <a:r>
              <a:rPr lang="en-US" altLang="zh-CN" dirty="0" err="1" smtClean="0"/>
              <a:t>c+d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t4=t2*t3</a:t>
            </a:r>
          </a:p>
          <a:p>
            <a:pPr marL="0" indent="0">
              <a:buNone/>
            </a:pPr>
            <a:r>
              <a:rPr lang="en-US" altLang="zh-CN" dirty="0" smtClean="0"/>
              <a:t>	t5=</a:t>
            </a:r>
            <a:r>
              <a:rPr lang="en-US" altLang="zh-CN" dirty="0" err="1" smtClean="0"/>
              <a:t>a+b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t6=t5+c</a:t>
            </a:r>
          </a:p>
          <a:p>
            <a:pPr marL="0" indent="0">
              <a:buNone/>
            </a:pPr>
            <a:r>
              <a:rPr lang="en-US" altLang="zh-CN" dirty="0" smtClean="0"/>
              <a:t>	t7=t4+t6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5.12 5.13 5.9b 5.21 7.2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8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15014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5.12 </a:t>
                </a:r>
                <a:r>
                  <a:rPr lang="zh-CN" altLang="en-US" dirty="0" smtClean="0"/>
                  <a:t>拓展</a:t>
                </a:r>
                <a:r>
                  <a:rPr lang="en-US" altLang="zh-CN" dirty="0" smtClean="0"/>
                  <a:t>5.3.3</a:t>
                </a:r>
                <a:r>
                  <a:rPr lang="zh-CN" altLang="en-US" dirty="0" smtClean="0"/>
                  <a:t>节的类型检查，使之能包含记录。有关记录部分的类型和记录域引用表达式的语法如下：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𝒓𝒆𝒄𝒐𝒓𝒅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𝐞𝐧𝐝</m:t>
                    </m:r>
                  </m:oMath>
                </a14:m>
                <a:endParaRPr lang="en-US" altLang="zh-CN" b="1" dirty="0" smtClean="0"/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𝑖𝑒𝑙𝑑𝑠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𝑖𝑒𝑙𝑑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b="1" dirty="0" smtClean="0"/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</m:oMath>
                </a14:m>
                <a:endParaRPr lang="en-US" altLang="zh-CN" b="1" dirty="0" smtClean="0"/>
              </a:p>
              <a:p>
                <a:pPr marL="0" indent="0">
                  <a:buNone/>
                </a:pPr>
                <a:endParaRPr lang="zh-CN" alt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2226470"/>
                <a:ext cx="7886700" cy="363712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 smtClean="0"/>
                  <a:t>5.12 </a:t>
                </a:r>
                <a:r>
                  <a:rPr lang="zh-CN" altLang="en-US" dirty="0" smtClean="0"/>
                  <a:t>拓展</a:t>
                </a:r>
                <a:r>
                  <a:rPr lang="en-US" altLang="zh-CN" dirty="0" smtClean="0"/>
                  <a:t>5.3.3</a:t>
                </a:r>
                <a:r>
                  <a:rPr lang="zh-CN" altLang="en-US" dirty="0" smtClean="0"/>
                  <a:t>节的类型检查，使之能包含记录。有关记录部分的类型和记录域引用表达式的语法如下：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𝒓𝒆𝒄𝒐𝒓𝒅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𝐞𝐧𝐝</m:t>
                    </m:r>
                  </m:oMath>
                </a14:m>
                <a:r>
                  <a:rPr lang="en-US" altLang="zh-CN" b="1" dirty="0" smtClean="0"/>
                  <a:t>       </a:t>
                </a:r>
                <a:r>
                  <a:rPr lang="en-US" altLang="zh-CN" dirty="0" smtClean="0"/>
                  <a:t>{</a:t>
                </a:r>
                <a:r>
                  <a:rPr lang="en-US" altLang="zh-CN" dirty="0" err="1" smtClean="0"/>
                  <a:t>T.type</a:t>
                </a:r>
                <a:r>
                  <a:rPr lang="en-US" altLang="zh-CN" dirty="0" smtClean="0"/>
                  <a:t> = record(</a:t>
                </a:r>
                <a:r>
                  <a:rPr lang="en-US" altLang="zh-CN" dirty="0" err="1" smtClean="0"/>
                  <a:t>fields.type</a:t>
                </a:r>
                <a:r>
                  <a:rPr lang="en-US" altLang="zh-CN" dirty="0" smtClean="0"/>
                  <a:t>)}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𝑖𝑒𝑙𝑑𝑠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 smtClean="0">
                    <a:ea typeface="Cambria Math" panose="02040503050406030204" pitchFamily="18" charset="0"/>
                  </a:rPr>
                  <a:t>         {</a:t>
                </a:r>
                <a:r>
                  <a:rPr lang="en-US" altLang="zh-CN" b="0" dirty="0" err="1" smtClean="0">
                    <a:ea typeface="Cambria Math" panose="02040503050406030204" pitchFamily="18" charset="0"/>
                  </a:rPr>
                  <a:t>fields.type</a:t>
                </a:r>
                <a:r>
                  <a:rPr lang="en-US" altLang="zh-CN" b="0" dirty="0" smtClean="0">
                    <a:ea typeface="Cambria Math" panose="02040503050406030204" pitchFamily="18" charset="0"/>
                  </a:rPr>
                  <a:t> = </a:t>
                </a:r>
                <a:r>
                  <a:rPr lang="en-US" altLang="zh-CN" b="0" dirty="0" err="1" smtClean="0">
                    <a:ea typeface="Cambria Math" panose="02040503050406030204" pitchFamily="18" charset="0"/>
                  </a:rPr>
                  <a:t>fields.type</a:t>
                </a:r>
                <a:r>
                  <a:rPr lang="en-US" altLang="zh-CN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zh-CN" dirty="0" smtClean="0"/>
                  <a:t>× </a:t>
                </a:r>
                <a:r>
                  <a:rPr lang="en-US" altLang="zh-CN" dirty="0" err="1" smtClean="0"/>
                  <a:t>field.type</a:t>
                </a:r>
                <a:r>
                  <a:rPr lang="en-US" altLang="zh-CN" b="0" dirty="0" smtClean="0">
                    <a:ea typeface="Cambria Math" panose="02040503050406030204" pitchFamily="18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𝑓𝑖𝑒𝑙𝑑𝑠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𝑓𝑖𝑒𝑙𝑑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ea typeface="Cambria Math" panose="02040503050406030204" pitchFamily="18" charset="0"/>
                  </a:rPr>
                  <a:t>                       {</a:t>
                </a:r>
                <a:r>
                  <a:rPr lang="en-US" altLang="zh-CN" dirty="0">
                    <a:ea typeface="Cambria Math" panose="02040503050406030204" pitchFamily="18" charset="0"/>
                  </a:rPr>
                  <a:t>fields.type = </a:t>
                </a:r>
                <a:r>
                  <a:rPr lang="en-US" altLang="zh-CN" dirty="0" err="1" smtClean="0"/>
                  <a:t>field.type</a:t>
                </a:r>
                <a:r>
                  <a:rPr lang="en-US" altLang="zh-CN" dirty="0">
                    <a:ea typeface="Cambria Math" panose="02040503050406030204" pitchFamily="18" charset="0"/>
                  </a:rPr>
                  <a:t>}</a:t>
                </a:r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𝑖𝑒𝑙𝑑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b="1" dirty="0" smtClean="0"/>
                  <a:t>                          </a:t>
                </a:r>
                <a:r>
                  <a:rPr lang="en-US" altLang="zh-CN" dirty="0" smtClean="0"/>
                  <a:t>{</a:t>
                </a:r>
                <a:r>
                  <a:rPr lang="en-US" altLang="zh-CN" dirty="0" err="1" smtClean="0"/>
                  <a:t>field.type</a:t>
                </a:r>
                <a:r>
                  <a:rPr lang="en-US" altLang="zh-CN" dirty="0" smtClean="0"/>
                  <a:t> = id.name × </a:t>
                </a:r>
                <a:r>
                  <a:rPr lang="en-US" altLang="zh-CN" dirty="0" err="1" smtClean="0"/>
                  <a:t>T.type</a:t>
                </a:r>
                <a:r>
                  <a:rPr lang="en-US" altLang="zh-CN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</m:oMath>
                </a14:m>
                <a:r>
                  <a:rPr lang="en-US" altLang="zh-CN" b="1" dirty="0" smtClean="0"/>
                  <a:t>                                 </a:t>
                </a:r>
                <a:r>
                  <a:rPr lang="en-US" altLang="zh-CN" dirty="0" smtClean="0"/>
                  <a:t>{</a:t>
                </a:r>
                <a:r>
                  <a:rPr lang="en-US" altLang="zh-CN" dirty="0" err="1" smtClean="0"/>
                  <a:t>E.type</a:t>
                </a:r>
                <a:r>
                  <a:rPr lang="en-US" altLang="zh-CN" dirty="0" smtClean="0"/>
                  <a:t> = if(E1.type == record(t))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                                        lookup(E1.type, id.name)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                                    else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                                         </a:t>
                </a:r>
                <a:r>
                  <a:rPr lang="en-US" altLang="zh-CN" dirty="0" err="1" smtClean="0"/>
                  <a:t>type_error</a:t>
                </a:r>
                <a:r>
                  <a:rPr lang="en-US" altLang="zh-CN" dirty="0" smtClean="0"/>
                  <a:t>;}</a:t>
                </a:r>
              </a:p>
              <a:p>
                <a:pPr marL="0" indent="0">
                  <a:buNone/>
                </a:pPr>
                <a:endParaRPr lang="zh-CN" alt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2226470"/>
                <a:ext cx="7886700" cy="3637121"/>
              </a:xfrm>
              <a:blipFill>
                <a:blip r:embed="rId2"/>
                <a:stretch>
                  <a:fillRect l="-773" t="-3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5.13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439620"/>
            <a:ext cx="3988617" cy="3263504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5.13</a:t>
            </a:r>
            <a:r>
              <a:rPr lang="zh-CN" altLang="en-US" sz="2400" dirty="0"/>
              <a:t>在文件</a:t>
            </a:r>
            <a:r>
              <a:rPr lang="en-US" sz="2400" dirty="0" err="1"/>
              <a:t>stdlib.h</a:t>
            </a:r>
            <a:r>
              <a:rPr lang="zh-CN" altLang="en-US" sz="2400" dirty="0"/>
              <a:t>中，关于</a:t>
            </a:r>
            <a:r>
              <a:rPr lang="en-US" sz="2400" dirty="0" err="1"/>
              <a:t>qsort</a:t>
            </a:r>
            <a:r>
              <a:rPr lang="zh-CN" altLang="en-US" sz="2400" dirty="0"/>
              <a:t>的外部声明如下：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extern void </a:t>
            </a:r>
            <a:r>
              <a:rPr lang="en-US" sz="2400" dirty="0" err="1"/>
              <a:t>qsort</a:t>
            </a:r>
            <a:r>
              <a:rPr lang="en-US" sz="2400" dirty="0"/>
              <a:t>(void *, </a:t>
            </a:r>
            <a:r>
              <a:rPr lang="en-US" sz="2400" dirty="0" err="1"/>
              <a:t>size_t</a:t>
            </a:r>
            <a:r>
              <a:rPr lang="en-US" sz="2400" dirty="0"/>
              <a:t>, </a:t>
            </a:r>
            <a:r>
              <a:rPr lang="en-US" sz="2400" dirty="0" err="1"/>
              <a:t>size_t</a:t>
            </a:r>
            <a:r>
              <a:rPr lang="en-US" sz="2400" dirty="0"/>
              <a:t>, </a:t>
            </a:r>
            <a:r>
              <a:rPr lang="en-US" sz="2400" dirty="0" err="1"/>
              <a:t>int</a:t>
            </a:r>
            <a:r>
              <a:rPr lang="en-US" sz="2400" dirty="0"/>
              <a:t> (*)(</a:t>
            </a:r>
            <a:r>
              <a:rPr lang="en-US" sz="2400" dirty="0" err="1"/>
              <a:t>const</a:t>
            </a:r>
            <a:r>
              <a:rPr lang="en-US" sz="2400" dirty="0"/>
              <a:t> void *, </a:t>
            </a:r>
            <a:r>
              <a:rPr lang="en-US" sz="2400" dirty="0" err="1"/>
              <a:t>const</a:t>
            </a:r>
            <a:r>
              <a:rPr lang="en-US" sz="2400" dirty="0"/>
              <a:t> void *));</a:t>
            </a:r>
          </a:p>
          <a:p>
            <a:pPr marL="0" indent="0">
              <a:buNone/>
            </a:pPr>
            <a:r>
              <a:rPr lang="zh-CN" altLang="en-US" sz="2400" dirty="0"/>
              <a:t>用</a:t>
            </a:r>
            <a:r>
              <a:rPr lang="en-US" sz="2400" dirty="0"/>
              <a:t>SPARC/Solaris C</a:t>
            </a:r>
            <a:r>
              <a:rPr lang="zh-CN" altLang="en-US" sz="2400" dirty="0"/>
              <a:t>编译器编译下面的</a:t>
            </a:r>
            <a:r>
              <a:rPr lang="en-US" sz="2400" dirty="0"/>
              <a:t>C</a:t>
            </a:r>
            <a:r>
              <a:rPr lang="zh-CN" altLang="en-US" sz="2400" dirty="0"/>
              <a:t>程序时，错误信息如下：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type.c:24: warning: passing argument 4 of `</a:t>
            </a:r>
            <a:r>
              <a:rPr lang="en-US" sz="2400" dirty="0" err="1"/>
              <a:t>qsort</a:t>
            </a:r>
            <a:r>
              <a:rPr lang="en-US" sz="2400" dirty="0"/>
              <a:t>’ from incompatible pointer type</a:t>
            </a:r>
          </a:p>
          <a:p>
            <a:pPr marL="0" indent="0">
              <a:buNone/>
            </a:pPr>
            <a:r>
              <a:rPr lang="zh-CN" altLang="en-US" sz="2400" dirty="0"/>
              <a:t>请你对该程序略作修改，使得该警告错误能消失，并且不改变程序的结果。</a:t>
            </a:r>
            <a:endParaRPr 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575950" y="1312620"/>
            <a:ext cx="4225837" cy="5686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#include &lt;</a:t>
            </a:r>
            <a:r>
              <a:rPr lang="en-US" sz="1400" dirty="0" err="1"/>
              <a:t>stdlib.h</a:t>
            </a:r>
            <a:r>
              <a:rPr lang="en-US" sz="1400" dirty="0"/>
              <a:t>&gt;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err="1"/>
              <a:t>typedef</a:t>
            </a:r>
            <a:r>
              <a:rPr lang="en-US" sz="1400" dirty="0"/>
              <a:t> </a:t>
            </a:r>
            <a:r>
              <a:rPr lang="en-US" sz="1400" dirty="0" err="1"/>
              <a:t>struct</a:t>
            </a:r>
            <a:r>
              <a:rPr lang="en-US" sz="1400" dirty="0"/>
              <a:t>{</a:t>
            </a:r>
          </a:p>
          <a:p>
            <a:r>
              <a:rPr lang="en-US" sz="1400" dirty="0"/>
              <a:t>    	</a:t>
            </a:r>
            <a:r>
              <a:rPr lang="en-US" sz="1400" dirty="0" err="1"/>
              <a:t>int</a:t>
            </a:r>
            <a:r>
              <a:rPr lang="en-US" sz="1400" dirty="0"/>
              <a:t>     Ave;</a:t>
            </a:r>
          </a:p>
          <a:p>
            <a:r>
              <a:rPr lang="en-US" sz="1400" dirty="0"/>
              <a:t>    	double  </a:t>
            </a:r>
            <a:r>
              <a:rPr lang="en-US" sz="1400" dirty="0" err="1"/>
              <a:t>Prob</a:t>
            </a:r>
            <a:r>
              <a:rPr lang="en-US" sz="1400" dirty="0"/>
              <a:t>;</a:t>
            </a:r>
          </a:p>
          <a:p>
            <a:r>
              <a:rPr lang="en-US" sz="1400" dirty="0"/>
              <a:t>}HYPO;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HYPO 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en-US" sz="1400" dirty="0" err="1"/>
              <a:t>astHypo</a:t>
            </a:r>
            <a:r>
              <a:rPr lang="en-US" sz="1400" dirty="0"/>
              <a:t>;</a:t>
            </a:r>
          </a:p>
          <a:p>
            <a:r>
              <a:rPr lang="en-US" altLang="zh-CN" sz="1400" dirty="0" err="1"/>
              <a:t>i</a:t>
            </a:r>
            <a:r>
              <a:rPr lang="en-US" sz="1400" dirty="0" err="1"/>
              <a:t>nt</a:t>
            </a:r>
            <a:r>
              <a:rPr lang="en-US" sz="1400" dirty="0"/>
              <a:t>  n;</a:t>
            </a:r>
          </a:p>
          <a:p>
            <a:endParaRPr lang="en-US" sz="1400" dirty="0"/>
          </a:p>
          <a:p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HypoCompare</a:t>
            </a:r>
            <a:r>
              <a:rPr lang="en-US" sz="1400" dirty="0"/>
              <a:t>(HYPO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en-US" sz="1400" dirty="0"/>
              <a:t>stHypo1, HYPO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en-US" sz="1400" dirty="0"/>
              <a:t>stHypo2)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    if (stHypo1-&gt;</a:t>
            </a:r>
            <a:r>
              <a:rPr lang="en-US" sz="1400" dirty="0" err="1"/>
              <a:t>Prob</a:t>
            </a:r>
            <a:r>
              <a:rPr lang="en-US" sz="1400" dirty="0"/>
              <a:t>&gt;stHypo2-&gt;</a:t>
            </a:r>
            <a:r>
              <a:rPr lang="en-US" sz="1400" dirty="0" err="1"/>
              <a:t>Prob</a:t>
            </a:r>
            <a:r>
              <a:rPr lang="en-US" sz="1400" dirty="0"/>
              <a:t>){</a:t>
            </a:r>
          </a:p>
          <a:p>
            <a:r>
              <a:rPr lang="en-US" sz="1400" dirty="0"/>
              <a:t>       return(-1);</a:t>
            </a:r>
          </a:p>
          <a:p>
            <a:r>
              <a:rPr lang="en-US" sz="1400" dirty="0"/>
              <a:t>    }else if (stHypo1-&gt;</a:t>
            </a:r>
            <a:r>
              <a:rPr lang="en-US" sz="1400" dirty="0" err="1"/>
              <a:t>Prob</a:t>
            </a:r>
            <a:r>
              <a:rPr lang="en-US" sz="1400" dirty="0"/>
              <a:t>&lt;stHypo2-&gt;</a:t>
            </a:r>
            <a:r>
              <a:rPr lang="en-US" sz="1400" dirty="0" err="1"/>
              <a:t>Prob</a:t>
            </a:r>
            <a:r>
              <a:rPr lang="en-US" sz="1400" dirty="0"/>
              <a:t>) {</a:t>
            </a:r>
          </a:p>
          <a:p>
            <a:r>
              <a:rPr lang="en-US" sz="1400" dirty="0"/>
              <a:t>        return(1);</a:t>
            </a:r>
          </a:p>
          <a:p>
            <a:r>
              <a:rPr lang="en-US" sz="1400" dirty="0"/>
              <a:t>    }else{</a:t>
            </a:r>
          </a:p>
          <a:p>
            <a:r>
              <a:rPr lang="en-US" sz="1400" dirty="0"/>
              <a:t>        return(0);</a:t>
            </a:r>
          </a:p>
          <a:p>
            <a:r>
              <a:rPr lang="en-US" sz="1400" dirty="0"/>
              <a:t>    }</a:t>
            </a:r>
          </a:p>
          <a:p>
            <a:r>
              <a:rPr lang="en-US" sz="1400" dirty="0"/>
              <a:t>}/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en-US" sz="1400" dirty="0"/>
              <a:t> end of function </a:t>
            </a:r>
            <a:r>
              <a:rPr lang="en-US" sz="1400" dirty="0" err="1"/>
              <a:t>HypoCompare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</a:t>
            </a:r>
            <a:r>
              <a:rPr lang="en-US" sz="1400" dirty="0"/>
              <a:t>/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main()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qsort</a:t>
            </a:r>
            <a:r>
              <a:rPr lang="en-US" sz="1400" dirty="0"/>
              <a:t> ( </a:t>
            </a:r>
            <a:r>
              <a:rPr lang="en-US" sz="1400" dirty="0" err="1"/>
              <a:t>astHypo,n,sizeof</a:t>
            </a:r>
            <a:r>
              <a:rPr lang="en-US" sz="1400" dirty="0"/>
              <a:t>(HYPO),</a:t>
            </a:r>
            <a:r>
              <a:rPr lang="en-US" sz="1400" dirty="0" err="1"/>
              <a:t>HypoCompare</a:t>
            </a:r>
            <a:r>
              <a:rPr lang="en-US" sz="1400" dirty="0"/>
              <a:t>);</a:t>
            </a:r>
          </a:p>
          <a:p>
            <a:r>
              <a:rPr lang="en-US" sz="1400" dirty="0"/>
              <a:t>}</a:t>
            </a:r>
          </a:p>
          <a:p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5.13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587501"/>
            <a:ext cx="3988617" cy="3902473"/>
          </a:xfrm>
        </p:spPr>
        <p:txBody>
          <a:bodyPr>
            <a:normAutofit fontScale="92500"/>
          </a:bodyPr>
          <a:lstStyle/>
          <a:p>
            <a:r>
              <a:rPr lang="en-US" altLang="zh-CN" sz="3000" dirty="0"/>
              <a:t>5.13</a:t>
            </a:r>
            <a:r>
              <a:rPr lang="zh-CN" altLang="en-US" sz="3000" dirty="0"/>
              <a:t>在文件</a:t>
            </a:r>
            <a:r>
              <a:rPr lang="en-US" sz="3000" dirty="0" err="1"/>
              <a:t>stdlib.h</a:t>
            </a:r>
            <a:r>
              <a:rPr lang="zh-CN" altLang="en-US" sz="3000" dirty="0"/>
              <a:t>中，关于</a:t>
            </a:r>
            <a:r>
              <a:rPr lang="en-US" sz="3000" dirty="0" err="1"/>
              <a:t>qsort</a:t>
            </a:r>
            <a:r>
              <a:rPr lang="zh-CN" altLang="en-US" sz="3000" dirty="0"/>
              <a:t>的外部声明如下：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extern void </a:t>
            </a:r>
            <a:r>
              <a:rPr lang="en-US" sz="3000" dirty="0" err="1"/>
              <a:t>qsort</a:t>
            </a:r>
            <a:r>
              <a:rPr lang="en-US" sz="3000" dirty="0"/>
              <a:t>(void *, </a:t>
            </a:r>
            <a:r>
              <a:rPr lang="en-US" sz="3000" dirty="0" err="1"/>
              <a:t>size_t</a:t>
            </a:r>
            <a:r>
              <a:rPr lang="en-US" sz="3000" dirty="0"/>
              <a:t>, </a:t>
            </a:r>
            <a:r>
              <a:rPr lang="en-US" sz="3000" dirty="0" err="1"/>
              <a:t>size_t</a:t>
            </a:r>
            <a:r>
              <a:rPr lang="en-US" sz="3000" dirty="0"/>
              <a:t>, </a:t>
            </a:r>
            <a:r>
              <a:rPr lang="en-US" sz="3000" dirty="0" err="1">
                <a:solidFill>
                  <a:srgbClr val="FF0000"/>
                </a:solidFill>
              </a:rPr>
              <a:t>int</a:t>
            </a:r>
            <a:r>
              <a:rPr lang="en-US" sz="3000" dirty="0">
                <a:solidFill>
                  <a:srgbClr val="FF0000"/>
                </a:solidFill>
              </a:rPr>
              <a:t> (*)(</a:t>
            </a:r>
            <a:r>
              <a:rPr lang="en-US" sz="3000" dirty="0" err="1">
                <a:solidFill>
                  <a:srgbClr val="FF0000"/>
                </a:solidFill>
              </a:rPr>
              <a:t>const</a:t>
            </a:r>
            <a:r>
              <a:rPr lang="en-US" sz="3000" dirty="0">
                <a:solidFill>
                  <a:srgbClr val="FF0000"/>
                </a:solidFill>
              </a:rPr>
              <a:t> void *, </a:t>
            </a:r>
            <a:r>
              <a:rPr lang="en-US" sz="3000" dirty="0" err="1">
                <a:solidFill>
                  <a:srgbClr val="FF0000"/>
                </a:solidFill>
              </a:rPr>
              <a:t>const</a:t>
            </a:r>
            <a:r>
              <a:rPr lang="en-US" sz="3000" dirty="0">
                <a:solidFill>
                  <a:srgbClr val="FF0000"/>
                </a:solidFill>
              </a:rPr>
              <a:t> void *)</a:t>
            </a:r>
            <a:r>
              <a:rPr lang="en-US" sz="3000" dirty="0"/>
              <a:t>);</a:t>
            </a:r>
          </a:p>
          <a:p>
            <a:pPr marL="0" indent="0">
              <a:buNone/>
            </a:pPr>
            <a:r>
              <a:rPr lang="zh-CN" altLang="en-US" sz="3000" dirty="0"/>
              <a:t>问题：</a:t>
            </a:r>
            <a:r>
              <a:rPr lang="en-US" altLang="zh-CN" sz="3000" dirty="0" err="1"/>
              <a:t>qsort</a:t>
            </a:r>
            <a:r>
              <a:rPr lang="zh-CN" altLang="en-US" sz="3000" dirty="0"/>
              <a:t>的第四个形式参数类型与函数调用的传参类型不一致</a:t>
            </a:r>
            <a:endParaRPr lang="en-US" sz="3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文本框 5"/>
          <p:cNvSpPr txBox="1"/>
          <p:nvPr/>
        </p:nvSpPr>
        <p:spPr>
          <a:xfrm>
            <a:off x="6609784" y="985033"/>
            <a:ext cx="3648756" cy="4916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 err="1"/>
              <a:t>typedef</a:t>
            </a:r>
            <a:r>
              <a:rPr lang="en-US" sz="1200" dirty="0"/>
              <a:t> </a:t>
            </a:r>
            <a:r>
              <a:rPr lang="en-US" sz="1200" dirty="0" err="1"/>
              <a:t>struct</a:t>
            </a:r>
            <a:r>
              <a:rPr lang="en-US" sz="1200" dirty="0"/>
              <a:t>{</a:t>
            </a:r>
          </a:p>
          <a:p>
            <a:r>
              <a:rPr lang="en-US" sz="1200" dirty="0"/>
              <a:t>    	</a:t>
            </a:r>
            <a:r>
              <a:rPr lang="en-US" sz="1200" dirty="0" err="1"/>
              <a:t>int</a:t>
            </a:r>
            <a:r>
              <a:rPr lang="en-US" sz="1200" dirty="0"/>
              <a:t>     Ave;</a:t>
            </a:r>
          </a:p>
          <a:p>
            <a:r>
              <a:rPr lang="en-US" sz="1200" dirty="0"/>
              <a:t>    	double  </a:t>
            </a:r>
            <a:r>
              <a:rPr lang="en-US" sz="1200" dirty="0" err="1"/>
              <a:t>Prob</a:t>
            </a:r>
            <a:r>
              <a:rPr lang="en-US" sz="1200" dirty="0"/>
              <a:t>;</a:t>
            </a:r>
          </a:p>
          <a:p>
            <a:r>
              <a:rPr lang="en-US" sz="1200" dirty="0"/>
              <a:t>}HYPO;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HYPO  </a:t>
            </a:r>
            <a:r>
              <a:rPr lang="en-US" sz="1200" dirty="0">
                <a:sym typeface="Symbol" panose="05050102010706020507" pitchFamily="18" charset="2"/>
              </a:rPr>
              <a:t></a:t>
            </a:r>
            <a:r>
              <a:rPr lang="en-US" sz="1200" dirty="0" err="1"/>
              <a:t>astHypo</a:t>
            </a:r>
            <a:r>
              <a:rPr lang="en-US" sz="1200" dirty="0"/>
              <a:t>;</a:t>
            </a:r>
          </a:p>
          <a:p>
            <a:r>
              <a:rPr lang="en-US" altLang="zh-CN" sz="1200" dirty="0" err="1"/>
              <a:t>i</a:t>
            </a:r>
            <a:r>
              <a:rPr lang="en-US" sz="1200" dirty="0" err="1"/>
              <a:t>nt</a:t>
            </a:r>
            <a:r>
              <a:rPr lang="en-US" sz="1200" dirty="0"/>
              <a:t>  n;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HypoCompare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FF0000"/>
                </a:solidFill>
              </a:rPr>
              <a:t>HYPO </a:t>
            </a:r>
            <a:r>
              <a:rPr 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</a:t>
            </a:r>
            <a:r>
              <a:rPr lang="en-US" sz="1200" dirty="0">
                <a:solidFill>
                  <a:srgbClr val="FF0000"/>
                </a:solidFill>
              </a:rPr>
              <a:t>stHypo1, HYPO </a:t>
            </a:r>
            <a:r>
              <a:rPr lang="en-US" sz="1200" dirty="0">
                <a:solidFill>
                  <a:srgbClr val="FF0000"/>
                </a:solidFill>
                <a:sym typeface="Symbol" panose="05050102010706020507" pitchFamily="18" charset="2"/>
              </a:rPr>
              <a:t></a:t>
            </a:r>
            <a:r>
              <a:rPr lang="en-US" sz="1200" dirty="0">
                <a:solidFill>
                  <a:srgbClr val="FF0000"/>
                </a:solidFill>
              </a:rPr>
              <a:t>stHypo2</a:t>
            </a:r>
            <a:r>
              <a:rPr lang="en-US" sz="1200" dirty="0"/>
              <a:t>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 if (stHypo1-&gt;</a:t>
            </a:r>
            <a:r>
              <a:rPr lang="en-US" sz="1200" dirty="0" err="1"/>
              <a:t>Prob</a:t>
            </a:r>
            <a:r>
              <a:rPr lang="en-US" sz="1200" dirty="0"/>
              <a:t>&gt;stHypo2-&gt;</a:t>
            </a:r>
            <a:r>
              <a:rPr lang="en-US" sz="1200" dirty="0" err="1"/>
              <a:t>Prob</a:t>
            </a:r>
            <a:r>
              <a:rPr lang="en-US" sz="1200" dirty="0"/>
              <a:t>){</a:t>
            </a:r>
          </a:p>
          <a:p>
            <a:r>
              <a:rPr lang="en-US" sz="1200" dirty="0"/>
              <a:t>       return(-1);</a:t>
            </a:r>
          </a:p>
          <a:p>
            <a:r>
              <a:rPr lang="en-US" sz="1200" dirty="0"/>
              <a:t>    }else if (stHypo1-&gt;</a:t>
            </a:r>
            <a:r>
              <a:rPr lang="en-US" sz="1200" dirty="0" err="1"/>
              <a:t>Prob</a:t>
            </a:r>
            <a:r>
              <a:rPr lang="en-US" sz="1200" dirty="0"/>
              <a:t>&lt;stHypo2-&gt;</a:t>
            </a:r>
            <a:r>
              <a:rPr lang="en-US" sz="1200" dirty="0" err="1"/>
              <a:t>Prob</a:t>
            </a:r>
            <a:r>
              <a:rPr lang="en-US" sz="1200" dirty="0"/>
              <a:t>) {</a:t>
            </a:r>
          </a:p>
          <a:p>
            <a:r>
              <a:rPr lang="en-US" sz="1200" dirty="0"/>
              <a:t>        return(1);</a:t>
            </a:r>
          </a:p>
          <a:p>
            <a:r>
              <a:rPr lang="en-US" sz="1200" dirty="0"/>
              <a:t>    }else{</a:t>
            </a:r>
          </a:p>
          <a:p>
            <a:r>
              <a:rPr lang="en-US" sz="1200" dirty="0"/>
              <a:t>        return(0);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}/</a:t>
            </a:r>
            <a:r>
              <a:rPr lang="en-US" sz="1200" dirty="0">
                <a:sym typeface="Symbol" panose="05050102010706020507" pitchFamily="18" charset="2"/>
              </a:rPr>
              <a:t></a:t>
            </a:r>
            <a:r>
              <a:rPr lang="en-US" sz="1200" dirty="0"/>
              <a:t> end of function </a:t>
            </a:r>
            <a:r>
              <a:rPr lang="en-US" sz="1200" dirty="0" err="1"/>
              <a:t>HypoCompare</a:t>
            </a:r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</a:t>
            </a:r>
            <a:r>
              <a:rPr lang="en-US" sz="1200" dirty="0"/>
              <a:t>/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   </a:t>
            </a:r>
            <a:r>
              <a:rPr lang="en-US" sz="1200" dirty="0" err="1"/>
              <a:t>qsort</a:t>
            </a:r>
            <a:r>
              <a:rPr lang="en-US" sz="1200" dirty="0"/>
              <a:t> ( </a:t>
            </a:r>
            <a:r>
              <a:rPr lang="en-US" sz="1200" dirty="0" err="1"/>
              <a:t>astHypo</a:t>
            </a:r>
            <a:r>
              <a:rPr lang="en-US" sz="1200" dirty="0"/>
              <a:t>, n, </a:t>
            </a:r>
            <a:r>
              <a:rPr lang="en-US" sz="1200" dirty="0" err="1"/>
              <a:t>sizeof</a:t>
            </a:r>
            <a:r>
              <a:rPr lang="en-US" sz="1200" dirty="0"/>
              <a:t>(HYPO), </a:t>
            </a:r>
            <a:r>
              <a:rPr lang="en-US" sz="1200" dirty="0" err="1">
                <a:solidFill>
                  <a:srgbClr val="FF0000"/>
                </a:solidFill>
              </a:rPr>
              <a:t>HypoCompare</a:t>
            </a:r>
            <a:r>
              <a:rPr lang="en-US" sz="1200" dirty="0"/>
              <a:t>);</a:t>
            </a:r>
          </a:p>
          <a:p>
            <a:r>
              <a:rPr lang="en-US" sz="1200" dirty="0"/>
              <a:t>}</a:t>
            </a:r>
          </a:p>
          <a:p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4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5.13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447800"/>
            <a:ext cx="3988617" cy="5092700"/>
          </a:xfrm>
        </p:spPr>
        <p:txBody>
          <a:bodyPr>
            <a:noAutofit/>
          </a:bodyPr>
          <a:lstStyle/>
          <a:p>
            <a:r>
              <a:rPr lang="en-US" altLang="zh-CN" dirty="0"/>
              <a:t>5.13</a:t>
            </a:r>
            <a:r>
              <a:rPr lang="zh-CN" altLang="en-US" dirty="0"/>
              <a:t>在文件</a:t>
            </a:r>
            <a:r>
              <a:rPr lang="en-US" dirty="0" err="1"/>
              <a:t>stdlib.h</a:t>
            </a:r>
            <a:r>
              <a:rPr lang="zh-CN" altLang="en-US" dirty="0"/>
              <a:t>中，关于</a:t>
            </a:r>
            <a:r>
              <a:rPr lang="en-US" dirty="0" err="1"/>
              <a:t>qsort</a:t>
            </a:r>
            <a:r>
              <a:rPr lang="zh-CN" altLang="en-US" dirty="0"/>
              <a:t>的外部声明如下：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extern void </a:t>
            </a:r>
            <a:r>
              <a:rPr lang="en-US" dirty="0" err="1"/>
              <a:t>qsort</a:t>
            </a:r>
            <a:r>
              <a:rPr lang="en-US" dirty="0"/>
              <a:t>(void *, </a:t>
            </a:r>
            <a:r>
              <a:rPr lang="en-US" dirty="0" err="1"/>
              <a:t>size_t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(*)(</a:t>
            </a:r>
            <a:r>
              <a:rPr lang="en-US" dirty="0" err="1">
                <a:solidFill>
                  <a:srgbClr val="FF0000"/>
                </a:solidFill>
              </a:rPr>
              <a:t>const</a:t>
            </a:r>
            <a:r>
              <a:rPr lang="en-US" dirty="0">
                <a:solidFill>
                  <a:srgbClr val="FF0000"/>
                </a:solidFill>
              </a:rPr>
              <a:t> void *, </a:t>
            </a:r>
            <a:r>
              <a:rPr lang="en-US" dirty="0" err="1">
                <a:solidFill>
                  <a:srgbClr val="FF0000"/>
                </a:solidFill>
              </a:rPr>
              <a:t>const</a:t>
            </a:r>
            <a:r>
              <a:rPr lang="en-US" dirty="0">
                <a:solidFill>
                  <a:srgbClr val="FF0000"/>
                </a:solidFill>
              </a:rPr>
              <a:t> void *)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zh-CN" altLang="en-US" dirty="0"/>
              <a:t>问题：</a:t>
            </a:r>
            <a:r>
              <a:rPr lang="en-US" altLang="zh-CN" dirty="0" err="1"/>
              <a:t>qsort</a:t>
            </a:r>
            <a:r>
              <a:rPr lang="zh-CN" altLang="en-US" dirty="0"/>
              <a:t>的第四个形式参数类型与函数调用的传参类型不一致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方法一：修改</a:t>
            </a:r>
            <a:r>
              <a:rPr lang="en-US" altLang="zh-CN" dirty="0" err="1"/>
              <a:t>HypoCompare</a:t>
            </a:r>
            <a:r>
              <a:rPr lang="zh-CN" altLang="en-US" dirty="0"/>
              <a:t>函数形式参数的类型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96000" y="1447801"/>
            <a:ext cx="41529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#include &lt;</a:t>
            </a:r>
            <a:r>
              <a:rPr lang="en-US" sz="1000" dirty="0" err="1"/>
              <a:t>stdlib.h</a:t>
            </a:r>
            <a:r>
              <a:rPr lang="en-US" sz="1000" dirty="0"/>
              <a:t>&gt;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 err="1"/>
              <a:t>typedef</a:t>
            </a:r>
            <a:r>
              <a:rPr lang="en-US" sz="1000" dirty="0"/>
              <a:t> </a:t>
            </a:r>
            <a:r>
              <a:rPr lang="en-US" sz="1000" dirty="0" err="1"/>
              <a:t>struct</a:t>
            </a:r>
            <a:r>
              <a:rPr lang="en-US" sz="1000" dirty="0"/>
              <a:t>{</a:t>
            </a:r>
          </a:p>
          <a:p>
            <a:r>
              <a:rPr lang="en-US" sz="1000" dirty="0"/>
              <a:t>    	</a:t>
            </a:r>
            <a:r>
              <a:rPr lang="en-US" sz="1000" dirty="0" err="1"/>
              <a:t>int</a:t>
            </a:r>
            <a:r>
              <a:rPr lang="en-US" sz="1000" dirty="0"/>
              <a:t>     Ave;</a:t>
            </a:r>
          </a:p>
          <a:p>
            <a:r>
              <a:rPr lang="en-US" sz="1000" dirty="0"/>
              <a:t>    	double  </a:t>
            </a:r>
            <a:r>
              <a:rPr lang="en-US" sz="1000" dirty="0" err="1"/>
              <a:t>Prob</a:t>
            </a:r>
            <a:r>
              <a:rPr lang="en-US" sz="1000" dirty="0"/>
              <a:t>;</a:t>
            </a:r>
          </a:p>
          <a:p>
            <a:r>
              <a:rPr lang="en-US" sz="1000" dirty="0"/>
              <a:t>}HYPO;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HYPO  </a:t>
            </a:r>
            <a:r>
              <a:rPr lang="en-US" sz="1000" dirty="0">
                <a:sym typeface="Symbol" panose="05050102010706020507" pitchFamily="18" charset="2"/>
              </a:rPr>
              <a:t></a:t>
            </a:r>
            <a:r>
              <a:rPr lang="en-US" sz="1000" dirty="0" err="1"/>
              <a:t>astHypo</a:t>
            </a:r>
            <a:r>
              <a:rPr lang="en-US" sz="1000" dirty="0"/>
              <a:t>;</a:t>
            </a:r>
          </a:p>
          <a:p>
            <a:r>
              <a:rPr lang="en-US" altLang="zh-CN" sz="1000" dirty="0" err="1"/>
              <a:t>i</a:t>
            </a:r>
            <a:r>
              <a:rPr lang="en-US" sz="1000" dirty="0" err="1"/>
              <a:t>nt</a:t>
            </a:r>
            <a:r>
              <a:rPr lang="en-US" sz="1000" dirty="0"/>
              <a:t>  n;</a:t>
            </a:r>
          </a:p>
          <a:p>
            <a:endParaRPr lang="en-US" sz="1400" dirty="0"/>
          </a:p>
          <a:p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HypoCompare</a:t>
            </a:r>
            <a:r>
              <a:rPr lang="en-US" sz="2400" dirty="0"/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const</a:t>
            </a:r>
            <a:r>
              <a:rPr lang="en-US" altLang="zh-CN" sz="2400" dirty="0">
                <a:solidFill>
                  <a:srgbClr val="FF0000"/>
                </a:solidFill>
              </a:rPr>
              <a:t> void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</a:t>
            </a:r>
            <a:r>
              <a:rPr lang="en-US" sz="2400" dirty="0">
                <a:solidFill>
                  <a:srgbClr val="FF0000"/>
                </a:solidFill>
              </a:rPr>
              <a:t>stHypo1, </a:t>
            </a:r>
            <a:r>
              <a:rPr lang="en-US" sz="2400" dirty="0" err="1">
                <a:solidFill>
                  <a:srgbClr val="FF0000"/>
                </a:solidFill>
              </a:rPr>
              <a:t>const</a:t>
            </a:r>
            <a:r>
              <a:rPr lang="en-US" sz="2400" dirty="0">
                <a:solidFill>
                  <a:srgbClr val="FF0000"/>
                </a:solidFill>
              </a:rPr>
              <a:t> void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</a:t>
            </a:r>
            <a:r>
              <a:rPr lang="en-US" sz="2400" dirty="0">
                <a:solidFill>
                  <a:srgbClr val="FF0000"/>
                </a:solidFill>
              </a:rPr>
              <a:t>stHypo2</a:t>
            </a:r>
            <a:r>
              <a:rPr lang="en-US" sz="1400" dirty="0"/>
              <a:t>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if (</a:t>
            </a:r>
            <a:r>
              <a:rPr lang="en-US" sz="1100" dirty="0">
                <a:solidFill>
                  <a:srgbClr val="FF0000"/>
                </a:solidFill>
              </a:rPr>
              <a:t>(HYPO *)</a:t>
            </a:r>
            <a:r>
              <a:rPr lang="en-US" sz="1100" dirty="0"/>
              <a:t>stHypo1-&gt;</a:t>
            </a:r>
            <a:r>
              <a:rPr lang="en-US" sz="1100" dirty="0" err="1"/>
              <a:t>Prob</a:t>
            </a:r>
            <a:r>
              <a:rPr lang="en-US" sz="1100" dirty="0"/>
              <a:t>&gt;</a:t>
            </a:r>
            <a:r>
              <a:rPr lang="en-US" sz="1100" dirty="0">
                <a:solidFill>
                  <a:srgbClr val="FF0000"/>
                </a:solidFill>
              </a:rPr>
              <a:t>(HYPO *)</a:t>
            </a:r>
            <a:r>
              <a:rPr lang="en-US" sz="1100" dirty="0"/>
              <a:t>stHypo2-&gt;</a:t>
            </a:r>
            <a:r>
              <a:rPr lang="en-US" sz="1100" dirty="0" err="1"/>
              <a:t>Prob</a:t>
            </a:r>
            <a:r>
              <a:rPr lang="en-US" sz="1100" dirty="0"/>
              <a:t>){</a:t>
            </a:r>
          </a:p>
          <a:p>
            <a:r>
              <a:rPr lang="en-US" sz="1100" dirty="0"/>
              <a:t>       return(-1);</a:t>
            </a:r>
          </a:p>
          <a:p>
            <a:r>
              <a:rPr lang="en-US" sz="1100" dirty="0"/>
              <a:t>    }else if (</a:t>
            </a:r>
            <a:r>
              <a:rPr lang="en-US" sz="1100" dirty="0">
                <a:solidFill>
                  <a:srgbClr val="FF0000"/>
                </a:solidFill>
              </a:rPr>
              <a:t>(HYPO *)</a:t>
            </a:r>
            <a:r>
              <a:rPr lang="en-US" sz="1100" dirty="0"/>
              <a:t>stHypo1-&gt;</a:t>
            </a:r>
            <a:r>
              <a:rPr lang="en-US" sz="1100" dirty="0" err="1"/>
              <a:t>Prob</a:t>
            </a:r>
            <a:r>
              <a:rPr lang="en-US" sz="1100" dirty="0"/>
              <a:t>&lt;</a:t>
            </a:r>
            <a:r>
              <a:rPr lang="en-US" sz="1100" dirty="0">
                <a:solidFill>
                  <a:srgbClr val="FF0000"/>
                </a:solidFill>
              </a:rPr>
              <a:t>(HYPO *)</a:t>
            </a:r>
            <a:r>
              <a:rPr lang="en-US" sz="1100" dirty="0"/>
              <a:t>stHypo2-&gt;</a:t>
            </a:r>
            <a:r>
              <a:rPr lang="en-US" sz="1100" dirty="0" err="1"/>
              <a:t>Prob</a:t>
            </a:r>
            <a:r>
              <a:rPr lang="en-US" sz="1100" dirty="0"/>
              <a:t>) {</a:t>
            </a:r>
          </a:p>
          <a:p>
            <a:r>
              <a:rPr lang="en-US" sz="1100" dirty="0"/>
              <a:t>        return(1);</a:t>
            </a:r>
          </a:p>
          <a:p>
            <a:r>
              <a:rPr lang="en-US" sz="1100" dirty="0"/>
              <a:t>    }else{</a:t>
            </a:r>
          </a:p>
          <a:p>
            <a:r>
              <a:rPr lang="en-US" sz="1100" dirty="0"/>
              <a:t>        return(0);</a:t>
            </a:r>
          </a:p>
          <a:p>
            <a:r>
              <a:rPr lang="en-US" sz="1100" dirty="0"/>
              <a:t>    }</a:t>
            </a:r>
          </a:p>
          <a:p>
            <a:r>
              <a:rPr lang="en-US" sz="1100" dirty="0"/>
              <a:t>}/</a:t>
            </a:r>
            <a:r>
              <a:rPr lang="en-US" sz="1100" dirty="0">
                <a:sym typeface="Symbol" panose="05050102010706020507" pitchFamily="18" charset="2"/>
              </a:rPr>
              <a:t></a:t>
            </a:r>
            <a:r>
              <a:rPr lang="en-US" sz="1100" dirty="0"/>
              <a:t> end of function </a:t>
            </a:r>
            <a:r>
              <a:rPr lang="en-US" sz="1100" dirty="0" err="1"/>
              <a:t>HypoCompare</a:t>
            </a:r>
            <a:r>
              <a:rPr lang="en-US" sz="1100" dirty="0"/>
              <a:t> </a:t>
            </a:r>
            <a:r>
              <a:rPr lang="en-US" sz="1100" dirty="0">
                <a:sym typeface="Symbol" panose="05050102010706020507" pitchFamily="18" charset="2"/>
              </a:rPr>
              <a:t></a:t>
            </a:r>
            <a:r>
              <a:rPr lang="en-US" sz="1100" dirty="0"/>
              <a:t>/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main()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</a:t>
            </a:r>
            <a:r>
              <a:rPr lang="en-US" sz="1100" dirty="0" err="1"/>
              <a:t>qsort</a:t>
            </a:r>
            <a:r>
              <a:rPr lang="en-US" sz="1100" dirty="0"/>
              <a:t> ( </a:t>
            </a:r>
            <a:r>
              <a:rPr lang="en-US" sz="1100" dirty="0" err="1"/>
              <a:t>astHypo</a:t>
            </a:r>
            <a:r>
              <a:rPr lang="en-US" sz="1100" dirty="0"/>
              <a:t>, n, </a:t>
            </a:r>
            <a:r>
              <a:rPr lang="en-US" sz="1100" dirty="0" err="1"/>
              <a:t>sizeof</a:t>
            </a:r>
            <a:r>
              <a:rPr lang="en-US" sz="1100" dirty="0"/>
              <a:t>(HYPO), </a:t>
            </a:r>
            <a:r>
              <a:rPr lang="en-US" sz="1100" dirty="0" err="1">
                <a:solidFill>
                  <a:srgbClr val="FF0000"/>
                </a:solidFill>
              </a:rPr>
              <a:t>HypoCompare</a:t>
            </a:r>
            <a:r>
              <a:rPr lang="en-US" sz="1100" dirty="0"/>
              <a:t>);</a:t>
            </a:r>
          </a:p>
          <a:p>
            <a:r>
              <a:rPr lang="en-US" sz="1100" dirty="0"/>
              <a:t>}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5.13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346200"/>
            <a:ext cx="3988617" cy="5105400"/>
          </a:xfrm>
        </p:spPr>
        <p:txBody>
          <a:bodyPr>
            <a:noAutofit/>
          </a:bodyPr>
          <a:lstStyle/>
          <a:p>
            <a:r>
              <a:rPr lang="en-US" altLang="zh-CN" dirty="0"/>
              <a:t>5.13</a:t>
            </a:r>
            <a:r>
              <a:rPr lang="zh-CN" altLang="en-US" dirty="0"/>
              <a:t>在文件</a:t>
            </a:r>
            <a:r>
              <a:rPr lang="en-US" dirty="0" err="1"/>
              <a:t>stdlib.h</a:t>
            </a:r>
            <a:r>
              <a:rPr lang="zh-CN" altLang="en-US" dirty="0"/>
              <a:t>中，关于</a:t>
            </a:r>
            <a:r>
              <a:rPr lang="en-US" dirty="0" err="1"/>
              <a:t>qsort</a:t>
            </a:r>
            <a:r>
              <a:rPr lang="zh-CN" altLang="en-US" dirty="0"/>
              <a:t>的外部声明如下：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extern void </a:t>
            </a:r>
            <a:r>
              <a:rPr lang="en-US" dirty="0" err="1"/>
              <a:t>qsort</a:t>
            </a:r>
            <a:r>
              <a:rPr lang="en-US" dirty="0"/>
              <a:t>(void *, </a:t>
            </a:r>
            <a:r>
              <a:rPr lang="en-US" dirty="0" err="1"/>
              <a:t>size_t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(*)(</a:t>
            </a:r>
            <a:r>
              <a:rPr lang="en-US" dirty="0" err="1">
                <a:solidFill>
                  <a:srgbClr val="FF0000"/>
                </a:solidFill>
              </a:rPr>
              <a:t>const</a:t>
            </a:r>
            <a:r>
              <a:rPr lang="en-US" dirty="0">
                <a:solidFill>
                  <a:srgbClr val="FF0000"/>
                </a:solidFill>
              </a:rPr>
              <a:t> void *, </a:t>
            </a:r>
            <a:r>
              <a:rPr lang="en-US" dirty="0" err="1">
                <a:solidFill>
                  <a:srgbClr val="FF0000"/>
                </a:solidFill>
              </a:rPr>
              <a:t>const</a:t>
            </a:r>
            <a:r>
              <a:rPr lang="en-US" dirty="0">
                <a:solidFill>
                  <a:srgbClr val="FF0000"/>
                </a:solidFill>
              </a:rPr>
              <a:t> void *)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zh-CN" altLang="en-US" dirty="0"/>
              <a:t>问题：</a:t>
            </a:r>
            <a:r>
              <a:rPr lang="en-US" altLang="zh-CN" dirty="0" err="1"/>
              <a:t>qsort</a:t>
            </a:r>
            <a:r>
              <a:rPr lang="zh-CN" altLang="en-US" dirty="0"/>
              <a:t>的第四个形式参数类型与函数调用的传参类型不一致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方法二：强制修改</a:t>
            </a:r>
            <a:r>
              <a:rPr lang="en-US" altLang="zh-CN" dirty="0" err="1"/>
              <a:t>qsort</a:t>
            </a:r>
            <a:r>
              <a:rPr lang="zh-CN" altLang="en-US" dirty="0"/>
              <a:t>函数调用中第四个参数的类型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96001" y="1254955"/>
            <a:ext cx="4723463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#include &lt;</a:t>
            </a:r>
            <a:r>
              <a:rPr lang="en-US" sz="800" dirty="0" err="1"/>
              <a:t>stdlib.h</a:t>
            </a:r>
            <a:r>
              <a:rPr lang="en-US" sz="800" dirty="0"/>
              <a:t>&gt;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 err="1"/>
              <a:t>typedef</a:t>
            </a:r>
            <a:r>
              <a:rPr lang="en-US" sz="800" dirty="0"/>
              <a:t> </a:t>
            </a:r>
            <a:r>
              <a:rPr lang="en-US" sz="800" dirty="0" err="1"/>
              <a:t>struct</a:t>
            </a:r>
            <a:r>
              <a:rPr lang="en-US" sz="800" dirty="0"/>
              <a:t>{</a:t>
            </a:r>
          </a:p>
          <a:p>
            <a:r>
              <a:rPr lang="en-US" sz="800" dirty="0"/>
              <a:t>    	</a:t>
            </a:r>
            <a:r>
              <a:rPr lang="en-US" sz="800" dirty="0" err="1"/>
              <a:t>int</a:t>
            </a:r>
            <a:r>
              <a:rPr lang="en-US" sz="800" dirty="0"/>
              <a:t>     Ave;</a:t>
            </a:r>
          </a:p>
          <a:p>
            <a:r>
              <a:rPr lang="en-US" sz="800" dirty="0"/>
              <a:t>    	double  </a:t>
            </a:r>
            <a:r>
              <a:rPr lang="en-US" sz="800" dirty="0" err="1"/>
              <a:t>Prob</a:t>
            </a:r>
            <a:r>
              <a:rPr lang="en-US" sz="800" dirty="0"/>
              <a:t>;</a:t>
            </a:r>
          </a:p>
          <a:p>
            <a:r>
              <a:rPr lang="en-US" sz="800" dirty="0"/>
              <a:t>}HYPO;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HYPO  </a:t>
            </a:r>
            <a:r>
              <a:rPr lang="en-US" sz="800" dirty="0">
                <a:sym typeface="Symbol" panose="05050102010706020507" pitchFamily="18" charset="2"/>
              </a:rPr>
              <a:t></a:t>
            </a:r>
            <a:r>
              <a:rPr lang="en-US" sz="800" dirty="0" err="1"/>
              <a:t>astHypo</a:t>
            </a:r>
            <a:r>
              <a:rPr lang="en-US" sz="800" dirty="0"/>
              <a:t>;</a:t>
            </a:r>
          </a:p>
          <a:p>
            <a:r>
              <a:rPr lang="en-US" altLang="zh-CN" sz="800" dirty="0" err="1"/>
              <a:t>i</a:t>
            </a:r>
            <a:r>
              <a:rPr lang="en-US" sz="800" dirty="0" err="1"/>
              <a:t>nt</a:t>
            </a:r>
            <a:r>
              <a:rPr lang="en-US" sz="800" dirty="0"/>
              <a:t>  n;</a:t>
            </a:r>
          </a:p>
          <a:p>
            <a:endParaRPr lang="en-US" sz="800" dirty="0"/>
          </a:p>
          <a:p>
            <a:r>
              <a:rPr lang="en-US" sz="800" dirty="0" err="1"/>
              <a:t>int</a:t>
            </a:r>
            <a:r>
              <a:rPr lang="en-US" sz="800" dirty="0"/>
              <a:t> </a:t>
            </a:r>
            <a:r>
              <a:rPr lang="en-US" sz="800" dirty="0" err="1"/>
              <a:t>HypoCompare</a:t>
            </a:r>
            <a:r>
              <a:rPr lang="en-US" sz="800" dirty="0"/>
              <a:t>(HYPO </a:t>
            </a:r>
            <a:r>
              <a:rPr lang="en-US" sz="800" dirty="0">
                <a:sym typeface="Symbol" panose="05050102010706020507" pitchFamily="18" charset="2"/>
              </a:rPr>
              <a:t></a:t>
            </a:r>
            <a:r>
              <a:rPr lang="en-US" sz="800" dirty="0"/>
              <a:t>stHypo1, HYPO </a:t>
            </a:r>
            <a:r>
              <a:rPr lang="en-US" sz="800" dirty="0">
                <a:sym typeface="Symbol" panose="05050102010706020507" pitchFamily="18" charset="2"/>
              </a:rPr>
              <a:t></a:t>
            </a:r>
            <a:r>
              <a:rPr lang="en-US" sz="800" dirty="0"/>
              <a:t>stHypo2)</a:t>
            </a:r>
          </a:p>
          <a:p>
            <a:r>
              <a:rPr lang="en-US" sz="800" dirty="0"/>
              <a:t>{</a:t>
            </a:r>
          </a:p>
          <a:p>
            <a:r>
              <a:rPr lang="en-US" sz="800" dirty="0"/>
              <a:t>    if (stHypo1-&gt;</a:t>
            </a:r>
            <a:r>
              <a:rPr lang="en-US" sz="800" dirty="0" err="1"/>
              <a:t>Prob</a:t>
            </a:r>
            <a:r>
              <a:rPr lang="en-US" sz="800" dirty="0"/>
              <a:t>&gt;stHypo2-&gt;</a:t>
            </a:r>
            <a:r>
              <a:rPr lang="en-US" sz="800" dirty="0" err="1"/>
              <a:t>Prob</a:t>
            </a:r>
            <a:r>
              <a:rPr lang="en-US" sz="800" dirty="0"/>
              <a:t>){</a:t>
            </a:r>
          </a:p>
          <a:p>
            <a:r>
              <a:rPr lang="en-US" sz="800" dirty="0"/>
              <a:t>       return(-1);</a:t>
            </a:r>
          </a:p>
          <a:p>
            <a:r>
              <a:rPr lang="en-US" sz="800" dirty="0"/>
              <a:t>    }else if (stHypo1-&gt;</a:t>
            </a:r>
            <a:r>
              <a:rPr lang="en-US" sz="800" dirty="0" err="1"/>
              <a:t>Prob</a:t>
            </a:r>
            <a:r>
              <a:rPr lang="en-US" sz="800" dirty="0"/>
              <a:t>&lt;stHypo2-&gt;</a:t>
            </a:r>
            <a:r>
              <a:rPr lang="en-US" sz="800" dirty="0" err="1"/>
              <a:t>Prob</a:t>
            </a:r>
            <a:r>
              <a:rPr lang="en-US" sz="800" dirty="0"/>
              <a:t>) {</a:t>
            </a:r>
          </a:p>
          <a:p>
            <a:r>
              <a:rPr lang="en-US" sz="800" dirty="0"/>
              <a:t>        return(1);</a:t>
            </a:r>
          </a:p>
          <a:p>
            <a:r>
              <a:rPr lang="en-US" sz="800" dirty="0"/>
              <a:t>    }else{</a:t>
            </a:r>
          </a:p>
          <a:p>
            <a:r>
              <a:rPr lang="en-US" sz="800" dirty="0"/>
              <a:t>        return(0);</a:t>
            </a:r>
          </a:p>
          <a:p>
            <a:r>
              <a:rPr lang="en-US" sz="800" dirty="0"/>
              <a:t>    }</a:t>
            </a:r>
          </a:p>
          <a:p>
            <a:r>
              <a:rPr lang="en-US" sz="800" dirty="0"/>
              <a:t>}/</a:t>
            </a:r>
            <a:r>
              <a:rPr lang="en-US" sz="800" dirty="0">
                <a:sym typeface="Symbol" panose="05050102010706020507" pitchFamily="18" charset="2"/>
              </a:rPr>
              <a:t></a:t>
            </a:r>
            <a:r>
              <a:rPr lang="en-US" sz="800" dirty="0"/>
              <a:t> end of function </a:t>
            </a:r>
            <a:r>
              <a:rPr lang="en-US" sz="800" dirty="0" err="1"/>
              <a:t>HypoCompare</a:t>
            </a:r>
            <a:r>
              <a:rPr lang="en-US" sz="800" dirty="0"/>
              <a:t> </a:t>
            </a:r>
            <a:r>
              <a:rPr lang="en-US" sz="800" dirty="0">
                <a:sym typeface="Symbol" panose="05050102010706020507" pitchFamily="18" charset="2"/>
              </a:rPr>
              <a:t></a:t>
            </a:r>
            <a:r>
              <a:rPr lang="en-US" sz="800" dirty="0"/>
              <a:t>/</a:t>
            </a:r>
          </a:p>
          <a:p>
            <a:r>
              <a:rPr lang="en-US" sz="800" dirty="0"/>
              <a:t> </a:t>
            </a:r>
          </a:p>
          <a:p>
            <a:r>
              <a:rPr lang="en-US" sz="800" dirty="0"/>
              <a:t>main()</a:t>
            </a:r>
          </a:p>
          <a:p>
            <a:r>
              <a:rPr lang="en-US" sz="800" dirty="0"/>
              <a:t>{</a:t>
            </a:r>
          </a:p>
          <a:p>
            <a:r>
              <a:rPr lang="en-US" sz="1200" dirty="0"/>
              <a:t>   </a:t>
            </a:r>
            <a:r>
              <a:rPr lang="en-US" sz="2800" dirty="0" err="1"/>
              <a:t>qsort</a:t>
            </a:r>
            <a:r>
              <a:rPr lang="en-US" sz="2800" dirty="0"/>
              <a:t> ( </a:t>
            </a:r>
            <a:r>
              <a:rPr lang="en-US" sz="2800" dirty="0" err="1"/>
              <a:t>astHypo</a:t>
            </a:r>
            <a:r>
              <a:rPr lang="en-US" sz="2800" dirty="0"/>
              <a:t>, n, </a:t>
            </a:r>
            <a:r>
              <a:rPr lang="en-US" sz="2800" dirty="0" err="1"/>
              <a:t>sizeof</a:t>
            </a:r>
            <a:r>
              <a:rPr lang="en-US" sz="2800" dirty="0"/>
              <a:t>(HYPO), </a:t>
            </a:r>
            <a:r>
              <a:rPr lang="en-US" sz="2800" dirty="0" err="1">
                <a:solidFill>
                  <a:srgbClr val="FF0000"/>
                </a:solidFill>
              </a:rPr>
              <a:t>int</a:t>
            </a:r>
            <a:r>
              <a:rPr lang="en-US" sz="2800" dirty="0">
                <a:solidFill>
                  <a:srgbClr val="FF0000"/>
                </a:solidFill>
              </a:rPr>
              <a:t> (*)(</a:t>
            </a:r>
            <a:r>
              <a:rPr lang="en-US" sz="2800" dirty="0" err="1">
                <a:solidFill>
                  <a:srgbClr val="FF0000"/>
                </a:solidFill>
              </a:rPr>
              <a:t>const</a:t>
            </a:r>
            <a:r>
              <a:rPr lang="en-US" sz="2800" dirty="0">
                <a:solidFill>
                  <a:srgbClr val="FF0000"/>
                </a:solidFill>
              </a:rPr>
              <a:t> void *, </a:t>
            </a:r>
            <a:r>
              <a:rPr lang="en-US" sz="2800" dirty="0" err="1">
                <a:solidFill>
                  <a:srgbClr val="FF0000"/>
                </a:solidFill>
              </a:rPr>
              <a:t>const</a:t>
            </a:r>
            <a:r>
              <a:rPr lang="en-US" sz="2800" dirty="0">
                <a:solidFill>
                  <a:srgbClr val="FF0000"/>
                </a:solidFill>
              </a:rPr>
              <a:t> void *)</a:t>
            </a:r>
          </a:p>
          <a:p>
            <a:r>
              <a:rPr lang="en-US" sz="2800" dirty="0" err="1"/>
              <a:t>HypoCompare</a:t>
            </a:r>
            <a:r>
              <a:rPr lang="en-US" sz="2800" dirty="0"/>
              <a:t>);</a:t>
            </a:r>
          </a:p>
          <a:p>
            <a:r>
              <a:rPr lang="en-US" sz="1200" dirty="0"/>
              <a:t>}</a:t>
            </a:r>
          </a:p>
          <a:p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5.9b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5.9 </a:t>
            </a:r>
            <a:r>
              <a:rPr lang="zh-CN" altLang="en-US" dirty="0" smtClean="0"/>
              <a:t>修改</a:t>
            </a:r>
            <a:r>
              <a:rPr lang="en-US" altLang="zh-CN" dirty="0" smtClean="0"/>
              <a:t>5.3.3</a:t>
            </a:r>
            <a:r>
              <a:rPr lang="zh-CN" altLang="en-US" dirty="0" smtClean="0"/>
              <a:t>节的翻译方案，使之能处理布尔表达式。加上逻辑算符</a:t>
            </a:r>
            <a:r>
              <a:rPr lang="en-US" altLang="zh-CN" dirty="0" smtClean="0"/>
              <a:t>and, or</a:t>
            </a:r>
            <a:r>
              <a:rPr lang="zh-CN" altLang="en-US" dirty="0" smtClean="0"/>
              <a:t>及</a:t>
            </a:r>
            <a:r>
              <a:rPr lang="en-US" altLang="zh-CN" dirty="0" smtClean="0"/>
              <a:t>not</a:t>
            </a:r>
            <a:r>
              <a:rPr lang="zh-CN" altLang="en-US" dirty="0" smtClean="0"/>
              <a:t>和关系算符的产生式。然后给出适当的翻译规则，它们检查这些表达式的类型。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5.9b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产生式略。（仿照书</a:t>
            </a:r>
            <a:r>
              <a:rPr lang="en-US" altLang="zh-CN" dirty="0" smtClean="0"/>
              <a:t>5.3.3</a:t>
            </a:r>
            <a:r>
              <a:rPr lang="zh-CN" altLang="en-US" dirty="0" smtClean="0"/>
              <a:t>小节来写）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检查类型的翻译规则核心：</a:t>
            </a:r>
            <a:endParaRPr lang="en-US" altLang="zh-CN" dirty="0" smtClean="0"/>
          </a:p>
          <a:p>
            <a:r>
              <a:rPr lang="zh-CN" altLang="en-US" dirty="0" smtClean="0"/>
              <a:t>都是布尔值时才能做</a:t>
            </a:r>
            <a:r>
              <a:rPr lang="en-US" altLang="zh-CN" dirty="0" err="1" smtClean="0"/>
              <a:t>and,or,not</a:t>
            </a:r>
            <a:r>
              <a:rPr lang="zh-CN" altLang="en-US" dirty="0" smtClean="0"/>
              <a:t>操作，否则类型错误。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8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5.21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r>
              <a:rPr lang="en-US" altLang="zh-CN" dirty="0" smtClean="0"/>
              <a:t>5.21 </a:t>
            </a:r>
            <a:r>
              <a:rPr lang="zh-CN" altLang="en-US" dirty="0" smtClean="0"/>
              <a:t>使</a:t>
            </a:r>
            <a:r>
              <a:rPr lang="zh-CN" altLang="en-US" dirty="0"/>
              <a:t>用例</a:t>
            </a:r>
            <a:r>
              <a:rPr lang="en-US" dirty="0"/>
              <a:t>5.9</a:t>
            </a:r>
            <a:r>
              <a:rPr lang="zh-CN" altLang="en-US" dirty="0"/>
              <a:t>的规则，确定下列哪些表达式有唯一类型（假定</a:t>
            </a:r>
            <a:r>
              <a:rPr lang="en-US" dirty="0"/>
              <a:t>z</a:t>
            </a:r>
            <a:r>
              <a:rPr lang="zh-CN" altLang="en-US" dirty="0"/>
              <a:t>是复数）：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a) 1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3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b) 1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(z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2)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c) (1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z )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z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5.21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r>
              <a:rPr lang="en-US" altLang="zh-CN" dirty="0" smtClean="0"/>
              <a:t>5.21 </a:t>
            </a:r>
            <a:r>
              <a:rPr lang="zh-CN" altLang="en-US" dirty="0" smtClean="0"/>
              <a:t>使</a:t>
            </a:r>
            <a:r>
              <a:rPr lang="zh-CN" altLang="en-US" dirty="0"/>
              <a:t>用例</a:t>
            </a:r>
            <a:r>
              <a:rPr lang="en-US" dirty="0"/>
              <a:t>5.9</a:t>
            </a:r>
            <a:r>
              <a:rPr lang="zh-CN" altLang="en-US" dirty="0"/>
              <a:t>的规则，确定下列哪些表达式有唯一类型（假定</a:t>
            </a:r>
            <a:r>
              <a:rPr lang="en-US" dirty="0"/>
              <a:t>z</a:t>
            </a:r>
            <a:r>
              <a:rPr lang="zh-CN" altLang="en-US" dirty="0"/>
              <a:t>是复数）：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a) 1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3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b) 1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(z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2)</a:t>
            </a:r>
          </a:p>
          <a:p>
            <a:pPr marL="0" indent="0">
              <a:buNone/>
            </a:pPr>
            <a:r>
              <a:rPr lang="en-US" dirty="0" smtClean="0"/>
              <a:t>   (</a:t>
            </a:r>
            <a:r>
              <a:rPr lang="en-US" dirty="0"/>
              <a:t>c) (1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z ) </a:t>
            </a:r>
            <a:r>
              <a:rPr lang="en-US" dirty="0">
                <a:sym typeface="Symbol" panose="05050102010706020507" pitchFamily="18" charset="2"/>
              </a:rPr>
              <a:t></a:t>
            </a:r>
            <a:r>
              <a:rPr lang="en-US" dirty="0"/>
              <a:t> </a:t>
            </a:r>
            <a:r>
              <a:rPr lang="en-US" dirty="0" smtClean="0"/>
              <a:t>z</a:t>
            </a:r>
          </a:p>
          <a:p>
            <a:r>
              <a:rPr lang="zh-CN" altLang="en-US" dirty="0" smtClean="0"/>
              <a:t>运算规则：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dirty="0" err="1"/>
              <a:t>i</a:t>
            </a:r>
            <a:r>
              <a:rPr lang="en-US" altLang="zh-CN" dirty="0" err="1" smtClean="0"/>
              <a:t>nt</a:t>
            </a:r>
            <a:r>
              <a:rPr lang="en-US" altLang="zh-CN" dirty="0" smtClean="0"/>
              <a:t> </a:t>
            </a:r>
            <a:r>
              <a:rPr lang="en-US" altLang="zh-CN" dirty="0">
                <a:sym typeface="Symbol" panose="05050102010706020507" pitchFamily="18" charset="2"/>
              </a:rPr>
              <a:t>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-&gt; </a:t>
            </a:r>
            <a:r>
              <a:rPr lang="en-US" altLang="zh-CN" dirty="0" err="1" smtClean="0"/>
              <a:t>int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altLang="zh-CN" dirty="0">
                <a:sym typeface="Symbol" panose="05050102010706020507" pitchFamily="18" charset="2"/>
              </a:rPr>
              <a:t>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-&gt; complex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complex </a:t>
            </a:r>
            <a:r>
              <a:rPr lang="en-US" altLang="zh-CN" dirty="0">
                <a:sym typeface="Symbol" panose="05050102010706020507" pitchFamily="18" charset="2"/>
              </a:rPr>
              <a:t></a:t>
            </a:r>
            <a:r>
              <a:rPr lang="en-US" dirty="0" smtClean="0"/>
              <a:t> complex -&gt; complex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0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11 – 4.15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09750" y="1800225"/>
                <a:ext cx="8572500" cy="4638675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题目：下面是构造语法树的一个</a:t>
                </a:r>
                <a:r>
                  <a:rPr lang="en-US" altLang="zh-CN" dirty="0" smtClean="0"/>
                  <a:t>S</a:t>
                </a:r>
                <a:r>
                  <a:rPr lang="zh-CN" altLang="en-US" dirty="0" smtClean="0"/>
                  <a:t>属性定义。将这里的语义规则翻译成</a:t>
                </a:r>
                <a:r>
                  <a:rPr lang="en-US" altLang="zh-CN" dirty="0" smtClean="0"/>
                  <a:t>LR</a:t>
                </a:r>
                <a:r>
                  <a:rPr lang="zh-CN" altLang="en-US" dirty="0" smtClean="0"/>
                  <a:t>翻译器的栈操作代码段。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𝑚𝑘𝑁𝑜𝑑𝑒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(′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𝑚𝑘𝑁𝑜𝑑𝑒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(′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𝑚𝑘𝐿𝑒𝑎𝑓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𝑒𝑛𝑡𝑟𝑦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𝐧𝐮𝐦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𝑚𝑘𝐿𝑒𝑎𝑓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𝐧𝐮𝐦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𝐧𝐮𝐦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𝑒𝑛𝑡𝑟𝑦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50" y="1800225"/>
                <a:ext cx="8572500" cy="4638675"/>
              </a:xfrm>
              <a:blipFill>
                <a:blip r:embed="rId2"/>
                <a:stretch>
                  <a:fillRect l="-1280" t="-2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5.21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418" y="1054696"/>
            <a:ext cx="3601582" cy="24332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CN" sz="1500" dirty="0"/>
              <a:t> 5.21 </a:t>
            </a:r>
            <a:r>
              <a:rPr lang="zh-CN" altLang="en-US" sz="1500" dirty="0"/>
              <a:t>使用例</a:t>
            </a:r>
            <a:r>
              <a:rPr lang="en-US" sz="1500" dirty="0"/>
              <a:t>5.9</a:t>
            </a:r>
            <a:r>
              <a:rPr lang="zh-CN" altLang="en-US" sz="1500" dirty="0"/>
              <a:t>的规则，确定下列哪些表达式有唯一类型（假定</a:t>
            </a:r>
            <a:r>
              <a:rPr lang="en-US" sz="1500" dirty="0"/>
              <a:t>z</a:t>
            </a:r>
            <a:r>
              <a:rPr lang="zh-CN" altLang="en-US" sz="1500" dirty="0"/>
              <a:t>是复数）：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   (a) 1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3</a:t>
            </a:r>
          </a:p>
          <a:p>
            <a:pPr marL="0" indent="0">
              <a:buNone/>
            </a:pPr>
            <a:r>
              <a:rPr lang="en-US" sz="1500" dirty="0"/>
              <a:t>   (b) 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(z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2)</a:t>
            </a:r>
          </a:p>
          <a:p>
            <a:pPr marL="0" indent="0">
              <a:buNone/>
            </a:pPr>
            <a:r>
              <a:rPr lang="en-US" sz="1500" dirty="0"/>
              <a:t>   (c) (1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 )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</a:t>
            </a:r>
          </a:p>
          <a:p>
            <a:r>
              <a:rPr lang="zh-CN" altLang="en-US" sz="1500" dirty="0"/>
              <a:t>运算规则：</a:t>
            </a:r>
            <a:endParaRPr lang="en-US" altLang="zh-CN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350" dirty="0" err="1"/>
              <a:t>int</a:t>
            </a:r>
            <a:r>
              <a:rPr lang="en-US" altLang="zh-CN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altLang="zh-CN" sz="1350" dirty="0"/>
              <a:t> </a:t>
            </a:r>
            <a:r>
              <a:rPr lang="en-US" altLang="zh-CN" sz="1350" dirty="0" err="1"/>
              <a:t>int</a:t>
            </a:r>
            <a:r>
              <a:rPr lang="en-US" altLang="zh-CN" sz="1350" dirty="0"/>
              <a:t> -&gt; </a:t>
            </a:r>
            <a:r>
              <a:rPr lang="en-US" altLang="zh-CN" sz="1350" dirty="0" err="1"/>
              <a:t>int</a:t>
            </a:r>
            <a:endParaRPr lang="en-US" altLang="zh-CN" sz="13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 err="1"/>
              <a:t>int</a:t>
            </a:r>
            <a:r>
              <a:rPr lang="en-US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</a:t>
            </a:r>
            <a:r>
              <a:rPr lang="en-US" sz="1350" dirty="0" err="1"/>
              <a:t>int</a:t>
            </a:r>
            <a:r>
              <a:rPr lang="en-US" sz="1350" dirty="0"/>
              <a:t> -&gt; complex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/>
              <a:t>complex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complex -&gt; complex</a:t>
            </a:r>
          </a:p>
          <a:p>
            <a:endParaRPr lang="zh-CN" altLang="en-US" sz="15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0513" y="4991689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47702" y="4991689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9372" y="5372072"/>
            <a:ext cx="2493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*: {</a:t>
            </a:r>
            <a:r>
              <a:rPr lang="fr-FR" sz="1500" dirty="0"/>
              <a:t>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i, 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c, c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c -&gt; c</a:t>
            </a:r>
            <a:r>
              <a:rPr lang="en-US" sz="1500" dirty="0"/>
              <a:t>}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15652" y="4235944"/>
            <a:ext cx="16066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1*2:{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9922" y="4240542"/>
            <a:ext cx="2599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*: {</a:t>
            </a:r>
            <a:r>
              <a:rPr lang="fr-FR" sz="1500" dirty="0"/>
              <a:t>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i, 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c, c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c -&gt; c</a:t>
            </a:r>
            <a:r>
              <a:rPr lang="en-US" sz="1500" dirty="0"/>
              <a:t>}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29377" y="4235944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3:{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9830" y="3448588"/>
            <a:ext cx="18006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1*2*3:{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cxnSp>
        <p:nvCxnSpPr>
          <p:cNvPr id="15" name="直接连接符 14"/>
          <p:cNvCxnSpPr>
            <a:stCxn id="7" idx="2"/>
            <a:endCxn id="4" idx="0"/>
          </p:cNvCxnSpPr>
          <p:nvPr/>
        </p:nvCxnSpPr>
        <p:spPr>
          <a:xfrm flipH="1">
            <a:off x="2666861" y="4559108"/>
            <a:ext cx="1052121" cy="43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7" idx="2"/>
            <a:endCxn id="6" idx="0"/>
          </p:cNvCxnSpPr>
          <p:nvPr/>
        </p:nvCxnSpPr>
        <p:spPr>
          <a:xfrm>
            <a:off x="3718981" y="4559108"/>
            <a:ext cx="677234" cy="81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2"/>
            <a:endCxn id="5" idx="0"/>
          </p:cNvCxnSpPr>
          <p:nvPr/>
        </p:nvCxnSpPr>
        <p:spPr>
          <a:xfrm>
            <a:off x="3718981" y="4559108"/>
            <a:ext cx="2835068" cy="43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1" idx="2"/>
            <a:endCxn id="7" idx="0"/>
          </p:cNvCxnSpPr>
          <p:nvPr/>
        </p:nvCxnSpPr>
        <p:spPr>
          <a:xfrm flipH="1">
            <a:off x="3718982" y="3771753"/>
            <a:ext cx="1891159" cy="46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1" idx="2"/>
            <a:endCxn id="8" idx="0"/>
          </p:cNvCxnSpPr>
          <p:nvPr/>
        </p:nvCxnSpPr>
        <p:spPr>
          <a:xfrm>
            <a:off x="5610140" y="3771752"/>
            <a:ext cx="499620" cy="46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1" idx="2"/>
            <a:endCxn id="9" idx="0"/>
          </p:cNvCxnSpPr>
          <p:nvPr/>
        </p:nvCxnSpPr>
        <p:spPr>
          <a:xfrm>
            <a:off x="5610140" y="3771753"/>
            <a:ext cx="2625584" cy="46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409597" y="5268686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</a:rPr>
              <a:t>类型不唯一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1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5.21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418" y="974034"/>
            <a:ext cx="3601582" cy="24332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CN" sz="1500" dirty="0"/>
              <a:t> 5.21 </a:t>
            </a:r>
            <a:r>
              <a:rPr lang="zh-CN" altLang="en-US" sz="1500" dirty="0"/>
              <a:t>使用例</a:t>
            </a:r>
            <a:r>
              <a:rPr lang="en-US" sz="1500" dirty="0"/>
              <a:t>5.9</a:t>
            </a:r>
            <a:r>
              <a:rPr lang="zh-CN" altLang="en-US" sz="1500" dirty="0"/>
              <a:t>的规则，确定下列哪些表达式有唯一类型（假定</a:t>
            </a:r>
            <a:r>
              <a:rPr lang="en-US" sz="1500" dirty="0"/>
              <a:t>z</a:t>
            </a:r>
            <a:r>
              <a:rPr lang="zh-CN" altLang="en-US" sz="1500" dirty="0"/>
              <a:t>是复数）：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   (a) 1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3</a:t>
            </a:r>
          </a:p>
          <a:p>
            <a:pPr marL="0" indent="0">
              <a:buNone/>
            </a:pPr>
            <a:r>
              <a:rPr lang="en-US" sz="1500" dirty="0"/>
              <a:t>   (b) 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(z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2)</a:t>
            </a:r>
          </a:p>
          <a:p>
            <a:pPr marL="0" indent="0">
              <a:buNone/>
            </a:pPr>
            <a:r>
              <a:rPr lang="en-US" sz="1500" dirty="0"/>
              <a:t>   (c) (1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 )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</a:t>
            </a:r>
          </a:p>
          <a:p>
            <a:r>
              <a:rPr lang="zh-CN" altLang="en-US" sz="1500" dirty="0"/>
              <a:t>运算规则：</a:t>
            </a:r>
            <a:endParaRPr lang="en-US" altLang="zh-CN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350" dirty="0" err="1"/>
              <a:t>int</a:t>
            </a:r>
            <a:r>
              <a:rPr lang="en-US" altLang="zh-CN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altLang="zh-CN" sz="1350" dirty="0"/>
              <a:t> </a:t>
            </a:r>
            <a:r>
              <a:rPr lang="en-US" altLang="zh-CN" sz="1350" dirty="0" err="1"/>
              <a:t>int</a:t>
            </a:r>
            <a:r>
              <a:rPr lang="en-US" altLang="zh-CN" sz="1350" dirty="0"/>
              <a:t> -&gt; </a:t>
            </a:r>
            <a:r>
              <a:rPr lang="en-US" altLang="zh-CN" sz="1350" dirty="0" err="1"/>
              <a:t>int</a:t>
            </a:r>
            <a:endParaRPr lang="en-US" altLang="zh-CN" sz="13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 err="1"/>
              <a:t>int</a:t>
            </a:r>
            <a:r>
              <a:rPr lang="en-US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</a:t>
            </a:r>
            <a:r>
              <a:rPr lang="en-US" sz="1350" dirty="0" err="1"/>
              <a:t>int</a:t>
            </a:r>
            <a:r>
              <a:rPr lang="en-US" sz="1350" dirty="0"/>
              <a:t> -&gt; complex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/>
              <a:t>complex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complex -&gt; complex</a:t>
            </a:r>
          </a:p>
          <a:p>
            <a:endParaRPr lang="zh-CN" altLang="en-US" sz="1500" dirty="0"/>
          </a:p>
        </p:txBody>
      </p:sp>
      <p:sp>
        <p:nvSpPr>
          <p:cNvPr id="4" name="文本框 3"/>
          <p:cNvSpPr txBox="1"/>
          <p:nvPr/>
        </p:nvSpPr>
        <p:spPr>
          <a:xfrm>
            <a:off x="5867257" y="5019835"/>
            <a:ext cx="1124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z:{complex}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78736" y="5033262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2:{</a:t>
            </a:r>
            <a:r>
              <a:rPr lang="en-US" sz="1500" dirty="0" err="1"/>
              <a:t>int</a:t>
            </a:r>
            <a:r>
              <a:rPr lang="en-US" sz="1500" dirty="0"/>
              <a:t>, complex}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62959" y="5031162"/>
            <a:ext cx="2536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*: {</a:t>
            </a:r>
            <a:r>
              <a:rPr lang="fr-FR" sz="1500" dirty="0"/>
              <a:t>i X i -&gt; i, i X i -&gt; c, c X c -&gt; c</a:t>
            </a:r>
            <a:r>
              <a:rPr lang="en-US" sz="1500" dirty="0"/>
              <a:t>}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37859" y="4235944"/>
            <a:ext cx="663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1:{</a:t>
            </a:r>
            <a:r>
              <a:rPr lang="en-US" sz="1500" dirty="0" err="1"/>
              <a:t>int</a:t>
            </a:r>
            <a:r>
              <a:rPr lang="en-US" sz="1500" dirty="0"/>
              <a:t>}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06487" y="4240543"/>
            <a:ext cx="3145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*: {</a:t>
            </a:r>
            <a:r>
              <a:rPr lang="fr-FR" sz="1500" dirty="0"/>
              <a:t>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i, i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i -&gt; c, c </a:t>
            </a:r>
            <a:r>
              <a:rPr lang="en-US" altLang="zh-CN" sz="1500" dirty="0">
                <a:sym typeface="Symbol" panose="05050102010706020507" pitchFamily="18" charset="2"/>
              </a:rPr>
              <a:t></a:t>
            </a:r>
            <a:r>
              <a:rPr lang="fr-FR" sz="1500" dirty="0"/>
              <a:t> c -&gt; c</a:t>
            </a:r>
            <a:r>
              <a:rPr lang="en-US" sz="1500" dirty="0"/>
              <a:t>}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29378" y="4235944"/>
            <a:ext cx="13035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z*2:{complex}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9828" y="3448588"/>
            <a:ext cx="1864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(z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2) :{complex}</a:t>
            </a:r>
          </a:p>
        </p:txBody>
      </p:sp>
      <p:cxnSp>
        <p:nvCxnSpPr>
          <p:cNvPr id="15" name="直接连接符 14"/>
          <p:cNvCxnSpPr>
            <a:stCxn id="9" idx="2"/>
            <a:endCxn id="4" idx="0"/>
          </p:cNvCxnSpPr>
          <p:nvPr/>
        </p:nvCxnSpPr>
        <p:spPr>
          <a:xfrm flipH="1">
            <a:off x="6412600" y="4559108"/>
            <a:ext cx="1759103" cy="46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9" idx="2"/>
            <a:endCxn id="6" idx="0"/>
          </p:cNvCxnSpPr>
          <p:nvPr/>
        </p:nvCxnSpPr>
        <p:spPr>
          <a:xfrm>
            <a:off x="8171702" y="4559108"/>
            <a:ext cx="59732" cy="472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" idx="2"/>
            <a:endCxn id="5" idx="0"/>
          </p:cNvCxnSpPr>
          <p:nvPr/>
        </p:nvCxnSpPr>
        <p:spPr>
          <a:xfrm>
            <a:off x="8171703" y="4559109"/>
            <a:ext cx="1913381" cy="47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1" idx="2"/>
            <a:endCxn id="7" idx="0"/>
          </p:cNvCxnSpPr>
          <p:nvPr/>
        </p:nvCxnSpPr>
        <p:spPr>
          <a:xfrm flipH="1">
            <a:off x="2769745" y="3771753"/>
            <a:ext cx="2872289" cy="46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1" idx="2"/>
            <a:endCxn id="8" idx="0"/>
          </p:cNvCxnSpPr>
          <p:nvPr/>
        </p:nvCxnSpPr>
        <p:spPr>
          <a:xfrm flipH="1">
            <a:off x="5479237" y="3771752"/>
            <a:ext cx="162796" cy="46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1" idx="2"/>
            <a:endCxn id="9" idx="0"/>
          </p:cNvCxnSpPr>
          <p:nvPr/>
        </p:nvCxnSpPr>
        <p:spPr>
          <a:xfrm>
            <a:off x="5642034" y="3771753"/>
            <a:ext cx="2529669" cy="46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52652" y="560433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</a:rPr>
              <a:t>类型唯一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5.21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1987" y="1004819"/>
            <a:ext cx="3601582" cy="24332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CN" sz="1500" dirty="0"/>
              <a:t> 5.21 </a:t>
            </a:r>
            <a:r>
              <a:rPr lang="zh-CN" altLang="en-US" sz="1500" dirty="0"/>
              <a:t>使用例</a:t>
            </a:r>
            <a:r>
              <a:rPr lang="en-US" sz="1500" dirty="0"/>
              <a:t>5.9</a:t>
            </a:r>
            <a:r>
              <a:rPr lang="zh-CN" altLang="en-US" sz="1500" dirty="0"/>
              <a:t>的规则，确定下列哪些表达式有唯一类型（假定</a:t>
            </a:r>
            <a:r>
              <a:rPr lang="en-US" sz="1500" dirty="0"/>
              <a:t>z</a:t>
            </a:r>
            <a:r>
              <a:rPr lang="zh-CN" altLang="en-US" sz="1500" dirty="0"/>
              <a:t>是复数）：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   (a) 1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3</a:t>
            </a:r>
          </a:p>
          <a:p>
            <a:pPr marL="0" indent="0">
              <a:buNone/>
            </a:pPr>
            <a:r>
              <a:rPr lang="en-US" sz="1500" dirty="0"/>
              <a:t>   (b) 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(z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2)</a:t>
            </a:r>
          </a:p>
          <a:p>
            <a:pPr marL="0" indent="0">
              <a:buNone/>
            </a:pPr>
            <a:r>
              <a:rPr lang="en-US" sz="1500" dirty="0"/>
              <a:t>   (c) (1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 ) </a:t>
            </a:r>
            <a:r>
              <a:rPr lang="en-US" sz="1500" dirty="0">
                <a:sym typeface="Symbol" panose="05050102010706020507" pitchFamily="18" charset="2"/>
              </a:rPr>
              <a:t></a:t>
            </a:r>
            <a:r>
              <a:rPr lang="en-US" sz="1500" dirty="0"/>
              <a:t> z</a:t>
            </a:r>
          </a:p>
          <a:p>
            <a:r>
              <a:rPr lang="zh-CN" altLang="en-US" sz="1500" dirty="0"/>
              <a:t>运算规则：</a:t>
            </a:r>
            <a:endParaRPr lang="en-US" altLang="zh-CN" sz="1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CN" sz="1350" dirty="0" err="1"/>
              <a:t>int</a:t>
            </a:r>
            <a:r>
              <a:rPr lang="en-US" altLang="zh-CN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altLang="zh-CN" sz="1350" dirty="0"/>
              <a:t> </a:t>
            </a:r>
            <a:r>
              <a:rPr lang="en-US" altLang="zh-CN" sz="1350" dirty="0" err="1"/>
              <a:t>int</a:t>
            </a:r>
            <a:r>
              <a:rPr lang="en-US" altLang="zh-CN" sz="1350" dirty="0"/>
              <a:t> -&gt; </a:t>
            </a:r>
            <a:r>
              <a:rPr lang="en-US" altLang="zh-CN" sz="1350" dirty="0" err="1"/>
              <a:t>int</a:t>
            </a:r>
            <a:endParaRPr lang="en-US" altLang="zh-CN" sz="135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 err="1"/>
              <a:t>int</a:t>
            </a:r>
            <a:r>
              <a:rPr lang="en-US" sz="1350" dirty="0"/>
              <a:t>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</a:t>
            </a:r>
            <a:r>
              <a:rPr lang="en-US" sz="1350" dirty="0" err="1"/>
              <a:t>int</a:t>
            </a:r>
            <a:r>
              <a:rPr lang="en-US" sz="1350" dirty="0"/>
              <a:t> -&gt; complex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50" dirty="0"/>
              <a:t>complex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en-US" sz="1350" dirty="0"/>
              <a:t> complex -&gt; complex</a:t>
            </a:r>
          </a:p>
          <a:p>
            <a:endParaRPr lang="zh-CN" altLang="en-US" sz="1500" dirty="0"/>
          </a:p>
        </p:txBody>
      </p:sp>
      <p:sp>
        <p:nvSpPr>
          <p:cNvPr id="7" name="文本框 6"/>
          <p:cNvSpPr txBox="1"/>
          <p:nvPr/>
        </p:nvSpPr>
        <p:spPr>
          <a:xfrm>
            <a:off x="2915654" y="4235942"/>
            <a:ext cx="11929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1*z:{complex}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9923" y="4240543"/>
            <a:ext cx="224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*: {</a:t>
            </a:r>
            <a:r>
              <a:rPr lang="fr-FR" sz="1350" dirty="0"/>
              <a:t>i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i -&gt; i, i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i -&gt; c, c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c -&gt; c</a:t>
            </a:r>
            <a:r>
              <a:rPr lang="en-US" sz="1350" dirty="0"/>
              <a:t>}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29379" y="4235942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z:{complex}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9828" y="3448586"/>
            <a:ext cx="20289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(1 </a:t>
            </a:r>
            <a:r>
              <a:rPr lang="en-US" sz="1350" dirty="0">
                <a:sym typeface="Symbol" panose="05050102010706020507" pitchFamily="18" charset="2"/>
              </a:rPr>
              <a:t></a:t>
            </a:r>
            <a:r>
              <a:rPr lang="en-US" sz="1350" dirty="0"/>
              <a:t> z ) </a:t>
            </a:r>
            <a:r>
              <a:rPr lang="en-US" sz="1350" dirty="0">
                <a:sym typeface="Symbol" panose="05050102010706020507" pitchFamily="18" charset="2"/>
              </a:rPr>
              <a:t></a:t>
            </a:r>
            <a:r>
              <a:rPr lang="en-US" sz="1350" dirty="0"/>
              <a:t> z:{complex}</a:t>
            </a:r>
          </a:p>
        </p:txBody>
      </p:sp>
      <p:cxnSp>
        <p:nvCxnSpPr>
          <p:cNvPr id="21" name="直接连接符 20"/>
          <p:cNvCxnSpPr>
            <a:stCxn id="11" idx="2"/>
            <a:endCxn id="7" idx="0"/>
          </p:cNvCxnSpPr>
          <p:nvPr/>
        </p:nvCxnSpPr>
        <p:spPr>
          <a:xfrm flipH="1">
            <a:off x="3503700" y="3748668"/>
            <a:ext cx="2220613" cy="48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1" idx="2"/>
            <a:endCxn id="8" idx="0"/>
          </p:cNvCxnSpPr>
          <p:nvPr/>
        </p:nvCxnSpPr>
        <p:spPr>
          <a:xfrm>
            <a:off x="5724313" y="3748668"/>
            <a:ext cx="206643" cy="491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1" idx="2"/>
            <a:endCxn id="9" idx="0"/>
          </p:cNvCxnSpPr>
          <p:nvPr/>
        </p:nvCxnSpPr>
        <p:spPr>
          <a:xfrm>
            <a:off x="5724312" y="3748668"/>
            <a:ext cx="2305748" cy="48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52652" y="560433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</a:rPr>
              <a:t>类型唯一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68440" y="4993330"/>
            <a:ext cx="1317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1:{</a:t>
            </a:r>
            <a:r>
              <a:rPr lang="en-US" sz="1350" dirty="0" err="1"/>
              <a:t>int</a:t>
            </a:r>
            <a:r>
              <a:rPr lang="en-US" sz="1350" dirty="0"/>
              <a:t>, complex}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57774" y="4985672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z:{complex}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10993" y="4985673"/>
            <a:ext cx="2242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*: {</a:t>
            </a:r>
            <a:r>
              <a:rPr lang="fr-FR" sz="1350" dirty="0"/>
              <a:t>i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i -&gt; i, i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i -&gt; c, c </a:t>
            </a:r>
            <a:r>
              <a:rPr lang="en-US" altLang="zh-CN" sz="1350" dirty="0">
                <a:sym typeface="Symbol" panose="05050102010706020507" pitchFamily="18" charset="2"/>
              </a:rPr>
              <a:t></a:t>
            </a:r>
            <a:r>
              <a:rPr lang="fr-FR" sz="1350" dirty="0"/>
              <a:t> c -&gt; c</a:t>
            </a:r>
            <a:r>
              <a:rPr lang="en-US" sz="1350" dirty="0"/>
              <a:t>}</a:t>
            </a:r>
          </a:p>
        </p:txBody>
      </p:sp>
      <p:cxnSp>
        <p:nvCxnSpPr>
          <p:cNvPr id="24" name="直接连接符 23"/>
          <p:cNvCxnSpPr>
            <a:stCxn id="7" idx="2"/>
            <a:endCxn id="18" idx="0"/>
          </p:cNvCxnSpPr>
          <p:nvPr/>
        </p:nvCxnSpPr>
        <p:spPr>
          <a:xfrm flipH="1">
            <a:off x="2313393" y="4536024"/>
            <a:ext cx="1190306" cy="45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2"/>
            <a:endCxn id="22" idx="0"/>
          </p:cNvCxnSpPr>
          <p:nvPr/>
        </p:nvCxnSpPr>
        <p:spPr>
          <a:xfrm>
            <a:off x="3503699" y="4536024"/>
            <a:ext cx="528326" cy="44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7" idx="2"/>
            <a:endCxn id="20" idx="0"/>
          </p:cNvCxnSpPr>
          <p:nvPr/>
        </p:nvCxnSpPr>
        <p:spPr>
          <a:xfrm>
            <a:off x="3503699" y="4536024"/>
            <a:ext cx="2354756" cy="449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A328-2012-46F9-88E5-55FF0D24822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7.2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1825625"/>
            <a:ext cx="8083550" cy="47148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7.2 </a:t>
            </a:r>
            <a:r>
              <a:rPr lang="zh-CN" altLang="en-US" dirty="0" smtClean="0"/>
              <a:t>把</a:t>
            </a:r>
            <a:r>
              <a:rPr lang="en-US" altLang="zh-CN" dirty="0" smtClean="0"/>
              <a:t>C</a:t>
            </a:r>
            <a:r>
              <a:rPr lang="zh-CN" altLang="en-US" dirty="0" smtClean="0"/>
              <a:t>程序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main() {</a:t>
            </a:r>
          </a:p>
          <a:p>
            <a:pPr marL="0" indent="0">
              <a:buNone/>
            </a:pPr>
            <a:r>
              <a:rPr lang="en-US" altLang="zh-CN" dirty="0" smtClean="0"/>
              <a:t>		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	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a[10];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while (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&lt;= 10)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	a[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 = 0;</a:t>
            </a:r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}</a:t>
            </a:r>
          </a:p>
          <a:p>
            <a:pPr marL="0" indent="0">
              <a:buNone/>
            </a:pPr>
            <a:r>
              <a:rPr lang="zh-CN" altLang="en-US" dirty="0" smtClean="0"/>
              <a:t>的可执行语句翻译成：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语法树、后缀表示、三地址代码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15 – 7.2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52650" y="1825625"/>
                <a:ext cx="8083550" cy="4714875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语法树图略。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后缀表达式：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 10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 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 array 0 = while</a:t>
                </a:r>
              </a:p>
              <a:p>
                <a:endParaRPr lang="en-US" altLang="zh-CN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i</a:t>
                </a:r>
                <a:r>
                  <a:rPr lang="en-US" altLang="zh-CN" dirty="0" smtClean="0"/>
                  <a:t>f 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10 </a:t>
                </a:r>
                <a:r>
                  <a:rPr lang="en-US" altLang="zh-CN" dirty="0" err="1" smtClean="0"/>
                  <a:t>goto</a:t>
                </a:r>
                <a:r>
                  <a:rPr lang="en-US" altLang="zh-CN" dirty="0" smtClean="0"/>
                  <a:t> 3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 err="1"/>
                  <a:t>g</a:t>
                </a:r>
                <a:r>
                  <a:rPr lang="en-US" altLang="zh-CN" dirty="0" err="1" smtClean="0"/>
                  <a:t>oto</a:t>
                </a:r>
                <a:r>
                  <a:rPr lang="en-US" altLang="zh-CN" dirty="0" smtClean="0"/>
                  <a:t> 5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 smtClean="0"/>
                  <a:t>a[</a:t>
                </a:r>
                <a:r>
                  <a:rPr lang="en-US" altLang="zh-CN" dirty="0" err="1" smtClean="0"/>
                  <a:t>i</a:t>
                </a:r>
                <a:r>
                  <a:rPr lang="en-US" altLang="zh-CN" dirty="0" smtClean="0"/>
                  <a:t>] = 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 err="1"/>
                  <a:t>g</a:t>
                </a:r>
                <a:r>
                  <a:rPr lang="en-US" altLang="zh-CN" dirty="0" err="1" smtClean="0"/>
                  <a:t>oto</a:t>
                </a:r>
                <a:r>
                  <a:rPr lang="en-US" altLang="zh-CN" dirty="0" smtClean="0"/>
                  <a:t>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/>
                  <a:t>r</a:t>
                </a:r>
                <a:r>
                  <a:rPr lang="en-US" altLang="zh-CN" dirty="0" smtClean="0"/>
                  <a:t>eturn 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2650" y="1825625"/>
                <a:ext cx="8083550" cy="4714875"/>
              </a:xfrm>
              <a:blipFill>
                <a:blip r:embed="rId2"/>
                <a:stretch>
                  <a:fillRect l="-1357" t="-2326" b="-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4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16—</a:t>
            </a:r>
            <a:r>
              <a:rPr lang="en-US" altLang="zh-CN" dirty="0"/>
              <a:t>7.5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3540" y="1138687"/>
            <a:ext cx="79334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修改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7.5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中的翻译方案，使得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不是全局变量而是继承属性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 -&gt; {D.offset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=0;} D {P.offset = 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;}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D-&gt; {D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;} D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1;</a:t>
            </a:r>
          </a:p>
          <a:p>
            <a:r>
              <a:rPr lang="en-US" altLang="zh-CN" baseline="-25000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 D</a:t>
            </a:r>
            <a:r>
              <a:rPr lang="en-US" altLang="zh-CN" baseline="-25000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;}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2;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{D.offset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 D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;} 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D-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 </a:t>
            </a:r>
            <a:r>
              <a:rPr lang="en-US" altLang="zh-CN" b="1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id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: T {enter(</a:t>
            </a:r>
            <a:r>
              <a:rPr lang="en-US" altLang="zh-CN" b="1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id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.name, T.type, 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);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D.offset</a:t>
            </a:r>
            <a:r>
              <a:rPr lang="en-US" altLang="zh-CN" baseline="-25000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D.offset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+ T.width ;}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T-&gt; </a:t>
            </a:r>
            <a:r>
              <a:rPr lang="en-US" altLang="zh-CN" b="1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intergr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{T.type = intergr; T.width = 4}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T-&gt; </a:t>
            </a:r>
            <a:r>
              <a:rPr lang="en-US" altLang="zh-CN" b="1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real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{T.type = real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;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T.width =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8}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为继承属性，表示分析前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所使用变量的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大小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 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为综合属性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，表示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分析后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所使用变量的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大小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  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offset</a:t>
            </a:r>
            <a:r>
              <a:rPr lang="en-US" altLang="zh-CN" baseline="-25000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为综合属性，记录该过程所分配的空间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62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17—7.16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1054" y="865108"/>
            <a:ext cx="793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补全图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7.3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中赋值语句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A[x,y]:=z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注释分析书的属性值与每步规约的中间代码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420221"/>
            <a:ext cx="7383335" cy="53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17—7.16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1054" y="865108"/>
            <a:ext cx="793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补全图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7.3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中赋值语句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A[x,y]:=z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注释分析书的属性值与每步规约的中间代码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420221"/>
            <a:ext cx="7383335" cy="53405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68781" y="1905000"/>
            <a:ext cx="92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2:=A - 24</a:t>
            </a:r>
          </a:p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t3:=t1 * 4</a:t>
            </a:r>
            <a:endParaRPr lang="zh-CN" altLang="en-US" sz="14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8661" y="282705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t1:=x * 5</a:t>
            </a:r>
          </a:p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t3:=t1 + </a:t>
            </a: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4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380790" y="192786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zh-CN" altLang="en-US" sz="14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12786" y="19278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12786" y="242141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12786" y="270660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17389" y="142022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t2[t3]:=z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19460" y="2711113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19460" y="29658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19460" y="323241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89820" y="37713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89820" y="40260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1400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89820" y="429267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49546" y="371803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49546" y="426492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49546" y="455011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30306" y="47391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30306" y="528600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1400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30306" y="557119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1649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17—7.17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3" y="978015"/>
            <a:ext cx="10594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Java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语言的数组声明和数组元素引用的语法形式同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7.3.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节讨论的不一样，例如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float A[10][20]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A[i+1][j-1]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，并且每一维的下界都是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。若适应这种情况的赋值语句的文法如下：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 --&gt; L := E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--&gt; E + E | (E ) | L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--&gt; L [E ] |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id</a:t>
            </a: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）重新设计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7.3.2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节数组元素的地址计算公式，以方便编译器产生数组元素地址计算的中间代码。不要忘记每一维的下界都是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  <a:p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）重新设计数组元素地址计算的翻译方案。只需写出产生式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--&gt; L [E ] | id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的翻译方案，但要能和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7.3.3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节中产生式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 --&gt; L := E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--&gt; E + E | (E ) | L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的翻译方案衔接。若翻译方案中引入新的函数调用，要解释这些函数的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含义</a:t>
            </a:r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17—7.17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3" y="978015"/>
            <a:ext cx="10594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）重新设计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7.3.2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节数组元素的地址计算公式，以方便编译器产生数组元素地址计算的中间代码。不要忘记每一维的下界都是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对于一个二维数组，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A[i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[i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的地址计算公式：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base + i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* w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是存放一行元素的字节数（可以认为其是一个二维元素）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存放行中一个元素的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字节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（可以认为其是一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个一维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元素）</a:t>
            </a:r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推广到多维：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A[i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[i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]…[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baseline="-250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的地址计算公式：</a:t>
            </a:r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base + i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* w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i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* w</a:t>
            </a:r>
            <a:r>
              <a:rPr lang="en-US" altLang="zh-CN" baseline="-25000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+…+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baseline="-250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是存放一个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 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维元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素的字节数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11 – 4.15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78000" y="1587501"/>
              <a:ext cx="8610600" cy="4689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50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13557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6694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3200" dirty="0" smtClean="0"/>
                            <a:t>产生式</a:t>
                          </a:r>
                          <a:endParaRPr lang="zh-CN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zh-CN" altLang="en-US" sz="3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代码段</a:t>
                          </a:r>
                          <a:endParaRPr lang="zh-CN" altLang="en-US" sz="32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724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𝑠𝑡𝑎𝑐𝑘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𝑠𝑡𝑎𝑐𝑘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</m:e>
                              </m:d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i="1" dirty="0" err="1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𝑠𝑡𝑎𝑐𝑘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𝑠𝑡𝑎𝑐𝑘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𝑡𝑜𝑝</m:t>
                                  </m:r>
                                </m:e>
                              </m:d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𝑣𝑎𝑙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kumimoji="0" lang="en-US" altLang="zh-CN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𝑠𝑡𝑎𝑐𝑘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𝑡𝑜𝑝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𝑣𝑎𝑙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𝑠𝑡𝑎𝑐𝑘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𝑡𝑜𝑝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𝑣𝑎𝑙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𝐢𝐝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𝐧𝐮𝐦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78000" y="1587501"/>
              <a:ext cx="8610600" cy="4689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5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1355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94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3200" dirty="0" smtClean="0"/>
                            <a:t>产生式</a:t>
                          </a:r>
                          <a:endParaRPr lang="zh-CN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zh-CN" altLang="en-US" sz="3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代码段</a:t>
                          </a:r>
                          <a:endParaRPr lang="zh-CN" altLang="en-US" sz="32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2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104545" r="-249261" b="-5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77" t="-104545" r="-397" b="-5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204545" r="-249261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77" t="-204545" r="-397" b="-4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304545" r="-249261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404545" r="-249261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377" t="-404545" r="-397" b="-2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504545" r="-24926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694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604545" r="-24926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/>
          <p:cNvSpPr txBox="1"/>
          <p:nvPr/>
        </p:nvSpPr>
        <p:spPr>
          <a:xfrm>
            <a:off x="2857500" y="2362201"/>
            <a:ext cx="618490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注意：栈操作代码段不是</a:t>
            </a:r>
            <a:r>
              <a:rPr lang="en-US" altLang="zh-CN" sz="5400" dirty="0"/>
              <a:t>SDT</a:t>
            </a:r>
            <a:r>
              <a:rPr lang="zh-CN" altLang="en-US" sz="5400" dirty="0"/>
              <a:t>（语法制导翻译方案）！</a:t>
            </a:r>
          </a:p>
        </p:txBody>
      </p:sp>
    </p:spTree>
    <p:extLst>
      <p:ext uri="{BB962C8B-B14F-4D97-AF65-F5344CB8AC3E}">
        <p14:creationId xmlns:p14="http://schemas.microsoft.com/office/powerpoint/2010/main" val="13033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17—7.17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3" y="978015"/>
            <a:ext cx="10594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763" y="978015"/>
            <a:ext cx="105942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）重新设计数组元素地址计算的翻译方案。只需写出产生式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--&gt; L [E ] | id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的翻译方案，但要能和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7.3.3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节中产生式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 --&gt; L := E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 --&gt; E + E | (E ) | L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的翻译方案衔接。若翻译方案中引入新的函数调用，要解释这些函数的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含义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-&gt; L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[E]</a:t>
            </a: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L.array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L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.array;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L.ndim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.ndim + 1;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 =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getwidth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L.array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L.ndim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);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if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L.ndim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== 1)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begin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L.offset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newtemp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emit (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L.offset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‘=’,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E.place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‘*’, w);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end else begin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t =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newtemp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L.offset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newtemp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emit (t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‘=’,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E.place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‘*’, w);</a:t>
            </a: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emit (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L.offset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‘=’,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baseline="-25000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.offset, ‘+’, t);</a:t>
            </a:r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end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 -&gt;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id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{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L.place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b="1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id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.place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L.offset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null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L.ndim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0;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L.array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b="1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id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.place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;}</a:t>
            </a:r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18—7.8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540" y="1138687"/>
            <a:ext cx="7933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表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7.3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的语法制导定义把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B-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 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E1&lt; E2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翻译成一对语句</a:t>
            </a:r>
            <a:b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if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E1.place&lt; E2.place goto … 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goto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...</a:t>
            </a:r>
            <a:b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可以用一个语句 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if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E1.place&gt;= E2.place  goto...</a:t>
            </a:r>
            <a:b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来代替，当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是真时执行后继代码。修改表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7.3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的语法制导定义，使之产生这种性质的代码。</a:t>
            </a:r>
            <a:b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03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18—7.8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540" y="1138687"/>
            <a:ext cx="793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/>
            </a:r>
            <a:b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7366" y="1138687"/>
            <a:ext cx="9859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需要修改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E→ E1 or E2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E→ id1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relop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id2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两个产生式的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语法制导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定义。 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E→ E1 or E2 	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E1.true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E.true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;</a:t>
            </a:r>
            <a:b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E1.false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newlable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;</a:t>
            </a:r>
            <a:b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E2.true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E.true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;</a:t>
            </a:r>
            <a:b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E2.false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E.false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;</a:t>
            </a:r>
            <a:b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E.code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E1.code || gen ( ‘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goto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 E1.true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)||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gen (E1.false ‘:’ ) || 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E2.code</a:t>
            </a:r>
          </a:p>
          <a:p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E→ id1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relop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id2 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E.code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gen ( ‘if’ id1.place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conreop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id2.place  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‘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goto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 </a:t>
            </a:r>
            <a:r>
              <a:rPr lang="en-US" altLang="zh-CN" dirty="0" err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E.false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conrelop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 </a:t>
            </a:r>
            <a:r>
              <a:rPr lang="en-US" altLang="zh-CN" dirty="0" err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relop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关系运算符的‘非’关系运算符。 </a:t>
            </a:r>
          </a:p>
          <a:p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18—7.10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7366" y="1138687"/>
            <a:ext cx="9859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为什么会出现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条指令前有多个标号的情况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编译器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每次遇到可能会跳转到此处的地方会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预留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一个标记，当后面的代码需要跳转时又会在相应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的地方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添加标记，所以会有多条。</a:t>
            </a:r>
          </a:p>
          <a:p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2)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每个函数都有这样的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标号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.L1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，它可能有什么作用？为什么本函数未引用它</a:t>
            </a:r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L1 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预留以用来返回的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函数没有</a:t>
            </a:r>
            <a:r>
              <a:rPr lang="en-US" altLang="zh-CN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return</a:t>
            </a:r>
            <a:r>
              <a:rPr lang="zh-CN" altLang="en-US" dirty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所以没有用到</a:t>
            </a:r>
            <a:r>
              <a:rPr lang="en-US" altLang="zh-CN" dirty="0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L1 </a:t>
            </a:r>
            <a:endParaRPr lang="en-US" altLang="zh-CN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19—7.9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6762" y="1205641"/>
            <a:ext cx="85497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语言程序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main(){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int i, j;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while ((i || j) &amp;&amp; ( j&gt;5 )){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i = j;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}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}</a:t>
            </a: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汇编代码中有关指令后加注释，判断是否确实短路计算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9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19—7.9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6762" y="1205641"/>
            <a:ext cx="85497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主要关心跳转指令附近的代码，为以下代码进行注释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.L2: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cmpl $0, -4(%ebp)  //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计算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bool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值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jne .L6                     //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真转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L6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cmpl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$0,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-8(%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ebp)  //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计算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bool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值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jne .L6                     //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真转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L6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jmp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.L6                  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//(i || j)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假则转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L5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.p2align 4 , , 7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L6: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cmpl $5, -8(%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ebp)  //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计算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j&gt;5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bool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值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jg .L4                      //</a:t>
            </a:r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真转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L4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jmp .L5                   //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L5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.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p2align 4 , , 7</a:t>
            </a: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L5: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jmp .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L3                  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//(i || j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)&amp;&amp;(j&gt;5)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假时转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L3,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while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翻译有关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.p2align 4 , , 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</a:t>
            </a: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可看出是短路计算</a:t>
            </a:r>
            <a:endParaRPr lang="en-US" altLang="zh-CN" noProof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20—6.2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3" y="12056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个含有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文件的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程序如下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head.h: </a:t>
            </a:r>
            <a:b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short int a = 10;</a:t>
            </a: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file1.c: </a:t>
            </a:r>
            <a:b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#include "head.h" </a:t>
            </a:r>
            <a:b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main(){}</a:t>
            </a: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file2.c: </a:t>
            </a:r>
            <a:b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#include "head.h“</a:t>
            </a:r>
          </a:p>
          <a:p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cc file1.c file2.c</a:t>
            </a:r>
          </a:p>
          <a:p>
            <a:r>
              <a:rPr lang="zh-CN" altLang="en-US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报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错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:multiple definition of 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‘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’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5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20—6.2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763" y="12056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可以采取以下解决方案防止犯错</a:t>
            </a:r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#ifndef __XX_H__</a:t>
            </a: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#define </a:t>
            </a:r>
            <a:r>
              <a:rPr lang="en-US" altLang="zh-CN" noProof="1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__XX_H__</a:t>
            </a:r>
          </a:p>
          <a:p>
            <a:endParaRPr lang="en-US" altLang="zh-CN" noProof="1" smtClean="0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#endif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9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20—6.5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522760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typedef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struct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a{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 j;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 k;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}a;</a:t>
            </a:r>
          </a:p>
          <a:p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typedef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struct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b{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 k;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}b;</a:t>
            </a:r>
          </a:p>
          <a:p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main(){</a:t>
            </a:r>
          </a:p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("size of short, long, a and b = %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d,%d,%d,%d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\n",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sizeof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(short),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sizeof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(long),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sizeof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(a),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sizeof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(b));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8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short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分别对齐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的倍数，为什么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size</a:t>
            </a:r>
            <a:r>
              <a:rPr lang="zh-CN" altLang="en-US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18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</a:p>
          <a:p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答：为方便数组计算时，每个元素能对其到该元素长度倍数，所以取最大元素倍数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20—6.5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807" r="1433" b="2076"/>
          <a:stretch/>
        </p:blipFill>
        <p:spPr>
          <a:xfrm>
            <a:off x="911225" y="1549519"/>
            <a:ext cx="7516783" cy="51170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1054" y="903188"/>
            <a:ext cx="840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但你也可以打开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VS</a:t>
            </a:r>
            <a:r>
              <a:rPr lang="zh-CN" altLang="en-US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里面结构体成员对齐的设置，会有不一样的情况哦</a:t>
            </a:r>
            <a:r>
              <a:rPr lang="en-US" altLang="zh-CN" noProof="1" smtClean="0">
                <a:solidFill>
                  <a:srgbClr val="4472C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noProof="1">
              <a:solidFill>
                <a:srgbClr val="4472C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1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附加题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9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20—6.6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21054" y="971910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下面是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语言两个函数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的概略（它们不再有其它的局部变量）：</a:t>
            </a:r>
          </a:p>
          <a:p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 (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x) {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…return 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+1; … }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g (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y) {</a:t>
            </a:r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j; … f (j +1); … }</a:t>
            </a:r>
          </a:p>
          <a:p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请按照教材上例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6.5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中图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6.13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的形式，画出函数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调用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的函数体正在执行时，活动记录栈的内容及相关信息，并按图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6.12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左侧箭头方式画出控制链。假定函数返回值是通过寄存器传递的。</a:t>
            </a:r>
          </a:p>
        </p:txBody>
      </p:sp>
    </p:spTree>
    <p:extLst>
      <p:ext uri="{BB962C8B-B14F-4D97-AF65-F5344CB8AC3E}">
        <p14:creationId xmlns:p14="http://schemas.microsoft.com/office/powerpoint/2010/main" val="21982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21—6.9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函数定义如下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f(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x,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py,int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**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ppz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){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**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ppz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+=1; *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py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+=2;x+=3;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return x+*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py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+**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ppz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为指向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指针，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为指向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指针，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值为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f(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c,b,a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返回值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c+=1;c+=2;x+=3;(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此时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c=7,x=7)</a:t>
            </a: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return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x+c+c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=21</a:t>
            </a:r>
          </a:p>
        </p:txBody>
      </p:sp>
    </p:spTree>
    <p:extLst>
      <p:ext uri="{BB962C8B-B14F-4D97-AF65-F5344CB8AC3E}">
        <p14:creationId xmlns:p14="http://schemas.microsoft.com/office/powerpoint/2010/main" val="3063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21—6.10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语言程序如下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func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 i1, i2, i3) long i1, i2, i3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;{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j1, j2, j3;</a:t>
            </a:r>
          </a:p>
          <a:p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"Addresses of i1, i2, i3 = %o, %o, %o \n", &amp;i1, &amp;i2, &amp;i3);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"Addresses of j1, j2, j3 = %o, %o, %o \n", &amp;j1, &amp;j2, &amp;j3);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main(){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i1, i2, i3;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func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(i1, i2, i3);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X86/Linux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机器上的运行结果如下：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Addresses of i1, i2, i3 = 27777775460, 27777775464, 27777775470</a:t>
            </a: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Addresses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j1, j2, j3 = 27777775444, 27777775440,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27777775434</a:t>
            </a: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func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函数的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形式参数的地址依次升高，而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局部变量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的地址依次降低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说明为什么会有这个区别。注意，输出的数据是八进制的</a:t>
            </a: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6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21—6.10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语言程序如下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func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 i1, i2, i3) long i1, i2, i3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;{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j1, j2, j3;</a:t>
            </a:r>
          </a:p>
          <a:p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"Addresses of i1, i2, i3 = %o, %o, %o \n", &amp;i1, &amp;i2, &amp;i3);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"Addresses of j1, j2, j3 = %o, %o, %o \n", &amp;j1, &amp;j2, &amp;j3);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main(){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i1, i2, i3; </a:t>
            </a:r>
            <a:r>
              <a:rPr lang="en-US" altLang="zh-CN" sz="16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func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(i1, i2, i3);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局部变量与参数虽然均保存在活动记录栈中，但保存位置不同，进栈次序也不同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实参进栈次序是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i3, i2, i1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，保存在栈底，栈向低地址增长，所以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i3 i2 i1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依次增大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局部变量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j1, j2, j3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在栈顶部，且依次进栈，所以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j1, j2, j3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地址逐渐减小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7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21—6.13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pPr algn="just">
              <a:tabLst>
                <a:tab pos="3671888" algn="l"/>
              </a:tabLst>
            </a:pPr>
            <a:r>
              <a:rPr lang="en-US" altLang="zh-CN" sz="20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fact(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	| main() </a:t>
            </a:r>
          </a:p>
          <a:p>
            <a:pPr algn="just">
              <a:tabLst>
                <a:tab pos="3671888" algn="l"/>
              </a:tabLst>
            </a:pP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	| { </a:t>
            </a:r>
          </a:p>
          <a:p>
            <a:pPr algn="just">
              <a:tabLst>
                <a:tab pos="539750" algn="l"/>
                <a:tab pos="3671888" algn="l"/>
                <a:tab pos="4129088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{	if(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==0)	|	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("%d\n", fact(5)); </a:t>
            </a:r>
          </a:p>
          <a:p>
            <a:pPr algn="just">
              <a:tabLst>
                <a:tab pos="1081088" algn="l"/>
                <a:tab pos="3671888" algn="l"/>
                <a:tab pos="4211638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return 1;	|	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("%d\n", fact(5,10,15)); </a:t>
            </a:r>
          </a:p>
          <a:p>
            <a:pPr algn="just">
              <a:tabLst>
                <a:tab pos="539750" algn="l"/>
                <a:tab pos="3671888" algn="l"/>
                <a:tab pos="4129088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else	|	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("%d\n", fact(5.0)); </a:t>
            </a:r>
          </a:p>
          <a:p>
            <a:pPr algn="just">
              <a:tabLst>
                <a:tab pos="1081088" algn="l"/>
                <a:tab pos="3671888" algn="l"/>
                <a:tab pos="4129088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return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*fact(i-1);	|	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("%d\n", fact()); </a:t>
            </a:r>
          </a:p>
          <a:p>
            <a:pPr algn="just">
              <a:tabLst>
                <a:tab pos="3671888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}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| } </a:t>
            </a:r>
          </a:p>
          <a:p>
            <a:pPr algn="just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该程序在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X86/Linux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机器上的运行结果如下：</a:t>
            </a:r>
          </a:p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120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120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Segmentation fault (core dumped)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037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21—6.13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次调用为什么没有受参数过多的影响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表达式逆序计算并进栈，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取到了第一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参数，后面两个参数无空间保存，所以运行结果与第一次相同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1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21—6.13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次调用为什么没有受参数过多的影响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表达式逆序计算并进栈，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取到了第一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参数，后面两个参数无空间保存，所以运行结果与第一次相同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）第三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次调用为什么结果变成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1?</a:t>
            </a: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以二进制表示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0100000000010100000000000000000000000000000000000000000000000000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取后四个字节，即是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54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</a:t>
            </a:r>
            <a:r>
              <a:rPr lang="en-US" altLang="zh-CN" dirty="0" smtClean="0"/>
              <a:t>21—6.13</a:t>
            </a:r>
            <a:endParaRPr lang="zh-CN" altLang="en-US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21054" y="1138687"/>
            <a:ext cx="9944712" cy="4804913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sz="2400" b="0" i="0" u="none" strike="noStrike" kern="1200" cap="none" spc="0" normalizeH="0" baseline="0" noProof="1" dirty="0" smtClean="0">
                <a:solidFill>
                  <a:srgbClr val="4472C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defRPr>
            </a:lvl1pPr>
          </a:lstStyle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次调用为什么没有受参数过多的影响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表达式逆序计算并进栈，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取到了第一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参数，后面两个参数无空间保存，所以运行结果与第一次相同</a:t>
            </a:r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）第三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次调用为什么结果变成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1?</a:t>
            </a:r>
          </a:p>
          <a:p>
            <a:endParaRPr lang="en-US" altLang="zh-C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5.0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以二进制表示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0100000000010100000000000000000000000000000000000000000000000000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取后四个字节，即是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第四次调用为什么会出现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Segmentation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fault?</a:t>
            </a: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没有提供参数，而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函数又无局部变量，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把老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（控制链）（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的活动记录中保存的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）当成参数，它一定是一个很大的整数，使得活动记录栈溢出</a:t>
            </a: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7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897061" cy="454660"/>
          </a:xfrm>
        </p:spPr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57511" y="1550429"/>
            <a:ext cx="12266762" cy="3746191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13548" y="296185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祝大家期末加油！</a:t>
            </a:r>
            <a:endParaRPr lang="zh-CN" altLang="en-US" sz="5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54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31" y="1061155"/>
            <a:ext cx="6189070" cy="5648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054" y="322580"/>
            <a:ext cx="7897061" cy="454660"/>
          </a:xfrm>
        </p:spPr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213548" y="296185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noProof="1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方正兰亭粗黑简体" panose="02000000000000000000" pitchFamily="2" charset="-122"/>
                <a:sym typeface="+mn-ea"/>
              </a:rPr>
              <a:t>祝大家期末加油！</a:t>
            </a:r>
            <a:endParaRPr lang="zh-CN" altLang="en-US" sz="5400" noProof="1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方正兰亭粗黑简体" panose="020000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9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12 – </a:t>
            </a:r>
            <a:r>
              <a:rPr lang="zh-CN" altLang="en-US" dirty="0" smtClean="0"/>
              <a:t>附加题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题目：考虑以下消除左递归后的算数表达式文法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𝑇𝑅</m:t>
                      </m:r>
                      <m:r>
                        <a:rPr lang="en-US" altLang="zh-CN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𝐢𝐝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𝐧𝐮𝐦</m:t>
                      </m:r>
                    </m:oMath>
                  </m:oMathPara>
                </a14:m>
                <a:endParaRPr lang="en-US" altLang="zh-CN" b="1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写一个语法制导定义，计算表达式的值</a:t>
                </a:r>
                <a:r>
                  <a:rPr lang="zh-CN" altLang="en-US" dirty="0"/>
                  <a:t>（</a:t>
                </a:r>
                <a:r>
                  <a:rPr lang="zh-CN" altLang="en-US" dirty="0" smtClean="0"/>
                  <a:t>提示： 需要使用继承属性</a:t>
                </a:r>
                <a:r>
                  <a:rPr lang="zh-CN" altLang="en-US" dirty="0"/>
                  <a:t>）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为上述语法制导定义写一个语法制导翻译方案</a:t>
                </a:r>
                <a:endParaRPr lang="en-US" altLang="zh-CN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zh-CN" altLang="en-US" dirty="0" smtClean="0"/>
                  <a:t>将语法制导定义中的语义规则翻译成</a:t>
                </a:r>
                <a:r>
                  <a:rPr lang="en-US" altLang="zh-CN" dirty="0" smtClean="0"/>
                  <a:t>LR</a:t>
                </a:r>
                <a:r>
                  <a:rPr lang="zh-CN" altLang="en-US" dirty="0" smtClean="0"/>
                  <a:t>分析器 的栈操作代码</a:t>
                </a:r>
                <a:endParaRPr lang="en-US" altLang="zh-CN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941" r="-5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12 – </a:t>
            </a:r>
            <a:r>
              <a:rPr lang="zh-CN" altLang="en-US" dirty="0" smtClean="0"/>
              <a:t>附加题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854200" y="1435099"/>
              <a:ext cx="8445500" cy="5656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1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248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05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3200" dirty="0" smtClean="0"/>
                            <a:t>产生式</a:t>
                          </a:r>
                          <a:endParaRPr lang="zh-CN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zh-CN" altLang="en-US" sz="3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语义规则</a:t>
                          </a:r>
                          <a:endParaRPr lang="zh-CN" altLang="en-US" sz="32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𝑇𝑅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altLang="zh-CN" sz="2800" b="0" i="1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→+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𝑇𝑅</m:t>
                                </m:r>
                                <m:r>
                                  <a:rPr kumimoji="0" lang="en-US" altLang="zh-CN" sz="2800" b="0" i="1" u="none" strike="noStrike" kern="1200" cap="none" spc="0" normalizeH="0" baseline="-2500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280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𝑚𝑘𝑁𝑜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( ‘+’,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𝑛𝑝𝑡𝑟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zh-CN" sz="2800" b="0" i="1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altLang="zh-CN" sz="280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n-US" altLang="zh-CN" sz="280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zh-CN" alt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kumimoji="0" lang="en-US" altLang="zh-C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𝐹𝑊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kumimoji="0" lang="zh-CN" altLang="en-US" sz="2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（同上）</a:t>
                          </a:r>
                          <a:endParaRPr kumimoji="0" lang="zh-CN" altLang="en-US" sz="2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𝑊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→∗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𝐹𝑊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1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𝑊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zh-CN" alt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kumimoji="0" lang="en-US" altLang="zh-C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</m:oMath>
                            </m:oMathPara>
                          </a14:m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𝐢𝐝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𝑚𝑘𝐿𝑒𝑎𝑓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altLang="zh-CN" sz="2800" b="1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𝐢𝐝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kumimoji="0" lang="en-US" altLang="zh-CN" sz="2800" b="1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𝐢𝐝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𝑒𝑛𝑡𝑟𝑦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altLang="zh-CN" sz="28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𝐧𝐮𝐦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𝑛𝑝𝑡𝑟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𝑚𝑘𝐿𝑒𝑎𝑓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altLang="zh-CN" sz="2800" b="1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𝐧𝐮𝐦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altLang="zh-CN" sz="2800" b="1" i="0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𝐧𝐮𝐦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𝑣𝑎𝑙</m:t>
                                </m:r>
                                <m:r>
                                  <a:rPr kumimoji="0" lang="en-US" altLang="zh-CN" sz="2800" b="0" i="1" u="none" strike="noStrike" kern="1200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854200" y="1435099"/>
              <a:ext cx="8445500" cy="5656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7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4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3200" dirty="0" smtClean="0"/>
                            <a:t>产生式</a:t>
                          </a:r>
                          <a:endParaRPr lang="zh-CN" altLang="en-US" sz="3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zh-CN" altLang="en-US" sz="32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语义规则</a:t>
                          </a:r>
                          <a:endParaRPr lang="zh-CN" altLang="en-US" sz="32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127059" r="-285042" b="-88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127059" r="-390" b="-88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124516" r="-285042" b="-38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124516" r="-390" b="-38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409412" r="-285042" b="-6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409412" r="-390" b="-6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503488" r="-285042" b="-49418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kumimoji="0" lang="zh-CN" altLang="en-US" sz="2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（同上）</a:t>
                          </a:r>
                          <a:endParaRPr kumimoji="0" lang="zh-CN" altLang="en-US" sz="2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610588" r="-285042" b="-4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54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727711" r="-285042" b="-3096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kumimoji="0" lang="zh-CN" altLang="en-US" sz="2800" b="0" i="1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808235" r="-285042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808235" r="-390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908235" r="-28504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908235" r="-390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77" t="-1008235" r="-28504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5317" t="-1008235" r="-39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76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5.4 5.5 5.6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3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Assignment 13 – 5.4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为下列类型写类型表达式：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指向实数的指针数组，数组的下标从</a:t>
            </a:r>
            <a:r>
              <a:rPr lang="en-US" altLang="zh-CN" dirty="0" smtClean="0"/>
              <a:t>0</a:t>
            </a:r>
            <a:r>
              <a:rPr lang="zh-CN" altLang="en-US" dirty="0" smtClean="0"/>
              <a:t>到</a:t>
            </a:r>
            <a:r>
              <a:rPr lang="en-US" altLang="zh-CN" dirty="0" smtClean="0"/>
              <a:t>99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二维数组（即元素类型为一维数组的数组），它的行下标从</a:t>
            </a:r>
            <a:r>
              <a:rPr lang="en-US" altLang="zh-CN" dirty="0" smtClean="0"/>
              <a:t>0</a:t>
            </a:r>
            <a:r>
              <a:rPr lang="zh-CN" altLang="en-US" dirty="0" smtClean="0"/>
              <a:t>到</a:t>
            </a:r>
            <a:r>
              <a:rPr lang="en-US" altLang="zh-CN" dirty="0" smtClean="0"/>
              <a:t>9</a:t>
            </a:r>
            <a:r>
              <a:rPr lang="zh-CN" altLang="en-US" dirty="0" smtClean="0"/>
              <a:t>，列下标从</a:t>
            </a:r>
            <a:r>
              <a:rPr lang="en-US" altLang="zh-CN" dirty="0" smtClean="0"/>
              <a:t>0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19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函数，它的定义是从整数到整数指针的函数，它的值域是由一个整数和一个字符组成的记录。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46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3365</Words>
  <Application>Microsoft Office PowerPoint</Application>
  <PresentationFormat>宽屏</PresentationFormat>
  <Paragraphs>635</Paragraphs>
  <Slides>59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方正兰亭粗黑简体</vt:lpstr>
      <vt:lpstr>Wingdings</vt:lpstr>
      <vt:lpstr>Times New Roman</vt:lpstr>
      <vt:lpstr>Arial</vt:lpstr>
      <vt:lpstr>微软雅黑</vt:lpstr>
      <vt:lpstr>Symbol</vt:lpstr>
      <vt:lpstr>Cambria Math</vt:lpstr>
      <vt:lpstr>等线</vt:lpstr>
      <vt:lpstr>等线 Light</vt:lpstr>
      <vt:lpstr>Office 主题​​</vt:lpstr>
      <vt:lpstr>自定义设计方案</vt:lpstr>
      <vt:lpstr>习题课</vt:lpstr>
      <vt:lpstr>Assignment 11</vt:lpstr>
      <vt:lpstr>Assignment 11 – 4.15</vt:lpstr>
      <vt:lpstr>Assignment 11 – 4.15</vt:lpstr>
      <vt:lpstr>Assignment 12</vt:lpstr>
      <vt:lpstr>Assignment 12 – 附加题</vt:lpstr>
      <vt:lpstr>Assignment 12 – 附加题</vt:lpstr>
      <vt:lpstr>Assignment 13</vt:lpstr>
      <vt:lpstr>Assignment 13 – 5.4</vt:lpstr>
      <vt:lpstr>Assignment 13 – 5.4</vt:lpstr>
      <vt:lpstr>Assignment 13 – 5.5</vt:lpstr>
      <vt:lpstr>Assignment 13 – 5.5</vt:lpstr>
      <vt:lpstr>Assignment 13 – 5.6</vt:lpstr>
      <vt:lpstr>Assignment 13 – 5.6</vt:lpstr>
      <vt:lpstr>Assignment 14</vt:lpstr>
      <vt:lpstr>Assignment 14 – 7.1</vt:lpstr>
      <vt:lpstr>Assignment 14 – 7.1</vt:lpstr>
      <vt:lpstr>Assignment 14 – 7.1</vt:lpstr>
      <vt:lpstr>Assignment 15</vt:lpstr>
      <vt:lpstr>Assignment 15 – 5.12</vt:lpstr>
      <vt:lpstr>Assignment 15 – 5.12</vt:lpstr>
      <vt:lpstr>Assignment 15 – 5.13</vt:lpstr>
      <vt:lpstr>Assignment 15 – 5.13</vt:lpstr>
      <vt:lpstr>Assignment 15 – 5.13</vt:lpstr>
      <vt:lpstr>Assignment 15 – 5.13</vt:lpstr>
      <vt:lpstr>Assignment 15 – 5.9b</vt:lpstr>
      <vt:lpstr>Assignment 15 – 5.9b</vt:lpstr>
      <vt:lpstr>Assignment 15 – 5.21</vt:lpstr>
      <vt:lpstr>Assignment 15 – 5.21</vt:lpstr>
      <vt:lpstr>Assignment 15 – 5.21</vt:lpstr>
      <vt:lpstr>Assignment 15 – 5.21</vt:lpstr>
      <vt:lpstr>Assignment 15 – 5.21</vt:lpstr>
      <vt:lpstr>Assignment 15 – 7.2</vt:lpstr>
      <vt:lpstr>Assignment 15 – 7.2</vt:lpstr>
      <vt:lpstr>Assignment 16—7.5</vt:lpstr>
      <vt:lpstr>Assignment 17—7.16</vt:lpstr>
      <vt:lpstr>Assignment 17—7.16</vt:lpstr>
      <vt:lpstr>Assignment 17—7.17</vt:lpstr>
      <vt:lpstr>Assignment 17—7.17</vt:lpstr>
      <vt:lpstr>Assignment 17—7.17</vt:lpstr>
      <vt:lpstr>Assignment 18—7.8</vt:lpstr>
      <vt:lpstr>Assignment 18—7.8</vt:lpstr>
      <vt:lpstr>Assignment 18—7.10</vt:lpstr>
      <vt:lpstr>Assignment 19—7.9</vt:lpstr>
      <vt:lpstr>Assignment 19—7.9</vt:lpstr>
      <vt:lpstr>Assignment 20—6.2</vt:lpstr>
      <vt:lpstr>Assignment 20—6.2</vt:lpstr>
      <vt:lpstr>Assignment 20—6.5</vt:lpstr>
      <vt:lpstr>Assignment 20—6.5</vt:lpstr>
      <vt:lpstr>Assignment 20—6.6</vt:lpstr>
      <vt:lpstr>Assignment 21—6.9</vt:lpstr>
      <vt:lpstr>Assignment 21—6.10</vt:lpstr>
      <vt:lpstr>Assignment 21—6.10</vt:lpstr>
      <vt:lpstr>Assignment 21—6.13</vt:lpstr>
      <vt:lpstr>Assignment 21—6.13</vt:lpstr>
      <vt:lpstr>Assignment 21—6.13</vt:lpstr>
      <vt:lpstr>Assignment 21—6.13</vt:lpstr>
      <vt:lpstr>Q&amp;A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USTC</dc:creator>
  <cp:lastModifiedBy>gengjing@mail.ustc.edu.cn</cp:lastModifiedBy>
  <cp:revision>88</cp:revision>
  <dcterms:created xsi:type="dcterms:W3CDTF">2018-10-21T06:10:40Z</dcterms:created>
  <dcterms:modified xsi:type="dcterms:W3CDTF">2019-01-13T02:30:27Z</dcterms:modified>
</cp:coreProperties>
</file>