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1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75" r:id="rId28"/>
    <p:sldId id="260" r:id="rId29"/>
    <p:sldId id="272" r:id="rId30"/>
    <p:sldId id="273" r:id="rId31"/>
    <p:sldId id="277" r:id="rId32"/>
    <p:sldId id="264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270" r:id="rId42"/>
  </p:sldIdLst>
  <p:sldSz cx="12192000" cy="6858000"/>
  <p:notesSz cx="6858000" cy="9144000"/>
  <p:embeddedFontLst>
    <p:embeddedFont>
      <p:font typeface="方正兰亭粗黑简体" panose="02000000000000000000" pitchFamily="2" charset="-122"/>
      <p:regular r:id="rId48"/>
    </p:embeddedFont>
    <p:embeddedFont>
      <p:font typeface="等线" panose="02010600030101010101" charset="-122"/>
      <p:regular r:id="rId49"/>
    </p:embeddedFont>
    <p:embeddedFont>
      <p:font typeface="Calibri" panose="020F0502020204030204" charset="0"/>
      <p:regular r:id="rId50"/>
      <p:bold r:id="rId51"/>
      <p:italic r:id="rId52"/>
      <p:boldItalic r:id="rId5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4" y="336"/>
      </p:cViewPr>
      <p:guideLst>
        <p:guide orient="horz" pos="2160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" Target="slides/slide3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EF93-4CF0-481F-BAE8-1AEF5751FF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4A3F4-6C12-483C-BA6C-2B4556EE56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DF2EC-DBC6-6947-92EB-00041290226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FF55-FF49-6242-ABA7-B2AD9AD5F8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1055" y="322580"/>
            <a:ext cx="4537075" cy="45466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37"/>
          <p:cNvSpPr>
            <a:spLocks noChangeShapeType="1"/>
          </p:cNvSpPr>
          <p:nvPr userDrawn="1"/>
        </p:nvSpPr>
        <p:spPr bwMode="auto">
          <a:xfrm>
            <a:off x="753110" y="758190"/>
            <a:ext cx="5331460" cy="635"/>
          </a:xfrm>
          <a:prstGeom prst="line">
            <a:avLst/>
          </a:prstGeom>
          <a:noFill/>
          <a:ln w="28575" cap="flat" cmpd="sng">
            <a:solidFill>
              <a:srgbClr val="4472C4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5460" y="452159"/>
            <a:ext cx="373553" cy="396540"/>
            <a:chOff x="4025524" y="1796336"/>
            <a:chExt cx="527539" cy="560004"/>
          </a:xfrm>
          <a:solidFill>
            <a:srgbClr val="4472C4"/>
          </a:solidFill>
        </p:grpSpPr>
        <p:sp>
          <p:nvSpPr>
            <p:cNvPr id="9" name="矩形 8"/>
            <p:cNvSpPr/>
            <p:nvPr userDrawn="1"/>
          </p:nvSpPr>
          <p:spPr>
            <a:xfrm>
              <a:off x="4201370" y="1796336"/>
              <a:ext cx="351693" cy="37333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025524" y="1983004"/>
              <a:ext cx="351692" cy="3733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 descr="åè¿æ°æ®ç³»ç»å®éªå®¤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4" y="6424805"/>
            <a:ext cx="1809224" cy="3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510" y="1550430"/>
            <a:ext cx="12266762" cy="374619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习题课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594300" y="2486277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编译原理与技术</a:t>
            </a:r>
            <a:endParaRPr lang="zh-CN" altLang="en-US" sz="5400" noProof="1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9158" y="359598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计算机科学与技术学院</a:t>
            </a:r>
            <a:endParaRPr lang="en-US" altLang="zh-CN" sz="2400" noProof="1" smtClean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  <a:p>
            <a:pPr algn="ctr"/>
            <a:r>
              <a:rPr lang="zh-CN" altLang="en-US" sz="2400" noProof="1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李诚</a:t>
            </a:r>
            <a:endParaRPr lang="zh-CN" altLang="en-US" sz="2400" noProof="1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6554530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1&amp;2--2.8.a</a:t>
            </a:r>
            <a:r>
              <a:rPr lang="zh-CN" altLang="en-US" dirty="0" smtClean="0"/>
              <a:t>：</a:t>
            </a:r>
            <a:r>
              <a:rPr lang="en-US" altLang="zh-CN" dirty="0"/>
              <a:t> (</a:t>
            </a:r>
            <a:r>
              <a:rPr lang="en-US" altLang="zh-CN" dirty="0" err="1"/>
              <a:t>a|b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 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sp>
        <p:nvSpPr>
          <p:cNvPr id="4" name="椭圆 3"/>
          <p:cNvSpPr/>
          <p:nvPr/>
        </p:nvSpPr>
        <p:spPr>
          <a:xfrm>
            <a:off x="4031596" y="188681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4472C4"/>
                </a:solidFill>
              </a:rPr>
              <a:t>i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94879" y="132322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94879" y="243459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534587" y="131747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34587" y="242884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1" name="直接箭头连接符 10"/>
          <p:cNvCxnSpPr>
            <a:stCxn id="4" idx="6"/>
            <a:endCxn id="5" idx="2"/>
          </p:cNvCxnSpPr>
          <p:nvPr/>
        </p:nvCxnSpPr>
        <p:spPr>
          <a:xfrm flipV="1">
            <a:off x="4488796" y="1551822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6"/>
            <a:endCxn id="6" idx="2"/>
          </p:cNvCxnSpPr>
          <p:nvPr/>
        </p:nvCxnSpPr>
        <p:spPr>
          <a:xfrm>
            <a:off x="4488796" y="2115414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6"/>
            <a:endCxn id="7" idx="2"/>
          </p:cNvCxnSpPr>
          <p:nvPr/>
        </p:nvCxnSpPr>
        <p:spPr>
          <a:xfrm flipV="1">
            <a:off x="5452079" y="1546072"/>
            <a:ext cx="108250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6" idx="6"/>
            <a:endCxn id="8" idx="2"/>
          </p:cNvCxnSpPr>
          <p:nvPr/>
        </p:nvCxnSpPr>
        <p:spPr>
          <a:xfrm flipV="1">
            <a:off x="5452079" y="2657443"/>
            <a:ext cx="108250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7" idx="6"/>
            <a:endCxn id="9" idx="2"/>
          </p:cNvCxnSpPr>
          <p:nvPr/>
        </p:nvCxnSpPr>
        <p:spPr>
          <a:xfrm>
            <a:off x="6991787" y="1546072"/>
            <a:ext cx="796399" cy="56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8" idx="6"/>
            <a:endCxn id="9" idx="2"/>
          </p:cNvCxnSpPr>
          <p:nvPr/>
        </p:nvCxnSpPr>
        <p:spPr>
          <a:xfrm flipV="1">
            <a:off x="6991787" y="2115414"/>
            <a:ext cx="796399" cy="5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7788186" y="1886814"/>
            <a:ext cx="457200" cy="457200"/>
            <a:chOff x="5602642" y="2424021"/>
            <a:chExt cx="457200" cy="457200"/>
          </a:xfrm>
        </p:grpSpPr>
        <p:sp>
          <p:nvSpPr>
            <p:cNvPr id="9" name="椭圆 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f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28" name="标题 1"/>
          <p:cNvSpPr txBox="1"/>
          <p:nvPr/>
        </p:nvSpPr>
        <p:spPr>
          <a:xfrm>
            <a:off x="945830" y="1799133"/>
            <a:ext cx="2295958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a | b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29" name="椭圆 28"/>
          <p:cNvSpPr/>
          <p:nvPr/>
        </p:nvSpPr>
        <p:spPr>
          <a:xfrm>
            <a:off x="5059898" y="470016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23181" y="413657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023181" y="524794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562889" y="413082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562889" y="524219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34" name="直接箭头连接符 33"/>
          <p:cNvCxnSpPr>
            <a:stCxn id="29" idx="6"/>
            <a:endCxn id="30" idx="2"/>
          </p:cNvCxnSpPr>
          <p:nvPr/>
        </p:nvCxnSpPr>
        <p:spPr>
          <a:xfrm flipV="1">
            <a:off x="5517098" y="4365170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9" idx="6"/>
            <a:endCxn id="31" idx="2"/>
          </p:cNvCxnSpPr>
          <p:nvPr/>
        </p:nvCxnSpPr>
        <p:spPr>
          <a:xfrm>
            <a:off x="5517098" y="4928762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30" idx="6"/>
            <a:endCxn id="32" idx="2"/>
          </p:cNvCxnSpPr>
          <p:nvPr/>
        </p:nvCxnSpPr>
        <p:spPr>
          <a:xfrm flipV="1">
            <a:off x="6480381" y="4359420"/>
            <a:ext cx="108250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1" idx="6"/>
            <a:endCxn id="33" idx="2"/>
          </p:cNvCxnSpPr>
          <p:nvPr/>
        </p:nvCxnSpPr>
        <p:spPr>
          <a:xfrm flipV="1">
            <a:off x="6480381" y="5470791"/>
            <a:ext cx="108250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2" idx="6"/>
            <a:endCxn id="41" idx="2"/>
          </p:cNvCxnSpPr>
          <p:nvPr/>
        </p:nvCxnSpPr>
        <p:spPr>
          <a:xfrm>
            <a:off x="8020089" y="4359420"/>
            <a:ext cx="796399" cy="56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33" idx="6"/>
            <a:endCxn id="41" idx="2"/>
          </p:cNvCxnSpPr>
          <p:nvPr/>
        </p:nvCxnSpPr>
        <p:spPr>
          <a:xfrm flipV="1">
            <a:off x="8020089" y="4928762"/>
            <a:ext cx="796399" cy="5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816488" y="470016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3" name="标题 1"/>
          <p:cNvSpPr txBox="1"/>
          <p:nvPr/>
        </p:nvSpPr>
        <p:spPr>
          <a:xfrm>
            <a:off x="912457" y="4658839"/>
            <a:ext cx="2295958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/>
              <a:t>(</a:t>
            </a:r>
            <a:r>
              <a:rPr lang="en-US" altLang="zh-CN" dirty="0" err="1"/>
              <a:t>a|b</a:t>
            </a:r>
            <a:r>
              <a:rPr lang="en-US" altLang="zh-CN" dirty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47" name="椭圆 46"/>
          <p:cNvSpPr/>
          <p:nvPr/>
        </p:nvSpPr>
        <p:spPr>
          <a:xfrm>
            <a:off x="4031596" y="470016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4472C4"/>
                </a:solidFill>
              </a:rPr>
              <a:t>i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818627" y="4699683"/>
            <a:ext cx="457200" cy="457200"/>
            <a:chOff x="5602642" y="2424021"/>
            <a:chExt cx="457200" cy="457200"/>
          </a:xfrm>
        </p:grpSpPr>
        <p:sp>
          <p:nvSpPr>
            <p:cNvPr id="49" name="椭圆 4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f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52" name="直接箭头连接符 51"/>
          <p:cNvCxnSpPr>
            <a:stCxn id="47" idx="6"/>
            <a:endCxn id="29" idx="2"/>
          </p:cNvCxnSpPr>
          <p:nvPr/>
        </p:nvCxnSpPr>
        <p:spPr>
          <a:xfrm>
            <a:off x="4488796" y="4928762"/>
            <a:ext cx="571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1" idx="6"/>
            <a:endCxn id="49" idx="2"/>
          </p:cNvCxnSpPr>
          <p:nvPr/>
        </p:nvCxnSpPr>
        <p:spPr>
          <a:xfrm flipV="1">
            <a:off x="9273688" y="4928283"/>
            <a:ext cx="544939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41" idx="0"/>
            <a:endCxn id="29" idx="0"/>
          </p:cNvCxnSpPr>
          <p:nvPr/>
        </p:nvCxnSpPr>
        <p:spPr>
          <a:xfrm rot="16200000" flipV="1">
            <a:off x="7166793" y="2821867"/>
            <a:ext cx="12700" cy="3756590"/>
          </a:xfrm>
          <a:prstGeom prst="bentConnector3">
            <a:avLst>
              <a:gd name="adj1" fmla="val 834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47" idx="4"/>
            <a:endCxn id="49" idx="4"/>
          </p:cNvCxnSpPr>
          <p:nvPr/>
        </p:nvCxnSpPr>
        <p:spPr>
          <a:xfrm rot="5400000" flipH="1" flipV="1">
            <a:off x="7153471" y="2263607"/>
            <a:ext cx="479" cy="5787031"/>
          </a:xfrm>
          <a:prstGeom prst="bentConnector3">
            <a:avLst>
              <a:gd name="adj1" fmla="val -2322588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4527633" y="156050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513650" y="235198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247713" y="233826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326182" y="152383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279372" y="43637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625555" y="460426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385939" y="457382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80376" y="595647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780376" y="327755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279372" y="520893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521302" y="515984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517098" y="432835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843397" y="40088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745756" y="12532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750421" y="235198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789343" y="511439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>
            <a:off x="3334112" y="2115414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3337357" y="1700149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3354071" y="4973117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3357316" y="4557852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6554530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1&amp;2--2.8.a</a:t>
            </a:r>
            <a:r>
              <a:rPr lang="zh-CN" altLang="en-US" dirty="0" smtClean="0"/>
              <a:t>：</a:t>
            </a:r>
            <a:r>
              <a:rPr lang="en-US" altLang="zh-CN" dirty="0"/>
              <a:t> (</a:t>
            </a:r>
            <a:r>
              <a:rPr lang="en-US" altLang="zh-CN" dirty="0" err="1"/>
              <a:t>a|b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 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sp>
        <p:nvSpPr>
          <p:cNvPr id="29" name="椭圆 28"/>
          <p:cNvSpPr/>
          <p:nvPr/>
        </p:nvSpPr>
        <p:spPr>
          <a:xfrm>
            <a:off x="4141290" y="270846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1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04573" y="214487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2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04573" y="325624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4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44281" y="213912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3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44281" y="325049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5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34" name="直接箭头连接符 33"/>
          <p:cNvCxnSpPr>
            <a:stCxn id="29" idx="6"/>
            <a:endCxn id="30" idx="2"/>
          </p:cNvCxnSpPr>
          <p:nvPr/>
        </p:nvCxnSpPr>
        <p:spPr>
          <a:xfrm flipV="1">
            <a:off x="4598490" y="2373474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9" idx="6"/>
            <a:endCxn id="31" idx="2"/>
          </p:cNvCxnSpPr>
          <p:nvPr/>
        </p:nvCxnSpPr>
        <p:spPr>
          <a:xfrm>
            <a:off x="4598490" y="2937066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30" idx="6"/>
            <a:endCxn id="32" idx="2"/>
          </p:cNvCxnSpPr>
          <p:nvPr/>
        </p:nvCxnSpPr>
        <p:spPr>
          <a:xfrm flipV="1">
            <a:off x="5561773" y="2367724"/>
            <a:ext cx="108250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1" idx="6"/>
            <a:endCxn id="33" idx="2"/>
          </p:cNvCxnSpPr>
          <p:nvPr/>
        </p:nvCxnSpPr>
        <p:spPr>
          <a:xfrm flipV="1">
            <a:off x="5561773" y="3479095"/>
            <a:ext cx="108250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2" idx="6"/>
            <a:endCxn id="41" idx="2"/>
          </p:cNvCxnSpPr>
          <p:nvPr/>
        </p:nvCxnSpPr>
        <p:spPr>
          <a:xfrm>
            <a:off x="7101481" y="2367724"/>
            <a:ext cx="796399" cy="56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33" idx="6"/>
            <a:endCxn id="41" idx="2"/>
          </p:cNvCxnSpPr>
          <p:nvPr/>
        </p:nvCxnSpPr>
        <p:spPr>
          <a:xfrm flipV="1">
            <a:off x="7101481" y="2937066"/>
            <a:ext cx="796399" cy="5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897880" y="270846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6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3" name="标题 1"/>
          <p:cNvSpPr txBox="1"/>
          <p:nvPr/>
        </p:nvSpPr>
        <p:spPr>
          <a:xfrm>
            <a:off x="821053" y="2700367"/>
            <a:ext cx="2295958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标</a:t>
            </a:r>
            <a:r>
              <a:rPr lang="zh-CN" altLang="en-US" dirty="0" smtClean="0"/>
              <a:t>上号：</a:t>
            </a:r>
            <a:endParaRPr lang="en-US" altLang="zh-CN" dirty="0" smtClean="0"/>
          </a:p>
        </p:txBody>
      </p:sp>
      <p:sp>
        <p:nvSpPr>
          <p:cNvPr id="47" name="椭圆 46"/>
          <p:cNvSpPr/>
          <p:nvPr/>
        </p:nvSpPr>
        <p:spPr>
          <a:xfrm>
            <a:off x="3112988" y="270846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0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900019" y="2707987"/>
            <a:ext cx="457200" cy="457200"/>
            <a:chOff x="5602642" y="2424021"/>
            <a:chExt cx="457200" cy="457200"/>
          </a:xfrm>
        </p:grpSpPr>
        <p:sp>
          <p:nvSpPr>
            <p:cNvPr id="49" name="椭圆 4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7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52" name="直接箭头连接符 51"/>
          <p:cNvCxnSpPr>
            <a:stCxn id="47" idx="6"/>
            <a:endCxn id="29" idx="2"/>
          </p:cNvCxnSpPr>
          <p:nvPr/>
        </p:nvCxnSpPr>
        <p:spPr>
          <a:xfrm>
            <a:off x="3570188" y="2937066"/>
            <a:ext cx="571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1" idx="6"/>
            <a:endCxn id="49" idx="2"/>
          </p:cNvCxnSpPr>
          <p:nvPr/>
        </p:nvCxnSpPr>
        <p:spPr>
          <a:xfrm flipV="1">
            <a:off x="8355080" y="2936587"/>
            <a:ext cx="544939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41" idx="0"/>
            <a:endCxn id="29" idx="0"/>
          </p:cNvCxnSpPr>
          <p:nvPr/>
        </p:nvCxnSpPr>
        <p:spPr>
          <a:xfrm rot="16200000" flipV="1">
            <a:off x="6248185" y="830171"/>
            <a:ext cx="12700" cy="3756590"/>
          </a:xfrm>
          <a:prstGeom prst="bentConnector3">
            <a:avLst>
              <a:gd name="adj1" fmla="val 834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47" idx="4"/>
            <a:endCxn id="49" idx="4"/>
          </p:cNvCxnSpPr>
          <p:nvPr/>
        </p:nvCxnSpPr>
        <p:spPr>
          <a:xfrm rot="5400000" flipH="1" flipV="1">
            <a:off x="6234863" y="271911"/>
            <a:ext cx="479" cy="5787031"/>
          </a:xfrm>
          <a:prstGeom prst="bentConnector3">
            <a:avLst>
              <a:gd name="adj1" fmla="val -2322588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7360764" y="237203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06947" y="261256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467331" y="258212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861768" y="396478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861768" y="128586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360764" y="321723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02694" y="316814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598490" y="233665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924789" y="201716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870735" y="312270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2" name="直接箭头连接符 11"/>
          <p:cNvCxnSpPr>
            <a:endCxn id="47" idx="2"/>
          </p:cNvCxnSpPr>
          <p:nvPr/>
        </p:nvCxnSpPr>
        <p:spPr>
          <a:xfrm>
            <a:off x="2476500" y="2936587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479745" y="2521322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3117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1&amp;2--2.8.a</a:t>
            </a:r>
            <a:r>
              <a:rPr lang="zh-CN" altLang="en-US" dirty="0" smtClean="0"/>
              <a:t>：</a:t>
            </a:r>
            <a:r>
              <a:rPr lang="en-US" altLang="zh-CN" dirty="0"/>
              <a:t> (</a:t>
            </a:r>
            <a:r>
              <a:rPr lang="en-US" altLang="zh-CN" dirty="0" err="1"/>
              <a:t>a|b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的子集构造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grpSp>
        <p:nvGrpSpPr>
          <p:cNvPr id="5" name="组合 4"/>
          <p:cNvGrpSpPr/>
          <p:nvPr/>
        </p:nvGrpSpPr>
        <p:grpSpPr>
          <a:xfrm>
            <a:off x="975361" y="1057263"/>
            <a:ext cx="5498056" cy="2242198"/>
            <a:chOff x="2331720" y="1285862"/>
            <a:chExt cx="6880719" cy="2806071"/>
          </a:xfrm>
        </p:grpSpPr>
        <p:sp>
          <p:nvSpPr>
            <p:cNvPr id="29" name="椭圆 28"/>
            <p:cNvSpPr/>
            <p:nvPr/>
          </p:nvSpPr>
          <p:spPr>
            <a:xfrm>
              <a:off x="3996510" y="2466284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1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959793" y="1902692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2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959793" y="3014063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4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6499501" y="1896942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3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499501" y="3008313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5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cxnSp>
          <p:nvCxnSpPr>
            <p:cNvPr id="34" name="直接箭头连接符 33"/>
            <p:cNvCxnSpPr>
              <a:stCxn id="29" idx="6"/>
              <a:endCxn id="30" idx="2"/>
            </p:cNvCxnSpPr>
            <p:nvPr/>
          </p:nvCxnSpPr>
          <p:spPr>
            <a:xfrm flipV="1">
              <a:off x="4453710" y="2131292"/>
              <a:ext cx="506083" cy="56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>
              <a:stCxn id="29" idx="6"/>
              <a:endCxn id="31" idx="2"/>
            </p:cNvCxnSpPr>
            <p:nvPr/>
          </p:nvCxnSpPr>
          <p:spPr>
            <a:xfrm>
              <a:off x="4453710" y="2694884"/>
              <a:ext cx="506083" cy="547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>
              <a:stCxn id="30" idx="6"/>
              <a:endCxn id="32" idx="2"/>
            </p:cNvCxnSpPr>
            <p:nvPr/>
          </p:nvCxnSpPr>
          <p:spPr>
            <a:xfrm flipV="1">
              <a:off x="5416993" y="2125542"/>
              <a:ext cx="1082508" cy="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31" idx="6"/>
              <a:endCxn id="33" idx="2"/>
            </p:cNvCxnSpPr>
            <p:nvPr/>
          </p:nvCxnSpPr>
          <p:spPr>
            <a:xfrm flipV="1">
              <a:off x="5416993" y="3236913"/>
              <a:ext cx="1082508" cy="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32" idx="6"/>
              <a:endCxn id="41" idx="2"/>
            </p:cNvCxnSpPr>
            <p:nvPr/>
          </p:nvCxnSpPr>
          <p:spPr>
            <a:xfrm>
              <a:off x="6956701" y="2125542"/>
              <a:ext cx="796399" cy="569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33" idx="6"/>
              <a:endCxn id="41" idx="2"/>
            </p:cNvCxnSpPr>
            <p:nvPr/>
          </p:nvCxnSpPr>
          <p:spPr>
            <a:xfrm flipV="1">
              <a:off x="6956701" y="2694884"/>
              <a:ext cx="796399" cy="5420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7753100" y="2466284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6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968208" y="2466284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0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755239" y="2465805"/>
              <a:ext cx="457200" cy="457200"/>
              <a:chOff x="5602642" y="2424021"/>
              <a:chExt cx="457200" cy="45720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602642" y="242402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4472C4"/>
                    </a:solidFill>
                  </a:rPr>
                  <a:t>7</a:t>
                </a:r>
                <a:endParaRPr lang="zh-CN" altLang="en-US" dirty="0">
                  <a:solidFill>
                    <a:srgbClr val="4472C4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657888" y="2482142"/>
                <a:ext cx="340958" cy="3409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472C4"/>
                  </a:solidFill>
                </a:endParaRPr>
              </a:p>
            </p:txBody>
          </p:sp>
        </p:grpSp>
        <p:cxnSp>
          <p:nvCxnSpPr>
            <p:cNvPr id="52" name="直接箭头连接符 51"/>
            <p:cNvCxnSpPr>
              <a:stCxn id="47" idx="6"/>
              <a:endCxn id="29" idx="2"/>
            </p:cNvCxnSpPr>
            <p:nvPr/>
          </p:nvCxnSpPr>
          <p:spPr>
            <a:xfrm>
              <a:off x="3425408" y="2694884"/>
              <a:ext cx="5711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41" idx="6"/>
              <a:endCxn id="49" idx="2"/>
            </p:cNvCxnSpPr>
            <p:nvPr/>
          </p:nvCxnSpPr>
          <p:spPr>
            <a:xfrm flipV="1">
              <a:off x="8210300" y="2694405"/>
              <a:ext cx="544939" cy="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肘形连接符 55"/>
            <p:cNvCxnSpPr>
              <a:stCxn id="41" idx="0"/>
              <a:endCxn id="29" idx="0"/>
            </p:cNvCxnSpPr>
            <p:nvPr/>
          </p:nvCxnSpPr>
          <p:spPr>
            <a:xfrm rot="16200000" flipV="1">
              <a:off x="6103405" y="587989"/>
              <a:ext cx="12700" cy="3756590"/>
            </a:xfrm>
            <a:prstGeom prst="bentConnector3">
              <a:avLst>
                <a:gd name="adj1" fmla="val 834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肘形连接符 60"/>
            <p:cNvCxnSpPr>
              <a:stCxn id="47" idx="4"/>
              <a:endCxn id="49" idx="4"/>
            </p:cNvCxnSpPr>
            <p:nvPr/>
          </p:nvCxnSpPr>
          <p:spPr>
            <a:xfrm rot="5400000" flipH="1" flipV="1">
              <a:off x="6090083" y="29729"/>
              <a:ext cx="479" cy="5787031"/>
            </a:xfrm>
            <a:prstGeom prst="bentConnector3">
              <a:avLst>
                <a:gd name="adj1" fmla="val -23225887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7215984" y="2129856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562167" y="2370386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322551" y="2339947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716988" y="3722601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861768" y="1285862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215984" y="2975053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457914" y="2925963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453710" y="2094474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ε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780009" y="17749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a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725955" y="2880521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b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cxnSp>
          <p:nvCxnSpPr>
            <p:cNvPr id="12" name="直接箭头连接符 11"/>
            <p:cNvCxnSpPr>
              <a:endCxn id="47" idx="2"/>
            </p:cNvCxnSpPr>
            <p:nvPr/>
          </p:nvCxnSpPr>
          <p:spPr>
            <a:xfrm>
              <a:off x="2331720" y="2694405"/>
              <a:ext cx="636488" cy="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2334965" y="2279140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4472C4"/>
                  </a:solidFill>
                </a:rPr>
                <a:t>开始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40" name="标题 1"/>
          <p:cNvSpPr txBox="1"/>
          <p:nvPr/>
        </p:nvSpPr>
        <p:spPr>
          <a:xfrm>
            <a:off x="973453" y="3909060"/>
            <a:ext cx="10928124" cy="218694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A={0,1,2,4,7}</a:t>
            </a:r>
            <a:endParaRPr lang="en-US" altLang="zh-CN" dirty="0" smtClean="0"/>
          </a:p>
          <a:p>
            <a:r>
              <a:rPr lang="en-US" altLang="zh-CN" dirty="0" smtClean="0"/>
              <a:t>B={1,2,3,4,6,7}</a:t>
            </a:r>
            <a:endParaRPr lang="en-US" altLang="zh-CN" dirty="0" smtClean="0"/>
          </a:p>
          <a:p>
            <a:r>
              <a:rPr lang="en-US" altLang="zh-CN" dirty="0" smtClean="0"/>
              <a:t>C={1,2,4,5,6,7}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3117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1&amp;2--2.8.a</a:t>
            </a:r>
            <a:r>
              <a:rPr lang="zh-CN" altLang="en-US" dirty="0" smtClean="0"/>
              <a:t>：</a:t>
            </a:r>
            <a:r>
              <a:rPr lang="en-US" altLang="zh-CN" dirty="0"/>
              <a:t> (</a:t>
            </a:r>
            <a:r>
              <a:rPr lang="en-US" altLang="zh-CN" dirty="0" err="1"/>
              <a:t>a|b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zh-CN" altLang="en-US" dirty="0"/>
              <a:t>转换表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sp>
        <p:nvSpPr>
          <p:cNvPr id="40" name="标题 1"/>
          <p:cNvSpPr txBox="1"/>
          <p:nvPr/>
        </p:nvSpPr>
        <p:spPr>
          <a:xfrm>
            <a:off x="821053" y="1278573"/>
            <a:ext cx="10928124" cy="218694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A={0,1,2,4,7}</a:t>
            </a:r>
            <a:endParaRPr lang="en-US" altLang="zh-CN" dirty="0" smtClean="0"/>
          </a:p>
          <a:p>
            <a:r>
              <a:rPr lang="en-US" altLang="zh-CN" dirty="0" smtClean="0"/>
              <a:t>B={1,2,3,4,6,7}</a:t>
            </a:r>
            <a:endParaRPr lang="en-US" altLang="zh-CN" dirty="0" smtClean="0"/>
          </a:p>
          <a:p>
            <a:r>
              <a:rPr lang="en-US" altLang="zh-CN" dirty="0" smtClean="0"/>
              <a:t>C={1,2,4,5,6,7}</a:t>
            </a:r>
            <a:endParaRPr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11225" y="3465513"/>
          <a:ext cx="75317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78"/>
                <a:gridCol w="2510578"/>
                <a:gridCol w="251057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3117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1&amp;2--2.8.a</a:t>
            </a:r>
            <a:r>
              <a:rPr lang="zh-CN" altLang="en-US" dirty="0" smtClean="0"/>
              <a:t>：</a:t>
            </a:r>
            <a:r>
              <a:rPr lang="en-US" altLang="zh-CN" dirty="0"/>
              <a:t> (</a:t>
            </a:r>
            <a:r>
              <a:rPr lang="en-US" altLang="zh-CN" dirty="0" err="1"/>
              <a:t>a|b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DFA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11225" y="1285862"/>
          <a:ext cx="75317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78"/>
                <a:gridCol w="2510578"/>
                <a:gridCol w="251057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1608709" y="409906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1" name="直接箭头连接符 10"/>
          <p:cNvCxnSpPr>
            <a:stCxn id="6" idx="6"/>
            <a:endCxn id="18" idx="2"/>
          </p:cNvCxnSpPr>
          <p:nvPr/>
        </p:nvCxnSpPr>
        <p:spPr>
          <a:xfrm flipV="1">
            <a:off x="2065909" y="3614731"/>
            <a:ext cx="1923351" cy="71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6"/>
            <a:endCxn id="29" idx="2"/>
          </p:cNvCxnSpPr>
          <p:nvPr/>
        </p:nvCxnSpPr>
        <p:spPr>
          <a:xfrm>
            <a:off x="2065909" y="4327663"/>
            <a:ext cx="1923351" cy="64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989260" y="3386131"/>
            <a:ext cx="457200" cy="457200"/>
            <a:chOff x="5602642" y="2424021"/>
            <a:chExt cx="457200" cy="457200"/>
          </a:xfrm>
        </p:grpSpPr>
        <p:sp>
          <p:nvSpPr>
            <p:cNvPr id="18" name="椭圆 17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B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475254" y="3792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2150" y="452983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911225" y="4327663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14470" y="391239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89260" y="4740929"/>
            <a:ext cx="457200" cy="457200"/>
            <a:chOff x="5602642" y="2424021"/>
            <a:chExt cx="457200" cy="457200"/>
          </a:xfrm>
        </p:grpSpPr>
        <p:sp>
          <p:nvSpPr>
            <p:cNvPr id="29" name="椭圆 2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C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35" name="肘形连接符 34"/>
          <p:cNvCxnSpPr>
            <a:stCxn id="18" idx="6"/>
            <a:endCxn id="18" idx="0"/>
          </p:cNvCxnSpPr>
          <p:nvPr/>
        </p:nvCxnSpPr>
        <p:spPr>
          <a:xfrm flipH="1" flipV="1">
            <a:off x="4217860" y="3386131"/>
            <a:ext cx="228600" cy="228600"/>
          </a:xfrm>
          <a:prstGeom prst="bentConnector4">
            <a:avLst>
              <a:gd name="adj1" fmla="val -100000"/>
              <a:gd name="adj2" fmla="val 2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622601" y="408506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75060" y="3210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1" name="肘形连接符 50"/>
          <p:cNvCxnSpPr>
            <a:stCxn id="18" idx="5"/>
            <a:endCxn id="29" idx="6"/>
          </p:cNvCxnSpPr>
          <p:nvPr/>
        </p:nvCxnSpPr>
        <p:spPr>
          <a:xfrm rot="16200000" flipH="1">
            <a:off x="3816406" y="4339474"/>
            <a:ext cx="1193153" cy="66955"/>
          </a:xfrm>
          <a:prstGeom prst="bentConnector4">
            <a:avLst>
              <a:gd name="adj1" fmla="val 361"/>
              <a:gd name="adj2" fmla="val 4414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29" idx="0"/>
            <a:endCxn id="18" idx="4"/>
          </p:cNvCxnSpPr>
          <p:nvPr/>
        </p:nvCxnSpPr>
        <p:spPr>
          <a:xfrm flipV="1">
            <a:off x="4217860" y="3843331"/>
            <a:ext cx="0" cy="89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900320" y="4103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0" name="肘形连接符 59"/>
          <p:cNvCxnSpPr>
            <a:stCxn id="29" idx="2"/>
            <a:endCxn id="29" idx="4"/>
          </p:cNvCxnSpPr>
          <p:nvPr/>
        </p:nvCxnSpPr>
        <p:spPr>
          <a:xfrm rot="10800000" flipH="1" flipV="1">
            <a:off x="3989260" y="4969529"/>
            <a:ext cx="228600" cy="228600"/>
          </a:xfrm>
          <a:prstGeom prst="bentConnector4">
            <a:avLst>
              <a:gd name="adj1" fmla="val -100000"/>
              <a:gd name="adj2" fmla="val 2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3464017" y="504059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1225" y="5718328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ababbab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的状态转换序列：</a:t>
            </a:r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ABCBCCBC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663955" y="4167320"/>
            <a:ext cx="340958" cy="34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1&amp;2--2.8.b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：用算法</a:t>
            </a:r>
            <a:r>
              <a:rPr lang="en-US" altLang="zh-CN" dirty="0" smtClean="0"/>
              <a:t>2.2</a:t>
            </a:r>
            <a:r>
              <a:rPr lang="zh-CN" altLang="en-US" dirty="0" smtClean="0"/>
              <a:t>将</a:t>
            </a:r>
            <a:r>
              <a:rPr lang="en-US" altLang="zh-CN" dirty="0" smtClean="0"/>
              <a:t>(a</a:t>
            </a:r>
            <a:r>
              <a:rPr lang="zh-CN" altLang="en-US" dirty="0" smtClean="0"/>
              <a:t>*</a:t>
            </a:r>
            <a:r>
              <a:rPr lang="en-US" altLang="zh-CN" dirty="0" smtClean="0"/>
              <a:t>|b</a:t>
            </a:r>
            <a:r>
              <a:rPr lang="zh-CN" altLang="en-US" dirty="0" smtClean="0"/>
              <a:t>*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变换成</a:t>
            </a:r>
            <a:r>
              <a:rPr lang="en-US" altLang="zh-CN" dirty="0" smtClean="0"/>
              <a:t>DFA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给出处理</a:t>
            </a:r>
            <a:r>
              <a:rPr lang="en-US" altLang="zh-CN" dirty="0" err="1" smtClean="0"/>
              <a:t>ababbab</a:t>
            </a:r>
            <a:r>
              <a:rPr lang="zh-CN" altLang="en-US" dirty="0" smtClean="0"/>
              <a:t>的状态转换序列</a:t>
            </a:r>
            <a:endParaRPr lang="en-US" altLang="zh-CN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766000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1&amp;2--2.8.b: </a:t>
            </a:r>
            <a:r>
              <a:rPr lang="en-US" altLang="zh-CN" dirty="0"/>
              <a:t>(a</a:t>
            </a:r>
            <a:r>
              <a:rPr lang="zh-CN" altLang="en-US" dirty="0"/>
              <a:t>*</a:t>
            </a:r>
            <a:r>
              <a:rPr lang="en-US" altLang="zh-CN" dirty="0"/>
              <a:t>|b</a:t>
            </a:r>
            <a:r>
              <a:rPr lang="zh-CN" altLang="en-US" dirty="0"/>
              <a:t>*</a:t>
            </a:r>
            <a:r>
              <a:rPr lang="en-US" altLang="zh-CN" dirty="0"/>
              <a:t>)*</a:t>
            </a:r>
            <a:r>
              <a:rPr lang="zh-CN" altLang="en-US" dirty="0"/>
              <a:t>的</a:t>
            </a:r>
            <a:r>
              <a:rPr lang="en-US" altLang="zh-CN" dirty="0"/>
              <a:t>NFA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506688" y="227722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4472C4"/>
                </a:solidFill>
              </a:rPr>
              <a:t>i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69971" y="171363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69971" y="282500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97278" y="170788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97278" y="281925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9" name="直接箭头连接符 8"/>
          <p:cNvCxnSpPr>
            <a:stCxn id="4" idx="6"/>
            <a:endCxn id="5" idx="2"/>
          </p:cNvCxnSpPr>
          <p:nvPr/>
        </p:nvCxnSpPr>
        <p:spPr>
          <a:xfrm flipV="1">
            <a:off x="2963888" y="1942231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4" idx="6"/>
            <a:endCxn id="6" idx="2"/>
          </p:cNvCxnSpPr>
          <p:nvPr/>
        </p:nvCxnSpPr>
        <p:spPr>
          <a:xfrm>
            <a:off x="2963888" y="2505823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6"/>
            <a:endCxn id="7" idx="2"/>
          </p:cNvCxnSpPr>
          <p:nvPr/>
        </p:nvCxnSpPr>
        <p:spPr>
          <a:xfrm flipV="1">
            <a:off x="3927171" y="1936481"/>
            <a:ext cx="770107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6"/>
            <a:endCxn id="8" idx="2"/>
          </p:cNvCxnSpPr>
          <p:nvPr/>
        </p:nvCxnSpPr>
        <p:spPr>
          <a:xfrm flipV="1">
            <a:off x="3927171" y="3047852"/>
            <a:ext cx="770107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36" idx="6"/>
            <a:endCxn id="16" idx="2"/>
          </p:cNvCxnSpPr>
          <p:nvPr/>
        </p:nvCxnSpPr>
        <p:spPr>
          <a:xfrm>
            <a:off x="7313983" y="1936481"/>
            <a:ext cx="881612" cy="58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37" idx="6"/>
            <a:endCxn id="16" idx="2"/>
          </p:cNvCxnSpPr>
          <p:nvPr/>
        </p:nvCxnSpPr>
        <p:spPr>
          <a:xfrm flipV="1">
            <a:off x="7313983" y="2520256"/>
            <a:ext cx="881612" cy="527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95595" y="2291656"/>
            <a:ext cx="457200" cy="457200"/>
            <a:chOff x="5602642" y="2424021"/>
            <a:chExt cx="457200" cy="457200"/>
          </a:xfrm>
        </p:grpSpPr>
        <p:sp>
          <p:nvSpPr>
            <p:cNvPr id="16" name="椭圆 15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f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821055" y="1170121"/>
            <a:ext cx="2295958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/>
              <a:t>a</a:t>
            </a:r>
            <a:r>
              <a:rPr lang="en-US" altLang="zh-CN" dirty="0" smtClean="0"/>
              <a:t>* | b*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19" name="矩形 18"/>
          <p:cNvSpPr/>
          <p:nvPr/>
        </p:nvSpPr>
        <p:spPr>
          <a:xfrm>
            <a:off x="3002725" y="195091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88742" y="274239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55122" y="274310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33591" y="192867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26121" y="15358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0786" y="263458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809204" y="2505823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812449" y="209055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710792" y="170988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710792" y="282125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31" name="直接箭头连接符 30"/>
          <p:cNvCxnSpPr>
            <a:stCxn id="7" idx="6"/>
            <a:endCxn id="29" idx="2"/>
          </p:cNvCxnSpPr>
          <p:nvPr/>
        </p:nvCxnSpPr>
        <p:spPr>
          <a:xfrm>
            <a:off x="5154478" y="1936481"/>
            <a:ext cx="556314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8" idx="6"/>
            <a:endCxn id="30" idx="2"/>
          </p:cNvCxnSpPr>
          <p:nvPr/>
        </p:nvCxnSpPr>
        <p:spPr>
          <a:xfrm>
            <a:off x="5154478" y="3047852"/>
            <a:ext cx="556314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6856783" y="170788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856783" y="281925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41" name="直接箭头连接符 40"/>
          <p:cNvCxnSpPr>
            <a:stCxn id="29" idx="6"/>
            <a:endCxn id="36" idx="2"/>
          </p:cNvCxnSpPr>
          <p:nvPr/>
        </p:nvCxnSpPr>
        <p:spPr>
          <a:xfrm flipV="1">
            <a:off x="6167992" y="1936481"/>
            <a:ext cx="68879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0" idx="6"/>
            <a:endCxn id="37" idx="2"/>
          </p:cNvCxnSpPr>
          <p:nvPr/>
        </p:nvCxnSpPr>
        <p:spPr>
          <a:xfrm flipV="1">
            <a:off x="6167992" y="3047852"/>
            <a:ext cx="68879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140297" y="158158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137861" y="269073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02905" y="157781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00469" y="268696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4" name="肘形连接符 53"/>
          <p:cNvCxnSpPr>
            <a:stCxn id="29" idx="0"/>
            <a:endCxn id="7" idx="0"/>
          </p:cNvCxnSpPr>
          <p:nvPr/>
        </p:nvCxnSpPr>
        <p:spPr>
          <a:xfrm rot="16200000" flipV="1">
            <a:off x="5431633" y="1202127"/>
            <a:ext cx="2005" cy="1013514"/>
          </a:xfrm>
          <a:prstGeom prst="bentConnector3">
            <a:avLst>
              <a:gd name="adj1" fmla="val 115014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30" idx="0"/>
            <a:endCxn id="8" idx="0"/>
          </p:cNvCxnSpPr>
          <p:nvPr/>
        </p:nvCxnSpPr>
        <p:spPr>
          <a:xfrm rot="16200000" flipV="1">
            <a:off x="5431633" y="2313498"/>
            <a:ext cx="2005" cy="1013514"/>
          </a:xfrm>
          <a:prstGeom prst="bentConnector3">
            <a:avLst>
              <a:gd name="adj1" fmla="val 115014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5" idx="4"/>
            <a:endCxn id="36" idx="4"/>
          </p:cNvCxnSpPr>
          <p:nvPr/>
        </p:nvCxnSpPr>
        <p:spPr>
          <a:xfrm rot="5400000" flipH="1" flipV="1">
            <a:off x="5389102" y="474550"/>
            <a:ext cx="5750" cy="3386812"/>
          </a:xfrm>
          <a:prstGeom prst="bentConnector3">
            <a:avLst>
              <a:gd name="adj1" fmla="val -3975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6" idx="4"/>
            <a:endCxn id="37" idx="4"/>
          </p:cNvCxnSpPr>
          <p:nvPr/>
        </p:nvCxnSpPr>
        <p:spPr>
          <a:xfrm rot="5400000" flipH="1" flipV="1">
            <a:off x="5389102" y="1585921"/>
            <a:ext cx="5750" cy="3386812"/>
          </a:xfrm>
          <a:prstGeom prst="bentConnector3">
            <a:avLst>
              <a:gd name="adj1" fmla="val -3975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2691277" y="503653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54560" y="447294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654560" y="558431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881867" y="446719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881867" y="557856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6" name="直接箭头连接符 65"/>
          <p:cNvCxnSpPr>
            <a:stCxn id="61" idx="6"/>
            <a:endCxn id="62" idx="2"/>
          </p:cNvCxnSpPr>
          <p:nvPr/>
        </p:nvCxnSpPr>
        <p:spPr>
          <a:xfrm flipV="1">
            <a:off x="3148477" y="4701544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61" idx="6"/>
            <a:endCxn id="63" idx="2"/>
          </p:cNvCxnSpPr>
          <p:nvPr/>
        </p:nvCxnSpPr>
        <p:spPr>
          <a:xfrm>
            <a:off x="3148477" y="5265136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2" idx="6"/>
            <a:endCxn id="64" idx="2"/>
          </p:cNvCxnSpPr>
          <p:nvPr/>
        </p:nvCxnSpPr>
        <p:spPr>
          <a:xfrm flipV="1">
            <a:off x="4111760" y="4695794"/>
            <a:ext cx="770107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63" idx="6"/>
            <a:endCxn id="65" idx="2"/>
          </p:cNvCxnSpPr>
          <p:nvPr/>
        </p:nvCxnSpPr>
        <p:spPr>
          <a:xfrm flipV="1">
            <a:off x="4111760" y="5807165"/>
            <a:ext cx="770107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88" idx="6"/>
            <a:endCxn id="73" idx="2"/>
          </p:cNvCxnSpPr>
          <p:nvPr/>
        </p:nvCxnSpPr>
        <p:spPr>
          <a:xfrm>
            <a:off x="7498572" y="4695794"/>
            <a:ext cx="881612" cy="58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89" idx="6"/>
            <a:endCxn id="73" idx="2"/>
          </p:cNvCxnSpPr>
          <p:nvPr/>
        </p:nvCxnSpPr>
        <p:spPr>
          <a:xfrm flipV="1">
            <a:off x="7498572" y="5279569"/>
            <a:ext cx="881612" cy="527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8380184" y="505096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5" name="标题 1"/>
          <p:cNvSpPr txBox="1"/>
          <p:nvPr/>
        </p:nvSpPr>
        <p:spPr>
          <a:xfrm>
            <a:off x="846812" y="3648844"/>
            <a:ext cx="3036347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/>
              <a:t>(a</a:t>
            </a:r>
            <a:r>
              <a:rPr lang="zh-CN" altLang="en-US" dirty="0"/>
              <a:t>*</a:t>
            </a:r>
            <a:r>
              <a:rPr lang="en-US" altLang="zh-CN" dirty="0"/>
              <a:t>|b</a:t>
            </a:r>
            <a:r>
              <a:rPr lang="zh-CN" altLang="en-US" dirty="0"/>
              <a:t>*</a:t>
            </a:r>
            <a:r>
              <a:rPr lang="en-US" altLang="zh-CN" dirty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76" name="矩形 75"/>
          <p:cNvSpPr/>
          <p:nvPr/>
        </p:nvSpPr>
        <p:spPr>
          <a:xfrm>
            <a:off x="3187314" y="471022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173331" y="550170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839711" y="550241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918180" y="468798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10710" y="429518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415375" y="539389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2" name="直接箭头连接符 81"/>
          <p:cNvCxnSpPr>
            <a:stCxn id="100" idx="6"/>
            <a:endCxn id="61" idx="2"/>
          </p:cNvCxnSpPr>
          <p:nvPr/>
        </p:nvCxnSpPr>
        <p:spPr>
          <a:xfrm>
            <a:off x="1997480" y="5264125"/>
            <a:ext cx="693797" cy="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/>
        </p:nvSpPr>
        <p:spPr>
          <a:xfrm>
            <a:off x="5895381" y="446919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895381" y="558057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6" name="直接箭头连接符 85"/>
          <p:cNvCxnSpPr>
            <a:stCxn id="64" idx="6"/>
            <a:endCxn id="84" idx="2"/>
          </p:cNvCxnSpPr>
          <p:nvPr/>
        </p:nvCxnSpPr>
        <p:spPr>
          <a:xfrm>
            <a:off x="5339067" y="4695794"/>
            <a:ext cx="556314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65" idx="6"/>
            <a:endCxn id="85" idx="2"/>
          </p:cNvCxnSpPr>
          <p:nvPr/>
        </p:nvCxnSpPr>
        <p:spPr>
          <a:xfrm>
            <a:off x="5339067" y="5807165"/>
            <a:ext cx="556314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/>
          <p:cNvSpPr/>
          <p:nvPr/>
        </p:nvSpPr>
        <p:spPr>
          <a:xfrm>
            <a:off x="7041372" y="446719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041372" y="557856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90" name="直接箭头连接符 89"/>
          <p:cNvCxnSpPr>
            <a:stCxn id="84" idx="6"/>
            <a:endCxn id="88" idx="2"/>
          </p:cNvCxnSpPr>
          <p:nvPr/>
        </p:nvCxnSpPr>
        <p:spPr>
          <a:xfrm flipV="1">
            <a:off x="6352581" y="4695794"/>
            <a:ext cx="68879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5" idx="6"/>
            <a:endCxn id="89" idx="2"/>
          </p:cNvCxnSpPr>
          <p:nvPr/>
        </p:nvCxnSpPr>
        <p:spPr>
          <a:xfrm flipV="1">
            <a:off x="6352581" y="5807165"/>
            <a:ext cx="68879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4324886" y="434089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322450" y="545004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87494" y="433712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485058" y="544628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96" name="肘形连接符 95"/>
          <p:cNvCxnSpPr>
            <a:stCxn id="84" idx="0"/>
            <a:endCxn id="64" idx="0"/>
          </p:cNvCxnSpPr>
          <p:nvPr/>
        </p:nvCxnSpPr>
        <p:spPr>
          <a:xfrm rot="16200000" flipV="1">
            <a:off x="5616222" y="3961440"/>
            <a:ext cx="2005" cy="1013514"/>
          </a:xfrm>
          <a:prstGeom prst="bentConnector3">
            <a:avLst>
              <a:gd name="adj1" fmla="val 115014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6"/>
          <p:cNvCxnSpPr>
            <a:stCxn id="85" idx="0"/>
            <a:endCxn id="65" idx="0"/>
          </p:cNvCxnSpPr>
          <p:nvPr/>
        </p:nvCxnSpPr>
        <p:spPr>
          <a:xfrm rot="16200000" flipV="1">
            <a:off x="5616222" y="5072811"/>
            <a:ext cx="2005" cy="1013514"/>
          </a:xfrm>
          <a:prstGeom prst="bentConnector3">
            <a:avLst>
              <a:gd name="adj1" fmla="val 115014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/>
          <p:cNvCxnSpPr>
            <a:stCxn id="62" idx="4"/>
            <a:endCxn id="88" idx="4"/>
          </p:cNvCxnSpPr>
          <p:nvPr/>
        </p:nvCxnSpPr>
        <p:spPr>
          <a:xfrm rot="5400000" flipH="1" flipV="1">
            <a:off x="5573691" y="3233863"/>
            <a:ext cx="5750" cy="3386812"/>
          </a:xfrm>
          <a:prstGeom prst="bentConnector3">
            <a:avLst>
              <a:gd name="adj1" fmla="val -3975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肘形连接符 98"/>
          <p:cNvCxnSpPr>
            <a:stCxn id="63" idx="4"/>
            <a:endCxn id="89" idx="4"/>
          </p:cNvCxnSpPr>
          <p:nvPr/>
        </p:nvCxnSpPr>
        <p:spPr>
          <a:xfrm rot="5400000" flipH="1" flipV="1">
            <a:off x="5573691" y="4345234"/>
            <a:ext cx="5750" cy="3386812"/>
          </a:xfrm>
          <a:prstGeom prst="bentConnector3">
            <a:avLst>
              <a:gd name="adj1" fmla="val -3975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1540280" y="503552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4472C4"/>
                </a:solidFill>
              </a:rPr>
              <a:t>i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9688465" y="5050574"/>
            <a:ext cx="457200" cy="457200"/>
            <a:chOff x="5602642" y="2424021"/>
            <a:chExt cx="457200" cy="457200"/>
          </a:xfrm>
        </p:grpSpPr>
        <p:sp>
          <p:nvSpPr>
            <p:cNvPr id="104" name="椭圆 103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f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106" name="直接箭头连接符 105"/>
          <p:cNvCxnSpPr>
            <a:stCxn id="73" idx="6"/>
            <a:endCxn id="104" idx="2"/>
          </p:cNvCxnSpPr>
          <p:nvPr/>
        </p:nvCxnSpPr>
        <p:spPr>
          <a:xfrm flipV="1">
            <a:off x="8837384" y="5279174"/>
            <a:ext cx="851081" cy="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肘形连接符 109"/>
          <p:cNvCxnSpPr>
            <a:stCxn id="73" idx="0"/>
            <a:endCxn id="61" idx="0"/>
          </p:cNvCxnSpPr>
          <p:nvPr/>
        </p:nvCxnSpPr>
        <p:spPr>
          <a:xfrm rot="16200000" flipV="1">
            <a:off x="5757115" y="2199299"/>
            <a:ext cx="14433" cy="5688907"/>
          </a:xfrm>
          <a:prstGeom prst="bentConnector3">
            <a:avLst>
              <a:gd name="adj1" fmla="val 69106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>
            <a:stCxn id="100" idx="4"/>
            <a:endCxn id="104" idx="4"/>
          </p:cNvCxnSpPr>
          <p:nvPr/>
        </p:nvCxnSpPr>
        <p:spPr>
          <a:xfrm rot="16200000" flipH="1">
            <a:off x="5835448" y="1426156"/>
            <a:ext cx="15049" cy="8148185"/>
          </a:xfrm>
          <a:prstGeom prst="bentConnector3">
            <a:avLst>
              <a:gd name="adj1" fmla="val 67331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endCxn id="100" idx="2"/>
          </p:cNvCxnSpPr>
          <p:nvPr/>
        </p:nvCxnSpPr>
        <p:spPr>
          <a:xfrm>
            <a:off x="1110741" y="5264125"/>
            <a:ext cx="429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866325" y="486590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221032" y="490231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653736" y="371796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040754" y="495073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447435" y="624223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304607" y="210495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311916" y="319149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649551" y="4857250"/>
            <a:ext cx="28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649551" y="597638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766000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1&amp;2--2.8.b: </a:t>
            </a:r>
            <a:r>
              <a:rPr lang="en-US" altLang="zh-CN" dirty="0"/>
              <a:t>(a</a:t>
            </a:r>
            <a:r>
              <a:rPr lang="zh-CN" altLang="en-US" dirty="0"/>
              <a:t>*</a:t>
            </a:r>
            <a:r>
              <a:rPr lang="en-US" altLang="zh-CN" dirty="0"/>
              <a:t>|b</a:t>
            </a:r>
            <a:r>
              <a:rPr lang="zh-CN" altLang="en-US" dirty="0"/>
              <a:t>*</a:t>
            </a:r>
            <a:r>
              <a:rPr lang="en-US" altLang="zh-CN" dirty="0"/>
              <a:t>)*</a:t>
            </a:r>
            <a:r>
              <a:rPr lang="zh-CN" altLang="en-US" dirty="0" smtClean="0"/>
              <a:t>的子集构造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>
            <a:off x="2665520" y="232784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1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28803" y="176425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2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628803" y="287562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6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856110" y="17585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3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856110" y="286987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7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6" name="直接箭头连接符 65"/>
          <p:cNvCxnSpPr>
            <a:stCxn id="61" idx="6"/>
            <a:endCxn id="62" idx="2"/>
          </p:cNvCxnSpPr>
          <p:nvPr/>
        </p:nvCxnSpPr>
        <p:spPr>
          <a:xfrm flipV="1">
            <a:off x="3122720" y="1992850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61" idx="6"/>
            <a:endCxn id="63" idx="2"/>
          </p:cNvCxnSpPr>
          <p:nvPr/>
        </p:nvCxnSpPr>
        <p:spPr>
          <a:xfrm>
            <a:off x="3122720" y="2556442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2" idx="6"/>
            <a:endCxn id="64" idx="2"/>
          </p:cNvCxnSpPr>
          <p:nvPr/>
        </p:nvCxnSpPr>
        <p:spPr>
          <a:xfrm flipV="1">
            <a:off x="4086003" y="1987100"/>
            <a:ext cx="770107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63" idx="6"/>
            <a:endCxn id="65" idx="2"/>
          </p:cNvCxnSpPr>
          <p:nvPr/>
        </p:nvCxnSpPr>
        <p:spPr>
          <a:xfrm flipV="1">
            <a:off x="4086003" y="3098471"/>
            <a:ext cx="770107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88" idx="6"/>
            <a:endCxn id="73" idx="2"/>
          </p:cNvCxnSpPr>
          <p:nvPr/>
        </p:nvCxnSpPr>
        <p:spPr>
          <a:xfrm>
            <a:off x="7472815" y="1987100"/>
            <a:ext cx="881612" cy="58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89" idx="6"/>
            <a:endCxn id="73" idx="2"/>
          </p:cNvCxnSpPr>
          <p:nvPr/>
        </p:nvCxnSpPr>
        <p:spPr>
          <a:xfrm flipV="1">
            <a:off x="7472815" y="2570875"/>
            <a:ext cx="881612" cy="527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8354427" y="234227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rgbClr val="4472C4"/>
                </a:solidFill>
              </a:rPr>
              <a:t>10</a:t>
            </a:r>
            <a:endParaRPr lang="zh-CN" altLang="en-US" sz="1000" dirty="0">
              <a:solidFill>
                <a:srgbClr val="4472C4"/>
              </a:solidFill>
            </a:endParaRPr>
          </a:p>
        </p:txBody>
      </p:sp>
      <p:sp>
        <p:nvSpPr>
          <p:cNvPr id="75" name="标题 1"/>
          <p:cNvSpPr txBox="1"/>
          <p:nvPr/>
        </p:nvSpPr>
        <p:spPr>
          <a:xfrm>
            <a:off x="821055" y="940150"/>
            <a:ext cx="3036347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NFA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76" name="矩形 75"/>
          <p:cNvSpPr/>
          <p:nvPr/>
        </p:nvSpPr>
        <p:spPr>
          <a:xfrm>
            <a:off x="3161557" y="200153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147574" y="279301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813954" y="279372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892423" y="197929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384953" y="158648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89618" y="268520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2" name="直接箭头连接符 81"/>
          <p:cNvCxnSpPr>
            <a:stCxn id="100" idx="6"/>
            <a:endCxn id="61" idx="2"/>
          </p:cNvCxnSpPr>
          <p:nvPr/>
        </p:nvCxnSpPr>
        <p:spPr>
          <a:xfrm>
            <a:off x="1971723" y="2555431"/>
            <a:ext cx="693797" cy="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/>
        </p:nvSpPr>
        <p:spPr>
          <a:xfrm>
            <a:off x="5869624" y="176050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4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869624" y="287187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8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6" name="直接箭头连接符 85"/>
          <p:cNvCxnSpPr>
            <a:stCxn id="64" idx="6"/>
            <a:endCxn id="84" idx="2"/>
          </p:cNvCxnSpPr>
          <p:nvPr/>
        </p:nvCxnSpPr>
        <p:spPr>
          <a:xfrm>
            <a:off x="5313310" y="1987100"/>
            <a:ext cx="556314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65" idx="6"/>
            <a:endCxn id="85" idx="2"/>
          </p:cNvCxnSpPr>
          <p:nvPr/>
        </p:nvCxnSpPr>
        <p:spPr>
          <a:xfrm>
            <a:off x="5313310" y="3098471"/>
            <a:ext cx="556314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/>
          <p:cNvSpPr/>
          <p:nvPr/>
        </p:nvSpPr>
        <p:spPr>
          <a:xfrm>
            <a:off x="7015615" y="17585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5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7015615" y="286987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4472C4"/>
                </a:solidFill>
              </a:rPr>
              <a:t>9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90" name="直接箭头连接符 89"/>
          <p:cNvCxnSpPr>
            <a:stCxn id="84" idx="6"/>
            <a:endCxn id="88" idx="2"/>
          </p:cNvCxnSpPr>
          <p:nvPr/>
        </p:nvCxnSpPr>
        <p:spPr>
          <a:xfrm flipV="1">
            <a:off x="6326824" y="1987100"/>
            <a:ext cx="68879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5" idx="6"/>
            <a:endCxn id="89" idx="2"/>
          </p:cNvCxnSpPr>
          <p:nvPr/>
        </p:nvCxnSpPr>
        <p:spPr>
          <a:xfrm flipV="1">
            <a:off x="6326824" y="3098471"/>
            <a:ext cx="68879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4299129" y="163220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296693" y="274135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61737" y="162843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459301" y="273758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96" name="肘形连接符 95"/>
          <p:cNvCxnSpPr>
            <a:stCxn id="84" idx="0"/>
            <a:endCxn id="64" idx="0"/>
          </p:cNvCxnSpPr>
          <p:nvPr/>
        </p:nvCxnSpPr>
        <p:spPr>
          <a:xfrm rot="16200000" flipV="1">
            <a:off x="5590465" y="1252746"/>
            <a:ext cx="2005" cy="1013514"/>
          </a:xfrm>
          <a:prstGeom prst="bentConnector3">
            <a:avLst>
              <a:gd name="adj1" fmla="val 115014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6"/>
          <p:cNvCxnSpPr>
            <a:stCxn id="85" idx="0"/>
            <a:endCxn id="65" idx="0"/>
          </p:cNvCxnSpPr>
          <p:nvPr/>
        </p:nvCxnSpPr>
        <p:spPr>
          <a:xfrm rot="16200000" flipV="1">
            <a:off x="5590465" y="2364117"/>
            <a:ext cx="2005" cy="1013514"/>
          </a:xfrm>
          <a:prstGeom prst="bentConnector3">
            <a:avLst>
              <a:gd name="adj1" fmla="val 115014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/>
          <p:cNvCxnSpPr>
            <a:stCxn id="62" idx="4"/>
            <a:endCxn id="88" idx="4"/>
          </p:cNvCxnSpPr>
          <p:nvPr/>
        </p:nvCxnSpPr>
        <p:spPr>
          <a:xfrm rot="5400000" flipH="1" flipV="1">
            <a:off x="5547934" y="525169"/>
            <a:ext cx="5750" cy="3386812"/>
          </a:xfrm>
          <a:prstGeom prst="bentConnector3">
            <a:avLst>
              <a:gd name="adj1" fmla="val -3975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肘形连接符 98"/>
          <p:cNvCxnSpPr>
            <a:stCxn id="63" idx="4"/>
            <a:endCxn id="89" idx="4"/>
          </p:cNvCxnSpPr>
          <p:nvPr/>
        </p:nvCxnSpPr>
        <p:spPr>
          <a:xfrm rot="5400000" flipH="1" flipV="1">
            <a:off x="5547934" y="1636540"/>
            <a:ext cx="5750" cy="3386812"/>
          </a:xfrm>
          <a:prstGeom prst="bentConnector3">
            <a:avLst>
              <a:gd name="adj1" fmla="val -3975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1514523" y="232683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0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9662708" y="2341880"/>
            <a:ext cx="457200" cy="457200"/>
            <a:chOff x="5602642" y="2424021"/>
            <a:chExt cx="457200" cy="457200"/>
          </a:xfrm>
        </p:grpSpPr>
        <p:sp>
          <p:nvSpPr>
            <p:cNvPr id="104" name="椭圆 103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 smtClean="0">
                  <a:solidFill>
                    <a:srgbClr val="4472C4"/>
                  </a:solidFill>
                </a:rPr>
                <a:t>11</a:t>
              </a:r>
              <a:endParaRPr lang="zh-CN" altLang="en-US" sz="1050" dirty="0">
                <a:solidFill>
                  <a:srgbClr val="4472C4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106" name="直接箭头连接符 105"/>
          <p:cNvCxnSpPr>
            <a:stCxn id="73" idx="6"/>
            <a:endCxn id="104" idx="2"/>
          </p:cNvCxnSpPr>
          <p:nvPr/>
        </p:nvCxnSpPr>
        <p:spPr>
          <a:xfrm flipV="1">
            <a:off x="8811627" y="2570480"/>
            <a:ext cx="851081" cy="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肘形连接符 109"/>
          <p:cNvCxnSpPr>
            <a:stCxn id="73" idx="0"/>
            <a:endCxn id="61" idx="0"/>
          </p:cNvCxnSpPr>
          <p:nvPr/>
        </p:nvCxnSpPr>
        <p:spPr>
          <a:xfrm rot="16200000" flipV="1">
            <a:off x="5731358" y="-509395"/>
            <a:ext cx="14433" cy="5688907"/>
          </a:xfrm>
          <a:prstGeom prst="bentConnector3">
            <a:avLst>
              <a:gd name="adj1" fmla="val 69106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>
            <a:stCxn id="100" idx="4"/>
            <a:endCxn id="104" idx="4"/>
          </p:cNvCxnSpPr>
          <p:nvPr/>
        </p:nvCxnSpPr>
        <p:spPr>
          <a:xfrm rot="16200000" flipH="1">
            <a:off x="5809691" y="-1282538"/>
            <a:ext cx="15049" cy="8148185"/>
          </a:xfrm>
          <a:prstGeom prst="bentConnector3">
            <a:avLst>
              <a:gd name="adj1" fmla="val 67331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endCxn id="100" idx="2"/>
          </p:cNvCxnSpPr>
          <p:nvPr/>
        </p:nvCxnSpPr>
        <p:spPr>
          <a:xfrm>
            <a:off x="1084984" y="2555431"/>
            <a:ext cx="429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840568" y="215721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195275" y="219362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627979" y="100926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014997" y="224203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421678" y="353353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01" name="标题 1"/>
          <p:cNvSpPr txBox="1"/>
          <p:nvPr/>
        </p:nvSpPr>
        <p:spPr>
          <a:xfrm>
            <a:off x="911225" y="4487599"/>
            <a:ext cx="10928124" cy="218694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A={0,1,2,3,5,6,7,9,10,11}</a:t>
            </a:r>
            <a:endParaRPr lang="en-US" altLang="zh-CN" dirty="0" smtClean="0"/>
          </a:p>
          <a:p>
            <a:r>
              <a:rPr lang="en-US" altLang="zh-CN" dirty="0" smtClean="0"/>
              <a:t>B={1,2,3,4,5,6,7,9,10,11}</a:t>
            </a:r>
            <a:endParaRPr lang="en-US" altLang="zh-CN" dirty="0" smtClean="0"/>
          </a:p>
          <a:p>
            <a:r>
              <a:rPr lang="en-US" altLang="zh-CN" dirty="0" smtClean="0"/>
              <a:t>C={1,2,3,5,6,7,8,9,10,11}</a:t>
            </a:r>
            <a:endParaRPr lang="en-US" altLang="zh-CN" dirty="0"/>
          </a:p>
        </p:txBody>
      </p:sp>
      <p:sp>
        <p:nvSpPr>
          <p:cNvPr id="107" name="矩形 106"/>
          <p:cNvSpPr/>
          <p:nvPr/>
        </p:nvSpPr>
        <p:spPr>
          <a:xfrm>
            <a:off x="5815735" y="227987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815054" y="331258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5529398" y="133440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504369" y="238539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3117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en-US" altLang="zh-CN" dirty="0"/>
              <a:t>(a</a:t>
            </a:r>
            <a:r>
              <a:rPr lang="zh-CN" altLang="en-US" dirty="0"/>
              <a:t>*</a:t>
            </a:r>
            <a:r>
              <a:rPr lang="en-US" altLang="zh-CN" dirty="0"/>
              <a:t>|b</a:t>
            </a:r>
            <a:r>
              <a:rPr lang="zh-CN" altLang="en-US" dirty="0"/>
              <a:t>*</a:t>
            </a:r>
            <a:r>
              <a:rPr lang="en-US" altLang="zh-CN" dirty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DFA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11225" y="1285862"/>
          <a:ext cx="75317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78"/>
                <a:gridCol w="2510578"/>
                <a:gridCol w="251057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1608709" y="409906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1" name="直接箭头连接符 10"/>
          <p:cNvCxnSpPr>
            <a:stCxn id="6" idx="6"/>
            <a:endCxn id="18" idx="2"/>
          </p:cNvCxnSpPr>
          <p:nvPr/>
        </p:nvCxnSpPr>
        <p:spPr>
          <a:xfrm flipV="1">
            <a:off x="2065909" y="3614731"/>
            <a:ext cx="1923351" cy="71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6"/>
            <a:endCxn id="29" idx="2"/>
          </p:cNvCxnSpPr>
          <p:nvPr/>
        </p:nvCxnSpPr>
        <p:spPr>
          <a:xfrm>
            <a:off x="2065909" y="4327663"/>
            <a:ext cx="1923351" cy="64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989260" y="3386131"/>
            <a:ext cx="457200" cy="457200"/>
            <a:chOff x="5602642" y="2424021"/>
            <a:chExt cx="457200" cy="457200"/>
          </a:xfrm>
        </p:grpSpPr>
        <p:sp>
          <p:nvSpPr>
            <p:cNvPr id="18" name="椭圆 17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B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475254" y="3792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2150" y="452983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911225" y="4327663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14470" y="391239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89260" y="4740929"/>
            <a:ext cx="457200" cy="457200"/>
            <a:chOff x="5602642" y="2424021"/>
            <a:chExt cx="457200" cy="457200"/>
          </a:xfrm>
        </p:grpSpPr>
        <p:sp>
          <p:nvSpPr>
            <p:cNvPr id="29" name="椭圆 2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C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35" name="肘形连接符 34"/>
          <p:cNvCxnSpPr>
            <a:stCxn id="18" idx="6"/>
            <a:endCxn id="18" idx="0"/>
          </p:cNvCxnSpPr>
          <p:nvPr/>
        </p:nvCxnSpPr>
        <p:spPr>
          <a:xfrm flipH="1" flipV="1">
            <a:off x="4217860" y="3386131"/>
            <a:ext cx="228600" cy="228600"/>
          </a:xfrm>
          <a:prstGeom prst="bentConnector4">
            <a:avLst>
              <a:gd name="adj1" fmla="val -100000"/>
              <a:gd name="adj2" fmla="val 2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622601" y="408506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75060" y="3210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1" name="肘形连接符 50"/>
          <p:cNvCxnSpPr>
            <a:stCxn id="18" idx="5"/>
            <a:endCxn id="29" idx="6"/>
          </p:cNvCxnSpPr>
          <p:nvPr/>
        </p:nvCxnSpPr>
        <p:spPr>
          <a:xfrm rot="16200000" flipH="1">
            <a:off x="3816406" y="4339474"/>
            <a:ext cx="1193153" cy="66955"/>
          </a:xfrm>
          <a:prstGeom prst="bentConnector4">
            <a:avLst>
              <a:gd name="adj1" fmla="val 361"/>
              <a:gd name="adj2" fmla="val 4414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29" idx="0"/>
            <a:endCxn id="18" idx="4"/>
          </p:cNvCxnSpPr>
          <p:nvPr/>
        </p:nvCxnSpPr>
        <p:spPr>
          <a:xfrm flipV="1">
            <a:off x="4217860" y="3843331"/>
            <a:ext cx="0" cy="89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900320" y="4103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0" name="肘形连接符 59"/>
          <p:cNvCxnSpPr>
            <a:stCxn id="29" idx="2"/>
            <a:endCxn id="29" idx="4"/>
          </p:cNvCxnSpPr>
          <p:nvPr/>
        </p:nvCxnSpPr>
        <p:spPr>
          <a:xfrm rot="10800000" flipH="1" flipV="1">
            <a:off x="3989260" y="4969529"/>
            <a:ext cx="228600" cy="228600"/>
          </a:xfrm>
          <a:prstGeom prst="bentConnector4">
            <a:avLst>
              <a:gd name="adj1" fmla="val -100000"/>
              <a:gd name="adj2" fmla="val 2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3464017" y="504059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1225" y="5718328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ababbab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的状态转换序列：</a:t>
            </a:r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ABCBCCBC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666830" y="4150402"/>
            <a:ext cx="340958" cy="34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1&amp;2--2.8.c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：用算法</a:t>
            </a:r>
            <a:r>
              <a:rPr lang="en-US" altLang="zh-CN" dirty="0" smtClean="0"/>
              <a:t>2.2</a:t>
            </a:r>
            <a:r>
              <a:rPr lang="zh-CN" altLang="en-US" dirty="0" smtClean="0"/>
              <a:t>将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ε|a</a:t>
            </a:r>
            <a:r>
              <a:rPr lang="en-US" altLang="zh-CN" dirty="0" smtClean="0"/>
              <a:t>)|b</a:t>
            </a:r>
            <a:r>
              <a:rPr lang="zh-CN" altLang="en-US" dirty="0" smtClean="0"/>
              <a:t>*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变换成</a:t>
            </a:r>
            <a:r>
              <a:rPr lang="en-US" altLang="zh-CN" dirty="0" smtClean="0"/>
              <a:t>DFA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给出处理</a:t>
            </a:r>
            <a:r>
              <a:rPr lang="en-US" altLang="zh-CN" dirty="0" err="1" smtClean="0"/>
              <a:t>ababbab</a:t>
            </a:r>
            <a:r>
              <a:rPr lang="zh-CN" altLang="en-US" dirty="0" smtClean="0"/>
              <a:t>的状态转换序列</a:t>
            </a:r>
            <a:endParaRPr lang="en-US" altLang="zh-CN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1&amp;2--2.3c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2"/>
            <a:ext cx="7141127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题目：叙述由下列正规式描述的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0|1</a:t>
            </a:r>
            <a:r>
              <a:rPr lang="zh-CN" altLang="en-US" dirty="0" smtClean="0"/>
              <a:t>） </a:t>
            </a:r>
            <a:r>
              <a:rPr lang="zh-CN" altLang="en-US" dirty="0"/>
              <a:t>* </a:t>
            </a:r>
            <a:r>
              <a:rPr lang="en-US" altLang="zh-CN" dirty="0" smtClean="0"/>
              <a:t>0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0|1</a:t>
            </a:r>
            <a:r>
              <a:rPr lang="zh-CN" altLang="en-US" dirty="0" smtClean="0"/>
              <a:t>）（</a:t>
            </a:r>
            <a:r>
              <a:rPr lang="en-US" altLang="zh-CN" dirty="0" smtClean="0"/>
              <a:t>0|1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en-US" dirty="0"/>
          </a:p>
          <a:p>
            <a:r>
              <a:rPr lang="zh-CN" altLang="en-US" dirty="0" smtClean="0"/>
              <a:t>答案：</a:t>
            </a:r>
            <a:endParaRPr lang="en-US" altLang="zh-CN" dirty="0" smtClean="0"/>
          </a:p>
          <a:p>
            <a:r>
              <a:rPr lang="zh-CN" altLang="en-US" dirty="0" smtClean="0"/>
              <a:t>表示倒数</a:t>
            </a:r>
            <a:r>
              <a:rPr lang="zh-CN" altLang="en-US" dirty="0"/>
              <a:t>第三位为</a:t>
            </a:r>
            <a:r>
              <a:rPr lang="en-US" altLang="zh-CN" dirty="0"/>
              <a:t>0</a:t>
            </a:r>
            <a:r>
              <a:rPr lang="zh-CN" altLang="en-US" dirty="0" smtClean="0"/>
              <a:t>的</a:t>
            </a:r>
            <a:r>
              <a:rPr lang="en-US" altLang="zh-CN" dirty="0"/>
              <a:t>01</a:t>
            </a:r>
            <a:r>
              <a:rPr lang="zh-CN" altLang="en-US" dirty="0" smtClean="0"/>
              <a:t>串</a:t>
            </a:r>
            <a:endParaRPr lang="en-US" altLang="zh-CN" dirty="0" smtClean="0"/>
          </a:p>
        </p:txBody>
      </p:sp>
      <p:sp>
        <p:nvSpPr>
          <p:cNvPr id="5" name="标题 1"/>
          <p:cNvSpPr txBox="1"/>
          <p:nvPr/>
        </p:nvSpPr>
        <p:spPr>
          <a:xfrm>
            <a:off x="821054" y="5923998"/>
            <a:ext cx="8250760" cy="637829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注意：用自然语言描述，描述字符串性质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818492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1&amp;2--2.8.c: </a:t>
            </a:r>
            <a:r>
              <a:rPr lang="en-US" altLang="zh-CN" dirty="0"/>
              <a:t>((</a:t>
            </a:r>
            <a:r>
              <a:rPr lang="en-US" altLang="zh-CN" dirty="0" err="1"/>
              <a:t>ε|a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|</a:t>
            </a:r>
            <a:r>
              <a:rPr lang="en-US" altLang="zh-CN" dirty="0"/>
              <a:t>b</a:t>
            </a:r>
            <a:r>
              <a:rPr lang="zh-CN" altLang="en-US" dirty="0"/>
              <a:t>*</a:t>
            </a:r>
            <a:r>
              <a:rPr lang="en-US" altLang="zh-CN" dirty="0"/>
              <a:t>)*</a:t>
            </a:r>
            <a:r>
              <a:rPr lang="zh-CN" altLang="en-US" dirty="0"/>
              <a:t>的</a:t>
            </a:r>
            <a:r>
              <a:rPr lang="en-US" altLang="zh-CN" dirty="0"/>
              <a:t>NFA</a:t>
            </a:r>
            <a:endParaRPr lang="zh-CN" altLang="en-US" dirty="0"/>
          </a:p>
        </p:txBody>
      </p:sp>
      <p:sp>
        <p:nvSpPr>
          <p:cNvPr id="18" name="标题 1"/>
          <p:cNvSpPr txBox="1"/>
          <p:nvPr/>
        </p:nvSpPr>
        <p:spPr>
          <a:xfrm>
            <a:off x="911224" y="1118902"/>
            <a:ext cx="4956175" cy="563066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NFA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45" name="椭圆 44"/>
          <p:cNvSpPr/>
          <p:nvPr/>
        </p:nvSpPr>
        <p:spPr>
          <a:xfrm>
            <a:off x="2588012" y="282923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1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551295" y="226564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2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551295" y="337701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4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521660" y="225989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3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521660" y="3371264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5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0" name="直接箭头连接符 49"/>
          <p:cNvCxnSpPr>
            <a:stCxn id="45" idx="6"/>
            <a:endCxn id="46" idx="2"/>
          </p:cNvCxnSpPr>
          <p:nvPr/>
        </p:nvCxnSpPr>
        <p:spPr>
          <a:xfrm flipV="1">
            <a:off x="3045212" y="2494243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45" idx="6"/>
            <a:endCxn id="47" idx="2"/>
          </p:cNvCxnSpPr>
          <p:nvPr/>
        </p:nvCxnSpPr>
        <p:spPr>
          <a:xfrm>
            <a:off x="3045212" y="3057835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46" idx="6"/>
            <a:endCxn id="48" idx="2"/>
          </p:cNvCxnSpPr>
          <p:nvPr/>
        </p:nvCxnSpPr>
        <p:spPr>
          <a:xfrm flipV="1">
            <a:off x="4008495" y="2488493"/>
            <a:ext cx="513165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47" idx="6"/>
            <a:endCxn id="49" idx="2"/>
          </p:cNvCxnSpPr>
          <p:nvPr/>
        </p:nvCxnSpPr>
        <p:spPr>
          <a:xfrm flipV="1">
            <a:off x="4008495" y="3599864"/>
            <a:ext cx="513165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8" idx="6"/>
            <a:endCxn id="56" idx="2"/>
          </p:cNvCxnSpPr>
          <p:nvPr/>
        </p:nvCxnSpPr>
        <p:spPr>
          <a:xfrm>
            <a:off x="4978860" y="2488493"/>
            <a:ext cx="796399" cy="56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49" idx="6"/>
            <a:endCxn id="56" idx="2"/>
          </p:cNvCxnSpPr>
          <p:nvPr/>
        </p:nvCxnSpPr>
        <p:spPr>
          <a:xfrm flipV="1">
            <a:off x="4978860" y="3057835"/>
            <a:ext cx="796399" cy="5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5775259" y="282923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6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84049" y="250292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70066" y="329440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34786" y="328068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313255" y="246625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10979" y="2195685"/>
            <a:ext cx="28565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117248" y="329440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3" name="直接箭头连接符 62"/>
          <p:cNvCxnSpPr>
            <a:stCxn id="77" idx="6"/>
            <a:endCxn id="45" idx="2"/>
          </p:cNvCxnSpPr>
          <p:nvPr/>
        </p:nvCxnSpPr>
        <p:spPr>
          <a:xfrm>
            <a:off x="2102830" y="3053676"/>
            <a:ext cx="485182" cy="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6742627" y="282614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7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5" name="直接箭头连接符 64"/>
          <p:cNvCxnSpPr>
            <a:stCxn id="64" idx="6"/>
            <a:endCxn id="66" idx="2"/>
          </p:cNvCxnSpPr>
          <p:nvPr/>
        </p:nvCxnSpPr>
        <p:spPr>
          <a:xfrm flipV="1">
            <a:off x="7199827" y="3054088"/>
            <a:ext cx="457200" cy="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7657027" y="2825488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8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7" name="直接箭头连接符 66"/>
          <p:cNvCxnSpPr>
            <a:stCxn id="56" idx="6"/>
            <a:endCxn id="64" idx="2"/>
          </p:cNvCxnSpPr>
          <p:nvPr/>
        </p:nvCxnSpPr>
        <p:spPr>
          <a:xfrm flipV="1">
            <a:off x="6232459" y="3054746"/>
            <a:ext cx="510168" cy="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67"/>
          <p:cNvSpPr/>
          <p:nvPr/>
        </p:nvSpPr>
        <p:spPr>
          <a:xfrm>
            <a:off x="8456413" y="2824588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9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9" name="直接箭头连接符 68"/>
          <p:cNvCxnSpPr>
            <a:stCxn id="68" idx="6"/>
            <a:endCxn id="75" idx="2"/>
          </p:cNvCxnSpPr>
          <p:nvPr/>
        </p:nvCxnSpPr>
        <p:spPr>
          <a:xfrm>
            <a:off x="8913613" y="3053188"/>
            <a:ext cx="310547" cy="1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6" idx="6"/>
            <a:endCxn id="68" idx="2"/>
          </p:cNvCxnSpPr>
          <p:nvPr/>
        </p:nvCxnSpPr>
        <p:spPr>
          <a:xfrm flipV="1">
            <a:off x="8114227" y="3053188"/>
            <a:ext cx="342186" cy="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7253197" y="263992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72" name="肘形连接符 71"/>
          <p:cNvCxnSpPr>
            <a:stCxn id="56" idx="4"/>
            <a:endCxn id="68" idx="4"/>
          </p:cNvCxnSpPr>
          <p:nvPr/>
        </p:nvCxnSpPr>
        <p:spPr>
          <a:xfrm rot="5400000" flipH="1" flipV="1">
            <a:off x="7342112" y="1943535"/>
            <a:ext cx="4647" cy="2681154"/>
          </a:xfrm>
          <a:prstGeom prst="bentConnector3">
            <a:avLst>
              <a:gd name="adj1" fmla="val -49193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连接符 72"/>
          <p:cNvCxnSpPr>
            <a:stCxn id="66" idx="0"/>
            <a:endCxn id="64" idx="0"/>
          </p:cNvCxnSpPr>
          <p:nvPr/>
        </p:nvCxnSpPr>
        <p:spPr>
          <a:xfrm rot="16200000" flipH="1" flipV="1">
            <a:off x="7428098" y="2368617"/>
            <a:ext cx="658" cy="914400"/>
          </a:xfrm>
          <a:prstGeom prst="bentConnector3">
            <a:avLst>
              <a:gd name="adj1" fmla="val -347416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9224160" y="2837203"/>
            <a:ext cx="457200" cy="457200"/>
            <a:chOff x="5602642" y="2424021"/>
            <a:chExt cx="457200" cy="457200"/>
          </a:xfrm>
        </p:grpSpPr>
        <p:sp>
          <p:nvSpPr>
            <p:cNvPr id="75" name="椭圆 74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 smtClean="0">
                  <a:solidFill>
                    <a:srgbClr val="4472C4"/>
                  </a:solidFill>
                </a:rPr>
                <a:t>10</a:t>
              </a:r>
              <a:endParaRPr lang="zh-CN" altLang="en-US" sz="1050" dirty="0">
                <a:solidFill>
                  <a:srgbClr val="4472C4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1645630" y="282507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4472C4"/>
                </a:solidFill>
              </a:rPr>
              <a:t>0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78" name="直接箭头连接符 77"/>
          <p:cNvCxnSpPr>
            <a:endCxn id="77" idx="2"/>
          </p:cNvCxnSpPr>
          <p:nvPr/>
        </p:nvCxnSpPr>
        <p:spPr>
          <a:xfrm>
            <a:off x="948146" y="3053676"/>
            <a:ext cx="6974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913184" y="2650919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141592" y="261255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1" name="肘形连接符 80"/>
          <p:cNvCxnSpPr>
            <a:stCxn id="77" idx="4"/>
            <a:endCxn id="75" idx="4"/>
          </p:cNvCxnSpPr>
          <p:nvPr/>
        </p:nvCxnSpPr>
        <p:spPr>
          <a:xfrm rot="16200000" flipH="1">
            <a:off x="5657432" y="-500926"/>
            <a:ext cx="12127" cy="7578530"/>
          </a:xfrm>
          <a:prstGeom prst="bentConnector3">
            <a:avLst>
              <a:gd name="adj1" fmla="val 73200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肘形连接符 81"/>
          <p:cNvCxnSpPr>
            <a:stCxn id="68" idx="0"/>
            <a:endCxn id="45" idx="0"/>
          </p:cNvCxnSpPr>
          <p:nvPr/>
        </p:nvCxnSpPr>
        <p:spPr>
          <a:xfrm rot="16200000" flipH="1" flipV="1">
            <a:off x="5748489" y="-107290"/>
            <a:ext cx="4647" cy="5868401"/>
          </a:xfrm>
          <a:prstGeom prst="bentConnector3">
            <a:avLst>
              <a:gd name="adj1" fmla="val -195843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6387414" y="258424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893765" y="273341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003859" y="164386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089631" y="384016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099957" y="329440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145866" y="274373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9" name="标题 1"/>
          <p:cNvSpPr txBox="1"/>
          <p:nvPr/>
        </p:nvSpPr>
        <p:spPr>
          <a:xfrm>
            <a:off x="911225" y="4522433"/>
            <a:ext cx="10928124" cy="218694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A={0,1,2,3,4,6,7,9,10}</a:t>
            </a:r>
            <a:endParaRPr lang="en-US" altLang="zh-CN" dirty="0" smtClean="0"/>
          </a:p>
          <a:p>
            <a:r>
              <a:rPr lang="en-US" altLang="zh-CN" dirty="0" smtClean="0"/>
              <a:t>B={1,2,3,4,5,6,7,9,10}</a:t>
            </a:r>
            <a:endParaRPr lang="en-US" altLang="zh-CN" dirty="0" smtClean="0"/>
          </a:p>
          <a:p>
            <a:r>
              <a:rPr lang="en-US" altLang="zh-CN" dirty="0" smtClean="0"/>
              <a:t>C={1,2,3,4,6,7,8,9,10}</a:t>
            </a:r>
            <a:endParaRPr lang="en-US" altLang="zh-CN" dirty="0"/>
          </a:p>
        </p:txBody>
      </p:sp>
      <p:sp>
        <p:nvSpPr>
          <p:cNvPr id="90" name="矩形 89"/>
          <p:cNvSpPr/>
          <p:nvPr/>
        </p:nvSpPr>
        <p:spPr>
          <a:xfrm>
            <a:off x="7285599" y="220587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3117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en-US" altLang="zh-CN" dirty="0"/>
              <a:t>((</a:t>
            </a:r>
            <a:r>
              <a:rPr lang="en-US" altLang="zh-CN" dirty="0" err="1"/>
              <a:t>ε|a</a:t>
            </a:r>
            <a:r>
              <a:rPr lang="en-US" altLang="zh-CN" dirty="0"/>
              <a:t>)|b</a:t>
            </a:r>
            <a:r>
              <a:rPr lang="zh-CN" altLang="en-US" dirty="0"/>
              <a:t>*</a:t>
            </a:r>
            <a:r>
              <a:rPr lang="en-US" altLang="zh-CN" dirty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DFA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11225" y="1285862"/>
          <a:ext cx="75317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78"/>
                <a:gridCol w="2510578"/>
                <a:gridCol w="251057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1608709" y="409906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1" name="直接箭头连接符 10"/>
          <p:cNvCxnSpPr>
            <a:stCxn id="6" idx="6"/>
            <a:endCxn id="18" idx="2"/>
          </p:cNvCxnSpPr>
          <p:nvPr/>
        </p:nvCxnSpPr>
        <p:spPr>
          <a:xfrm flipV="1">
            <a:off x="2065909" y="3614731"/>
            <a:ext cx="1923351" cy="71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6"/>
            <a:endCxn id="29" idx="2"/>
          </p:cNvCxnSpPr>
          <p:nvPr/>
        </p:nvCxnSpPr>
        <p:spPr>
          <a:xfrm>
            <a:off x="2065909" y="4327663"/>
            <a:ext cx="1923351" cy="64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989260" y="3386131"/>
            <a:ext cx="457200" cy="457200"/>
            <a:chOff x="5602642" y="2424021"/>
            <a:chExt cx="457200" cy="457200"/>
          </a:xfrm>
        </p:grpSpPr>
        <p:sp>
          <p:nvSpPr>
            <p:cNvPr id="18" name="椭圆 17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B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475254" y="3792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2150" y="452983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911225" y="4327663"/>
            <a:ext cx="636488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14470" y="391239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89260" y="4740929"/>
            <a:ext cx="457200" cy="457200"/>
            <a:chOff x="5602642" y="2424021"/>
            <a:chExt cx="457200" cy="457200"/>
          </a:xfrm>
        </p:grpSpPr>
        <p:sp>
          <p:nvSpPr>
            <p:cNvPr id="29" name="椭圆 2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C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35" name="肘形连接符 34"/>
          <p:cNvCxnSpPr>
            <a:stCxn id="18" idx="6"/>
            <a:endCxn id="18" idx="0"/>
          </p:cNvCxnSpPr>
          <p:nvPr/>
        </p:nvCxnSpPr>
        <p:spPr>
          <a:xfrm flipH="1" flipV="1">
            <a:off x="4217860" y="3386131"/>
            <a:ext cx="228600" cy="228600"/>
          </a:xfrm>
          <a:prstGeom prst="bentConnector4">
            <a:avLst>
              <a:gd name="adj1" fmla="val -100000"/>
              <a:gd name="adj2" fmla="val 2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622601" y="408506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75060" y="3210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1" name="肘形连接符 50"/>
          <p:cNvCxnSpPr>
            <a:stCxn id="18" idx="5"/>
            <a:endCxn id="29" idx="6"/>
          </p:cNvCxnSpPr>
          <p:nvPr/>
        </p:nvCxnSpPr>
        <p:spPr>
          <a:xfrm rot="16200000" flipH="1">
            <a:off x="3816406" y="4339474"/>
            <a:ext cx="1193153" cy="66955"/>
          </a:xfrm>
          <a:prstGeom prst="bentConnector4">
            <a:avLst>
              <a:gd name="adj1" fmla="val 361"/>
              <a:gd name="adj2" fmla="val 4414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29" idx="0"/>
            <a:endCxn id="18" idx="4"/>
          </p:cNvCxnSpPr>
          <p:nvPr/>
        </p:nvCxnSpPr>
        <p:spPr>
          <a:xfrm flipV="1">
            <a:off x="4217860" y="3843331"/>
            <a:ext cx="0" cy="89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900320" y="4103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0" name="肘形连接符 59"/>
          <p:cNvCxnSpPr>
            <a:stCxn id="29" idx="2"/>
            <a:endCxn id="29" idx="4"/>
          </p:cNvCxnSpPr>
          <p:nvPr/>
        </p:nvCxnSpPr>
        <p:spPr>
          <a:xfrm rot="10800000" flipH="1" flipV="1">
            <a:off x="3989260" y="4969529"/>
            <a:ext cx="228600" cy="228600"/>
          </a:xfrm>
          <a:prstGeom prst="bentConnector4">
            <a:avLst>
              <a:gd name="adj1" fmla="val -100000"/>
              <a:gd name="adj2" fmla="val 2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3464017" y="504059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1225" y="5718328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ababbab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的状态转换序列：</a:t>
            </a:r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ABCBCCBC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662388" y="4157184"/>
            <a:ext cx="340958" cy="34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1&amp;2--2.8.d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：用算法</a:t>
            </a:r>
            <a:r>
              <a:rPr lang="en-US" altLang="zh-CN" dirty="0" smtClean="0"/>
              <a:t>2.2</a:t>
            </a:r>
            <a:r>
              <a:rPr lang="zh-CN" altLang="en-US" dirty="0" smtClean="0"/>
              <a:t>将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a|b</a:t>
            </a:r>
            <a:r>
              <a:rPr lang="en-US" altLang="zh-CN" dirty="0" smtClean="0"/>
              <a:t>)</a:t>
            </a:r>
            <a:r>
              <a:rPr lang="zh-CN" altLang="en-US" dirty="0" smtClean="0"/>
              <a:t>*</a:t>
            </a:r>
            <a:r>
              <a:rPr lang="en-US" altLang="zh-CN" dirty="0" err="1" smtClean="0"/>
              <a:t>abb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a|b</a:t>
            </a:r>
            <a:r>
              <a:rPr lang="en-US" altLang="zh-CN" dirty="0" smtClean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变换成</a:t>
            </a:r>
            <a:r>
              <a:rPr lang="en-US" altLang="zh-CN" dirty="0" smtClean="0"/>
              <a:t>DFA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给出处理</a:t>
            </a:r>
            <a:r>
              <a:rPr lang="en-US" altLang="zh-CN" dirty="0" err="1" smtClean="0"/>
              <a:t>ababbab</a:t>
            </a:r>
            <a:r>
              <a:rPr lang="zh-CN" altLang="en-US" dirty="0" smtClean="0"/>
              <a:t>的状态转换序列</a:t>
            </a:r>
            <a:endParaRPr lang="en-US" altLang="zh-CN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938974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1&amp;2--2.8.d: </a:t>
            </a:r>
            <a:r>
              <a:rPr lang="en-US" altLang="zh-CN" dirty="0"/>
              <a:t>(</a:t>
            </a:r>
            <a:r>
              <a:rPr lang="en-US" altLang="zh-CN" dirty="0" err="1"/>
              <a:t>a|b</a:t>
            </a:r>
            <a:r>
              <a:rPr lang="en-US" altLang="zh-CN" dirty="0"/>
              <a:t>)</a:t>
            </a:r>
            <a:r>
              <a:rPr lang="zh-CN" altLang="en-US" dirty="0"/>
              <a:t>*</a:t>
            </a:r>
            <a:r>
              <a:rPr lang="en-US" altLang="zh-CN" dirty="0" err="1"/>
              <a:t>abb</a:t>
            </a:r>
            <a:r>
              <a:rPr lang="en-US" altLang="zh-CN" dirty="0"/>
              <a:t>(</a:t>
            </a:r>
            <a:r>
              <a:rPr lang="en-US" altLang="zh-CN" dirty="0" err="1"/>
              <a:t>a|b</a:t>
            </a:r>
            <a:r>
              <a:rPr lang="en-US" altLang="zh-CN" dirty="0"/>
              <a:t>)*</a:t>
            </a:r>
            <a:r>
              <a:rPr lang="zh-CN" altLang="en-US" dirty="0"/>
              <a:t>的</a:t>
            </a:r>
            <a:r>
              <a:rPr lang="en-US" altLang="zh-CN" dirty="0"/>
              <a:t>NFA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2601420" y="219756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1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64703" y="163397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2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64703" y="2745348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4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51961" y="162822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3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51961" y="2739598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5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1" name="直接箭头连接符 10"/>
          <p:cNvCxnSpPr>
            <a:stCxn id="6" idx="6"/>
            <a:endCxn id="7" idx="2"/>
          </p:cNvCxnSpPr>
          <p:nvPr/>
        </p:nvCxnSpPr>
        <p:spPr>
          <a:xfrm flipV="1">
            <a:off x="3058620" y="1862577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6"/>
            <a:endCxn id="8" idx="2"/>
          </p:cNvCxnSpPr>
          <p:nvPr/>
        </p:nvCxnSpPr>
        <p:spPr>
          <a:xfrm>
            <a:off x="3058620" y="2426169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6"/>
            <a:endCxn id="9" idx="2"/>
          </p:cNvCxnSpPr>
          <p:nvPr/>
        </p:nvCxnSpPr>
        <p:spPr>
          <a:xfrm flipV="1">
            <a:off x="4021903" y="1856827"/>
            <a:ext cx="53005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6"/>
            <a:endCxn id="10" idx="2"/>
          </p:cNvCxnSpPr>
          <p:nvPr/>
        </p:nvCxnSpPr>
        <p:spPr>
          <a:xfrm flipV="1">
            <a:off x="4021903" y="2968198"/>
            <a:ext cx="53005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6"/>
            <a:endCxn id="18" idx="2"/>
          </p:cNvCxnSpPr>
          <p:nvPr/>
        </p:nvCxnSpPr>
        <p:spPr>
          <a:xfrm>
            <a:off x="5009161" y="1856827"/>
            <a:ext cx="777349" cy="56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0" idx="6"/>
            <a:endCxn id="18" idx="2"/>
          </p:cNvCxnSpPr>
          <p:nvPr/>
        </p:nvCxnSpPr>
        <p:spPr>
          <a:xfrm flipV="1">
            <a:off x="5009161" y="2426169"/>
            <a:ext cx="777349" cy="5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786510" y="219756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6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97457" y="187126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83474" y="266273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65087" y="2649019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43556" y="183458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72705" y="15640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77370" y="266273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6" name="直接箭头连接符 25"/>
          <p:cNvCxnSpPr>
            <a:endCxn id="62" idx="2"/>
          </p:cNvCxnSpPr>
          <p:nvPr/>
        </p:nvCxnSpPr>
        <p:spPr>
          <a:xfrm>
            <a:off x="1290075" y="2428039"/>
            <a:ext cx="519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269006" y="201852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4472C4"/>
                </a:solidFill>
              </a:rPr>
              <a:t>开始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262063" y="220391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8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9" name="直接箭头连接符 28"/>
          <p:cNvCxnSpPr>
            <a:stCxn id="28" idx="4"/>
            <a:endCxn id="30" idx="0"/>
          </p:cNvCxnSpPr>
          <p:nvPr/>
        </p:nvCxnSpPr>
        <p:spPr>
          <a:xfrm>
            <a:off x="7490663" y="2661119"/>
            <a:ext cx="0" cy="30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262063" y="2968198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9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85929" y="260612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47275" y="42616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38" name="直接箭头连接符 37"/>
          <p:cNvCxnSpPr>
            <a:stCxn id="69" idx="6"/>
            <a:endCxn id="28" idx="2"/>
          </p:cNvCxnSpPr>
          <p:nvPr/>
        </p:nvCxnSpPr>
        <p:spPr>
          <a:xfrm>
            <a:off x="6987514" y="2429045"/>
            <a:ext cx="274549" cy="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004560" y="20742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809379" y="219943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0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4" name="直接箭头连接符 63"/>
          <p:cNvCxnSpPr>
            <a:stCxn id="62" idx="6"/>
            <a:endCxn id="6" idx="2"/>
          </p:cNvCxnSpPr>
          <p:nvPr/>
        </p:nvCxnSpPr>
        <p:spPr>
          <a:xfrm flipV="1">
            <a:off x="2266579" y="2426169"/>
            <a:ext cx="334841" cy="1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6530314" y="220044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7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71" name="直接箭头连接符 70"/>
          <p:cNvCxnSpPr>
            <a:stCxn id="18" idx="6"/>
            <a:endCxn id="69" idx="2"/>
          </p:cNvCxnSpPr>
          <p:nvPr/>
        </p:nvCxnSpPr>
        <p:spPr>
          <a:xfrm>
            <a:off x="6243710" y="2426169"/>
            <a:ext cx="286604" cy="2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肘形连接符 74"/>
          <p:cNvCxnSpPr>
            <a:stCxn id="62" idx="4"/>
            <a:endCxn id="69" idx="4"/>
          </p:cNvCxnSpPr>
          <p:nvPr/>
        </p:nvCxnSpPr>
        <p:spPr>
          <a:xfrm rot="16200000" flipH="1">
            <a:off x="4397943" y="296674"/>
            <a:ext cx="1006" cy="4720935"/>
          </a:xfrm>
          <a:prstGeom prst="bentConnector3">
            <a:avLst>
              <a:gd name="adj1" fmla="val 1017133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肘形连接符 78"/>
          <p:cNvCxnSpPr>
            <a:stCxn id="18" idx="0"/>
            <a:endCxn id="6" idx="0"/>
          </p:cNvCxnSpPr>
          <p:nvPr/>
        </p:nvCxnSpPr>
        <p:spPr>
          <a:xfrm rot="16200000" flipV="1">
            <a:off x="4422565" y="605024"/>
            <a:ext cx="12700" cy="3185090"/>
          </a:xfrm>
          <a:prstGeom prst="bentConnector3">
            <a:avLst>
              <a:gd name="adj1" fmla="val 7573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249186" y="205827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329663" y="89478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217044" y="205436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255618" y="329080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19" name="肘形连接符 118"/>
          <p:cNvCxnSpPr>
            <a:stCxn id="30" idx="4"/>
            <a:endCxn id="144" idx="2"/>
          </p:cNvCxnSpPr>
          <p:nvPr/>
        </p:nvCxnSpPr>
        <p:spPr>
          <a:xfrm rot="5400000">
            <a:off x="4181750" y="2073669"/>
            <a:ext cx="1957184" cy="4660643"/>
          </a:xfrm>
          <a:prstGeom prst="bentConnector4">
            <a:avLst>
              <a:gd name="adj1" fmla="val 22746"/>
              <a:gd name="adj2" fmla="val 104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>
            <a:off x="3622061" y="515211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11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4585344" y="458852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12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4585344" y="569989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14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5572602" y="458277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13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5572602" y="569414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15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cxnSp>
        <p:nvCxnSpPr>
          <p:cNvPr id="131" name="直接箭头连接符 130"/>
          <p:cNvCxnSpPr>
            <a:stCxn id="126" idx="6"/>
            <a:endCxn id="127" idx="2"/>
          </p:cNvCxnSpPr>
          <p:nvPr/>
        </p:nvCxnSpPr>
        <p:spPr>
          <a:xfrm flipV="1">
            <a:off x="4079261" y="4817120"/>
            <a:ext cx="506083" cy="56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>
            <a:stCxn id="126" idx="6"/>
            <a:endCxn id="128" idx="2"/>
          </p:cNvCxnSpPr>
          <p:nvPr/>
        </p:nvCxnSpPr>
        <p:spPr>
          <a:xfrm>
            <a:off x="4079261" y="5380712"/>
            <a:ext cx="506083" cy="547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>
            <a:stCxn id="127" idx="6"/>
            <a:endCxn id="129" idx="2"/>
          </p:cNvCxnSpPr>
          <p:nvPr/>
        </p:nvCxnSpPr>
        <p:spPr>
          <a:xfrm flipV="1">
            <a:off x="5042544" y="4811370"/>
            <a:ext cx="53005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/>
          <p:cNvCxnSpPr>
            <a:stCxn id="128" idx="6"/>
            <a:endCxn id="130" idx="2"/>
          </p:cNvCxnSpPr>
          <p:nvPr/>
        </p:nvCxnSpPr>
        <p:spPr>
          <a:xfrm flipV="1">
            <a:off x="5042544" y="5922741"/>
            <a:ext cx="530058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>
            <a:stCxn id="129" idx="6"/>
            <a:endCxn id="137" idx="2"/>
          </p:cNvCxnSpPr>
          <p:nvPr/>
        </p:nvCxnSpPr>
        <p:spPr>
          <a:xfrm>
            <a:off x="6029802" y="4811370"/>
            <a:ext cx="777349" cy="56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>
            <a:stCxn id="130" idx="6"/>
            <a:endCxn id="137" idx="2"/>
          </p:cNvCxnSpPr>
          <p:nvPr/>
        </p:nvCxnSpPr>
        <p:spPr>
          <a:xfrm flipV="1">
            <a:off x="6029802" y="5380712"/>
            <a:ext cx="777349" cy="5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椭圆 136"/>
          <p:cNvSpPr/>
          <p:nvPr/>
        </p:nvSpPr>
        <p:spPr>
          <a:xfrm>
            <a:off x="6807151" y="515211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16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4118098" y="482580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4104115" y="561728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285728" y="560356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364197" y="478913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5193346" y="45185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5198011" y="561728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2830020" y="5153982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10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cxnSp>
        <p:nvCxnSpPr>
          <p:cNvPr id="145" name="直接箭头连接符 144"/>
          <p:cNvCxnSpPr>
            <a:stCxn id="144" idx="6"/>
            <a:endCxn id="126" idx="2"/>
          </p:cNvCxnSpPr>
          <p:nvPr/>
        </p:nvCxnSpPr>
        <p:spPr>
          <a:xfrm flipV="1">
            <a:off x="3287220" y="5380712"/>
            <a:ext cx="334841" cy="1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椭圆 145"/>
          <p:cNvSpPr/>
          <p:nvPr/>
        </p:nvSpPr>
        <p:spPr>
          <a:xfrm>
            <a:off x="7550955" y="5154988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solidFill>
                  <a:srgbClr val="4472C4"/>
                </a:solidFill>
              </a:rPr>
              <a:t>17</a:t>
            </a:r>
            <a:endParaRPr lang="zh-CN" altLang="en-US" sz="1050" dirty="0">
              <a:solidFill>
                <a:srgbClr val="4472C4"/>
              </a:solidFill>
            </a:endParaRPr>
          </a:p>
        </p:txBody>
      </p:sp>
      <p:cxnSp>
        <p:nvCxnSpPr>
          <p:cNvPr id="147" name="直接箭头连接符 146"/>
          <p:cNvCxnSpPr>
            <a:stCxn id="137" idx="6"/>
            <a:endCxn id="146" idx="2"/>
          </p:cNvCxnSpPr>
          <p:nvPr/>
        </p:nvCxnSpPr>
        <p:spPr>
          <a:xfrm>
            <a:off x="7264351" y="5380712"/>
            <a:ext cx="286604" cy="2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肘形连接符 147"/>
          <p:cNvCxnSpPr>
            <a:stCxn id="144" idx="4"/>
            <a:endCxn id="146" idx="4"/>
          </p:cNvCxnSpPr>
          <p:nvPr/>
        </p:nvCxnSpPr>
        <p:spPr>
          <a:xfrm rot="16200000" flipH="1">
            <a:off x="5418584" y="3251217"/>
            <a:ext cx="1006" cy="4720935"/>
          </a:xfrm>
          <a:prstGeom prst="bentConnector3">
            <a:avLst>
              <a:gd name="adj1" fmla="val 1017133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肘形连接符 148"/>
          <p:cNvCxnSpPr>
            <a:stCxn id="137" idx="0"/>
            <a:endCxn id="126" idx="0"/>
          </p:cNvCxnSpPr>
          <p:nvPr/>
        </p:nvCxnSpPr>
        <p:spPr>
          <a:xfrm rot="16200000" flipV="1">
            <a:off x="5443206" y="3559567"/>
            <a:ext cx="12700" cy="3185090"/>
          </a:xfrm>
          <a:prstGeom prst="bentConnector3">
            <a:avLst>
              <a:gd name="adj1" fmla="val 7573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>
            <a:off x="3269827" y="501281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7237685" y="500890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5276259" y="6245351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5209802" y="396758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ε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7609076" y="5226547"/>
            <a:ext cx="340958" cy="340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9643746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</a:t>
            </a:r>
            <a:r>
              <a:rPr lang="en-US" altLang="zh-CN" dirty="0"/>
              <a:t>- 2.8.d: (</a:t>
            </a:r>
            <a:r>
              <a:rPr lang="en-US" altLang="zh-CN" dirty="0" err="1"/>
              <a:t>a|b</a:t>
            </a:r>
            <a:r>
              <a:rPr lang="en-US" altLang="zh-CN" dirty="0"/>
              <a:t>)</a:t>
            </a:r>
            <a:r>
              <a:rPr lang="zh-CN" altLang="en-US" dirty="0"/>
              <a:t>*</a:t>
            </a:r>
            <a:r>
              <a:rPr lang="en-US" altLang="zh-CN" dirty="0" err="1"/>
              <a:t>abb</a:t>
            </a:r>
            <a:r>
              <a:rPr lang="en-US" altLang="zh-CN" dirty="0"/>
              <a:t>(</a:t>
            </a:r>
            <a:r>
              <a:rPr lang="en-US" altLang="zh-CN" dirty="0" err="1"/>
              <a:t>a|b</a:t>
            </a:r>
            <a:r>
              <a:rPr lang="en-US" altLang="zh-CN" dirty="0"/>
              <a:t>)*</a:t>
            </a:r>
            <a:r>
              <a:rPr lang="zh-CN" altLang="en-US" dirty="0" smtClean="0"/>
              <a:t>的</a:t>
            </a:r>
            <a:r>
              <a:rPr lang="zh-CN" altLang="en-US" dirty="0"/>
              <a:t>转换表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sp>
        <p:nvSpPr>
          <p:cNvPr id="6" name="标题 1"/>
          <p:cNvSpPr txBox="1"/>
          <p:nvPr/>
        </p:nvSpPr>
        <p:spPr>
          <a:xfrm>
            <a:off x="4922055" y="1165440"/>
            <a:ext cx="7269945" cy="579416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/>
              <a:t>A={0,1,2,4,7}</a:t>
            </a:r>
            <a:endParaRPr lang="en-US" altLang="zh-CN" dirty="0" smtClean="0"/>
          </a:p>
          <a:p>
            <a:r>
              <a:rPr lang="en-US" altLang="zh-CN" dirty="0" smtClean="0"/>
              <a:t>B={1,2,3,4,6,7,8}</a:t>
            </a:r>
            <a:endParaRPr lang="en-US" altLang="zh-CN" dirty="0" smtClean="0"/>
          </a:p>
          <a:p>
            <a:r>
              <a:rPr lang="en-US" altLang="zh-CN" dirty="0" smtClean="0"/>
              <a:t>C={1,2,4,5,6,7}</a:t>
            </a:r>
            <a:endParaRPr lang="en-US" altLang="zh-CN" dirty="0" smtClean="0"/>
          </a:p>
          <a:p>
            <a:r>
              <a:rPr lang="en-US" altLang="zh-CN" dirty="0" smtClean="0"/>
              <a:t>D={1,2,4,5,6,7,9}</a:t>
            </a:r>
            <a:endParaRPr lang="en-US" altLang="zh-CN" dirty="0" smtClean="0"/>
          </a:p>
          <a:p>
            <a:r>
              <a:rPr lang="en-US" altLang="zh-CN" dirty="0" smtClean="0"/>
              <a:t>E={1,2,4,5,6,7,10,11,12,13,17}</a:t>
            </a:r>
            <a:endParaRPr lang="en-US" altLang="zh-CN" dirty="0" smtClean="0"/>
          </a:p>
          <a:p>
            <a:r>
              <a:rPr lang="en-US" altLang="zh-CN" dirty="0" smtClean="0"/>
              <a:t>F={1,2,3,4,6,7,8,11,12,13,14,16,17}</a:t>
            </a:r>
            <a:endParaRPr lang="en-US" altLang="zh-CN" dirty="0" smtClean="0"/>
          </a:p>
          <a:p>
            <a:r>
              <a:rPr lang="en-US" altLang="zh-CN" dirty="0" smtClean="0"/>
              <a:t>G={1,2,4,5,6,7,11,12,14,15,16,17}</a:t>
            </a:r>
            <a:endParaRPr lang="en-US" altLang="zh-CN" dirty="0" smtClean="0"/>
          </a:p>
          <a:p>
            <a:r>
              <a:rPr lang="en-US" altLang="zh-CN" dirty="0" smtClean="0"/>
              <a:t>H={1,2,4,5,6,7,9,10,11,12,14,15,16,17}</a:t>
            </a:r>
            <a:endParaRPr lang="en-US" altLang="zh-CN" dirty="0" smtClean="0"/>
          </a:p>
          <a:p>
            <a:r>
              <a:rPr lang="en-US" altLang="zh-CN" dirty="0" smtClean="0"/>
              <a:t>I={1,2,4,5,6,7,10,11,12,14,15,16,17}</a:t>
            </a:r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11225" y="1165440"/>
          <a:ext cx="32924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492"/>
                <a:gridCol w="1097492"/>
                <a:gridCol w="10974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标题 1"/>
          <p:cNvSpPr txBox="1"/>
          <p:nvPr/>
        </p:nvSpPr>
        <p:spPr>
          <a:xfrm>
            <a:off x="821053" y="5814395"/>
            <a:ext cx="9832570" cy="637829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容易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出错的地方：再最后几步构造时忘记检查状态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7-10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的变化，导致转换表不全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9643746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</a:t>
            </a:r>
            <a:r>
              <a:rPr lang="en-US" altLang="zh-CN" dirty="0"/>
              <a:t>- 2.8.d: (</a:t>
            </a:r>
            <a:r>
              <a:rPr lang="en-US" altLang="zh-CN" dirty="0" err="1"/>
              <a:t>a|b</a:t>
            </a:r>
            <a:r>
              <a:rPr lang="en-US" altLang="zh-CN" dirty="0"/>
              <a:t>)</a:t>
            </a:r>
            <a:r>
              <a:rPr lang="zh-CN" altLang="en-US" dirty="0"/>
              <a:t>*</a:t>
            </a:r>
            <a:r>
              <a:rPr lang="en-US" altLang="zh-CN" dirty="0" err="1"/>
              <a:t>abb</a:t>
            </a:r>
            <a:r>
              <a:rPr lang="en-US" altLang="zh-CN" dirty="0"/>
              <a:t>(</a:t>
            </a:r>
            <a:r>
              <a:rPr lang="en-US" altLang="zh-CN" dirty="0" err="1"/>
              <a:t>a|b</a:t>
            </a:r>
            <a:r>
              <a:rPr lang="en-US" altLang="zh-CN" dirty="0"/>
              <a:t>)*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DFA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11225" y="1165440"/>
          <a:ext cx="32924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492"/>
                <a:gridCol w="1097492"/>
                <a:gridCol w="10974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4453345" y="285142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05190" y="224994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05229" y="317333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C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" name="直接箭头连接符 4"/>
          <p:cNvCxnSpPr>
            <a:stCxn id="8" idx="7"/>
            <a:endCxn id="9" idx="2"/>
          </p:cNvCxnSpPr>
          <p:nvPr/>
        </p:nvCxnSpPr>
        <p:spPr>
          <a:xfrm flipV="1">
            <a:off x="4843590" y="2478549"/>
            <a:ext cx="561600" cy="4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5"/>
            <a:endCxn id="10" idx="2"/>
          </p:cNvCxnSpPr>
          <p:nvPr/>
        </p:nvCxnSpPr>
        <p:spPr>
          <a:xfrm>
            <a:off x="4843590" y="3241670"/>
            <a:ext cx="561639" cy="16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87338" y="23770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87338" y="301817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17" name="肘形连接符 16"/>
          <p:cNvCxnSpPr>
            <a:stCxn id="9" idx="7"/>
            <a:endCxn id="9" idx="1"/>
          </p:cNvCxnSpPr>
          <p:nvPr/>
        </p:nvCxnSpPr>
        <p:spPr>
          <a:xfrm rot="16200000" flipV="1">
            <a:off x="5633790" y="2155259"/>
            <a:ext cx="12700" cy="323290"/>
          </a:xfrm>
          <a:prstGeom prst="bentConnector3">
            <a:avLst>
              <a:gd name="adj1" fmla="val 2327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483749" y="165736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1" name="直接箭头连接符 20"/>
          <p:cNvCxnSpPr>
            <a:stCxn id="10" idx="0"/>
            <a:endCxn id="9" idx="4"/>
          </p:cNvCxnSpPr>
          <p:nvPr/>
        </p:nvCxnSpPr>
        <p:spPr>
          <a:xfrm flipH="1" flipV="1">
            <a:off x="5633790" y="2707149"/>
            <a:ext cx="39" cy="466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501703" y="27967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26" name="肘形连接符 25"/>
          <p:cNvCxnSpPr>
            <a:stCxn id="10" idx="5"/>
            <a:endCxn id="10" idx="3"/>
          </p:cNvCxnSpPr>
          <p:nvPr/>
        </p:nvCxnSpPr>
        <p:spPr>
          <a:xfrm rot="5400000">
            <a:off x="5633829" y="3401935"/>
            <a:ext cx="12700" cy="323290"/>
          </a:xfrm>
          <a:prstGeom prst="bentConnector3">
            <a:avLst>
              <a:gd name="adj1" fmla="val 2327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484069" y="374955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285115" y="224994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D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32" name="直接箭头连接符 31"/>
          <p:cNvCxnSpPr>
            <a:stCxn id="9" idx="7"/>
            <a:endCxn id="28" idx="1"/>
          </p:cNvCxnSpPr>
          <p:nvPr/>
        </p:nvCxnSpPr>
        <p:spPr>
          <a:xfrm>
            <a:off x="5795435" y="2316904"/>
            <a:ext cx="556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875090" y="206528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36" name="直接箭头连接符 35"/>
          <p:cNvCxnSpPr>
            <a:stCxn id="28" idx="3"/>
            <a:endCxn id="9" idx="5"/>
          </p:cNvCxnSpPr>
          <p:nvPr/>
        </p:nvCxnSpPr>
        <p:spPr>
          <a:xfrm flipH="1">
            <a:off x="5795435" y="2640194"/>
            <a:ext cx="556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938879" y="25725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165040" y="2252697"/>
            <a:ext cx="457200" cy="457200"/>
            <a:chOff x="5602642" y="2424021"/>
            <a:chExt cx="457200" cy="457200"/>
          </a:xfrm>
        </p:grpSpPr>
        <p:sp>
          <p:nvSpPr>
            <p:cNvPr id="39" name="椭圆 38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E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42" name="直接箭头连接符 41"/>
          <p:cNvCxnSpPr>
            <a:stCxn id="28" idx="6"/>
            <a:endCxn id="39" idx="2"/>
          </p:cNvCxnSpPr>
          <p:nvPr/>
        </p:nvCxnSpPr>
        <p:spPr>
          <a:xfrm>
            <a:off x="6742315" y="2478549"/>
            <a:ext cx="422725" cy="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777823" y="213858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159263" y="1853354"/>
            <a:ext cx="457200" cy="457200"/>
            <a:chOff x="5602642" y="2424021"/>
            <a:chExt cx="457200" cy="457200"/>
          </a:xfrm>
        </p:grpSpPr>
        <p:sp>
          <p:nvSpPr>
            <p:cNvPr id="45" name="椭圆 44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F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56388" y="2816743"/>
            <a:ext cx="457200" cy="457200"/>
            <a:chOff x="5602642" y="2424021"/>
            <a:chExt cx="457200" cy="457200"/>
          </a:xfrm>
        </p:grpSpPr>
        <p:sp>
          <p:nvSpPr>
            <p:cNvPr id="48" name="椭圆 47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G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51" name="直接箭头连接符 50"/>
          <p:cNvCxnSpPr>
            <a:stCxn id="39" idx="7"/>
            <a:endCxn id="45" idx="2"/>
          </p:cNvCxnSpPr>
          <p:nvPr/>
        </p:nvCxnSpPr>
        <p:spPr>
          <a:xfrm flipV="1">
            <a:off x="7555285" y="2081954"/>
            <a:ext cx="603978" cy="23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39" idx="5"/>
            <a:endCxn id="48" idx="2"/>
          </p:cNvCxnSpPr>
          <p:nvPr/>
        </p:nvCxnSpPr>
        <p:spPr>
          <a:xfrm>
            <a:off x="7555285" y="2642942"/>
            <a:ext cx="601103" cy="40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7729271" y="18874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98516" y="274641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57" name="肘形连接符 56"/>
          <p:cNvCxnSpPr>
            <a:stCxn id="45" idx="7"/>
            <a:endCxn id="45" idx="1"/>
          </p:cNvCxnSpPr>
          <p:nvPr/>
        </p:nvCxnSpPr>
        <p:spPr>
          <a:xfrm rot="16200000" flipV="1">
            <a:off x="8387863" y="1758664"/>
            <a:ext cx="12700" cy="323290"/>
          </a:xfrm>
          <a:prstGeom prst="bentConnector3">
            <a:avLst>
              <a:gd name="adj1" fmla="val 2327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8214577" y="13509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692522" y="1867579"/>
            <a:ext cx="457200" cy="457200"/>
            <a:chOff x="5602642" y="2424021"/>
            <a:chExt cx="457200" cy="457200"/>
          </a:xfrm>
        </p:grpSpPr>
        <p:sp>
          <p:nvSpPr>
            <p:cNvPr id="60" name="椭圆 59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H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63" name="直接箭头连接符 62"/>
          <p:cNvCxnSpPr>
            <a:stCxn id="45" idx="7"/>
            <a:endCxn id="60" idx="1"/>
          </p:cNvCxnSpPr>
          <p:nvPr/>
        </p:nvCxnSpPr>
        <p:spPr>
          <a:xfrm>
            <a:off x="8549508" y="1920309"/>
            <a:ext cx="1209969" cy="1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966739" y="174199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67" name="直接箭头连接符 66"/>
          <p:cNvCxnSpPr>
            <a:stCxn id="48" idx="0"/>
            <a:endCxn id="45" idx="4"/>
          </p:cNvCxnSpPr>
          <p:nvPr/>
        </p:nvCxnSpPr>
        <p:spPr>
          <a:xfrm flipV="1">
            <a:off x="8384988" y="2310554"/>
            <a:ext cx="2875" cy="506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8136036" y="23534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70" name="肘形连接符 69"/>
          <p:cNvCxnSpPr>
            <a:stCxn id="48" idx="5"/>
            <a:endCxn id="48" idx="3"/>
          </p:cNvCxnSpPr>
          <p:nvPr/>
        </p:nvCxnSpPr>
        <p:spPr>
          <a:xfrm rot="5400000">
            <a:off x="8384988" y="3045343"/>
            <a:ext cx="12700" cy="323290"/>
          </a:xfrm>
          <a:prstGeom prst="bentConnector3">
            <a:avLst>
              <a:gd name="adj1" fmla="val 2327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8229693" y="343006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73" name="直接箭头连接符 72"/>
          <p:cNvCxnSpPr>
            <a:stCxn id="60" idx="3"/>
            <a:endCxn id="45" idx="5"/>
          </p:cNvCxnSpPr>
          <p:nvPr/>
        </p:nvCxnSpPr>
        <p:spPr>
          <a:xfrm flipH="1" flipV="1">
            <a:off x="8549508" y="2243599"/>
            <a:ext cx="1209969" cy="1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8973141" y="20549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696276" y="2982096"/>
            <a:ext cx="457200" cy="457200"/>
            <a:chOff x="5602642" y="2424021"/>
            <a:chExt cx="457200" cy="457200"/>
          </a:xfrm>
        </p:grpSpPr>
        <p:sp>
          <p:nvSpPr>
            <p:cNvPr id="78" name="椭圆 77"/>
            <p:cNvSpPr/>
            <p:nvPr/>
          </p:nvSpPr>
          <p:spPr>
            <a:xfrm>
              <a:off x="5602642" y="242402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4472C4"/>
                  </a:solidFill>
                </a:rPr>
                <a:t>I</a:t>
              </a:r>
              <a:endParaRPr lang="zh-CN" altLang="en-US" dirty="0">
                <a:solidFill>
                  <a:srgbClr val="4472C4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5657888" y="2482142"/>
              <a:ext cx="340958" cy="3409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81" name="直接箭头连接符 80"/>
          <p:cNvCxnSpPr>
            <a:stCxn id="60" idx="4"/>
            <a:endCxn id="78" idx="0"/>
          </p:cNvCxnSpPr>
          <p:nvPr/>
        </p:nvCxnSpPr>
        <p:spPr>
          <a:xfrm>
            <a:off x="9921122" y="2324779"/>
            <a:ext cx="3754" cy="65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9759389" y="251518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4" name="直接箭头连接符 83"/>
          <p:cNvCxnSpPr>
            <a:stCxn id="78" idx="1"/>
            <a:endCxn id="45" idx="5"/>
          </p:cNvCxnSpPr>
          <p:nvPr/>
        </p:nvCxnSpPr>
        <p:spPr>
          <a:xfrm flipH="1" flipV="1">
            <a:off x="8549508" y="2243599"/>
            <a:ext cx="1213723" cy="805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9031251" y="247459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a</a:t>
            </a:r>
            <a:endParaRPr lang="zh-CN" altLang="en-US" dirty="0">
              <a:solidFill>
                <a:srgbClr val="4472C4"/>
              </a:solidFill>
            </a:endParaRPr>
          </a:p>
        </p:txBody>
      </p:sp>
      <p:cxnSp>
        <p:nvCxnSpPr>
          <p:cNvPr id="87" name="直接箭头连接符 86"/>
          <p:cNvCxnSpPr>
            <a:stCxn id="79" idx="2"/>
            <a:endCxn id="48" idx="5"/>
          </p:cNvCxnSpPr>
          <p:nvPr/>
        </p:nvCxnSpPr>
        <p:spPr>
          <a:xfrm flipH="1" flipV="1">
            <a:off x="8546633" y="3206988"/>
            <a:ext cx="1204889" cy="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8955507" y="292971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4472C4"/>
                </a:solidFill>
              </a:rPr>
              <a:t>b</a:t>
            </a:r>
            <a:endParaRPr lang="zh-CN" altLang="en-US" dirty="0">
              <a:solidFill>
                <a:srgbClr val="4472C4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911225" y="5512237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ababbab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的状态转换序列：</a:t>
            </a:r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ABDBDEFH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524154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3&amp;4--3.2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3548" y="1325492"/>
            <a:ext cx="23182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/>
              <a:t>3.2</a:t>
            </a:r>
            <a:r>
              <a:rPr lang="zh-CN" altLang="en-US" sz="3000" dirty="0" smtClean="0"/>
              <a:t> 考虑文法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053548" y="2574704"/>
            <a:ext cx="86695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（</a:t>
            </a:r>
            <a:r>
              <a:rPr lang="en-US" altLang="zh-CN" sz="3000" dirty="0" smtClean="0"/>
              <a:t>a</a:t>
            </a:r>
            <a:r>
              <a:rPr lang="zh-CN" altLang="en-US" sz="3000" dirty="0" smtClean="0"/>
              <a:t>）为句子</a:t>
            </a:r>
            <a:r>
              <a:rPr lang="en-US" altLang="zh-CN" sz="3000" dirty="0" err="1" smtClean="0"/>
              <a:t>abab</a:t>
            </a:r>
            <a:r>
              <a:rPr lang="zh-CN" altLang="en-US" sz="3000" dirty="0" smtClean="0"/>
              <a:t>构造</a:t>
            </a:r>
            <a:r>
              <a:rPr lang="en-US" altLang="zh-CN" sz="3000" dirty="0" smtClean="0"/>
              <a:t>2</a:t>
            </a:r>
            <a:r>
              <a:rPr lang="zh-CN" altLang="en-US" sz="3000" dirty="0" smtClean="0"/>
              <a:t>个不同的最左推导，以此说明该文法是二义的。</a:t>
            </a:r>
            <a:endParaRPr lang="en-US" altLang="zh-CN" sz="3000" dirty="0" smtClean="0"/>
          </a:p>
          <a:p>
            <a:r>
              <a:rPr lang="zh-CN" altLang="en-US" sz="3000" dirty="0" smtClean="0"/>
              <a:t>（</a:t>
            </a:r>
            <a:r>
              <a:rPr lang="en-US" altLang="zh-CN" sz="3000" dirty="0" smtClean="0"/>
              <a:t>b</a:t>
            </a:r>
            <a:r>
              <a:rPr lang="zh-CN" altLang="en-US" sz="3000" dirty="0" smtClean="0"/>
              <a:t>）为</a:t>
            </a:r>
            <a:r>
              <a:rPr lang="en-US" altLang="zh-CN" sz="3000" dirty="0" err="1" smtClean="0"/>
              <a:t>abab</a:t>
            </a:r>
            <a:r>
              <a:rPr lang="zh-CN" altLang="en-US" sz="3000" dirty="0" smtClean="0"/>
              <a:t>构造对应的最右推导。</a:t>
            </a:r>
            <a:endParaRPr lang="en-US" altLang="zh-CN" sz="3000" dirty="0" smtClean="0"/>
          </a:p>
          <a:p>
            <a:r>
              <a:rPr lang="zh-CN" altLang="en-US" sz="3000" dirty="0" smtClean="0"/>
              <a:t>（</a:t>
            </a:r>
            <a:r>
              <a:rPr lang="en-US" altLang="zh-CN" sz="3000" dirty="0" smtClean="0"/>
              <a:t>c</a:t>
            </a:r>
            <a:r>
              <a:rPr lang="zh-CN" altLang="en-US" sz="3000" dirty="0" smtClean="0"/>
              <a:t>）为</a:t>
            </a:r>
            <a:r>
              <a:rPr lang="en-US" altLang="zh-CN" sz="3000" dirty="0" err="1" smtClean="0"/>
              <a:t>abab</a:t>
            </a:r>
            <a:r>
              <a:rPr lang="zh-CN" altLang="en-US" sz="3000" dirty="0" smtClean="0"/>
              <a:t>构造对应的分析树。</a:t>
            </a:r>
            <a:endParaRPr lang="en-US" altLang="zh-CN" sz="3000" dirty="0" smtClean="0"/>
          </a:p>
          <a:p>
            <a:r>
              <a:rPr lang="zh-CN" altLang="en-US" sz="3000" dirty="0" smtClean="0"/>
              <a:t>（</a:t>
            </a:r>
            <a:r>
              <a:rPr lang="en-US" altLang="zh-CN" sz="3000" dirty="0" smtClean="0"/>
              <a:t>d</a:t>
            </a:r>
            <a:r>
              <a:rPr lang="zh-CN" altLang="en-US" sz="3000" dirty="0" smtClean="0"/>
              <a:t>）这个文法产生的语言是什么？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05" y="1862206"/>
            <a:ext cx="3549415" cy="71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524154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3&amp;4--3.2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1" y="1417741"/>
            <a:ext cx="9237038" cy="391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524154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3&amp;4--3.2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97" y="1240735"/>
            <a:ext cx="6959600" cy="4688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08" y="1240735"/>
            <a:ext cx="607943" cy="74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524154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3&amp;4--3.2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65" y="1408964"/>
            <a:ext cx="527183" cy="624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9648" y="1439719"/>
            <a:ext cx="3397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/>
              <a:t>a</a:t>
            </a:r>
            <a:r>
              <a:rPr lang="zh-CN" altLang="en-US" sz="3000" dirty="0" smtClean="0"/>
              <a:t>和</a:t>
            </a:r>
            <a:r>
              <a:rPr lang="en-US" altLang="zh-CN" sz="3000" dirty="0" smtClean="0"/>
              <a:t>b</a:t>
            </a:r>
            <a:r>
              <a:rPr lang="zh-CN" altLang="en-US" sz="3000" dirty="0" smtClean="0"/>
              <a:t>数量相同的串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1&amp;2--2.3d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2"/>
            <a:ext cx="7141127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题目：叙述由下列正规式描述的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0</a:t>
            </a:r>
            <a:r>
              <a:rPr lang="zh-CN" altLang="en-US" dirty="0" smtClean="0"/>
              <a:t> *</a:t>
            </a:r>
            <a:r>
              <a:rPr lang="en-US" altLang="zh-CN" dirty="0" smtClean="0"/>
              <a:t>10</a:t>
            </a:r>
            <a:r>
              <a:rPr lang="zh-CN" altLang="en-US" dirty="0" smtClean="0"/>
              <a:t> *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*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*</a:t>
            </a:r>
            <a:endParaRPr lang="en-US" altLang="zh-CN" dirty="0" smtClean="0"/>
          </a:p>
          <a:p>
            <a:endParaRPr lang="en-US" altLang="en-US" dirty="0"/>
          </a:p>
          <a:p>
            <a:r>
              <a:rPr lang="zh-CN" altLang="en-US" dirty="0" smtClean="0"/>
              <a:t>答案：</a:t>
            </a:r>
            <a:endParaRPr lang="en-US" altLang="zh-CN" dirty="0" smtClean="0"/>
          </a:p>
          <a:p>
            <a:r>
              <a:rPr lang="zh-CN" altLang="en-US" b="1" dirty="0" smtClean="0"/>
              <a:t>含</a:t>
            </a:r>
            <a:r>
              <a:rPr lang="zh-CN" altLang="en-US" b="1" dirty="0"/>
              <a:t>且仅含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1</a:t>
            </a:r>
            <a:r>
              <a:rPr lang="zh-CN" altLang="en-US" dirty="0" smtClean="0"/>
              <a:t>的</a:t>
            </a:r>
            <a:r>
              <a:rPr lang="en-US" altLang="zh-CN" dirty="0"/>
              <a:t>01</a:t>
            </a:r>
            <a:r>
              <a:rPr lang="zh-CN" altLang="en-US" dirty="0" smtClean="0"/>
              <a:t>串</a:t>
            </a:r>
            <a:endParaRPr lang="en-US" altLang="en-US" dirty="0"/>
          </a:p>
        </p:txBody>
      </p:sp>
      <p:sp>
        <p:nvSpPr>
          <p:cNvPr id="4" name="标题 1"/>
          <p:cNvSpPr txBox="1"/>
          <p:nvPr/>
        </p:nvSpPr>
        <p:spPr>
          <a:xfrm>
            <a:off x="821054" y="5923998"/>
            <a:ext cx="8250760" cy="637829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注意：用自然语言描述，描述字符串性质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524154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3&amp;4-</a:t>
            </a:r>
            <a:r>
              <a:rPr lang="en-US" altLang="zh-CN" smtClean="0"/>
              <a:t>-3.3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3548" y="1325492"/>
            <a:ext cx="9959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/>
              <a:t>3.3</a:t>
            </a:r>
            <a:r>
              <a:rPr lang="zh-CN" altLang="en-US" sz="3000" dirty="0" smtClean="0"/>
              <a:t> 下面的二义文法描述命题演算公式，为它写一个等价的非二义文法。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518865"/>
            <a:ext cx="8057874" cy="582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893363"/>
            <a:ext cx="5056257" cy="1666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2330" y="333954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Answer</a:t>
            </a:r>
            <a:r>
              <a:rPr lang="en-US" altLang="zh-CN" dirty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5" y="322580"/>
            <a:ext cx="5241542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3&amp;4--3.8a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6" y="3849756"/>
            <a:ext cx="3001618" cy="208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548" y="1325492"/>
            <a:ext cx="995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/>
              <a:t>3.8a</a:t>
            </a:r>
            <a:r>
              <a:rPr lang="zh-CN" altLang="en-US" sz="3000" dirty="0" smtClean="0"/>
              <a:t> 消除下面文法的左递归。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212572" y="333954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Answer</a:t>
            </a:r>
            <a:r>
              <a:rPr lang="en-US" altLang="zh-CN" dirty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6" y="2000488"/>
            <a:ext cx="2737433" cy="133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5--3.11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：构造下面文法的</a:t>
            </a:r>
            <a:r>
              <a:rPr lang="en-US" altLang="zh-CN" dirty="0" smtClean="0"/>
              <a:t>LL(1)</a:t>
            </a:r>
            <a:r>
              <a:rPr lang="zh-CN" altLang="en-US" dirty="0" smtClean="0"/>
              <a:t>分析表</a:t>
            </a:r>
            <a:endParaRPr lang="en-US" altLang="zh-CN" dirty="0" smtClean="0"/>
          </a:p>
          <a:p>
            <a:r>
              <a:rPr lang="en-US" altLang="zh-CN" dirty="0" smtClean="0"/>
              <a:t>S-&gt; </a:t>
            </a:r>
            <a:r>
              <a:rPr lang="en-US" altLang="zh-CN" dirty="0" err="1" smtClean="0"/>
              <a:t>aBS</a:t>
            </a:r>
            <a:r>
              <a:rPr lang="en-US" altLang="zh-CN" dirty="0" smtClean="0"/>
              <a:t> | </a:t>
            </a:r>
            <a:r>
              <a:rPr lang="en-US" altLang="zh-CN" dirty="0" err="1" smtClean="0"/>
              <a:t>bAS</a:t>
            </a:r>
            <a:r>
              <a:rPr lang="en-US" altLang="zh-CN" dirty="0" smtClean="0"/>
              <a:t> |ε</a:t>
            </a:r>
            <a:endParaRPr lang="en-US" altLang="zh-CN" dirty="0" smtClean="0"/>
          </a:p>
          <a:p>
            <a:r>
              <a:rPr lang="en-US" altLang="zh-CN" dirty="0" smtClean="0"/>
              <a:t>A-&gt; </a:t>
            </a:r>
            <a:r>
              <a:rPr lang="en-US" altLang="zh-CN" dirty="0" err="1" smtClean="0"/>
              <a:t>bAA</a:t>
            </a:r>
            <a:r>
              <a:rPr lang="en-US" altLang="zh-CN" dirty="0" smtClean="0"/>
              <a:t> | a</a:t>
            </a:r>
            <a:endParaRPr lang="en-US" altLang="zh-CN" dirty="0" smtClean="0"/>
          </a:p>
          <a:p>
            <a:r>
              <a:rPr lang="en-US" altLang="en-US" dirty="0" smtClean="0"/>
              <a:t>B-&gt; </a:t>
            </a:r>
            <a:r>
              <a:rPr lang="en-US" altLang="en-US" dirty="0" err="1" smtClean="0"/>
              <a:t>aBB|b</a:t>
            </a:r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9763557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5--3.11: </a:t>
            </a:r>
            <a:r>
              <a:rPr lang="zh-CN" altLang="en-US" dirty="0" smtClean="0"/>
              <a:t>构造</a:t>
            </a:r>
            <a:r>
              <a:rPr lang="en-US" altLang="zh-CN" dirty="0"/>
              <a:t>First</a:t>
            </a:r>
            <a:r>
              <a:rPr lang="zh-CN" altLang="en-US" dirty="0"/>
              <a:t>集和</a:t>
            </a:r>
            <a:r>
              <a:rPr lang="en-US" altLang="zh-CN" dirty="0"/>
              <a:t>Fellow</a:t>
            </a:r>
            <a:r>
              <a:rPr lang="zh-CN" altLang="en-US" dirty="0"/>
              <a:t>集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078827"/>
            <a:ext cx="3733694" cy="151772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 smtClean="0"/>
              <a:t>文法：</a:t>
            </a:r>
            <a:endParaRPr lang="en-US" altLang="zh-CN" dirty="0" smtClean="0"/>
          </a:p>
          <a:p>
            <a:r>
              <a:rPr lang="en-US" altLang="zh-CN" dirty="0" smtClean="0"/>
              <a:t>S-&gt; </a:t>
            </a:r>
            <a:r>
              <a:rPr lang="en-US" altLang="zh-CN" dirty="0" err="1" smtClean="0"/>
              <a:t>aBS</a:t>
            </a:r>
            <a:r>
              <a:rPr lang="en-US" altLang="zh-CN" dirty="0" smtClean="0"/>
              <a:t> | </a:t>
            </a:r>
            <a:r>
              <a:rPr lang="en-US" altLang="zh-CN" dirty="0" err="1" smtClean="0"/>
              <a:t>bAS</a:t>
            </a:r>
            <a:r>
              <a:rPr lang="en-US" altLang="zh-CN" dirty="0" smtClean="0"/>
              <a:t> |ε</a:t>
            </a:r>
            <a:endParaRPr lang="en-US" altLang="zh-CN" dirty="0" smtClean="0"/>
          </a:p>
          <a:p>
            <a:r>
              <a:rPr lang="en-US" altLang="zh-CN" dirty="0" smtClean="0"/>
              <a:t>A-&gt; </a:t>
            </a:r>
            <a:r>
              <a:rPr lang="en-US" altLang="zh-CN" dirty="0" err="1" smtClean="0"/>
              <a:t>bAA</a:t>
            </a:r>
            <a:r>
              <a:rPr lang="en-US" altLang="zh-CN" dirty="0" smtClean="0"/>
              <a:t> | a</a:t>
            </a:r>
            <a:endParaRPr lang="en-US" altLang="zh-CN" dirty="0" smtClean="0"/>
          </a:p>
          <a:p>
            <a:r>
              <a:rPr lang="en-US" altLang="en-US" dirty="0" smtClean="0"/>
              <a:t>B-&gt; </a:t>
            </a:r>
            <a:r>
              <a:rPr lang="en-US" altLang="en-US" dirty="0" err="1" smtClean="0"/>
              <a:t>aBB|b</a:t>
            </a:r>
            <a:endParaRPr lang="en-US" altLang="en-US" dirty="0" smtClean="0"/>
          </a:p>
          <a:p>
            <a:endParaRPr lang="en-US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11225" y="3307591"/>
          <a:ext cx="37994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486"/>
                <a:gridCol w="1266486"/>
                <a:gridCol w="12664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First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Fellow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a, b, </a:t>
                      </a:r>
                      <a:r>
                        <a:rPr lang="el-GR" altLang="zh-CN" dirty="0" smtClean="0"/>
                        <a:t>ε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a,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a, b, $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a, b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a, b, $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02830" y="3307591"/>
          <a:ext cx="47523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096"/>
                <a:gridCol w="1188096"/>
                <a:gridCol w="1188096"/>
                <a:gridCol w="11880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$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S-&gt; </a:t>
                      </a:r>
                      <a:r>
                        <a:rPr lang="en-US" altLang="zh-CN" dirty="0" err="1" smtClean="0"/>
                        <a:t>aBS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S-&gt; </a:t>
                      </a:r>
                      <a:r>
                        <a:rPr lang="en-US" altLang="zh-CN" dirty="0" err="1" smtClean="0"/>
                        <a:t>bAS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S-&gt;</a:t>
                      </a:r>
                      <a:r>
                        <a:rPr lang="el-GR" altLang="zh-CN" dirty="0" smtClean="0"/>
                        <a:t>ε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A-&gt; 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A-&gt; </a:t>
                      </a:r>
                      <a:r>
                        <a:rPr lang="en-US" altLang="zh-CN" dirty="0" err="1" smtClean="0"/>
                        <a:t>bAA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B-&gt; </a:t>
                      </a:r>
                      <a:r>
                        <a:rPr lang="en-US" altLang="zh-CN" dirty="0" err="1" smtClean="0"/>
                        <a:t>aBB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B-&gt;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351259" y="5040326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First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集和</a:t>
            </a:r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Fellow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集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97823" y="5040326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LL(1)</a:t>
            </a:r>
            <a:r>
              <a:rPr lang="zh-CN" altLang="en-US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分析表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5--3.12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91653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：下列文法是否为</a:t>
            </a:r>
            <a:r>
              <a:rPr lang="en-US" altLang="zh-CN" dirty="0" smtClean="0"/>
              <a:t>LL(1)</a:t>
            </a:r>
            <a:r>
              <a:rPr lang="zh-CN" altLang="en-US" dirty="0" smtClean="0"/>
              <a:t>文法</a:t>
            </a:r>
            <a:endParaRPr lang="en-US" altLang="zh-CN" dirty="0" smtClean="0"/>
          </a:p>
          <a:p>
            <a:r>
              <a:rPr lang="en-US" altLang="zh-CN" dirty="0" smtClean="0"/>
              <a:t>S-&gt; AB | </a:t>
            </a:r>
            <a:r>
              <a:rPr lang="en-US" altLang="zh-CN" dirty="0" err="1" smtClean="0"/>
              <a:t>PQx</a:t>
            </a:r>
            <a:endParaRPr lang="en-US" altLang="zh-CN" dirty="0" smtClean="0"/>
          </a:p>
          <a:p>
            <a:r>
              <a:rPr lang="en-US" altLang="zh-CN" dirty="0" smtClean="0"/>
              <a:t>A-&gt; </a:t>
            </a:r>
            <a:r>
              <a:rPr lang="en-US" altLang="zh-CN" dirty="0" err="1" smtClean="0"/>
              <a:t>xy</a:t>
            </a:r>
            <a:endParaRPr lang="en-US" altLang="zh-CN" dirty="0" smtClean="0"/>
          </a:p>
          <a:p>
            <a:r>
              <a:rPr lang="en-US" altLang="en-US" dirty="0" smtClean="0"/>
              <a:t>B-&gt; </a:t>
            </a:r>
            <a:r>
              <a:rPr lang="en-US" altLang="en-US" dirty="0" err="1" smtClean="0"/>
              <a:t>bc</a:t>
            </a:r>
            <a:endParaRPr lang="en-US" altLang="en-US" dirty="0" smtClean="0"/>
          </a:p>
          <a:p>
            <a:r>
              <a:rPr lang="en-US" altLang="en-US" dirty="0" smtClean="0"/>
              <a:t>P-&gt;</a:t>
            </a:r>
            <a:r>
              <a:rPr lang="en-US" altLang="en-US" dirty="0" err="1" smtClean="0"/>
              <a:t>dP</a:t>
            </a:r>
            <a:r>
              <a:rPr lang="en-US" altLang="en-US" dirty="0" smtClean="0"/>
              <a:t> |</a:t>
            </a:r>
            <a:r>
              <a:rPr lang="en-US" altLang="zh-CN" dirty="0" smtClean="0"/>
              <a:t>ε</a:t>
            </a:r>
            <a:endParaRPr lang="en-US" altLang="zh-CN" dirty="0" smtClean="0"/>
          </a:p>
          <a:p>
            <a:r>
              <a:rPr lang="en-US" altLang="en-US" dirty="0" smtClean="0"/>
              <a:t>Q-&gt;</a:t>
            </a:r>
            <a:r>
              <a:rPr lang="en-US" altLang="en-US" dirty="0" err="1" smtClean="0"/>
              <a:t>aQ|</a:t>
            </a:r>
            <a:r>
              <a:rPr lang="en-US" altLang="zh-CN" dirty="0" err="1" smtClean="0"/>
              <a:t>ε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5--3.12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91653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 smtClean="0"/>
              <a:t>如何证明？</a:t>
            </a:r>
            <a:endParaRPr lang="en-US" altLang="zh-CN" dirty="0" smtClean="0"/>
          </a:p>
          <a:p>
            <a:r>
              <a:rPr lang="en-US" altLang="zh-CN" dirty="0" smtClean="0"/>
              <a:t>P56</a:t>
            </a:r>
            <a:r>
              <a:rPr lang="zh-CN" altLang="en-US" dirty="0" smtClean="0"/>
              <a:t>：对任意两个产生式</a:t>
            </a:r>
            <a:r>
              <a:rPr lang="en-US" altLang="zh-CN" dirty="0" smtClean="0"/>
              <a:t>A-&gt;α|β</a:t>
            </a:r>
            <a:r>
              <a:rPr lang="zh-CN" altLang="en-US" dirty="0" smtClean="0"/>
              <a:t>都有：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） </a:t>
            </a:r>
            <a:r>
              <a:rPr lang="en-US" altLang="zh-CN" dirty="0" smtClean="0"/>
              <a:t>First(α)</a:t>
            </a:r>
            <a:r>
              <a:rPr lang="zh-CN" altLang="en-US" dirty="0" smtClean="0"/>
              <a:t>∩</a:t>
            </a:r>
            <a:r>
              <a:rPr lang="en-US" altLang="zh-CN" dirty="0"/>
              <a:t> </a:t>
            </a:r>
            <a:r>
              <a:rPr lang="en-US" altLang="zh-CN" dirty="0" smtClean="0"/>
              <a:t>First(β)=Φ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）若</a:t>
            </a:r>
            <a:r>
              <a:rPr lang="en-US" altLang="zh-CN" dirty="0" smtClean="0"/>
              <a:t>β=&gt;*</a:t>
            </a:r>
            <a:r>
              <a:rPr lang="en-US" altLang="zh-CN" dirty="0"/>
              <a:t> </a:t>
            </a:r>
            <a:r>
              <a:rPr lang="en-US" altLang="zh-CN" dirty="0" smtClean="0"/>
              <a:t>ε, </a:t>
            </a:r>
            <a:r>
              <a:rPr lang="zh-CN" altLang="en-US" dirty="0" smtClean="0"/>
              <a:t>则</a:t>
            </a:r>
            <a:r>
              <a:rPr lang="en-US" altLang="zh-CN" dirty="0" smtClean="0"/>
              <a:t>First(A)</a:t>
            </a:r>
            <a:r>
              <a:rPr lang="zh-CN" altLang="en-US" dirty="0"/>
              <a:t>∩</a:t>
            </a:r>
            <a:r>
              <a:rPr lang="en-US" altLang="zh-CN" dirty="0"/>
              <a:t> </a:t>
            </a:r>
            <a:r>
              <a:rPr lang="en-US" altLang="zh-CN" dirty="0" smtClean="0"/>
              <a:t>Fellow(A)=Φ</a:t>
            </a:r>
            <a:endParaRPr lang="en-US" altLang="zh-CN" dirty="0" smtClean="0"/>
          </a:p>
          <a:p>
            <a:r>
              <a:rPr lang="zh-CN" altLang="en-US" dirty="0" smtClean="0"/>
              <a:t>如果要证明不是</a:t>
            </a:r>
            <a:r>
              <a:rPr lang="en-US" altLang="zh-CN" dirty="0" smtClean="0"/>
              <a:t>LL(1)</a:t>
            </a:r>
            <a:r>
              <a:rPr lang="zh-CN" altLang="en-US" dirty="0" smtClean="0"/>
              <a:t>文法，</a:t>
            </a:r>
            <a:endParaRPr lang="en-US" altLang="zh-CN" dirty="0" smtClean="0"/>
          </a:p>
          <a:p>
            <a:r>
              <a:rPr lang="zh-CN" altLang="en-US" dirty="0" smtClean="0"/>
              <a:t>那么只要能找到反例即可</a:t>
            </a:r>
            <a:endParaRPr lang="en-US" altLang="zh-CN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5--3.12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2346912"/>
            <a:ext cx="10928124" cy="491653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 smtClean="0"/>
              <a:t>由于只有</a:t>
            </a:r>
            <a:r>
              <a:rPr lang="en-US" altLang="zh-CN" dirty="0" smtClean="0"/>
              <a:t>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Q</a:t>
            </a:r>
            <a:r>
              <a:rPr lang="zh-CN" altLang="en-US" dirty="0" smtClean="0"/>
              <a:t>三种非终结符有两种推导选择，逐一分析</a:t>
            </a:r>
            <a:endParaRPr lang="en-US" altLang="zh-CN" dirty="0" smtClean="0"/>
          </a:p>
          <a:p>
            <a:r>
              <a:rPr lang="en-US" altLang="zh-CN" dirty="0" smtClean="0"/>
              <a:t>P</a:t>
            </a:r>
            <a:r>
              <a:rPr lang="zh-CN" altLang="en-US" dirty="0" smtClean="0"/>
              <a:t>的右部：</a:t>
            </a:r>
            <a:r>
              <a:rPr lang="en-US" altLang="zh-CN" dirty="0" err="1" smtClean="0"/>
              <a:t>dP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ε</a:t>
            </a:r>
            <a:r>
              <a:rPr lang="zh-CN" altLang="en-US" dirty="0" smtClean="0"/>
              <a:t>，开始符号肯定不相交</a:t>
            </a:r>
            <a:endParaRPr lang="en-US" altLang="zh-CN" dirty="0" smtClean="0"/>
          </a:p>
          <a:p>
            <a:r>
              <a:rPr lang="en-US" altLang="zh-CN" dirty="0" smtClean="0"/>
              <a:t>Q</a:t>
            </a:r>
            <a:r>
              <a:rPr lang="zh-CN" altLang="en-US" dirty="0" smtClean="0"/>
              <a:t>的右部：</a:t>
            </a:r>
            <a:r>
              <a:rPr lang="en-US" altLang="zh-CN" dirty="0" err="1" smtClean="0"/>
              <a:t>aQ</a:t>
            </a:r>
            <a:r>
              <a:rPr lang="zh-CN" altLang="en-US" dirty="0" smtClean="0"/>
              <a:t>、</a:t>
            </a:r>
            <a:r>
              <a:rPr lang="en-US" altLang="zh-CN" dirty="0" smtClean="0"/>
              <a:t>ε</a:t>
            </a:r>
            <a:r>
              <a:rPr lang="zh-CN" altLang="en-US" dirty="0" smtClean="0"/>
              <a:t>，开始符号肯定不相交</a:t>
            </a:r>
            <a:endParaRPr lang="en-US" altLang="zh-CN" dirty="0" smtClean="0"/>
          </a:p>
          <a:p>
            <a:r>
              <a:rPr lang="en-US" altLang="zh-CN" dirty="0" smtClean="0"/>
              <a:t>S</a:t>
            </a:r>
            <a:r>
              <a:rPr lang="zh-CN" altLang="en-US" dirty="0" smtClean="0"/>
              <a:t>的右部：</a:t>
            </a:r>
            <a:r>
              <a:rPr lang="en-US" altLang="zh-CN" dirty="0" smtClean="0"/>
              <a:t>AB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PQx</a:t>
            </a:r>
            <a:endParaRPr lang="en-US" altLang="zh-CN" dirty="0" smtClean="0"/>
          </a:p>
          <a:p>
            <a:r>
              <a:rPr lang="zh-CN" altLang="en-US" dirty="0" smtClean="0"/>
              <a:t>由于</a:t>
            </a:r>
            <a:r>
              <a:rPr lang="en-US" altLang="zh-CN" dirty="0" err="1" smtClean="0"/>
              <a:t>PQx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集含有</a:t>
            </a:r>
            <a:r>
              <a:rPr lang="en-US" altLang="zh-CN" dirty="0" smtClean="0"/>
              <a:t>x</a:t>
            </a:r>
            <a:r>
              <a:rPr lang="zh-CN" altLang="en-US" dirty="0" smtClean="0"/>
              <a:t>（当</a:t>
            </a:r>
            <a:r>
              <a:rPr lang="en-US" altLang="zh-CN" dirty="0" smtClean="0"/>
              <a:t>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Q</a:t>
            </a:r>
            <a:r>
              <a:rPr lang="zh-CN" altLang="en-US" dirty="0" smtClean="0"/>
              <a:t>均推出</a:t>
            </a:r>
            <a:r>
              <a:rPr lang="en-US" altLang="zh-CN" dirty="0" smtClean="0"/>
              <a:t>ε 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AB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含有</a:t>
            </a:r>
            <a:r>
              <a:rPr lang="en-US" altLang="zh-CN" dirty="0" smtClean="0"/>
              <a:t>x</a:t>
            </a:r>
            <a:endParaRPr lang="en-US" altLang="zh-CN" dirty="0" smtClean="0"/>
          </a:p>
          <a:p>
            <a:r>
              <a:rPr lang="en-US" altLang="zh-CN" dirty="0" smtClean="0"/>
              <a:t>First(AB)</a:t>
            </a:r>
            <a:r>
              <a:rPr lang="zh-CN" altLang="en-US" dirty="0" smtClean="0"/>
              <a:t>∩</a:t>
            </a:r>
            <a:r>
              <a:rPr lang="en-US" altLang="zh-CN" dirty="0" smtClean="0"/>
              <a:t> First(</a:t>
            </a:r>
            <a:r>
              <a:rPr lang="en-US" altLang="zh-CN" dirty="0" err="1" smtClean="0"/>
              <a:t>PQx</a:t>
            </a:r>
            <a:r>
              <a:rPr lang="en-US" altLang="zh-CN" dirty="0" smtClean="0"/>
              <a:t>)!=Φ</a:t>
            </a:r>
            <a:endParaRPr lang="en-US" altLang="zh-CN" dirty="0" smtClean="0"/>
          </a:p>
          <a:p>
            <a:r>
              <a:rPr lang="zh-CN" altLang="en-US" dirty="0" smtClean="0"/>
              <a:t>得证该文法不是</a:t>
            </a:r>
            <a:r>
              <a:rPr lang="en-US" altLang="zh-CN" dirty="0" smtClean="0"/>
              <a:t>LLQ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1054" y="1069741"/>
            <a:ext cx="4730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S-&gt; AB | PQx;</a:t>
            </a:r>
            <a:endParaRPr lang="en-US" altLang="zh-CN" sz="2400" noProof="1" smtClean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  <a:p>
            <a:r>
              <a:rPr lang="en-US" altLang="zh-CN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A-&gt; xy;	    </a:t>
            </a:r>
            <a:r>
              <a:rPr lang="en-US" altLang="en-US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B-&gt; bc</a:t>
            </a:r>
            <a:endParaRPr lang="en-US" altLang="en-US" sz="2400" noProof="1" smtClean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  <a:p>
            <a:r>
              <a:rPr lang="en-US" altLang="en-US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P-&gt;dP |</a:t>
            </a:r>
            <a:r>
              <a:rPr lang="en-US" altLang="zh-CN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ε;    </a:t>
            </a:r>
            <a:r>
              <a:rPr lang="en-US" altLang="en-US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Q-&gt;aQ|</a:t>
            </a:r>
            <a:r>
              <a:rPr lang="en-US" altLang="zh-CN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ε</a:t>
            </a:r>
            <a:endParaRPr lang="en-US" altLang="en-US" sz="2400" noProof="1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5--3.16a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</a:t>
            </a:r>
            <a:r>
              <a:rPr lang="zh-CN" altLang="en-US" dirty="0"/>
              <a:t>用文法</a:t>
            </a:r>
            <a:endParaRPr lang="en-US" altLang="zh-CN" dirty="0" smtClean="0"/>
          </a:p>
          <a:p>
            <a:r>
              <a:rPr lang="en-US" altLang="zh-CN" dirty="0" smtClean="0"/>
              <a:t>S-&gt; (L) | a</a:t>
            </a:r>
            <a:endParaRPr lang="en-US" altLang="zh-CN" dirty="0" smtClean="0"/>
          </a:p>
          <a:p>
            <a:r>
              <a:rPr lang="en-US" altLang="en-US" dirty="0" smtClean="0"/>
              <a:t>L-&gt; L, S | S</a:t>
            </a:r>
            <a:endParaRPr lang="en-US" altLang="en-US" dirty="0" smtClean="0"/>
          </a:p>
          <a:p>
            <a:r>
              <a:rPr lang="zh-CN" altLang="en-US" dirty="0" smtClean="0"/>
              <a:t>构造</a:t>
            </a:r>
            <a:r>
              <a:rPr lang="en-US" altLang="zh-CN" dirty="0" smtClean="0"/>
              <a:t>(a, (a, a))</a:t>
            </a:r>
            <a:r>
              <a:rPr lang="zh-CN" altLang="en-US" dirty="0" smtClean="0"/>
              <a:t>的最右推导，写出每个右句型的句柄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5--3.16a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08224"/>
            <a:ext cx="5389965" cy="637829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S-&gt; (L) | a;		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L-&gt; L, S | S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71814" y="1208224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(a, (a, a))</a:t>
            </a:r>
            <a:endParaRPr lang="zh-CN" altLang="en-US" sz="2400" noProof="1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911225" y="2000999"/>
            <a:ext cx="5389965" cy="351128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pPr>
              <a:lnSpc>
                <a:spcPts val="3200"/>
              </a:lnSpc>
            </a:pPr>
            <a:r>
              <a:rPr lang="en-US" altLang="zh-CN" dirty="0" smtClean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 smtClean="0"/>
              <a:t> </a:t>
            </a:r>
            <a:r>
              <a:rPr lang="en-US" altLang="zh-CN" dirty="0"/>
              <a:t>(L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 smtClean="0"/>
              <a:t> (L, S)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(L))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 smtClean="0"/>
              <a:t> (L, (L, S))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(L,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(S,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(a,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(S, (a,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(a, (a, a))</a:t>
            </a:r>
            <a:endParaRPr lang="en-US" altLang="zh-CN" baseline="-25000" dirty="0" smtClean="0"/>
          </a:p>
        </p:txBody>
      </p:sp>
      <p:sp>
        <p:nvSpPr>
          <p:cNvPr id="6" name="矩形 5"/>
          <p:cNvSpPr/>
          <p:nvPr/>
        </p:nvSpPr>
        <p:spPr>
          <a:xfrm>
            <a:off x="410618" y="1974783"/>
            <a:ext cx="50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S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5642375" cy="454660"/>
          </a:xfrm>
        </p:spPr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5--3.16a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08224"/>
            <a:ext cx="5389965" cy="637829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S-&gt; (L) | a;		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L-&gt; L, S | S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71814" y="1208224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(a, (a, a))</a:t>
            </a:r>
            <a:endParaRPr lang="zh-CN" altLang="en-US" sz="2400" noProof="1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911225" y="2000997"/>
            <a:ext cx="5389965" cy="351128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pPr>
              <a:lnSpc>
                <a:spcPts val="3200"/>
              </a:lnSpc>
            </a:pPr>
            <a:r>
              <a:rPr lang="en-US" altLang="zh-CN" dirty="0" smtClean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 smtClean="0"/>
              <a:t> </a:t>
            </a:r>
            <a:r>
              <a:rPr lang="en-US" altLang="zh-CN" u="sng" dirty="0"/>
              <a:t>(L</a:t>
            </a:r>
            <a:r>
              <a:rPr lang="en-US" altLang="zh-CN" u="sng" dirty="0" smtClean="0"/>
              <a:t>)</a:t>
            </a:r>
            <a:endParaRPr lang="en-US" altLang="zh-CN" u="sng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 smtClean="0"/>
              <a:t> (</a:t>
            </a:r>
            <a:r>
              <a:rPr lang="en-US" altLang="zh-CN" u="sng" dirty="0" smtClean="0"/>
              <a:t>L, S</a:t>
            </a:r>
            <a:r>
              <a:rPr lang="en-US" altLang="zh-CN" dirty="0" smtClean="0"/>
              <a:t>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</a:t>
            </a:r>
            <a:r>
              <a:rPr lang="en-US" altLang="zh-CN" u="sng" dirty="0" smtClean="0"/>
              <a:t>(L)</a:t>
            </a:r>
            <a:r>
              <a:rPr lang="en-US" altLang="zh-CN" dirty="0" smtClean="0"/>
              <a:t>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 smtClean="0"/>
              <a:t> (L, (</a:t>
            </a:r>
            <a:r>
              <a:rPr lang="en-US" altLang="zh-CN" u="sng" dirty="0" smtClean="0"/>
              <a:t>L, S</a:t>
            </a:r>
            <a:r>
              <a:rPr lang="en-US" altLang="zh-CN" dirty="0" smtClean="0"/>
              <a:t>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(L, </a:t>
            </a:r>
            <a:r>
              <a:rPr lang="en-US" altLang="zh-CN" u="sng" dirty="0" smtClean="0"/>
              <a:t>a</a:t>
            </a:r>
            <a:r>
              <a:rPr lang="en-US" altLang="zh-CN" dirty="0" smtClean="0"/>
              <a:t>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</a:t>
            </a:r>
            <a:r>
              <a:rPr lang="en-US" altLang="zh-CN" u="sng" dirty="0" smtClean="0"/>
              <a:t>S</a:t>
            </a:r>
            <a:r>
              <a:rPr lang="en-US" altLang="zh-CN" dirty="0" smtClean="0"/>
              <a:t>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(L, (</a:t>
            </a:r>
            <a:r>
              <a:rPr lang="en-US" altLang="zh-CN" u="sng" dirty="0" smtClean="0"/>
              <a:t>a</a:t>
            </a:r>
            <a:r>
              <a:rPr lang="en-US" altLang="zh-CN" dirty="0" smtClean="0"/>
              <a:t>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u="sng" dirty="0" smtClean="0"/>
              <a:t>S</a:t>
            </a:r>
            <a:r>
              <a:rPr lang="en-US" altLang="zh-CN" dirty="0" smtClean="0"/>
              <a:t>, (a, a))</a:t>
            </a:r>
            <a:endParaRPr lang="en-US" altLang="zh-CN" baseline="-25000" dirty="0" smtClean="0"/>
          </a:p>
          <a:p>
            <a:pPr>
              <a:lnSpc>
                <a:spcPts val="3200"/>
              </a:lnSpc>
            </a:pPr>
            <a:r>
              <a:rPr lang="en-US" altLang="zh-CN" dirty="0"/>
              <a:t>=&gt;</a:t>
            </a:r>
            <a:r>
              <a:rPr lang="en-US" altLang="zh-CN" baseline="-25000" dirty="0" err="1" smtClean="0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u="sng" dirty="0" smtClean="0"/>
              <a:t>a</a:t>
            </a:r>
            <a:r>
              <a:rPr lang="en-US" altLang="zh-CN" dirty="0" smtClean="0"/>
              <a:t>, (a, a))</a:t>
            </a:r>
            <a:endParaRPr lang="en-US" altLang="zh-CN" baseline="-25000" dirty="0" smtClean="0"/>
          </a:p>
        </p:txBody>
      </p:sp>
      <p:sp>
        <p:nvSpPr>
          <p:cNvPr id="6" name="矩形 5"/>
          <p:cNvSpPr/>
          <p:nvPr/>
        </p:nvSpPr>
        <p:spPr>
          <a:xfrm>
            <a:off x="410618" y="1974781"/>
            <a:ext cx="50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noProof="1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S</a:t>
            </a:r>
            <a:endParaRPr lang="zh-CN" altLang="en-US" sz="2400" noProof="1">
              <a:solidFill>
                <a:srgbClr val="4472C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21054" y="5923998"/>
            <a:ext cx="8250760" cy="637829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容易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出错的地方：忘记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不能直接推导出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1&amp;2-- 2.4c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2"/>
            <a:ext cx="11014388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：为下列语言写出正规式定义：某语言的注释，它是以</a:t>
            </a:r>
            <a:r>
              <a:rPr lang="en-US" altLang="zh-CN" dirty="0" smtClean="0"/>
              <a:t>/*</a:t>
            </a:r>
            <a:r>
              <a:rPr lang="zh-CN" altLang="en-US" dirty="0" smtClean="0"/>
              <a:t>开始并以</a:t>
            </a:r>
            <a:r>
              <a:rPr lang="en-US" altLang="zh-CN" dirty="0" smtClean="0"/>
              <a:t>*/</a:t>
            </a:r>
            <a:r>
              <a:rPr lang="zh-CN" altLang="en-US" dirty="0" smtClean="0"/>
              <a:t>结束的任意字符，但它的任何前缀（除本身）不以</a:t>
            </a:r>
            <a:r>
              <a:rPr lang="en-US" altLang="zh-CN" dirty="0" smtClean="0"/>
              <a:t>*/</a:t>
            </a:r>
            <a:r>
              <a:rPr lang="zh-CN" altLang="en-US" dirty="0" smtClean="0"/>
              <a:t>结尾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897061" cy="454660"/>
          </a:xfrm>
        </p:spPr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-57511" y="1550429"/>
            <a:ext cx="12266762" cy="374619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96275" y="2961860"/>
            <a:ext cx="1959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Q&amp;A</a:t>
            </a:r>
            <a:endParaRPr lang="zh-CN" altLang="en-US" sz="5400" noProof="1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1&amp;2-- 2.4c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2"/>
            <a:ext cx="11014388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题目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：为下列语言写出正规式定义：某语言的注释，它是以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/*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开始并以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*/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结束的任意字符，但它的任何前缀（除本身）不以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*/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结尾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为便于区分，字符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用★表示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dirty="0"/>
          </a:p>
          <a:p>
            <a:r>
              <a:rPr lang="zh-CN" altLang="en-US" dirty="0"/>
              <a:t>分析</a:t>
            </a:r>
            <a:r>
              <a:rPr lang="zh-CN" altLang="en-US" dirty="0" smtClean="0"/>
              <a:t>：除了</a:t>
            </a:r>
            <a:r>
              <a:rPr lang="en-US" altLang="zh-CN" dirty="0" smtClean="0"/>
              <a:t>/</a:t>
            </a:r>
            <a:r>
              <a:rPr lang="zh-CN" altLang="en-US" dirty="0"/>
              <a:t>与</a:t>
            </a:r>
            <a:r>
              <a:rPr lang="zh-CN" altLang="en-US" dirty="0" smtClean="0"/>
              <a:t>★，其他字符均可一视同仁，则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定义：</a:t>
            </a:r>
            <a:endParaRPr lang="en-US" altLang="zh-CN" dirty="0" smtClean="0"/>
          </a:p>
          <a:p>
            <a:r>
              <a:rPr lang="en-US" altLang="zh-CN" dirty="0" err="1" smtClean="0"/>
              <a:t>charWA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a|b</a:t>
            </a:r>
            <a:r>
              <a:rPr lang="en-US" altLang="zh-CN" dirty="0"/>
              <a:t>|…|/ </a:t>
            </a:r>
            <a:r>
              <a:rPr lang="en-US" altLang="zh-CN" dirty="0" smtClean="0"/>
              <a:t> 	char </a:t>
            </a:r>
            <a:r>
              <a:rPr lang="en-US" altLang="zh-CN" dirty="0"/>
              <a:t>without asterisk </a:t>
            </a:r>
            <a:endParaRPr lang="en-US" altLang="zh-CN" dirty="0" smtClean="0"/>
          </a:p>
          <a:p>
            <a:r>
              <a:rPr lang="en-US" altLang="zh-CN" dirty="0" err="1" smtClean="0"/>
              <a:t>charWSA</a:t>
            </a:r>
            <a:r>
              <a:rPr lang="en-US" altLang="zh-CN" dirty="0" smtClean="0"/>
              <a:t>: </a:t>
            </a:r>
            <a:r>
              <a:rPr lang="en-US" altLang="zh-CN" dirty="0" err="1"/>
              <a:t>a|b</a:t>
            </a:r>
            <a:r>
              <a:rPr lang="en-US" altLang="zh-CN" dirty="0" smtClean="0"/>
              <a:t>|…</a:t>
            </a:r>
            <a:r>
              <a:rPr lang="en-US" altLang="zh-CN" dirty="0"/>
              <a:t> </a:t>
            </a:r>
            <a:r>
              <a:rPr lang="en-US" altLang="zh-CN" dirty="0" smtClean="0"/>
              <a:t> 	char </a:t>
            </a:r>
            <a:r>
              <a:rPr lang="en-US" altLang="zh-CN" dirty="0"/>
              <a:t>without asterisk and </a:t>
            </a:r>
            <a:r>
              <a:rPr lang="en-US" altLang="zh-CN" dirty="0" smtClean="0"/>
              <a:t>slash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/</a:t>
            </a:r>
            <a:r>
              <a:rPr lang="zh-CN" altLang="en-US" dirty="0" smtClean="0"/>
              <a:t>★之后，可能存在非★字符，然后若干个★，则其后一定不能跟</a:t>
            </a:r>
            <a:r>
              <a:rPr lang="en-US" altLang="zh-CN" dirty="0" smtClean="0"/>
              <a:t>/</a:t>
            </a:r>
            <a:r>
              <a:rPr lang="zh-CN" altLang="en-US" dirty="0" smtClean="0"/>
              <a:t>，即只能跟</a:t>
            </a:r>
            <a:r>
              <a:rPr lang="en-US" altLang="zh-CN" dirty="0" err="1" smtClean="0"/>
              <a:t>charWSA</a:t>
            </a:r>
            <a:r>
              <a:rPr lang="zh-CN" altLang="en-US" smtClean="0"/>
              <a:t>，隔开之后，又可以是任意字符，直到遇到★，若其不是结束的或最后一个★，则重复此过程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1&amp;2-- 2.4c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2"/>
            <a:ext cx="11014388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题目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：为下列语言写出正规式定义：某语言的注释，它是以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/*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开始并以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*/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结束的任意字符，但它的任何前缀（除本身）不以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*/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结尾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dirty="0"/>
          </a:p>
          <a:p>
            <a:r>
              <a:rPr lang="en-US" altLang="zh-CN" dirty="0" err="1"/>
              <a:t>charWA</a:t>
            </a:r>
            <a:r>
              <a:rPr lang="en-US" altLang="zh-CN" dirty="0"/>
              <a:t>: </a:t>
            </a:r>
            <a:r>
              <a:rPr lang="en-US" altLang="zh-CN" dirty="0" err="1"/>
              <a:t>a|b</a:t>
            </a:r>
            <a:r>
              <a:rPr lang="en-US" altLang="zh-CN" dirty="0"/>
              <a:t>|…|/  	char without asterisk </a:t>
            </a:r>
            <a:endParaRPr lang="en-US" altLang="zh-CN" dirty="0"/>
          </a:p>
          <a:p>
            <a:r>
              <a:rPr lang="en-US" altLang="zh-CN" dirty="0" err="1"/>
              <a:t>charWSA</a:t>
            </a:r>
            <a:r>
              <a:rPr lang="en-US" altLang="zh-CN" dirty="0"/>
              <a:t>: </a:t>
            </a:r>
            <a:r>
              <a:rPr lang="en-US" altLang="zh-CN" dirty="0" err="1"/>
              <a:t>a|b</a:t>
            </a:r>
            <a:r>
              <a:rPr lang="en-US" altLang="zh-CN" dirty="0"/>
              <a:t>|…  	char without asterisk and slash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smtClean="0"/>
              <a:t>Comment:</a:t>
            </a:r>
            <a:endParaRPr lang="en-US" altLang="zh-CN" dirty="0"/>
          </a:p>
          <a:p>
            <a:r>
              <a:rPr lang="en-US" altLang="zh-CN" dirty="0"/>
              <a:t>/</a:t>
            </a:r>
            <a:r>
              <a:rPr lang="zh-CN" altLang="en-US" dirty="0"/>
              <a:t> ★</a:t>
            </a:r>
            <a:r>
              <a:rPr lang="en-US" altLang="zh-CN" dirty="0"/>
              <a:t> </a:t>
            </a:r>
            <a:r>
              <a:rPr lang="en-US" altLang="zh-CN" dirty="0" err="1"/>
              <a:t>charWA</a:t>
            </a:r>
            <a:r>
              <a:rPr lang="en-US" altLang="zh-CN" dirty="0"/>
              <a:t>*(</a:t>
            </a:r>
            <a:r>
              <a:rPr lang="zh-CN" altLang="en-US" dirty="0"/>
              <a:t>★ ★*</a:t>
            </a:r>
            <a:r>
              <a:rPr lang="en-US" altLang="zh-CN" dirty="0" err="1"/>
              <a:t>otherWSA</a:t>
            </a:r>
            <a:r>
              <a:rPr lang="en-US" altLang="zh-CN" dirty="0"/>
              <a:t> </a:t>
            </a:r>
            <a:r>
              <a:rPr lang="en-US" altLang="zh-CN" dirty="0" err="1"/>
              <a:t>charWA</a:t>
            </a:r>
            <a:r>
              <a:rPr lang="en-US" altLang="zh-CN" dirty="0"/>
              <a:t>*)*</a:t>
            </a:r>
            <a:r>
              <a:rPr lang="zh-CN" altLang="en-US" dirty="0"/>
              <a:t> ★ *★ </a:t>
            </a:r>
            <a:r>
              <a:rPr lang="en-US" altLang="zh-CN" dirty="0"/>
              <a:t>/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1&amp;2-- 2.4 g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1"/>
            <a:ext cx="11014388" cy="4976915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题目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：为下列语言写出正规式定义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由偶数个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和奇数个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构成的所有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串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dirty="0" smtClean="0"/>
          </a:p>
          <a:p>
            <a:r>
              <a:rPr lang="zh-CN" altLang="en-US" dirty="0" smtClean="0"/>
              <a:t>分析：偶数个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，奇数个</a:t>
            </a:r>
            <a:r>
              <a:rPr lang="en-US" altLang="zh-CN" dirty="0" smtClean="0"/>
              <a:t>1</a:t>
            </a:r>
            <a:r>
              <a:rPr lang="zh-CN" altLang="en-US" dirty="0" smtClean="0"/>
              <a:t>构成的</a:t>
            </a:r>
            <a:r>
              <a:rPr lang="en-US" altLang="zh-CN" dirty="0" smtClean="0"/>
              <a:t>01</a:t>
            </a:r>
            <a:r>
              <a:rPr lang="zh-CN" altLang="en-US" dirty="0" smtClean="0"/>
              <a:t>串可以看作由偶数个</a:t>
            </a:r>
            <a:r>
              <a:rPr lang="en-US" altLang="zh-CN" dirty="0" smtClean="0"/>
              <a:t>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构成的串再加上一个额外的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，而我们在课上已经讲过偶数个</a:t>
            </a:r>
            <a:r>
              <a:rPr lang="en-US" altLang="zh-CN" dirty="0" smtClean="0"/>
              <a:t>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串的正规式，那么可以将其利用</a:t>
            </a:r>
            <a:endParaRPr lang="en-US" altLang="zh-CN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zh-CN" dirty="0"/>
              <a:t>even01: (00|11)*((01|10)(00|11)*(01|10)(00|11)*)*</a:t>
            </a:r>
            <a:endParaRPr lang="en-US" altLang="zh-CN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1&amp;2-- 2.4 g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4" y="1285861"/>
            <a:ext cx="11014388" cy="4976915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题目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：为下列语言写出正规式定义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由偶数个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和奇数个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构成的所有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串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dirty="0"/>
          </a:p>
          <a:p>
            <a:r>
              <a:rPr lang="zh-CN" altLang="en-US" dirty="0" smtClean="0"/>
              <a:t>定义出</a:t>
            </a:r>
            <a:r>
              <a:rPr lang="en-US" altLang="zh-CN" dirty="0" smtClean="0"/>
              <a:t>01</a:t>
            </a:r>
            <a:r>
              <a:rPr lang="zh-CN" altLang="en-US" dirty="0" smtClean="0"/>
              <a:t>皆是偶数个的字串：</a:t>
            </a:r>
            <a:endParaRPr lang="en-US" altLang="zh-CN" dirty="0" smtClean="0"/>
          </a:p>
          <a:p>
            <a:r>
              <a:rPr lang="en-US" altLang="zh-CN" dirty="0"/>
              <a:t>e</a:t>
            </a:r>
            <a:r>
              <a:rPr lang="en-US" altLang="zh-CN" dirty="0" smtClean="0"/>
              <a:t>ven01: (00|11)*((01|10)(00|11)*(01|10)(00|11)*)*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分情况讨论，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打头：直接跟</a:t>
            </a:r>
            <a:r>
              <a:rPr lang="en-US" altLang="zh-CN" dirty="0" smtClean="0"/>
              <a:t>even01</a:t>
            </a:r>
            <a:r>
              <a:rPr lang="zh-CN" altLang="en-US" dirty="0" smtClean="0"/>
              <a:t>即可</a:t>
            </a:r>
            <a:endParaRPr lang="en-US" altLang="zh-CN" dirty="0" smtClean="0"/>
          </a:p>
          <a:p>
            <a:r>
              <a:rPr lang="en-US" altLang="zh-CN" dirty="0" smtClean="0"/>
              <a:t>0</a:t>
            </a:r>
            <a:r>
              <a:rPr lang="zh-CN" altLang="en-US" dirty="0" smtClean="0"/>
              <a:t>打头：一定需要有</a:t>
            </a:r>
            <a:r>
              <a:rPr lang="en-US" altLang="zh-CN" dirty="0" smtClean="0"/>
              <a:t>01</a:t>
            </a:r>
            <a:r>
              <a:rPr lang="zh-CN" altLang="en-US" dirty="0" smtClean="0"/>
              <a:t>或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，在</a:t>
            </a:r>
            <a:r>
              <a:rPr lang="en-US" altLang="zh-CN" dirty="0" smtClean="0"/>
              <a:t>0</a:t>
            </a:r>
            <a:r>
              <a:rPr lang="zh-CN" altLang="en-US" dirty="0" smtClean="0"/>
              <a:t>与此之间可以有任意个</a:t>
            </a:r>
            <a:r>
              <a:rPr lang="en-US" altLang="zh-CN" dirty="0" smtClean="0"/>
              <a:t>00</a:t>
            </a:r>
            <a:r>
              <a:rPr lang="zh-CN" altLang="en-US" dirty="0" smtClean="0"/>
              <a:t>或</a:t>
            </a:r>
            <a:r>
              <a:rPr lang="en-US" altLang="zh-CN" dirty="0" smtClean="0"/>
              <a:t>1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，在此之后接</a:t>
            </a:r>
            <a:r>
              <a:rPr lang="en-US" altLang="zh-CN" dirty="0" smtClean="0"/>
              <a:t>even01</a:t>
            </a:r>
            <a:r>
              <a:rPr lang="zh-CN" altLang="en-US" dirty="0" smtClean="0"/>
              <a:t>即可</a:t>
            </a:r>
            <a:endParaRPr lang="en-US" altLang="zh-CN" dirty="0" smtClean="0"/>
          </a:p>
          <a:p>
            <a:r>
              <a:rPr lang="zh-CN" altLang="en-US" dirty="0" smtClean="0"/>
              <a:t>所以可得结果：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 even01|0(00|11)*(01|10)even01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1&amp;2--2.8.a</a:t>
            </a:r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21053" y="1285862"/>
            <a:ext cx="10928124" cy="4657738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/>
              <a:t>题目</a:t>
            </a:r>
            <a:r>
              <a:rPr lang="zh-CN" altLang="en-US" dirty="0" smtClean="0"/>
              <a:t>：用算法</a:t>
            </a:r>
            <a:r>
              <a:rPr lang="en-US" altLang="zh-CN" dirty="0" smtClean="0"/>
              <a:t>2.2</a:t>
            </a:r>
            <a:r>
              <a:rPr lang="zh-CN" altLang="en-US" dirty="0" smtClean="0"/>
              <a:t>将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a|b</a:t>
            </a:r>
            <a:r>
              <a:rPr lang="en-US" altLang="zh-CN" dirty="0" smtClean="0"/>
              <a:t>)* 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NFA</a:t>
            </a:r>
            <a:r>
              <a:rPr lang="zh-CN" altLang="en-US" dirty="0" smtClean="0"/>
              <a:t>变换成</a:t>
            </a:r>
            <a:r>
              <a:rPr lang="en-US" altLang="zh-CN" dirty="0" smtClean="0"/>
              <a:t>DFA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给出处理 </a:t>
            </a:r>
            <a:r>
              <a:rPr lang="en-US" altLang="zh-CN" dirty="0" err="1" smtClean="0"/>
              <a:t>ababbab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的状态转换序列</a:t>
            </a:r>
            <a:endParaRPr lang="en-US" altLang="zh-CN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4409</Words>
  <Application>WPS 演示</Application>
  <PresentationFormat>Widescreen</PresentationFormat>
  <Paragraphs>1069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Arial</vt:lpstr>
      <vt:lpstr>宋体</vt:lpstr>
      <vt:lpstr>Wingdings</vt:lpstr>
      <vt:lpstr>方正兰亭粗黑简体</vt:lpstr>
      <vt:lpstr>等线</vt:lpstr>
      <vt:lpstr>微软雅黑</vt:lpstr>
      <vt:lpstr>Arial Unicode MS</vt:lpstr>
      <vt:lpstr>Calibri</vt:lpstr>
      <vt:lpstr>Office 主题​​</vt:lpstr>
      <vt:lpstr>习题课</vt:lpstr>
      <vt:lpstr>Assignment 1&amp;2--2.3c</vt:lpstr>
      <vt:lpstr>Assignment 1&amp;2--2.3d</vt:lpstr>
      <vt:lpstr>Assignment 1&amp;2-- 2.4c</vt:lpstr>
      <vt:lpstr>Assignment 1&amp;2-- 2.4c</vt:lpstr>
      <vt:lpstr>Assignment 1&amp;2-- 2.4c</vt:lpstr>
      <vt:lpstr>Assignment 1&amp;2-- 2.4 g</vt:lpstr>
      <vt:lpstr>Assignment 1&amp;2-- 2.4 g</vt:lpstr>
      <vt:lpstr>Assignment 1&amp;2--2.8.a</vt:lpstr>
      <vt:lpstr>Assignment 1&amp;2--2.8.a： (a|b)*的NFA </vt:lpstr>
      <vt:lpstr>Assignment 1&amp;2--2.8.a： (a|b)*的NFA </vt:lpstr>
      <vt:lpstr>Assignment 1&amp;2--2.8.a： (a|b)*的子集构造 </vt:lpstr>
      <vt:lpstr>Assignment 1&amp;2--2.8.a： (a|b)*的转换表</vt:lpstr>
      <vt:lpstr>Assignment 1&amp;2--2.8.a： (a|b)*的DFA</vt:lpstr>
      <vt:lpstr>Assignment 1&amp;2--2.8.b</vt:lpstr>
      <vt:lpstr>Assignment 1&amp;2--2.8.b: (a*|b*)*的NFA</vt:lpstr>
      <vt:lpstr>Assignment 1&amp;2--2.8.b: (a*|b*)*的子集构造</vt:lpstr>
      <vt:lpstr>Assignment 1&amp;2--2.8.b： (a*|b*)*的DFA</vt:lpstr>
      <vt:lpstr>Assignment 1&amp;2--2.8.c</vt:lpstr>
      <vt:lpstr>Assignment 1&amp;2--2.8.c: ((ε|a) |b*)*的NFA</vt:lpstr>
      <vt:lpstr>Assignment 1&amp;2--2.8.c： ((ε|a)|b*)*的DFA</vt:lpstr>
      <vt:lpstr>Assignment 1&amp;2--2.8.d</vt:lpstr>
      <vt:lpstr>Assignment 1&amp;2--2.8.d: (a|b)*abb(a|b)*的NFA</vt:lpstr>
      <vt:lpstr>Assignment 1&amp;2-- 2.8.d: (a|b)*abb(a|b)*(a|b)*的转换表</vt:lpstr>
      <vt:lpstr>Assignment 1&amp;2-- 2.8.d: (a|b)*abb(a|b)*(a|b)*的DFA</vt:lpstr>
      <vt:lpstr>Assignment 3&amp;4--3.2</vt:lpstr>
      <vt:lpstr>Assignment 3&amp;4--3.2</vt:lpstr>
      <vt:lpstr>Assignment 3&amp;4--3.2</vt:lpstr>
      <vt:lpstr>Assignment 3&amp;4--3.2</vt:lpstr>
      <vt:lpstr>Assignment 3&amp;4--3.3</vt:lpstr>
      <vt:lpstr>Assignment 3&amp;4--3.8a</vt:lpstr>
      <vt:lpstr>Assignment 5--3.11</vt:lpstr>
      <vt:lpstr>Assignment 5--3.11: 构造First集和Fellow集</vt:lpstr>
      <vt:lpstr>Assignment 5--3.12</vt:lpstr>
      <vt:lpstr>Assignment 5--3.12</vt:lpstr>
      <vt:lpstr>Assignment 5--3.12</vt:lpstr>
      <vt:lpstr>Assignment 5--3.16a</vt:lpstr>
      <vt:lpstr>Assignment 5--3.16a</vt:lpstr>
      <vt:lpstr>Assignment 5--3.16a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USTC</dc:creator>
  <cp:lastModifiedBy>hasee</cp:lastModifiedBy>
  <cp:revision>31</cp:revision>
  <dcterms:created xsi:type="dcterms:W3CDTF">2018-10-21T06:10:00Z</dcterms:created>
  <dcterms:modified xsi:type="dcterms:W3CDTF">2018-10-29T09:33:57Z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