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media/image6.jpg" ContentType="image/gif"/>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media/image10.jpg" ContentType="image/gif"/>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7" r:id="rId3"/>
    <p:sldId id="260" r:id="rId4"/>
    <p:sldId id="265" r:id="rId5"/>
    <p:sldId id="272" r:id="rId6"/>
    <p:sldId id="273" r:id="rId7"/>
    <p:sldId id="262" r:id="rId8"/>
    <p:sldId id="269" r:id="rId9"/>
    <p:sldId id="274" r:id="rId10"/>
    <p:sldId id="268" r:id="rId11"/>
    <p:sldId id="275" r:id="rId12"/>
    <p:sldId id="263" r:id="rId13"/>
    <p:sldId id="266" r:id="rId14"/>
    <p:sldId id="276" r:id="rId15"/>
    <p:sldId id="278" r:id="rId16"/>
    <p:sldId id="279" r:id="rId17"/>
    <p:sldId id="280" r:id="rId18"/>
    <p:sldId id="281" r:id="rId19"/>
    <p:sldId id="271" r:id="rId20"/>
    <p:sldId id="282" r:id="rId21"/>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453"/>
    <a:srgbClr val="3C3C37"/>
    <a:srgbClr val="05AF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81" autoAdjust="0"/>
    <p:restoredTop sz="79820" autoAdjust="0"/>
  </p:normalViewPr>
  <p:slideViewPr>
    <p:cSldViewPr snapToObjects="1">
      <p:cViewPr>
        <p:scale>
          <a:sx n="100" d="100"/>
          <a:sy n="100" d="100"/>
        </p:scale>
        <p:origin x="-1248" y="-152"/>
      </p:cViewPr>
      <p:guideLst>
        <p:guide orient="horz" pos="804"/>
        <p:guide orient="horz" pos="2436"/>
        <p:guide orient="horz" pos="1620"/>
        <p:guide pos="4332"/>
        <p:guide pos="1429"/>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F6D7C1-2A13-B642-A1BD-AAB16FB04570}" type="datetimeFigureOut">
              <a:rPr kumimoji="1" lang="zh-CN" altLang="en-US" smtClean="0"/>
              <a:t>14/11/25</a:t>
            </a:fld>
            <a:endParaRPr kumimoji="1"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B8C67A-CB16-454F-9A04-9B291D6CA815}" type="slidenum">
              <a:rPr kumimoji="1" lang="zh-CN" altLang="en-US" smtClean="0"/>
              <a:t>‹#›</a:t>
            </a:fld>
            <a:endParaRPr kumimoji="1" lang="zh-CN" altLang="en-US"/>
          </a:p>
        </p:txBody>
      </p:sp>
    </p:spTree>
    <p:extLst>
      <p:ext uri="{BB962C8B-B14F-4D97-AF65-F5344CB8AC3E}">
        <p14:creationId xmlns:p14="http://schemas.microsoft.com/office/powerpoint/2010/main" val="30012919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java</a:t>
            </a:r>
            <a:r>
              <a:rPr kumimoji="1" lang="zh-CN" altLang="en-US" dirty="0" smtClean="0"/>
              <a:t>是一种可以撰写跨平台应用软件的面向对象的程序设计语言，是由</a:t>
            </a:r>
            <a:r>
              <a:rPr kumimoji="1" lang="en-US" altLang="zh-CN" dirty="0" smtClean="0"/>
              <a:t>Sun</a:t>
            </a:r>
            <a:r>
              <a:rPr kumimoji="1" lang="zh-CN" altLang="en-US" dirty="0" smtClean="0"/>
              <a:t>公司于</a:t>
            </a:r>
            <a:r>
              <a:rPr kumimoji="1" lang="en-US" altLang="zh-CN" dirty="0" smtClean="0"/>
              <a:t>1995</a:t>
            </a:r>
            <a:r>
              <a:rPr kumimoji="1" lang="zh-CN" altLang="en-US" dirty="0" smtClean="0"/>
              <a:t>年</a:t>
            </a:r>
            <a:r>
              <a:rPr kumimoji="1" lang="en-US" altLang="zh-CN" dirty="0" smtClean="0"/>
              <a:t>5</a:t>
            </a:r>
            <a:r>
              <a:rPr kumimoji="1" lang="zh-CN" altLang="en-US" dirty="0" smtClean="0"/>
              <a:t>月推出的。</a:t>
            </a:r>
            <a:r>
              <a:rPr kumimoji="1" lang="en-US" altLang="zh-CN" dirty="0" smtClean="0"/>
              <a:t>Java</a:t>
            </a:r>
            <a:r>
              <a:rPr kumimoji="1" lang="zh-CN" altLang="en-US" dirty="0" smtClean="0"/>
              <a:t>自面世后就非常流行，发展迅速，它具有卓越的通用性、高效性、平台移植性和安全性，广泛应用于个人</a:t>
            </a:r>
            <a:r>
              <a:rPr kumimoji="1" lang="en-US" altLang="zh-CN" dirty="0" smtClean="0"/>
              <a:t>PC</a:t>
            </a:r>
            <a:r>
              <a:rPr kumimoji="1" lang="zh-CN" altLang="en-US" dirty="0" smtClean="0"/>
              <a:t>、移动电话和互联网，同时拥有全球最大的开发者专业社群。在全球云计算和移动互联网的产业环境下，</a:t>
            </a:r>
            <a:r>
              <a:rPr kumimoji="1" lang="en-US" altLang="zh-CN" dirty="0" smtClean="0"/>
              <a:t>Java</a:t>
            </a:r>
            <a:r>
              <a:rPr kumimoji="1" lang="zh-CN" altLang="en-US" dirty="0" smtClean="0"/>
              <a:t>更具备了显著优势和广阔前景。但</a:t>
            </a:r>
            <a:r>
              <a:rPr kumimoji="1" lang="en-US" altLang="zh-CN" dirty="0" smtClean="0"/>
              <a:t>java</a:t>
            </a:r>
            <a:r>
              <a:rPr kumimoji="1" lang="zh-CN" altLang="en-US" dirty="0" smtClean="0"/>
              <a:t>也有它的缺点。</a:t>
            </a:r>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4</a:t>
            </a:fld>
            <a:endParaRPr kumimoji="1" lang="zh-CN" altLang="en-US"/>
          </a:p>
        </p:txBody>
      </p:sp>
    </p:spTree>
    <p:extLst>
      <p:ext uri="{BB962C8B-B14F-4D97-AF65-F5344CB8AC3E}">
        <p14:creationId xmlns:p14="http://schemas.microsoft.com/office/powerpoint/2010/main" val="5800069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下面是一个简单的</a:t>
            </a:r>
            <a:r>
              <a:rPr lang="en-US" altLang="zh-CN" dirty="0" smtClean="0"/>
              <a:t>80x86</a:t>
            </a:r>
            <a:r>
              <a:rPr lang="zh-CN" altLang="en-US" dirty="0" smtClean="0"/>
              <a:t>汇编程序代码段</a:t>
            </a:r>
            <a:r>
              <a:rPr lang="en-US" altLang="zh-CN" dirty="0" smtClean="0"/>
              <a:t>,</a:t>
            </a:r>
            <a:r>
              <a:rPr lang="zh-CN" altLang="en-US" dirty="0" smtClean="0"/>
              <a:t>取自</a:t>
            </a:r>
            <a:r>
              <a:rPr lang="en-US" altLang="zh-CN" dirty="0" smtClean="0"/>
              <a:t>Windows</a:t>
            </a:r>
            <a:r>
              <a:rPr lang="zh-CN" altLang="en-US" dirty="0" smtClean="0"/>
              <a:t>二进制代码。 </a:t>
            </a:r>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14</a:t>
            </a:fld>
            <a:endParaRPr kumimoji="1" lang="zh-CN" altLang="en-US"/>
          </a:p>
        </p:txBody>
      </p:sp>
    </p:spTree>
    <p:extLst>
      <p:ext uri="{BB962C8B-B14F-4D97-AF65-F5344CB8AC3E}">
        <p14:creationId xmlns:p14="http://schemas.microsoft.com/office/powerpoint/2010/main" val="330651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CN" altLang="en-US" dirty="0" smtClean="0"/>
              <a:t>下面是一个简单的</a:t>
            </a:r>
            <a:r>
              <a:rPr lang="en-US" altLang="zh-CN" dirty="0" smtClean="0"/>
              <a:t>80x86</a:t>
            </a:r>
            <a:r>
              <a:rPr lang="zh-CN" altLang="en-US" dirty="0" smtClean="0"/>
              <a:t>汇编程序代码段</a:t>
            </a:r>
            <a:r>
              <a:rPr lang="en-US" altLang="zh-CN" dirty="0" smtClean="0"/>
              <a:t>,</a:t>
            </a:r>
            <a:r>
              <a:rPr lang="zh-CN" altLang="en-US" dirty="0" smtClean="0"/>
              <a:t>取自</a:t>
            </a:r>
            <a:r>
              <a:rPr lang="en-US" altLang="zh-CN" dirty="0" smtClean="0"/>
              <a:t>Windows</a:t>
            </a:r>
            <a:r>
              <a:rPr lang="zh-CN" altLang="en-US" dirty="0" smtClean="0"/>
              <a:t>二进制代码。</a:t>
            </a:r>
            <a:r>
              <a:rPr lang="zh-CN" altLang="en-US" sz="1200" dirty="0" smtClean="0">
                <a:effectLst/>
              </a:rPr>
              <a:t>现在我们将尝试在代码段中添加新的指令并更换其它指令以使代码难以理解</a:t>
            </a:r>
            <a:r>
              <a:rPr lang="en-US" altLang="zh-CN" sz="1200" dirty="0" smtClean="0">
                <a:effectLst/>
              </a:rPr>
              <a:t>,</a:t>
            </a:r>
            <a:r>
              <a:rPr lang="zh-CN" altLang="en-US" sz="1200" dirty="0" smtClean="0">
                <a:effectLst/>
              </a:rPr>
              <a:t>从而混淆代码段。 </a:t>
            </a:r>
            <a:endParaRPr lang="zh-CN" altLang="en-US" dirty="0" smtClean="0"/>
          </a:p>
          <a:p>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15</a:t>
            </a:fld>
            <a:endParaRPr kumimoji="1" lang="zh-CN" altLang="en-US"/>
          </a:p>
        </p:txBody>
      </p:sp>
    </p:spTree>
    <p:extLst>
      <p:ext uri="{BB962C8B-B14F-4D97-AF65-F5344CB8AC3E}">
        <p14:creationId xmlns:p14="http://schemas.microsoft.com/office/powerpoint/2010/main" val="330651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下面是一个简单的</a:t>
            </a:r>
            <a:r>
              <a:rPr lang="en-US" altLang="zh-CN" dirty="0" smtClean="0"/>
              <a:t>80x86</a:t>
            </a:r>
            <a:r>
              <a:rPr lang="zh-CN" altLang="en-US" dirty="0" smtClean="0"/>
              <a:t>汇编程序代码段</a:t>
            </a:r>
            <a:r>
              <a:rPr lang="en-US" altLang="zh-CN" dirty="0" smtClean="0"/>
              <a:t>,</a:t>
            </a:r>
            <a:r>
              <a:rPr lang="zh-CN" altLang="en-US" dirty="0" smtClean="0"/>
              <a:t>取自</a:t>
            </a:r>
            <a:r>
              <a:rPr lang="en-US" altLang="zh-CN" dirty="0" smtClean="0"/>
              <a:t>Windows</a:t>
            </a:r>
            <a:r>
              <a:rPr lang="zh-CN" altLang="en-US" dirty="0" smtClean="0"/>
              <a:t>二进制代码。</a:t>
            </a:r>
            <a:r>
              <a:rPr lang="zh-CN" altLang="en-US" sz="1200" dirty="0" smtClean="0">
                <a:effectLst/>
              </a:rPr>
              <a:t>在此示例中</a:t>
            </a:r>
            <a:r>
              <a:rPr lang="en-US" altLang="zh-CN" sz="1200" dirty="0" smtClean="0">
                <a:effectLst/>
              </a:rPr>
              <a:t>,</a:t>
            </a:r>
            <a:r>
              <a:rPr lang="zh-CN" altLang="en-US" sz="1200" dirty="0" smtClean="0">
                <a:effectLst/>
              </a:rPr>
              <a:t>我们通过加入算术指令扩展了该操作码片段。该代码现在更加难以阅读。由于不能简单地从片段阅读代码</a:t>
            </a:r>
            <a:r>
              <a:rPr lang="en-US" altLang="zh-CN" sz="1200" dirty="0" smtClean="0">
                <a:effectLst/>
              </a:rPr>
              <a:t>,</a:t>
            </a:r>
            <a:r>
              <a:rPr lang="zh-CN" altLang="en-US" sz="1200" dirty="0" smtClean="0">
                <a:effectLst/>
              </a:rPr>
              <a:t>潜在的黑客必须执行计算才能理解其内容。 </a:t>
            </a:r>
            <a:endParaRPr lang="zh-CN" altLang="en-US" dirty="0" smtClean="0"/>
          </a:p>
          <a:p>
            <a:r>
              <a:rPr lang="zh-CN" altLang="en-US" sz="1200" dirty="0" smtClean="0">
                <a:effectLst/>
              </a:rPr>
              <a:t>虽然这个特殊的示例仍然很容易理解</a:t>
            </a:r>
            <a:r>
              <a:rPr lang="en-US" altLang="zh-CN" sz="1200" dirty="0" smtClean="0">
                <a:effectLst/>
              </a:rPr>
              <a:t>,</a:t>
            </a:r>
            <a:r>
              <a:rPr lang="zh-CN" altLang="en-US" sz="1200" dirty="0" smtClean="0">
                <a:effectLst/>
              </a:rPr>
              <a:t>但我们可以根据需要的次数来重复该类型的混淆</a:t>
            </a:r>
            <a:r>
              <a:rPr lang="en-US" altLang="zh-CN" sz="1200" dirty="0" smtClean="0">
                <a:effectLst/>
              </a:rPr>
              <a:t>,</a:t>
            </a:r>
            <a:r>
              <a:rPr lang="zh-CN" altLang="en-US" sz="1200" dirty="0" smtClean="0">
                <a:effectLst/>
              </a:rPr>
              <a:t>将这个简单的代码段扩展为超过</a:t>
            </a:r>
            <a:r>
              <a:rPr lang="en-US" altLang="zh-CN" sz="1200" kern="1200" dirty="0" smtClean="0">
                <a:solidFill>
                  <a:schemeClr val="tx1"/>
                </a:solidFill>
                <a:effectLst/>
                <a:latin typeface="+mn-lt"/>
                <a:ea typeface="+mn-ea"/>
                <a:cs typeface="+mn-cs"/>
              </a:rPr>
              <a:t>1000</a:t>
            </a:r>
            <a:r>
              <a:rPr lang="zh-CN" altLang="en-US" sz="1200" dirty="0" smtClean="0">
                <a:effectLst/>
              </a:rPr>
              <a:t>行代码</a:t>
            </a:r>
            <a:r>
              <a:rPr lang="en-US" altLang="zh-CN" sz="1200" dirty="0" smtClean="0">
                <a:effectLst/>
              </a:rPr>
              <a:t>,</a:t>
            </a:r>
            <a:r>
              <a:rPr lang="zh-CN" altLang="en-US" sz="1200" dirty="0" smtClean="0">
                <a:effectLst/>
              </a:rPr>
              <a:t>从而使代码内容变得难以理解。当使用了混淆时</a:t>
            </a:r>
            <a:r>
              <a:rPr lang="en-US" altLang="zh-CN" sz="1200" dirty="0" smtClean="0">
                <a:effectLst/>
              </a:rPr>
              <a:t>,</a:t>
            </a:r>
            <a:r>
              <a:rPr lang="zh-CN" altLang="en-US" sz="1200" dirty="0" smtClean="0">
                <a:effectLst/>
              </a:rPr>
              <a:t>攻击者必须制作特殊工具才能理解原始代码段</a:t>
            </a:r>
            <a:r>
              <a:rPr lang="en-US" altLang="zh-CN" sz="1200" dirty="0" smtClean="0">
                <a:effectLst/>
              </a:rPr>
              <a:t>,</a:t>
            </a:r>
            <a:r>
              <a:rPr lang="zh-CN" altLang="en-US" sz="1200" dirty="0" smtClean="0">
                <a:effectLst/>
              </a:rPr>
              <a:t>而这不是一件容易的事。 </a:t>
            </a:r>
            <a:endParaRPr lang="zh-CN" altLang="en-US" dirty="0" smtClean="0"/>
          </a:p>
          <a:p>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16</a:t>
            </a:fld>
            <a:endParaRPr kumimoji="1" lang="zh-CN" altLang="en-US"/>
          </a:p>
        </p:txBody>
      </p:sp>
    </p:spTree>
    <p:extLst>
      <p:ext uri="{BB962C8B-B14F-4D97-AF65-F5344CB8AC3E}">
        <p14:creationId xmlns:p14="http://schemas.microsoft.com/office/powerpoint/2010/main" val="330651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smtClean="0">
                <a:effectLst/>
              </a:rPr>
              <a:t>可以通过替换二进制代码中的所有字符串来混淆代码</a:t>
            </a:r>
            <a:r>
              <a:rPr lang="en-US" altLang="zh-CN" sz="1200" dirty="0" smtClean="0">
                <a:effectLst/>
              </a:rPr>
              <a:t>,</a:t>
            </a:r>
            <a:r>
              <a:rPr lang="zh-CN" altLang="en-US" sz="1200" dirty="0" smtClean="0">
                <a:effectLst/>
              </a:rPr>
              <a:t>这样就更加难以找到一个好的切入点来开始逆向工程攻击。开发者可以通过插入指向垃圾代码的跳转并返回来迷惑攻击者</a:t>
            </a:r>
            <a:r>
              <a:rPr lang="en-US" altLang="zh-CN" sz="1200" dirty="0" smtClean="0">
                <a:effectLst/>
              </a:rPr>
              <a:t>,</a:t>
            </a:r>
            <a:r>
              <a:rPr lang="zh-CN" altLang="en-US" sz="1200" dirty="0" smtClean="0">
                <a:effectLst/>
              </a:rPr>
              <a:t>或混淆源代码或字节码。 </a:t>
            </a:r>
            <a:endParaRPr lang="zh-CN" altLang="en-US" dirty="0" smtClean="0"/>
          </a:p>
          <a:p>
            <a:r>
              <a:rPr lang="zh-CN" altLang="en-US" sz="1200" dirty="0" smtClean="0">
                <a:effectLst/>
              </a:rPr>
              <a:t>开发人员也可以选择使用名为</a:t>
            </a:r>
            <a:r>
              <a:rPr lang="en-US" altLang="zh-CN" sz="1200" kern="1200" dirty="0" smtClean="0">
                <a:solidFill>
                  <a:schemeClr val="tx1"/>
                </a:solidFill>
                <a:effectLst/>
                <a:latin typeface="+mn-lt"/>
                <a:ea typeface="+mn-ea"/>
                <a:cs typeface="+mn-cs"/>
              </a:rPr>
              <a:t>Const2Code</a:t>
            </a:r>
            <a:r>
              <a:rPr lang="zh-CN" altLang="en-US" sz="1200" dirty="0" smtClean="0">
                <a:effectLst/>
              </a:rPr>
              <a:t>转换的技术来混淆常量。例如</a:t>
            </a:r>
            <a:r>
              <a:rPr lang="en-US" altLang="zh-CN" sz="1200" dirty="0" smtClean="0">
                <a:effectLst/>
              </a:rPr>
              <a:t>,</a:t>
            </a:r>
            <a:r>
              <a:rPr lang="zh-CN" altLang="en-US" sz="1200" dirty="0" smtClean="0">
                <a:effectLst/>
              </a:rPr>
              <a:t>密钥有时在应用程序中存储为一组字节。如果黑客确定了这些字节的位置</a:t>
            </a:r>
            <a:r>
              <a:rPr lang="en-US" altLang="zh-CN" sz="1200" dirty="0" smtClean="0">
                <a:effectLst/>
              </a:rPr>
              <a:t>,</a:t>
            </a:r>
            <a:r>
              <a:rPr lang="zh-CN" altLang="en-US" sz="1200" dirty="0" smtClean="0">
                <a:effectLst/>
              </a:rPr>
              <a:t>他们就可以访问这些字节。为混淆一个常量</a:t>
            </a:r>
            <a:r>
              <a:rPr lang="en-US" altLang="zh-CN" sz="1200" dirty="0" smtClean="0">
                <a:effectLst/>
              </a:rPr>
              <a:t>(</a:t>
            </a:r>
            <a:r>
              <a:rPr lang="zh-CN" altLang="en-US" sz="1200" dirty="0" smtClean="0">
                <a:effectLst/>
              </a:rPr>
              <a:t>如密钥</a:t>
            </a:r>
            <a:r>
              <a:rPr lang="en-US" altLang="zh-CN" sz="1200" dirty="0" smtClean="0">
                <a:effectLst/>
              </a:rPr>
              <a:t>),</a:t>
            </a:r>
            <a:r>
              <a:rPr lang="en-US" altLang="zh-CN" sz="1200" kern="1200" dirty="0" smtClean="0">
                <a:solidFill>
                  <a:schemeClr val="tx1"/>
                </a:solidFill>
                <a:effectLst/>
                <a:latin typeface="+mn-lt"/>
                <a:ea typeface="+mn-ea"/>
                <a:cs typeface="+mn-cs"/>
              </a:rPr>
              <a:t>Const2Code</a:t>
            </a:r>
            <a:r>
              <a:rPr lang="zh-CN" altLang="en-US" sz="1200" dirty="0" smtClean="0">
                <a:effectLst/>
              </a:rPr>
              <a:t>算法将常量转换为可产生同一常量的多个不同的命令。 </a:t>
            </a:r>
            <a:endParaRPr lang="zh-CN" alt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zh-CN" altLang="en-US" sz="1200" dirty="0" smtClean="0">
                <a:effectLst/>
              </a:rPr>
              <a:t>例如</a:t>
            </a:r>
            <a:r>
              <a:rPr lang="en-US" altLang="zh-CN" sz="1200" dirty="0" smtClean="0">
                <a:effectLst/>
              </a:rPr>
              <a:t>,</a:t>
            </a:r>
            <a:r>
              <a:rPr lang="zh-CN" altLang="en-US" sz="1200" dirty="0" smtClean="0">
                <a:effectLst/>
              </a:rPr>
              <a:t>为了在源代码段中隐藏常量 </a:t>
            </a:r>
            <a:r>
              <a:rPr lang="en-US" altLang="zh-CN" sz="1200" kern="1200" dirty="0" err="1" smtClean="0">
                <a:solidFill>
                  <a:schemeClr val="tx1"/>
                </a:solidFill>
                <a:effectLst/>
                <a:latin typeface="+mn-lt"/>
                <a:ea typeface="+mn-ea"/>
                <a:cs typeface="+mn-cs"/>
              </a:rPr>
              <a:t>cst</a:t>
            </a:r>
            <a:r>
              <a:rPr lang="en-US" altLang="zh-CN" sz="1200" kern="1200" dirty="0" smtClean="0">
                <a:solidFill>
                  <a:schemeClr val="tx1"/>
                </a:solidFill>
                <a:effectLst/>
                <a:latin typeface="+mn-lt"/>
                <a:ea typeface="+mn-ea"/>
                <a:cs typeface="+mn-cs"/>
              </a:rPr>
              <a:t>=0x12345678</a:t>
            </a:r>
            <a:r>
              <a:rPr lang="en-US" altLang="zh-CN" sz="1200" dirty="0" smtClean="0">
                <a:effectLst/>
              </a:rPr>
              <a:t>,</a:t>
            </a:r>
            <a:r>
              <a:rPr lang="zh-CN" altLang="en-US" sz="1200" dirty="0" smtClean="0">
                <a:effectLst/>
              </a:rPr>
              <a:t>可以将该常量简单地分为几个算术运 算</a:t>
            </a:r>
            <a:r>
              <a:rPr lang="en-US" altLang="zh-CN" sz="1200" dirty="0" smtClean="0">
                <a:effectLst/>
              </a:rPr>
              <a:t>,</a:t>
            </a:r>
            <a:r>
              <a:rPr lang="zh-CN" altLang="en-US" sz="1200" dirty="0" smtClean="0">
                <a:effectLst/>
              </a:rPr>
              <a:t>如加、减等等。</a:t>
            </a:r>
            <a:r>
              <a:rPr lang="en-US" altLang="zh-CN" sz="1200" kern="1200" dirty="0" smtClean="0">
                <a:solidFill>
                  <a:schemeClr val="tx1"/>
                </a:solidFill>
                <a:effectLst/>
                <a:latin typeface="+mn-lt"/>
                <a:ea typeface="+mn-ea"/>
                <a:cs typeface="+mn-cs"/>
              </a:rPr>
              <a:t>A = 0x9ABCDF00</a:t>
            </a:r>
            <a:r>
              <a:rPr lang="en-US" altLang="zh-CN" sz="1200" dirty="0" smtClean="0">
                <a:effectLst/>
              </a:rPr>
              <a:t>;</a:t>
            </a:r>
            <a:r>
              <a:rPr lang="en-US" altLang="zh-CN" sz="1200" kern="1200" dirty="0" smtClean="0">
                <a:solidFill>
                  <a:schemeClr val="tx1"/>
                </a:solidFill>
                <a:effectLst/>
                <a:latin typeface="+mn-lt"/>
                <a:ea typeface="+mn-ea"/>
                <a:cs typeface="+mn-cs"/>
              </a:rPr>
              <a:t>B=0x2</a:t>
            </a:r>
            <a:r>
              <a:rPr lang="en-US" altLang="zh-CN" sz="1200" dirty="0" smtClean="0">
                <a:effectLst/>
              </a:rPr>
              <a:t>;</a:t>
            </a:r>
            <a:r>
              <a:rPr lang="en-US" altLang="zh-CN" sz="1200" kern="1200" dirty="0" smtClean="0">
                <a:solidFill>
                  <a:schemeClr val="tx1"/>
                </a:solidFill>
                <a:effectLst/>
                <a:latin typeface="+mn-lt"/>
                <a:ea typeface="+mn-ea"/>
                <a:cs typeface="+mn-cs"/>
              </a:rPr>
              <a:t>C=0x135799E00</a:t>
            </a:r>
            <a:r>
              <a:rPr lang="zh-CN" altLang="en-US" sz="1200" dirty="0" smtClean="0">
                <a:effectLst/>
              </a:rPr>
              <a:t>。现在让我们使用这三个 变量重新计算出常量 </a:t>
            </a:r>
            <a:r>
              <a:rPr lang="en-US" altLang="zh-CN" sz="1200" kern="1200" dirty="0" smtClean="0">
                <a:solidFill>
                  <a:schemeClr val="tx1"/>
                </a:solidFill>
                <a:effectLst/>
                <a:latin typeface="+mn-lt"/>
                <a:ea typeface="+mn-ea"/>
                <a:cs typeface="+mn-cs"/>
              </a:rPr>
              <a:t>0x12345678</a:t>
            </a:r>
            <a:r>
              <a:rPr lang="zh-CN" altLang="en-US" sz="1200" dirty="0" smtClean="0">
                <a:effectLst/>
              </a:rPr>
              <a:t>。我们的原始常量为</a:t>
            </a:r>
            <a:r>
              <a:rPr lang="en-US" altLang="zh-CN" sz="1200" dirty="0" smtClean="0">
                <a:effectLst/>
              </a:rPr>
              <a:t>:</a:t>
            </a:r>
            <a:r>
              <a:rPr lang="en-US" altLang="zh-CN" sz="1200" kern="1200" dirty="0" err="1" smtClean="0">
                <a:solidFill>
                  <a:schemeClr val="tx1"/>
                </a:solidFill>
                <a:effectLst/>
                <a:latin typeface="+mn-lt"/>
                <a:ea typeface="+mn-ea"/>
                <a:cs typeface="+mn-cs"/>
              </a:rPr>
              <a:t>cst</a:t>
            </a:r>
            <a:r>
              <a:rPr lang="en-US" altLang="zh-CN" sz="1200" kern="1200" dirty="0" smtClean="0">
                <a:solidFill>
                  <a:schemeClr val="tx1"/>
                </a:solidFill>
                <a:effectLst/>
                <a:latin typeface="+mn-lt"/>
                <a:ea typeface="+mn-ea"/>
                <a:cs typeface="+mn-cs"/>
              </a:rPr>
              <a:t> = C / B + A – 0x88888888 – A + 1000= 0x12345678</a:t>
            </a:r>
            <a:r>
              <a:rPr lang="zh-CN" altLang="en-US" sz="1200" dirty="0" smtClean="0">
                <a:effectLst/>
              </a:rPr>
              <a:t>。如果应用程序仅使用该例程来计算常量</a:t>
            </a:r>
            <a:r>
              <a:rPr lang="en-US" altLang="zh-CN" sz="1200" dirty="0" smtClean="0">
                <a:effectLst/>
              </a:rPr>
              <a:t>,</a:t>
            </a:r>
            <a:r>
              <a:rPr lang="zh-CN" altLang="en-US" sz="1200" dirty="0" smtClean="0">
                <a:effectLst/>
              </a:rPr>
              <a:t>攻击者就必须理解其中的含 义</a:t>
            </a:r>
            <a:r>
              <a:rPr lang="en-US" altLang="zh-CN" sz="1200" dirty="0" smtClean="0">
                <a:effectLst/>
              </a:rPr>
              <a:t>,</a:t>
            </a:r>
            <a:r>
              <a:rPr lang="zh-CN" altLang="en-US" sz="1200" dirty="0" smtClean="0">
                <a:effectLst/>
              </a:rPr>
              <a:t>而不是简单地获取该常量。 </a:t>
            </a:r>
            <a:endParaRPr lang="zh-CN" altLang="en-US" dirty="0" smtClean="0"/>
          </a:p>
          <a:p>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17</a:t>
            </a:fld>
            <a:endParaRPr kumimoji="1" lang="zh-CN" altLang="en-US"/>
          </a:p>
        </p:txBody>
      </p:sp>
    </p:spTree>
    <p:extLst>
      <p:ext uri="{BB962C8B-B14F-4D97-AF65-F5344CB8AC3E}">
        <p14:creationId xmlns:p14="http://schemas.microsoft.com/office/powerpoint/2010/main" val="330651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CN" altLang="en-US" sz="1200" dirty="0" smtClean="0">
                <a:effectLst/>
              </a:rPr>
              <a:t>例如</a:t>
            </a:r>
            <a:r>
              <a:rPr lang="en-US" altLang="zh-CN" sz="1200" dirty="0" smtClean="0">
                <a:effectLst/>
              </a:rPr>
              <a:t>,</a:t>
            </a:r>
            <a:r>
              <a:rPr lang="zh-CN" altLang="en-US" sz="1200" dirty="0" smtClean="0">
                <a:effectLst/>
              </a:rPr>
              <a:t>为了在源代码段中隐藏常量 </a:t>
            </a:r>
            <a:r>
              <a:rPr lang="en-US" altLang="zh-CN" sz="1200" kern="1200" dirty="0" err="1" smtClean="0">
                <a:solidFill>
                  <a:schemeClr val="tx1"/>
                </a:solidFill>
                <a:effectLst/>
                <a:latin typeface="+mn-lt"/>
                <a:ea typeface="+mn-ea"/>
                <a:cs typeface="+mn-cs"/>
              </a:rPr>
              <a:t>cst</a:t>
            </a:r>
            <a:r>
              <a:rPr lang="en-US" altLang="zh-CN" sz="1200" kern="1200" dirty="0" smtClean="0">
                <a:solidFill>
                  <a:schemeClr val="tx1"/>
                </a:solidFill>
                <a:effectLst/>
                <a:latin typeface="+mn-lt"/>
                <a:ea typeface="+mn-ea"/>
                <a:cs typeface="+mn-cs"/>
              </a:rPr>
              <a:t>=0x12345678</a:t>
            </a:r>
            <a:r>
              <a:rPr lang="en-US" altLang="zh-CN" sz="1200" dirty="0" smtClean="0">
                <a:effectLst/>
              </a:rPr>
              <a:t>,</a:t>
            </a:r>
            <a:r>
              <a:rPr lang="zh-CN" altLang="en-US" sz="1200" dirty="0" smtClean="0">
                <a:effectLst/>
              </a:rPr>
              <a:t>可以将该常量简单地分为几个算术运 算</a:t>
            </a:r>
            <a:r>
              <a:rPr lang="en-US" altLang="zh-CN" sz="1200" dirty="0" smtClean="0">
                <a:effectLst/>
              </a:rPr>
              <a:t>,</a:t>
            </a:r>
            <a:r>
              <a:rPr lang="zh-CN" altLang="en-US" sz="1200" dirty="0" smtClean="0">
                <a:effectLst/>
              </a:rPr>
              <a:t>如加、减等等。</a:t>
            </a:r>
            <a:r>
              <a:rPr lang="en-US" altLang="zh-CN" sz="1200" kern="1200" dirty="0" smtClean="0">
                <a:solidFill>
                  <a:schemeClr val="tx1"/>
                </a:solidFill>
                <a:effectLst/>
                <a:latin typeface="+mn-lt"/>
                <a:ea typeface="+mn-ea"/>
                <a:cs typeface="+mn-cs"/>
              </a:rPr>
              <a:t>A = 0x9ABCDF00</a:t>
            </a:r>
            <a:r>
              <a:rPr lang="en-US" altLang="zh-CN" sz="1200" dirty="0" smtClean="0">
                <a:effectLst/>
              </a:rPr>
              <a:t>;</a:t>
            </a:r>
            <a:r>
              <a:rPr lang="en-US" altLang="zh-CN" sz="1200" kern="1200" dirty="0" smtClean="0">
                <a:solidFill>
                  <a:schemeClr val="tx1"/>
                </a:solidFill>
                <a:effectLst/>
                <a:latin typeface="+mn-lt"/>
                <a:ea typeface="+mn-ea"/>
                <a:cs typeface="+mn-cs"/>
              </a:rPr>
              <a:t>B=0x2</a:t>
            </a:r>
            <a:r>
              <a:rPr lang="en-US" altLang="zh-CN" sz="1200" dirty="0" smtClean="0">
                <a:effectLst/>
              </a:rPr>
              <a:t>;</a:t>
            </a:r>
            <a:r>
              <a:rPr lang="en-US" altLang="zh-CN" sz="1200" kern="1200" dirty="0" smtClean="0">
                <a:solidFill>
                  <a:schemeClr val="tx1"/>
                </a:solidFill>
                <a:effectLst/>
                <a:latin typeface="+mn-lt"/>
                <a:ea typeface="+mn-ea"/>
                <a:cs typeface="+mn-cs"/>
              </a:rPr>
              <a:t>C=0x135799E00</a:t>
            </a:r>
            <a:r>
              <a:rPr lang="zh-CN" altLang="en-US" sz="1200" dirty="0" smtClean="0">
                <a:effectLst/>
              </a:rPr>
              <a:t>。现在让我们使用这三个 变量重新计算出常量 </a:t>
            </a:r>
            <a:r>
              <a:rPr lang="en-US" altLang="zh-CN" sz="1200" kern="1200" dirty="0" smtClean="0">
                <a:solidFill>
                  <a:schemeClr val="tx1"/>
                </a:solidFill>
                <a:effectLst/>
                <a:latin typeface="+mn-lt"/>
                <a:ea typeface="+mn-ea"/>
                <a:cs typeface="+mn-cs"/>
              </a:rPr>
              <a:t>0x12345678</a:t>
            </a:r>
            <a:r>
              <a:rPr lang="zh-CN" altLang="en-US" sz="1200" dirty="0" smtClean="0">
                <a:effectLst/>
              </a:rPr>
              <a:t>。我们的原始常量为</a:t>
            </a:r>
            <a:r>
              <a:rPr lang="en-US" altLang="zh-CN" sz="1200" dirty="0" smtClean="0">
                <a:effectLst/>
              </a:rPr>
              <a:t>:</a:t>
            </a:r>
            <a:r>
              <a:rPr lang="en-US" altLang="zh-CN" sz="1200" kern="1200" dirty="0" err="1" smtClean="0">
                <a:solidFill>
                  <a:schemeClr val="tx1"/>
                </a:solidFill>
                <a:effectLst/>
                <a:latin typeface="+mn-lt"/>
                <a:ea typeface="+mn-ea"/>
                <a:cs typeface="+mn-cs"/>
              </a:rPr>
              <a:t>cst</a:t>
            </a:r>
            <a:r>
              <a:rPr lang="en-US" altLang="zh-CN" sz="1200" kern="1200" dirty="0" smtClean="0">
                <a:solidFill>
                  <a:schemeClr val="tx1"/>
                </a:solidFill>
                <a:effectLst/>
                <a:latin typeface="+mn-lt"/>
                <a:ea typeface="+mn-ea"/>
                <a:cs typeface="+mn-cs"/>
              </a:rPr>
              <a:t> = C / B + A – 0x88888888 – A + 1000= 0x12345678</a:t>
            </a:r>
            <a:r>
              <a:rPr lang="zh-CN" altLang="en-US" sz="1200" dirty="0" smtClean="0">
                <a:effectLst/>
              </a:rPr>
              <a:t> 。如果应用程序仅使用该例程来计算常量</a:t>
            </a:r>
            <a:r>
              <a:rPr lang="en-US" altLang="zh-CN" sz="1200" dirty="0" smtClean="0">
                <a:effectLst/>
              </a:rPr>
              <a:t>,</a:t>
            </a:r>
            <a:r>
              <a:rPr lang="zh-CN" altLang="en-US" sz="1200" dirty="0" smtClean="0">
                <a:effectLst/>
              </a:rPr>
              <a:t>攻击者就必须理解其中的含义</a:t>
            </a:r>
            <a:r>
              <a:rPr lang="en-US" altLang="zh-CN" sz="1200" dirty="0" smtClean="0">
                <a:effectLst/>
              </a:rPr>
              <a:t>,</a:t>
            </a:r>
            <a:r>
              <a:rPr lang="zh-CN" altLang="en-US" sz="1200" dirty="0" smtClean="0">
                <a:effectLst/>
              </a:rPr>
              <a:t>而不是简单地获取该常量。 </a:t>
            </a:r>
            <a:endParaRPr lang="en-US" altLang="zh-CN" sz="120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zh-CN" altLang="en-US" sz="1200" dirty="0" smtClean="0">
                <a:effectLst/>
              </a:rPr>
              <a:t>当然还有混淆源代码的实例，这里就不再赘述了，有兴趣的同学可以回去查阅。</a:t>
            </a:r>
            <a:endParaRPr lang="zh-CN" altLang="en-US" dirty="0" smtClean="0"/>
          </a:p>
          <a:p>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18</a:t>
            </a:fld>
            <a:endParaRPr kumimoji="1" lang="zh-CN" altLang="en-US"/>
          </a:p>
        </p:txBody>
      </p:sp>
    </p:spTree>
    <p:extLst>
      <p:ext uri="{BB962C8B-B14F-4D97-AF65-F5344CB8AC3E}">
        <p14:creationId xmlns:p14="http://schemas.microsoft.com/office/powerpoint/2010/main" val="330651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zh-CN" altLang="en-US" dirty="0" smtClean="0">
                <a:latin typeface="微软雅黑"/>
                <a:ea typeface="微软雅黑"/>
                <a:cs typeface="微软雅黑"/>
              </a:rPr>
              <a:t>虽然</a:t>
            </a:r>
            <a:r>
              <a:rPr kumimoji="1" lang="en-US" altLang="zh-CN" dirty="0" smtClean="0">
                <a:latin typeface="微软雅黑"/>
                <a:ea typeface="微软雅黑"/>
                <a:cs typeface="微软雅黑"/>
              </a:rPr>
              <a:t>JVM</a:t>
            </a:r>
            <a:r>
              <a:rPr kumimoji="1" lang="zh-CN" altLang="en-US" dirty="0" smtClean="0">
                <a:latin typeface="微软雅黑"/>
                <a:ea typeface="微软雅黑"/>
                <a:cs typeface="微软雅黑"/>
              </a:rPr>
              <a:t>为开发人员提供了编写一次应用程序即可在几乎任何平台上运行的能力</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但这种体系结构具有使黑客易于对源代码进行逆向工程、篡改或盗窃的重大缺陷。众多的商业反汇编程序进一步简化了这一过程。而且虽然</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确实提供了一些安全措施</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但这些都不足以阻止攻击者。加密和混淆等技术通常用于减缓攻击</a:t>
            </a:r>
            <a:r>
              <a:rPr kumimoji="1" lang="en-US" altLang="zh-CN" dirty="0" smtClean="0">
                <a:latin typeface="微软雅黑"/>
                <a:ea typeface="微软雅黑"/>
                <a:cs typeface="微软雅黑"/>
              </a:rPr>
              <a:t>,</a:t>
            </a:r>
            <a:r>
              <a:rPr kumimoji="1" lang="zh-CN" altLang="en-US" dirty="0" smtClean="0">
                <a:latin typeface="微软雅黑"/>
                <a:ea typeface="微软雅黑"/>
                <a:cs typeface="微软雅黑"/>
              </a:rPr>
              <a:t>但仍然留有漏洞。 所以同学们有兴趣的话可以探索一些更强的保护措施，</a:t>
            </a:r>
            <a:r>
              <a:rPr kumimoji="1" lang="zh-CN" altLang="en-US" dirty="0" smtClean="0">
                <a:latin typeface="+mn-lt"/>
                <a:ea typeface="+mn-ea"/>
                <a:cs typeface="+mn-cs"/>
              </a:rPr>
              <a:t>比如有将加密与本机代码混淆相结合的措施等等，这些防护措施会为保护知识产权作出很大的贡献。</a:t>
            </a:r>
            <a:endParaRPr kumimoji="1" lang="zh-CN" altLang="en-US" dirty="0" smtClean="0">
              <a:latin typeface="微软雅黑"/>
              <a:ea typeface="微软雅黑"/>
              <a:cs typeface="微软雅黑"/>
            </a:endParaRPr>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19</a:t>
            </a:fld>
            <a:endParaRPr kumimoji="1" lang="zh-CN" altLang="en-US"/>
          </a:p>
        </p:txBody>
      </p:sp>
    </p:spTree>
    <p:extLst>
      <p:ext uri="{BB962C8B-B14F-4D97-AF65-F5344CB8AC3E}">
        <p14:creationId xmlns:p14="http://schemas.microsoft.com/office/powerpoint/2010/main" val="23506381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zh-CN" altLang="en-US" dirty="0" smtClean="0">
              <a:latin typeface="微软雅黑"/>
              <a:ea typeface="微软雅黑"/>
              <a:cs typeface="微软雅黑"/>
            </a:endParaRPr>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20</a:t>
            </a:fld>
            <a:endParaRPr kumimoji="1" lang="zh-CN" altLang="en-US"/>
          </a:p>
        </p:txBody>
      </p:sp>
    </p:spTree>
    <p:extLst>
      <p:ext uri="{BB962C8B-B14F-4D97-AF65-F5344CB8AC3E}">
        <p14:creationId xmlns:p14="http://schemas.microsoft.com/office/powerpoint/2010/main" val="2350638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zh-CN" altLang="en-US" dirty="0" smtClean="0"/>
              <a:t>这样程序员也不用去关心程序运行的具体环境，而可以专心编写软件。这种分层抽象、隐藏细节的思想在计算机科学中处处可见，比如机器组织结构的设计、网络协议的实现等。 </a:t>
            </a:r>
            <a:r>
              <a:rPr kumimoji="1" lang="en-US" altLang="zh-CN" dirty="0" smtClean="0"/>
              <a:t>Pascal</a:t>
            </a:r>
            <a:r>
              <a:rPr kumimoji="1" lang="zh-CN" altLang="en-US" dirty="0" smtClean="0"/>
              <a:t>语言的发明者尼古拉斯</a:t>
            </a:r>
            <a:r>
              <a:rPr kumimoji="1" lang="zh-CN" altLang="en-US" baseline="0" dirty="0" smtClean="0"/>
              <a:t>沃司</a:t>
            </a:r>
            <a:r>
              <a:rPr kumimoji="1" lang="zh-CN" altLang="en-US" dirty="0" smtClean="0"/>
              <a:t>，就富有预见性地指出应该有这样一种可移植的语言，其生成的中间代码可以在一台假想的机器上运行。而</a:t>
            </a:r>
            <a:r>
              <a:rPr kumimoji="1" lang="en-US" altLang="zh-CN" dirty="0" smtClean="0"/>
              <a:t>Java</a:t>
            </a:r>
            <a:r>
              <a:rPr kumimoji="1" lang="zh-CN" altLang="en-US" dirty="0" smtClean="0"/>
              <a:t>虚拟机也就是</a:t>
            </a:r>
            <a:r>
              <a:rPr kumimoji="1" lang="en-US" altLang="zh-CN" dirty="0" smtClean="0"/>
              <a:t>Java virtual machine</a:t>
            </a:r>
            <a:r>
              <a:rPr kumimoji="1" lang="zh-CN" altLang="en-US" dirty="0" smtClean="0"/>
              <a:t>，简称</a:t>
            </a:r>
            <a:r>
              <a:rPr kumimoji="1" lang="en-US" altLang="zh-CN" dirty="0" smtClean="0"/>
              <a:t>JVM</a:t>
            </a:r>
            <a:r>
              <a:rPr kumimoji="1" lang="zh-CN" altLang="en-US" dirty="0" smtClean="0"/>
              <a:t>就是这样的一台机器，它模拟实际处理器的结构，解释字节码。</a:t>
            </a:r>
          </a:p>
          <a:p>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5</a:t>
            </a:fld>
            <a:endParaRPr kumimoji="1" lang="zh-CN" altLang="en-US"/>
          </a:p>
        </p:txBody>
      </p:sp>
    </p:spTree>
    <p:extLst>
      <p:ext uri="{BB962C8B-B14F-4D97-AF65-F5344CB8AC3E}">
        <p14:creationId xmlns:p14="http://schemas.microsoft.com/office/powerpoint/2010/main" val="1755244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smtClean="0"/>
              <a:t>虽然能够</a:t>
            </a:r>
            <a:r>
              <a:rPr kumimoji="1" lang="en-US" altLang="zh-CN" dirty="0" smtClean="0"/>
              <a:t>Write Once, Run Anywhere</a:t>
            </a:r>
            <a:r>
              <a:rPr kumimoji="1" lang="zh-CN" altLang="en-US" dirty="0" smtClean="0"/>
              <a:t>是一个巨大的优势</a:t>
            </a:r>
            <a:r>
              <a:rPr kumimoji="1" lang="en-US" altLang="zh-CN" dirty="0" smtClean="0"/>
              <a:t>,</a:t>
            </a:r>
            <a:r>
              <a:rPr kumimoji="1" lang="zh-CN" altLang="en-US" dirty="0" smtClean="0"/>
              <a:t>但这种环境的架构方式使其远比本机应用程序更容易被黑客进行逆向工程。这意味着开发人员面临着失去知识产权的危险。为什么说这种环境架构方式，亦即基于应用程序的虚拟机比本机应用程序更容易被逆向工程呢？原因有很多 </a:t>
            </a:r>
          </a:p>
          <a:p>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6</a:t>
            </a:fld>
            <a:endParaRPr kumimoji="1" lang="zh-CN" altLang="en-US"/>
          </a:p>
        </p:txBody>
      </p:sp>
    </p:spTree>
    <p:extLst>
      <p:ext uri="{BB962C8B-B14F-4D97-AF65-F5344CB8AC3E}">
        <p14:creationId xmlns:p14="http://schemas.microsoft.com/office/powerpoint/2010/main" val="1755244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smtClean="0"/>
              <a:t>原因有哪些呢？第一点：</a:t>
            </a:r>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8</a:t>
            </a:fld>
            <a:endParaRPr kumimoji="1" lang="zh-CN" altLang="en-US"/>
          </a:p>
        </p:txBody>
      </p:sp>
    </p:spTree>
    <p:extLst>
      <p:ext uri="{BB962C8B-B14F-4D97-AF65-F5344CB8AC3E}">
        <p14:creationId xmlns:p14="http://schemas.microsoft.com/office/powerpoint/2010/main" val="510251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JVM</a:t>
            </a:r>
            <a:r>
              <a:rPr kumimoji="1" lang="zh-CN" altLang="en-US" dirty="0" smtClean="0"/>
              <a:t>代码易于进行反向工程的另一个原因是它具有比本地应用程序更少的指令。这是出于性能考虑。</a:t>
            </a:r>
            <a:r>
              <a:rPr kumimoji="1" lang="en-US" altLang="zh-CN" dirty="0" smtClean="0"/>
              <a:t>JVM</a:t>
            </a:r>
            <a:r>
              <a:rPr kumimoji="1" lang="zh-CN" altLang="en-US" dirty="0" smtClean="0"/>
              <a:t>在应用程序和本机处理器之间增加了一个软件层</a:t>
            </a:r>
            <a:r>
              <a:rPr kumimoji="1" lang="en-US" altLang="zh-CN" dirty="0" smtClean="0"/>
              <a:t>,</a:t>
            </a:r>
            <a:r>
              <a:rPr kumimoji="1" lang="zh-CN" altLang="en-US" dirty="0" smtClean="0"/>
              <a:t>这会对性能产生负面影响。虽然现代处理器不断提高的执行速度最终将缓解这一问题</a:t>
            </a:r>
            <a:r>
              <a:rPr kumimoji="1" lang="en-US" altLang="zh-CN" dirty="0" smtClean="0"/>
              <a:t>, </a:t>
            </a:r>
            <a:r>
              <a:rPr kumimoji="1" lang="zh-CN" altLang="en-US" dirty="0" smtClean="0"/>
              <a:t>但这一问题仍然很明显。虚拟机开发人员提高执行速度的一种方法是使用比本机处理器汇编程序更小的字节码指令集。本机应用程序可能包含多达 </a:t>
            </a:r>
            <a:r>
              <a:rPr kumimoji="1" lang="en-US" altLang="zh-CN" dirty="0" smtClean="0"/>
              <a:t>400</a:t>
            </a:r>
            <a:r>
              <a:rPr kumimoji="1" lang="zh-CN" altLang="en-US" dirty="0" smtClean="0"/>
              <a:t>条指令</a:t>
            </a:r>
            <a:r>
              <a:rPr kumimoji="1" lang="en-US" altLang="zh-CN" dirty="0" smtClean="0"/>
              <a:t>,</a:t>
            </a:r>
            <a:r>
              <a:rPr kumimoji="1" lang="zh-CN" altLang="en-US" dirty="0" smtClean="0"/>
              <a:t>而</a:t>
            </a:r>
            <a:r>
              <a:rPr kumimoji="1" lang="en-US" altLang="zh-CN" dirty="0" smtClean="0"/>
              <a:t>Java</a:t>
            </a:r>
            <a:r>
              <a:rPr kumimoji="1" lang="zh-CN" altLang="en-US" dirty="0" smtClean="0"/>
              <a:t>应用程序通常使用不超过</a:t>
            </a:r>
            <a:r>
              <a:rPr kumimoji="1" lang="en-US" altLang="zh-CN" dirty="0" smtClean="0"/>
              <a:t>200</a:t>
            </a:r>
            <a:r>
              <a:rPr kumimoji="1" lang="zh-CN" altLang="en-US" dirty="0" smtClean="0"/>
              <a:t>条的指令。更少的指令意味着黑客可以更快地分析代码以进行逆向工程。 </a:t>
            </a:r>
            <a:endParaRPr kumimoji="1" lang="en-US" altLang="zh-CN" dirty="0" smtClean="0"/>
          </a:p>
          <a:p>
            <a:r>
              <a:rPr kumimoji="1" lang="zh-CN" altLang="en-US" dirty="0" smtClean="0"/>
              <a:t>与需要理解特定处理器的专家使用的标准编程语言不同</a:t>
            </a:r>
            <a:r>
              <a:rPr kumimoji="1" lang="en-US" altLang="zh-CN" dirty="0" smtClean="0"/>
              <a:t>,JVM </a:t>
            </a:r>
            <a:r>
              <a:rPr kumimoji="1" lang="zh-CN" altLang="en-US" dirty="0" smtClean="0"/>
              <a:t>是一个应用程序</a:t>
            </a:r>
            <a:r>
              <a:rPr kumimoji="1" lang="en-US" altLang="zh-CN" dirty="0" smtClean="0"/>
              <a:t>,</a:t>
            </a:r>
            <a:r>
              <a:rPr kumimoji="1" lang="zh-CN" altLang="en-US" dirty="0" smtClean="0"/>
              <a:t>它如同微处理器一样运作</a:t>
            </a:r>
            <a:r>
              <a:rPr kumimoji="1" lang="en-US" altLang="zh-CN" dirty="0" smtClean="0"/>
              <a:t>,</a:t>
            </a:r>
            <a:r>
              <a:rPr kumimoji="1" lang="zh-CN" altLang="en-US" dirty="0" smtClean="0"/>
              <a:t>并使用操作系统和计算机硬件提供的内置功能。由于黑客不必深入到硬件级别</a:t>
            </a:r>
            <a:r>
              <a:rPr kumimoji="1" lang="en-US" altLang="zh-CN" dirty="0" smtClean="0"/>
              <a:t>,</a:t>
            </a:r>
            <a:r>
              <a:rPr kumimoji="1" lang="zh-CN" altLang="en-US" dirty="0" smtClean="0"/>
              <a:t>因此更容易取得对</a:t>
            </a:r>
            <a:r>
              <a:rPr kumimoji="1" lang="en-US" altLang="zh-CN" dirty="0" smtClean="0"/>
              <a:t>JVM</a:t>
            </a:r>
            <a:r>
              <a:rPr kumimoji="1" lang="zh-CN" altLang="en-US" dirty="0" smtClean="0"/>
              <a:t>的完全控制。 </a:t>
            </a:r>
          </a:p>
          <a:p>
            <a:r>
              <a:rPr kumimoji="1" lang="zh-CN" altLang="en-US" dirty="0" smtClean="0"/>
              <a:t>因此</a:t>
            </a:r>
            <a:r>
              <a:rPr kumimoji="1" lang="en-US" altLang="zh-CN" dirty="0" smtClean="0"/>
              <a:t>,</a:t>
            </a:r>
            <a:r>
              <a:rPr kumimoji="1" lang="zh-CN" altLang="en-US" dirty="0" smtClean="0"/>
              <a:t>例如在使用标准本机系统开发语言进行调试时</a:t>
            </a:r>
            <a:r>
              <a:rPr kumimoji="1" lang="en-US" altLang="zh-CN" dirty="0" smtClean="0"/>
              <a:t>,</a:t>
            </a:r>
            <a:r>
              <a:rPr kumimoji="1" lang="zh-CN" altLang="en-US" dirty="0" smtClean="0"/>
              <a:t>暂停处理器极为困难</a:t>
            </a:r>
            <a:r>
              <a:rPr kumimoji="1" lang="en-US" altLang="zh-CN" dirty="0" smtClean="0"/>
              <a:t>,</a:t>
            </a:r>
            <a:r>
              <a:rPr kumimoji="1" lang="zh-CN" altLang="en-US" dirty="0" smtClean="0"/>
              <a:t>需要具备处理器、调试功能及可用环调试器的专家知识。但是</a:t>
            </a:r>
            <a:r>
              <a:rPr kumimoji="1" lang="en-US" altLang="zh-CN" dirty="0" smtClean="0"/>
              <a:t>,</a:t>
            </a:r>
            <a:r>
              <a:rPr kumimoji="1" lang="zh-CN" altLang="en-US" dirty="0" smtClean="0"/>
              <a:t>由于</a:t>
            </a:r>
            <a:r>
              <a:rPr kumimoji="1" lang="en-US" altLang="zh-CN" dirty="0" smtClean="0"/>
              <a:t>JVM</a:t>
            </a:r>
            <a:r>
              <a:rPr kumimoji="1" lang="zh-CN" altLang="en-US" dirty="0" smtClean="0"/>
              <a:t>运行环境的源代码是可公开获取的</a:t>
            </a:r>
            <a:r>
              <a:rPr kumimoji="1" lang="en-US" altLang="zh-CN" dirty="0" smtClean="0"/>
              <a:t>,</a:t>
            </a:r>
            <a:r>
              <a:rPr kumimoji="1" lang="zh-CN" altLang="en-US" dirty="0" smtClean="0"/>
              <a:t>因此开发人员可以轻松地建立自己的虚拟机来完全控制虚拟处理器的各个方面。这样可以容易地分析运行环境中运行的每个应用程序。 </a:t>
            </a:r>
          </a:p>
          <a:p>
            <a:pPr marL="0" marR="0" indent="0" algn="l" defTabSz="457200" rtl="0" eaLnBrk="1" fontAlgn="auto" latinLnBrk="0" hangingPunct="1">
              <a:lnSpc>
                <a:spcPct val="100000"/>
              </a:lnSpc>
              <a:spcBef>
                <a:spcPts val="0"/>
              </a:spcBef>
              <a:spcAft>
                <a:spcPts val="0"/>
              </a:spcAft>
              <a:buClrTx/>
              <a:buSzTx/>
              <a:buFontTx/>
              <a:buNone/>
              <a:tabLst/>
              <a:defRPr/>
            </a:pPr>
            <a:r>
              <a:rPr lang="zh-CN" altLang="en-US" sz="1200" dirty="0" smtClean="0">
                <a:effectLst/>
              </a:rPr>
              <a:t>不仅是 </a:t>
            </a:r>
            <a:r>
              <a:rPr lang="en-US" altLang="zh-CN" sz="1200" kern="1200" dirty="0" smtClean="0">
                <a:solidFill>
                  <a:schemeClr val="tx1"/>
                </a:solidFill>
                <a:effectLst/>
                <a:latin typeface="+mn-lt"/>
                <a:ea typeface="+mn-ea"/>
                <a:cs typeface="+mn-cs"/>
              </a:rPr>
              <a:t>JVM </a:t>
            </a:r>
            <a:r>
              <a:rPr lang="zh-CN" altLang="en-US" sz="1200" dirty="0" smtClean="0">
                <a:effectLst/>
              </a:rPr>
              <a:t>本身容易遭受逆向工程攻击</a:t>
            </a:r>
            <a:r>
              <a:rPr lang="en-US" altLang="zh-CN" sz="1200" dirty="0" smtClean="0">
                <a:effectLst/>
              </a:rPr>
              <a:t>,</a:t>
            </a:r>
            <a:r>
              <a:rPr lang="zh-CN" altLang="en-US" sz="1200" dirty="0" smtClean="0">
                <a:effectLst/>
              </a:rPr>
              <a:t>商业和免费的 </a:t>
            </a:r>
            <a:r>
              <a:rPr lang="en-US" altLang="zh-CN" sz="1200" kern="1200" dirty="0" smtClean="0">
                <a:solidFill>
                  <a:schemeClr val="tx1"/>
                </a:solidFill>
                <a:effectLst/>
                <a:latin typeface="+mn-lt"/>
                <a:ea typeface="+mn-ea"/>
                <a:cs typeface="+mn-cs"/>
              </a:rPr>
              <a:t>Java </a:t>
            </a:r>
            <a:r>
              <a:rPr lang="zh-CN" altLang="en-US" sz="1200" dirty="0" smtClean="0">
                <a:effectLst/>
              </a:rPr>
              <a:t>字节码反汇编程序也越来越多</a:t>
            </a:r>
            <a:r>
              <a:rPr lang="en-US" altLang="zh-CN" sz="1200" dirty="0" smtClean="0">
                <a:effectLst/>
              </a:rPr>
              <a:t>,</a:t>
            </a:r>
            <a:r>
              <a:rPr lang="zh-CN" altLang="en-US" sz="1200" dirty="0" smtClean="0">
                <a:effectLst/>
              </a:rPr>
              <a:t>从而进一步简化了代码逆向工程的过程。 </a:t>
            </a:r>
            <a:endParaRPr lang="zh-CN" altLang="en-US" dirty="0" smtClean="0"/>
          </a:p>
          <a:p>
            <a:endParaRPr kumimoji="1" lang="zh-CN" altLang="en-US" dirty="0" smtClean="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9</a:t>
            </a:fld>
            <a:endParaRPr kumimoji="1" lang="zh-CN" altLang="en-US"/>
          </a:p>
        </p:txBody>
      </p:sp>
    </p:spTree>
    <p:extLst>
      <p:ext uri="{BB962C8B-B14F-4D97-AF65-F5344CB8AC3E}">
        <p14:creationId xmlns:p14="http://schemas.microsoft.com/office/powerpoint/2010/main" val="510251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smtClean="0"/>
              <a:t>大家都知道，将源代码转换成二进制执行代码的过程叫“编译”，比如将</a:t>
            </a:r>
            <a:r>
              <a:rPr kumimoji="1" lang="en-US" altLang="zh-CN" dirty="0" smtClean="0"/>
              <a:t>C</a:t>
            </a:r>
            <a:r>
              <a:rPr kumimoji="1" lang="zh-CN" altLang="en-US" dirty="0" smtClean="0"/>
              <a:t>源代码编译成</a:t>
            </a:r>
            <a:r>
              <a:rPr kumimoji="1" lang="en-US" altLang="zh-CN" dirty="0" smtClean="0"/>
              <a:t>exe</a:t>
            </a:r>
            <a:r>
              <a:rPr kumimoji="1" lang="zh-CN" altLang="en-US" dirty="0" smtClean="0"/>
              <a:t>可执行文件；那么把二进制执行代码的过程就叫“反编译”，比如把</a:t>
            </a:r>
            <a:r>
              <a:rPr kumimoji="1" lang="en-US" altLang="zh-CN" dirty="0" smtClean="0"/>
              <a:t>exe</a:t>
            </a:r>
            <a:r>
              <a:rPr kumimoji="1" lang="zh-CN" altLang="en-US" dirty="0" smtClean="0"/>
              <a:t>转换为</a:t>
            </a:r>
            <a:r>
              <a:rPr kumimoji="1" lang="en-US" altLang="zh-CN" dirty="0" smtClean="0"/>
              <a:t>C</a:t>
            </a:r>
            <a:r>
              <a:rPr kumimoji="1" lang="zh-CN" altLang="en-US" dirty="0" smtClean="0"/>
              <a:t>源代码就叫“反编译”。由于主流的</a:t>
            </a:r>
            <a:r>
              <a:rPr kumimoji="1" lang="en-US" altLang="zh-CN" dirty="0" smtClean="0"/>
              <a:t>C</a:t>
            </a:r>
            <a:r>
              <a:rPr kumimoji="1" lang="zh-CN" altLang="en-US" dirty="0" smtClean="0"/>
              <a:t>的编译器都进行了代码的优化，因此把</a:t>
            </a:r>
            <a:r>
              <a:rPr kumimoji="1" lang="en-US" altLang="zh-CN" dirty="0" smtClean="0"/>
              <a:t>C</a:t>
            </a:r>
            <a:r>
              <a:rPr kumimoji="1" lang="zh-CN" altLang="en-US" dirty="0" smtClean="0"/>
              <a:t>编译生成的</a:t>
            </a:r>
            <a:r>
              <a:rPr kumimoji="1" lang="en-US" altLang="zh-CN" dirty="0" smtClean="0"/>
              <a:t>exe</a:t>
            </a:r>
            <a:r>
              <a:rPr kumimoji="1" lang="zh-CN" altLang="en-US" dirty="0" smtClean="0"/>
              <a:t>文件反编译成</a:t>
            </a:r>
            <a:r>
              <a:rPr kumimoji="1" lang="en-US" altLang="zh-CN" dirty="0" smtClean="0"/>
              <a:t>C</a:t>
            </a:r>
            <a:r>
              <a:rPr kumimoji="1" lang="zh-CN" altLang="en-US" dirty="0" smtClean="0"/>
              <a:t>代码非常困难。但是像</a:t>
            </a:r>
            <a:r>
              <a:rPr kumimoji="1" lang="en-US" altLang="zh-CN" dirty="0" smtClean="0"/>
              <a:t>Java</a:t>
            </a:r>
            <a:r>
              <a:rPr kumimoji="1" lang="zh-CN" altLang="en-US" dirty="0" smtClean="0"/>
              <a:t>这样基于虚拟机技术的编程语言则反编译非常容易，这里我给大家介绍的是几种</a:t>
            </a:r>
            <a:r>
              <a:rPr kumimoji="1" lang="en-US" altLang="zh-CN" dirty="0" smtClean="0"/>
              <a:t>java</a:t>
            </a:r>
            <a:r>
              <a:rPr kumimoji="1" lang="zh-CN" altLang="en-US" dirty="0" smtClean="0"/>
              <a:t>的第三方反汇编程序。第一个是</a:t>
            </a:r>
            <a:r>
              <a:rPr kumimoji="1" lang="en-US" altLang="zh-CN" dirty="0" smtClean="0"/>
              <a:t>byte code outline</a:t>
            </a:r>
            <a:r>
              <a:rPr kumimoji="1" lang="zh-CN" altLang="en-US" dirty="0" smtClean="0"/>
              <a:t>，这是一个</a:t>
            </a:r>
            <a:r>
              <a:rPr kumimoji="1" lang="en-US" altLang="zh-CN" dirty="0" smtClean="0"/>
              <a:t>eclipse</a:t>
            </a:r>
            <a:r>
              <a:rPr kumimoji="1" lang="zh-CN" altLang="en-US" dirty="0" smtClean="0"/>
              <a:t>的字节码插件，可以把当前的正在编辑</a:t>
            </a:r>
            <a:r>
              <a:rPr kumimoji="1" lang="en-US" altLang="zh-CN" dirty="0" smtClean="0"/>
              <a:t>Java</a:t>
            </a:r>
            <a:r>
              <a:rPr kumimoji="1" lang="zh-CN" altLang="en-US" dirty="0" smtClean="0"/>
              <a:t>的文件或者</a:t>
            </a:r>
            <a:r>
              <a:rPr kumimoji="1" lang="en-US" altLang="zh-CN" dirty="0" smtClean="0"/>
              <a:t>class</a:t>
            </a:r>
            <a:r>
              <a:rPr kumimoji="1" lang="zh-CN" altLang="en-US" dirty="0" smtClean="0"/>
              <a:t>文件直接显示出其相应的字节码出来，而且可以进行两个</a:t>
            </a:r>
            <a:r>
              <a:rPr kumimoji="1" lang="en-US" altLang="zh-CN" dirty="0" smtClean="0"/>
              <a:t>Java</a:t>
            </a:r>
            <a:r>
              <a:rPr kumimoji="1" lang="zh-CN" altLang="en-US" dirty="0" smtClean="0"/>
              <a:t>文件的字节码比较或者两个</a:t>
            </a:r>
            <a:r>
              <a:rPr kumimoji="1" lang="en-US" altLang="zh-CN" dirty="0" smtClean="0"/>
              <a:t>class</a:t>
            </a:r>
            <a:r>
              <a:rPr kumimoji="1" lang="zh-CN" altLang="en-US" dirty="0" smtClean="0"/>
              <a:t>文件的字节码比较或一个</a:t>
            </a:r>
            <a:r>
              <a:rPr kumimoji="1" lang="en-US" altLang="zh-CN" dirty="0" smtClean="0"/>
              <a:t>Java</a:t>
            </a:r>
            <a:r>
              <a:rPr kumimoji="1" lang="zh-CN" altLang="en-US" dirty="0" smtClean="0"/>
              <a:t>文件与一个</a:t>
            </a:r>
            <a:r>
              <a:rPr kumimoji="1" lang="en-US" altLang="zh-CN" dirty="0" smtClean="0"/>
              <a:t>class</a:t>
            </a:r>
            <a:r>
              <a:rPr kumimoji="1" lang="zh-CN" altLang="en-US" dirty="0" smtClean="0"/>
              <a:t>文件进行字节码的比较。使用也比较简单，我会用它示范一下查看</a:t>
            </a:r>
            <a:r>
              <a:rPr kumimoji="1" lang="en-US" altLang="zh-CN" dirty="0" smtClean="0"/>
              <a:t>java</a:t>
            </a:r>
            <a:r>
              <a:rPr kumimoji="1" lang="zh-CN" altLang="en-US" dirty="0" smtClean="0"/>
              <a:t>程序的字节码。此外还有</a:t>
            </a:r>
            <a:r>
              <a:rPr kumimoji="1" lang="en-US" altLang="zh-CN" dirty="0" err="1" smtClean="0"/>
              <a:t>ida</a:t>
            </a:r>
            <a:r>
              <a:rPr kumimoji="1" lang="zh-CN" altLang="en-US" dirty="0" smtClean="0"/>
              <a:t>，这个大家很熟悉，还有</a:t>
            </a:r>
            <a:r>
              <a:rPr kumimoji="1" lang="en-US" altLang="zh-CN" dirty="0" err="1" smtClean="0"/>
              <a:t>javap</a:t>
            </a:r>
            <a:r>
              <a:rPr kumimoji="1" lang="zh-CN" altLang="en-US" dirty="0" smtClean="0"/>
              <a:t>，</a:t>
            </a:r>
            <a:r>
              <a:rPr kumimoji="1" lang="en-US" altLang="zh-CN" dirty="0" err="1" smtClean="0"/>
              <a:t>javap</a:t>
            </a:r>
            <a:r>
              <a:rPr kumimoji="1" lang="zh-CN" altLang="en-US" dirty="0" smtClean="0"/>
              <a:t>是一个</a:t>
            </a:r>
            <a:r>
              <a:rPr kumimoji="1" lang="en-US" altLang="zh-CN" dirty="0" err="1" smtClean="0"/>
              <a:t>jdk</a:t>
            </a:r>
            <a:r>
              <a:rPr kumimoji="1" lang="zh-CN" altLang="en-US" dirty="0" smtClean="0"/>
              <a:t>自带的工具，可以反编译，也可以查看</a:t>
            </a:r>
            <a:r>
              <a:rPr kumimoji="1" lang="en-US" altLang="zh-CN" dirty="0" smtClean="0"/>
              <a:t>java</a:t>
            </a:r>
            <a:r>
              <a:rPr kumimoji="1" lang="zh-CN" altLang="en-US" dirty="0" smtClean="0"/>
              <a:t>编译器生成的字节码，是分析代码的一个好工具。但就是命令比较繁琐，需要多试试才能熟练。还有</a:t>
            </a:r>
            <a:r>
              <a:rPr kumimoji="1" lang="en-US" altLang="zh-CN" dirty="0" smtClean="0"/>
              <a:t>JD</a:t>
            </a:r>
            <a:r>
              <a:rPr kumimoji="1" lang="zh-CN" altLang="en-US" dirty="0" smtClean="0"/>
              <a:t>（</a:t>
            </a:r>
            <a:r>
              <a:rPr kumimoji="1" lang="en-US" altLang="zh-CN" dirty="0" smtClean="0"/>
              <a:t>java </a:t>
            </a:r>
            <a:r>
              <a:rPr kumimoji="1" lang="en-US" altLang="zh-CN" dirty="0" err="1" smtClean="0"/>
              <a:t>decompiler</a:t>
            </a:r>
            <a:r>
              <a:rPr kumimoji="1" lang="zh-CN" altLang="en-US" dirty="0" smtClean="0"/>
              <a:t>）等反编译器，操作简单，只需要把</a:t>
            </a:r>
            <a:r>
              <a:rPr kumimoji="1" lang="en-US" altLang="zh-CN" dirty="0" smtClean="0"/>
              <a:t>.class</a:t>
            </a:r>
            <a:r>
              <a:rPr kumimoji="1" lang="zh-CN" altLang="en-US" dirty="0" smtClean="0"/>
              <a:t>文件拖进应用程序就行了。反编译质量非常高，甚至和源代码几乎没什么差别。</a:t>
            </a:r>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10</a:t>
            </a:fld>
            <a:endParaRPr kumimoji="1" lang="zh-CN" altLang="en-US"/>
          </a:p>
        </p:txBody>
      </p:sp>
    </p:spTree>
    <p:extLst>
      <p:ext uri="{BB962C8B-B14F-4D97-AF65-F5344CB8AC3E}">
        <p14:creationId xmlns:p14="http://schemas.microsoft.com/office/powerpoint/2010/main" val="1482297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zh-CN" altLang="en-US" sz="1200" dirty="0" smtClean="0">
                <a:effectLst/>
              </a:rPr>
              <a:t>屏幕的上半部分显示了一小段 </a:t>
            </a:r>
            <a:r>
              <a:rPr lang="en-US" altLang="zh-CN" sz="1200" kern="1200" dirty="0" smtClean="0">
                <a:solidFill>
                  <a:schemeClr val="tx1"/>
                </a:solidFill>
                <a:effectLst/>
                <a:latin typeface="+mn-lt"/>
                <a:ea typeface="+mn-ea"/>
                <a:cs typeface="+mn-cs"/>
              </a:rPr>
              <a:t>Java </a:t>
            </a:r>
            <a:r>
              <a:rPr lang="zh-CN" altLang="en-US" sz="1200" dirty="0" smtClean="0">
                <a:effectLst/>
              </a:rPr>
              <a:t>源代码。屏幕的下半部分显示了字节码反汇编的输出</a:t>
            </a:r>
            <a:r>
              <a:rPr lang="en-US" altLang="zh-CN" sz="1200" dirty="0" smtClean="0">
                <a:effectLst/>
              </a:rPr>
              <a:t>,</a:t>
            </a:r>
            <a:r>
              <a:rPr lang="zh-CN" altLang="en-US" sz="1200" dirty="0" smtClean="0">
                <a:effectLst/>
              </a:rPr>
              <a:t>也就是一个字节码指令列表。字节码指令</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LCMP”</a:t>
            </a:r>
            <a:r>
              <a:rPr lang="zh-CN" altLang="en-US" sz="1200" dirty="0" smtClean="0">
                <a:effectLst/>
              </a:rPr>
              <a:t>的十六进制表示为 </a:t>
            </a:r>
            <a:r>
              <a:rPr lang="en-US" altLang="zh-CN" sz="1200" kern="1200" dirty="0" smtClean="0">
                <a:solidFill>
                  <a:schemeClr val="tx1"/>
                </a:solidFill>
                <a:effectLst/>
                <a:latin typeface="+mn-lt"/>
                <a:ea typeface="+mn-ea"/>
                <a:cs typeface="+mn-cs"/>
              </a:rPr>
              <a:t>0x94</a:t>
            </a:r>
            <a:r>
              <a:rPr lang="zh-CN" altLang="en-US" sz="1200" dirty="0" smtClean="0">
                <a:effectLst/>
              </a:rPr>
              <a:t>。该工具还指出了操作码在</a:t>
            </a:r>
            <a:r>
              <a:rPr lang="en-US" altLang="zh-CN" sz="1200" kern="1200" dirty="0" smtClean="0">
                <a:solidFill>
                  <a:schemeClr val="tx1"/>
                </a:solidFill>
                <a:effectLst/>
                <a:latin typeface="+mn-lt"/>
                <a:ea typeface="+mn-ea"/>
                <a:cs typeface="+mn-cs"/>
              </a:rPr>
              <a:t>.class </a:t>
            </a:r>
            <a:r>
              <a:rPr lang="zh-CN" altLang="en-US" sz="1200" dirty="0" smtClean="0">
                <a:effectLst/>
              </a:rPr>
              <a:t>文件中的位置。有了这些信息</a:t>
            </a:r>
            <a:r>
              <a:rPr lang="en-US" altLang="zh-CN" sz="1200" dirty="0" smtClean="0">
                <a:effectLst/>
              </a:rPr>
              <a:t>,</a:t>
            </a:r>
            <a:r>
              <a:rPr lang="zh-CN" altLang="en-US" sz="1200" dirty="0" smtClean="0">
                <a:effectLst/>
              </a:rPr>
              <a:t>我们可以使用简单的十六进制编辑器来改变该</a:t>
            </a:r>
            <a:r>
              <a:rPr lang="en-US" altLang="zh-CN" sz="1200" kern="1200" dirty="0" smtClean="0">
                <a:solidFill>
                  <a:schemeClr val="tx1"/>
                </a:solidFill>
                <a:effectLst/>
                <a:latin typeface="+mn-lt"/>
                <a:ea typeface="+mn-ea"/>
                <a:cs typeface="+mn-cs"/>
              </a:rPr>
              <a:t>IF</a:t>
            </a:r>
            <a:r>
              <a:rPr lang="zh-CN" altLang="en-US" sz="1200" dirty="0" smtClean="0">
                <a:effectLst/>
              </a:rPr>
              <a:t>分支</a:t>
            </a:r>
            <a:r>
              <a:rPr lang="zh-CN" altLang="zh-CN" sz="1200" dirty="0" smtClean="0">
                <a:effectLst/>
              </a:rPr>
              <a:t>，</a:t>
            </a:r>
            <a:r>
              <a:rPr lang="zh-CN" altLang="en-US" sz="1200" dirty="0" smtClean="0">
                <a:effectLst/>
              </a:rPr>
              <a:t>而这只需不到一分钟的时间。假设该 </a:t>
            </a:r>
            <a:r>
              <a:rPr lang="en-US" altLang="zh-CN" sz="1200" kern="1200" dirty="0" smtClean="0">
                <a:solidFill>
                  <a:schemeClr val="tx1"/>
                </a:solidFill>
                <a:effectLst/>
                <a:latin typeface="+mn-lt"/>
                <a:ea typeface="+mn-ea"/>
                <a:cs typeface="+mn-cs"/>
              </a:rPr>
              <a:t>IF </a:t>
            </a:r>
            <a:r>
              <a:rPr lang="zh-CN" altLang="en-US" sz="1200" dirty="0" smtClean="0">
                <a:effectLst/>
              </a:rPr>
              <a:t>条件用于许可证检查</a:t>
            </a:r>
            <a:r>
              <a:rPr lang="en-US" altLang="zh-CN" sz="1200" dirty="0" smtClean="0">
                <a:effectLst/>
              </a:rPr>
              <a:t>,</a:t>
            </a:r>
            <a:r>
              <a:rPr lang="zh-CN" altLang="en-US" sz="1200" dirty="0" smtClean="0">
                <a:effectLst/>
              </a:rPr>
              <a:t>黑客可倒置该条件</a:t>
            </a:r>
            <a:r>
              <a:rPr lang="en-US" altLang="zh-CN" sz="1200" dirty="0" smtClean="0">
                <a:effectLst/>
              </a:rPr>
              <a:t>,</a:t>
            </a:r>
            <a:r>
              <a:rPr lang="zh-CN" altLang="en-US" sz="1200" dirty="0" smtClean="0">
                <a:effectLst/>
              </a:rPr>
              <a:t>指示即使在许可证被验证为无效</a:t>
            </a:r>
            <a:r>
              <a:rPr lang="en-US" altLang="zh-CN" sz="1200" dirty="0" smtClean="0">
                <a:effectLst/>
              </a:rPr>
              <a:t>(</a:t>
            </a:r>
            <a:r>
              <a:rPr lang="zh-CN" altLang="en-US" sz="1200" dirty="0" smtClean="0">
                <a:effectLst/>
              </a:rPr>
              <a:t>如 已过期</a:t>
            </a:r>
            <a:r>
              <a:rPr lang="en-US" altLang="zh-CN" sz="1200" dirty="0" smtClean="0">
                <a:effectLst/>
              </a:rPr>
              <a:t>)</a:t>
            </a:r>
            <a:r>
              <a:rPr lang="zh-CN" altLang="en-US" sz="1200" dirty="0" smtClean="0">
                <a:effectLst/>
              </a:rPr>
              <a:t>的情况下仍返回</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True”</a:t>
            </a:r>
            <a:r>
              <a:rPr lang="en-US" altLang="zh-CN" sz="1200" dirty="0" smtClean="0">
                <a:effectLst/>
              </a:rPr>
              <a:t>,</a:t>
            </a:r>
            <a:r>
              <a:rPr lang="zh-CN" altLang="en-US" sz="1200" dirty="0" smtClean="0">
                <a:effectLst/>
              </a:rPr>
              <a:t>从而突破许可证检查。在这种情况下</a:t>
            </a:r>
            <a:r>
              <a:rPr lang="en-US" altLang="zh-CN" sz="1200" dirty="0" smtClean="0">
                <a:effectLst/>
              </a:rPr>
              <a:t>,</a:t>
            </a:r>
            <a:r>
              <a:rPr lang="zh-CN" altLang="en-US" sz="1200" dirty="0" smtClean="0">
                <a:effectLst/>
              </a:rPr>
              <a:t>黑客使用一个字节的补丁即可完成所有工作。虽然大多数应用程序都比这个示例更加复杂</a:t>
            </a:r>
            <a:r>
              <a:rPr lang="en-US" altLang="zh-CN" sz="1200" dirty="0" smtClean="0">
                <a:effectLst/>
              </a:rPr>
              <a:t>,</a:t>
            </a:r>
            <a:r>
              <a:rPr lang="zh-CN" altLang="en-US" sz="1200" dirty="0" smtClean="0">
                <a:effectLst/>
              </a:rPr>
              <a:t>但即使 在复杂的应用程序中</a:t>
            </a:r>
            <a:r>
              <a:rPr lang="en-US" altLang="zh-CN" sz="1200" dirty="0" smtClean="0">
                <a:effectLst/>
              </a:rPr>
              <a:t>,</a:t>
            </a:r>
            <a:r>
              <a:rPr lang="zh-CN" altLang="en-US" sz="1200" dirty="0" smtClean="0">
                <a:effectLst/>
              </a:rPr>
              <a:t>字节码也非常简单并且容易理解。 </a:t>
            </a:r>
            <a:endParaRPr lang="zh-CN" altLang="en-US" dirty="0" smtClean="0"/>
          </a:p>
          <a:p>
            <a:endParaRPr kumimoji="1" lang="zh-CN" altLang="en-US" dirty="0" smtClean="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11</a:t>
            </a:fld>
            <a:endParaRPr kumimoji="1" lang="zh-CN" altLang="en-US"/>
          </a:p>
        </p:txBody>
      </p:sp>
    </p:spTree>
    <p:extLst>
      <p:ext uri="{BB962C8B-B14F-4D97-AF65-F5344CB8AC3E}">
        <p14:creationId xmlns:p14="http://schemas.microsoft.com/office/powerpoint/2010/main" val="510251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smtClean="0"/>
              <a:t>前面讲了许多对</a:t>
            </a:r>
            <a:r>
              <a:rPr kumimoji="1" lang="en-US" altLang="zh-CN" dirty="0" smtClean="0"/>
              <a:t>java</a:t>
            </a:r>
            <a:r>
              <a:rPr kumimoji="1" lang="zh-CN" altLang="en-US" dirty="0" smtClean="0"/>
              <a:t>代码进行反汇编攻击的东西，下面给大家讲一讲现在大多数</a:t>
            </a:r>
            <a:r>
              <a:rPr kumimoji="1" lang="en-US" altLang="zh-CN" dirty="0" smtClean="0"/>
              <a:t>java</a:t>
            </a:r>
            <a:r>
              <a:rPr kumimoji="1" lang="zh-CN" altLang="en-US" dirty="0" smtClean="0"/>
              <a:t>开发者是如何防止反向工程的攻击的。一般有两种方法，一种方式是封装，还有一种方式是混淆。</a:t>
            </a:r>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12</a:t>
            </a:fld>
            <a:endParaRPr kumimoji="1" lang="zh-CN" altLang="en-US"/>
          </a:p>
        </p:txBody>
      </p:sp>
    </p:spTree>
    <p:extLst>
      <p:ext uri="{BB962C8B-B14F-4D97-AF65-F5344CB8AC3E}">
        <p14:creationId xmlns:p14="http://schemas.microsoft.com/office/powerpoint/2010/main" val="60394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zh-CN" altLang="en-US" dirty="0" smtClean="0"/>
              <a:t>先解释下什么叫封装吧。举个例子，封装性很差的程序，比如你用</a:t>
            </a:r>
            <a:r>
              <a:rPr kumimoji="1" lang="en-US" altLang="zh-CN" dirty="0" smtClean="0"/>
              <a:t>c</a:t>
            </a:r>
            <a:r>
              <a:rPr kumimoji="1" lang="zh-CN" altLang="en-US" dirty="0" smtClean="0"/>
              <a:t>写一个处理链表的程序，他的数据和函数是分开的，数据保存在一个内存区域里，所有相关的函数，比如增加节点啊，减少节点什么的都是直接操作这个内存区域的指针。比如这样</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LIST *p=.....;//</a:t>
            </a:r>
            <a:r>
              <a:rPr kumimoji="1" lang="zh-CN" altLang="en-US" dirty="0" smtClean="0"/>
              <a:t>开辟空间</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dirty="0" err="1" smtClean="0"/>
              <a:t>AddNode</a:t>
            </a:r>
            <a:r>
              <a:rPr kumimoji="1" lang="en-US" altLang="zh-CN" dirty="0" smtClean="0"/>
              <a:t>(p,...)//</a:t>
            </a:r>
            <a:r>
              <a:rPr kumimoji="1" lang="zh-CN" altLang="en-US" dirty="0" smtClean="0"/>
              <a:t>这样来操作。</a:t>
            </a:r>
            <a:endParaRPr kumimoji="1" lang="en-US" altLang="zh-CN"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zh-CN" altLang="en-US" dirty="0" smtClean="0"/>
              <a:t>带来了很多额外的不安全因素，因为谁都可以操作这个指针。如果你写的是一个第三方库，那么别人使用的时候完全不在你的控制之下。现在的面向对象程序则不然，将数据和与之对应的操作（也就是方法</a:t>
            </a:r>
            <a:r>
              <a:rPr kumimoji="1" lang="en-US" altLang="zh-CN" dirty="0" smtClean="0"/>
              <a:t>)</a:t>
            </a:r>
            <a:r>
              <a:rPr kumimoji="1" lang="zh-CN" altLang="en-US" dirty="0" smtClean="0"/>
              <a:t>绑定在一个块中。比如在</a:t>
            </a:r>
            <a:r>
              <a:rPr kumimoji="1" lang="en-US" altLang="zh-CN" dirty="0" smtClean="0"/>
              <a:t>Java</a:t>
            </a:r>
            <a:r>
              <a:rPr kumimoji="1" lang="zh-CN" altLang="en-US" dirty="0" smtClean="0"/>
              <a:t>中</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dirty="0" err="1" smtClean="0"/>
              <a:t>LinkedList</a:t>
            </a:r>
            <a:r>
              <a:rPr kumimoji="1" lang="en-US" altLang="zh-CN" dirty="0" smtClean="0"/>
              <a:t> list=new </a:t>
            </a:r>
            <a:r>
              <a:rPr kumimoji="1" lang="en-US" altLang="zh-CN" dirty="0" err="1" smtClean="0"/>
              <a:t>LinkedList</a:t>
            </a:r>
            <a:r>
              <a:rPr kumimoji="1" lang="en-US" altLang="zh-CN" dirty="0" smtClean="0"/>
              <a:t>();</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dirty="0" err="1" smtClean="0"/>
              <a:t>list.add</a:t>
            </a:r>
            <a:r>
              <a:rPr kumimoji="1" lang="en-US" altLang="zh-CN" dirty="0" smtClean="0"/>
              <a:t>(...);</a:t>
            </a:r>
          </a:p>
          <a:p>
            <a:pPr marL="0" marR="0" indent="0" algn="l" defTabSz="457200" rtl="0" eaLnBrk="1" fontAlgn="auto" latinLnBrk="0" hangingPunct="1">
              <a:lnSpc>
                <a:spcPct val="100000"/>
              </a:lnSpc>
              <a:spcBef>
                <a:spcPts val="0"/>
              </a:spcBef>
              <a:spcAft>
                <a:spcPts val="0"/>
              </a:spcAft>
              <a:buClrTx/>
              <a:buSzTx/>
              <a:buFontTx/>
              <a:buNone/>
              <a:tabLst/>
              <a:defRPr/>
            </a:pPr>
            <a:r>
              <a:rPr kumimoji="1" lang="zh-CN" altLang="en-US" dirty="0" smtClean="0"/>
              <a:t>这样所有的内部结构对于外部用户都是透明的，不用管内部实现和结构，如何储存数据，都不用管内部实现（一些数据程序成员的访问权限是</a:t>
            </a:r>
            <a:r>
              <a:rPr kumimoji="1" lang="en-US" altLang="zh-CN" dirty="0" smtClean="0"/>
              <a:t>private protected</a:t>
            </a:r>
            <a:r>
              <a:rPr kumimoji="1" lang="zh-CN" altLang="en-US" dirty="0" smtClean="0"/>
              <a:t>就是为了数据安全性）。而原先的方式，数据是非封装的，因为外部程序可以随便更改数据，不利于程序的安全运行。</a:t>
            </a:r>
            <a:endParaRPr kumimoji="1" lang="en-US" altLang="zh-CN"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zh-CN" altLang="en-US" dirty="0" smtClean="0"/>
              <a:t>然而</a:t>
            </a:r>
            <a:r>
              <a:rPr kumimoji="1" lang="en-US" altLang="zh-CN" dirty="0" smtClean="0"/>
              <a:t>,.class </a:t>
            </a:r>
            <a:r>
              <a:rPr kumimoji="1" lang="zh-CN" altLang="en-US" dirty="0" smtClean="0"/>
              <a:t>文件的字节码在一个内存位置中仍保持可读</a:t>
            </a:r>
            <a:r>
              <a:rPr kumimoji="1" lang="en-US" altLang="zh-CN" dirty="0" smtClean="0"/>
              <a:t>,</a:t>
            </a:r>
            <a:r>
              <a:rPr kumimoji="1" lang="zh-CN" altLang="en-US" dirty="0" smtClean="0"/>
              <a:t>在系统加载器尝试加载该类之前的时刻</a:t>
            </a:r>
            <a:r>
              <a:rPr kumimoji="1" lang="en-US" altLang="zh-CN" dirty="0" smtClean="0"/>
              <a:t>,</a:t>
            </a:r>
            <a:r>
              <a:rPr kumimoji="1" lang="zh-CN" altLang="en-US" dirty="0" smtClean="0"/>
              <a:t>通常可从该位置访问字节码。如果黑客能够找到那个内存位置</a:t>
            </a:r>
            <a:r>
              <a:rPr kumimoji="1" lang="en-US" altLang="zh-CN" dirty="0" smtClean="0"/>
              <a:t>,</a:t>
            </a:r>
            <a:r>
              <a:rPr kumimoji="1" lang="zh-CN" altLang="en-US" dirty="0" smtClean="0"/>
              <a:t>就可以访问原始状态的该类。 </a:t>
            </a:r>
          </a:p>
          <a:p>
            <a:endParaRPr kumimoji="1" lang="zh-CN" altLang="en-US" dirty="0"/>
          </a:p>
        </p:txBody>
      </p:sp>
      <p:sp>
        <p:nvSpPr>
          <p:cNvPr id="4" name="幻灯片编号占位符 3"/>
          <p:cNvSpPr>
            <a:spLocks noGrp="1"/>
          </p:cNvSpPr>
          <p:nvPr>
            <p:ph type="sldNum" sz="quarter" idx="10"/>
          </p:nvPr>
        </p:nvSpPr>
        <p:spPr/>
        <p:txBody>
          <a:bodyPr/>
          <a:lstStyle/>
          <a:p>
            <a:fld id="{F0B8C67A-CB16-454F-9A04-9B291D6CA815}" type="slidenum">
              <a:rPr kumimoji="1" lang="zh-CN" altLang="en-US" smtClean="0"/>
              <a:t>13</a:t>
            </a:fld>
            <a:endParaRPr kumimoji="1" lang="zh-CN" altLang="en-US"/>
          </a:p>
        </p:txBody>
      </p:sp>
    </p:spTree>
    <p:extLst>
      <p:ext uri="{BB962C8B-B14F-4D97-AF65-F5344CB8AC3E}">
        <p14:creationId xmlns:p14="http://schemas.microsoft.com/office/powerpoint/2010/main" val="330651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1"/>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80"/>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80"/>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7"/>
            <a:ext cx="7772400" cy="1021557"/>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9"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9"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4" y="204788"/>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4"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14/11/25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14/11/25</a:t>
            </a:fld>
            <a:endParaRPr lang="zh-CN" altLang="en-US"/>
          </a:p>
        </p:txBody>
      </p:sp>
      <p:sp>
        <p:nvSpPr>
          <p:cNvPr id="5" name="页脚占位符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image" Target="../media/image4.jpeg"/><Relationship Id="rId5" Type="http://schemas.openxmlformats.org/officeDocument/2006/relationships/image" Target="../media/image5.jpg"/><Relationship Id="rId6" Type="http://schemas.openxmlformats.org/officeDocument/2006/relationships/image" Target="../media/image6.jpg"/><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7.jpg"/></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image" Target="../media/image9.jpg"/><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矩形 41"/>
          <p:cNvSpPr/>
          <p:nvPr/>
        </p:nvSpPr>
        <p:spPr>
          <a:xfrm>
            <a:off x="0" y="-35630"/>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2" name="矩形 1"/>
          <p:cNvSpPr/>
          <p:nvPr/>
        </p:nvSpPr>
        <p:spPr>
          <a:xfrm>
            <a:off x="-72008" y="-20538"/>
            <a:ext cx="9252520" cy="2283718"/>
          </a:xfrm>
          <a:prstGeom prst="rect">
            <a:avLst/>
          </a:prstGeom>
          <a:solidFill>
            <a:srgbClr val="FA4453"/>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TextBox 53"/>
          <p:cNvSpPr txBox="1"/>
          <p:nvPr/>
        </p:nvSpPr>
        <p:spPr bwMode="auto">
          <a:xfrm>
            <a:off x="957198" y="2496152"/>
            <a:ext cx="7200800" cy="646331"/>
          </a:xfrm>
          <a:prstGeom prst="rect">
            <a:avLst/>
          </a:prstGeom>
          <a:noFill/>
        </p:spPr>
        <p:txBody>
          <a:bodyPr wrap="square">
            <a:spAutoFit/>
          </a:bodyPr>
          <a:lstStyle/>
          <a:p>
            <a:pPr algn="ctr">
              <a:defRPr/>
            </a:pPr>
            <a:r>
              <a:rPr lang="en-US" altLang="zh-CN" sz="3600" b="1" spc="225" dirty="0" smtClean="0">
                <a:solidFill>
                  <a:schemeClr val="tx1">
                    <a:lumMod val="65000"/>
                    <a:lumOff val="35000"/>
                  </a:schemeClr>
                </a:solidFill>
                <a:latin typeface="方正小标宋简体" panose="02010601030101010101" pitchFamily="2" charset="-122"/>
                <a:ea typeface="方正小标宋简体" panose="02010601030101010101" pitchFamily="2" charset="-122"/>
              </a:rPr>
              <a:t>JAVA</a:t>
            </a:r>
            <a:r>
              <a:rPr lang="zh-CN" altLang="en-US" sz="3600" b="1" spc="225" dirty="0" smtClean="0">
                <a:solidFill>
                  <a:schemeClr val="tx1">
                    <a:lumMod val="65000"/>
                    <a:lumOff val="35000"/>
                  </a:schemeClr>
                </a:solidFill>
                <a:latin typeface="方正小标宋简体" panose="02010601030101010101" pitchFamily="2" charset="-122"/>
                <a:ea typeface="方正小标宋简体" panose="02010601030101010101" pitchFamily="2" charset="-122"/>
              </a:rPr>
              <a:t>代码的反向工程</a:t>
            </a:r>
            <a:endParaRPr lang="zh-CN" altLang="en-US" sz="3600" b="1" spc="225" dirty="0">
              <a:solidFill>
                <a:schemeClr val="tx1">
                  <a:lumMod val="65000"/>
                  <a:lumOff val="35000"/>
                </a:schemeClr>
              </a:solidFill>
              <a:latin typeface="方正小标宋简体" panose="02010601030101010101" pitchFamily="2" charset="-122"/>
              <a:ea typeface="方正小标宋简体" panose="02010601030101010101" pitchFamily="2" charset="-122"/>
            </a:endParaRPr>
          </a:p>
        </p:txBody>
      </p:sp>
      <p:sp>
        <p:nvSpPr>
          <p:cNvPr id="38" name="矩形 37"/>
          <p:cNvSpPr/>
          <p:nvPr/>
        </p:nvSpPr>
        <p:spPr bwMode="auto">
          <a:xfrm>
            <a:off x="3907011" y="3142483"/>
            <a:ext cx="1318302" cy="720710"/>
          </a:xfrm>
          <a:prstGeom prst="rect">
            <a:avLst/>
          </a:prstGeom>
        </p:spPr>
        <p:txBody>
          <a:bodyPr wrap="none">
            <a:spAutoFit/>
          </a:bodyPr>
          <a:lstStyle/>
          <a:p>
            <a:pPr algn="ctr" eaLnBrk="1" fontAlgn="auto" hangingPunct="1">
              <a:lnSpc>
                <a:spcPct val="150000"/>
              </a:lnSpc>
              <a:spcBef>
                <a:spcPts val="0"/>
              </a:spcBef>
              <a:spcAft>
                <a:spcPts val="0"/>
              </a:spcAft>
              <a:defRPr/>
            </a:pPr>
            <a:r>
              <a:rPr lang="en-US" altLang="zh-CN" sz="1400" spc="75" dirty="0" smtClean="0">
                <a:solidFill>
                  <a:schemeClr val="tx1">
                    <a:lumMod val="65000"/>
                    <a:lumOff val="35000"/>
                  </a:schemeClr>
                </a:solidFill>
                <a:latin typeface="Arial" pitchFamily="34" charset="0"/>
                <a:ea typeface="Arial Unicode MS" pitchFamily="34" charset="-122"/>
                <a:cs typeface="Arial" pitchFamily="34" charset="0"/>
              </a:rPr>
              <a:t>PB12011089</a:t>
            </a:r>
          </a:p>
          <a:p>
            <a:pPr algn="ctr" eaLnBrk="1" fontAlgn="auto" hangingPunct="1">
              <a:lnSpc>
                <a:spcPct val="150000"/>
              </a:lnSpc>
              <a:spcBef>
                <a:spcPts val="0"/>
              </a:spcBef>
              <a:spcAft>
                <a:spcPts val="0"/>
              </a:spcAft>
              <a:defRPr/>
            </a:pPr>
            <a:r>
              <a:rPr lang="zh-CN" altLang="en-US" sz="1400" spc="75" dirty="0" smtClean="0">
                <a:solidFill>
                  <a:schemeClr val="tx1">
                    <a:lumMod val="65000"/>
                    <a:lumOff val="35000"/>
                  </a:schemeClr>
                </a:solidFill>
                <a:latin typeface="Arial" pitchFamily="34" charset="0"/>
                <a:ea typeface="Arial Unicode MS" pitchFamily="34" charset="-122"/>
                <a:cs typeface="Arial" pitchFamily="34" charset="0"/>
              </a:rPr>
              <a:t>郭俊良</a:t>
            </a:r>
            <a:endParaRPr lang="en-US" altLang="zh-CN" sz="1400" spc="75" dirty="0">
              <a:solidFill>
                <a:schemeClr val="tx1">
                  <a:lumMod val="65000"/>
                  <a:lumOff val="35000"/>
                </a:schemeClr>
              </a:solidFill>
              <a:latin typeface="Arial" pitchFamily="34" charset="0"/>
              <a:ea typeface="Arial Unicode MS" pitchFamily="34" charset="-122"/>
              <a:cs typeface="Arial" pitchFamily="34" charset="0"/>
            </a:endParaRPr>
          </a:p>
        </p:txBody>
      </p:sp>
      <p:sp>
        <p:nvSpPr>
          <p:cNvPr id="43" name="TextBox 42"/>
          <p:cNvSpPr txBox="1"/>
          <p:nvPr/>
        </p:nvSpPr>
        <p:spPr>
          <a:xfrm>
            <a:off x="3819414" y="1778562"/>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dist"/>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pic>
        <p:nvPicPr>
          <p:cNvPr id="4" name="图片 3" descr="ustc.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5896" y="237389"/>
            <a:ext cx="1784985" cy="1772265"/>
          </a:xfrm>
          <a:prstGeom prst="rect">
            <a:avLst/>
          </a:prstGeom>
        </p:spPr>
      </p:pic>
    </p:spTree>
    <p:extLst>
      <p:ext uri="{BB962C8B-B14F-4D97-AF65-F5344CB8AC3E}">
        <p14:creationId xmlns:p14="http://schemas.microsoft.com/office/powerpoint/2010/main" val="7757429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07504" y="210010"/>
            <a:ext cx="3816672" cy="405750"/>
            <a:chOff x="251520" y="210010"/>
            <a:chExt cx="3816672" cy="405750"/>
          </a:xfrm>
        </p:grpSpPr>
        <p:cxnSp>
          <p:nvCxnSpPr>
            <p:cNvPr id="3" name="直接连接符 2"/>
            <p:cNvCxnSpPr/>
            <p:nvPr/>
          </p:nvCxnSpPr>
          <p:spPr bwMode="auto">
            <a:xfrm flipV="1">
              <a:off x="1033936" y="250660"/>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51520" y="215650"/>
              <a:ext cx="782416" cy="400110"/>
            </a:xfrm>
            <a:prstGeom prst="rect">
              <a:avLst/>
            </a:prstGeom>
            <a:noFill/>
          </p:spPr>
          <p:txBody>
            <a:bodyPr wrap="square" rtlCol="0">
              <a:spAutoFit/>
            </a:bodyPr>
            <a:lstStyle/>
            <a:p>
              <a:pPr lvl="0" algn="r"/>
              <a:r>
                <a:rPr lang="en-US" altLang="zh-CN" sz="2000" b="1" dirty="0" smtClean="0">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1043856" y="210010"/>
              <a:ext cx="3024336" cy="369332"/>
            </a:xfrm>
            <a:prstGeom prst="rect">
              <a:avLst/>
            </a:prstGeom>
            <a:noFill/>
          </p:spPr>
          <p:txBody>
            <a:bodyPr wrap="square" rtlCol="0">
              <a:spAutoFit/>
            </a:bodyPr>
            <a:lstStyle/>
            <a:p>
              <a:pPr lvl="0"/>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第三方反汇编程序</a:t>
              </a:r>
              <a:endParaRPr lang="zh-CN" altLang="zh-CN"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9" name="流程图: 联系 8"/>
          <p:cNvSpPr/>
          <p:nvPr/>
        </p:nvSpPr>
        <p:spPr>
          <a:xfrm>
            <a:off x="541063" y="1419622"/>
            <a:ext cx="1296144" cy="1296144"/>
          </a:xfrm>
          <a:prstGeom prst="flowChartConnector">
            <a:avLst/>
          </a:prstGeom>
          <a:blipFill rotWithShape="1">
            <a:blip r:embed="rId3"/>
            <a:stretch>
              <a:fillRect/>
            </a:stretch>
          </a:bli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latin typeface="微软雅黑" panose="020B0503020204020204" pitchFamily="34" charset="-122"/>
              <a:ea typeface="微软雅黑" panose="020B0503020204020204" pitchFamily="34" charset="-122"/>
            </a:endParaRPr>
          </a:p>
        </p:txBody>
      </p:sp>
      <p:sp>
        <p:nvSpPr>
          <p:cNvPr id="13" name="TextBox 12"/>
          <p:cNvSpPr txBox="1"/>
          <p:nvPr/>
        </p:nvSpPr>
        <p:spPr>
          <a:xfrm>
            <a:off x="498712" y="2941223"/>
            <a:ext cx="2232496" cy="323165"/>
          </a:xfrm>
          <a:prstGeom prst="rect">
            <a:avLst/>
          </a:prstGeom>
          <a:noFill/>
        </p:spPr>
        <p:txBody>
          <a:bodyPr wrap="square" rtlCol="0">
            <a:spAutoFit/>
          </a:bodyPr>
          <a:lstStyle/>
          <a:p>
            <a:pPr lvl="0" algn="r"/>
            <a:r>
              <a:rPr lang="en-US" altLang="zh-CN" sz="1500" b="1" dirty="0" err="1" smtClean="0">
                <a:solidFill>
                  <a:schemeClr val="tx1">
                    <a:lumMod val="75000"/>
                    <a:lumOff val="25000"/>
                  </a:schemeClr>
                </a:solidFill>
                <a:latin typeface="微软雅黑" panose="020B0503020204020204" pitchFamily="34" charset="-122"/>
                <a:ea typeface="微软雅黑" panose="020B0503020204020204" pitchFamily="34" charset="-122"/>
              </a:rPr>
              <a:t>Javap</a:t>
            </a:r>
            <a:endParaRPr lang="zh-CN" altLang="en-US" sz="12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17" name="直接连接符 16"/>
          <p:cNvCxnSpPr/>
          <p:nvPr/>
        </p:nvCxnSpPr>
        <p:spPr bwMode="auto">
          <a:xfrm>
            <a:off x="179512" y="657151"/>
            <a:ext cx="8712968" cy="0"/>
          </a:xfrm>
          <a:prstGeom prst="line">
            <a:avLst/>
          </a:prstGeom>
          <a:ln>
            <a:solidFill>
              <a:schemeClr val="bg1">
                <a:lumMod val="6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370018" y="-92546"/>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dist"/>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19" name="矩形 18"/>
          <p:cNvSpPr/>
          <p:nvPr/>
        </p:nvSpPr>
        <p:spPr>
          <a:xfrm>
            <a:off x="0" y="5092030"/>
            <a:ext cx="9144000" cy="144016"/>
          </a:xfrm>
          <a:prstGeom prst="rect">
            <a:avLst/>
          </a:prstGeom>
          <a:solidFill>
            <a:srgbClr val="FFC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合并 19"/>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24" name="流程图: 联系 23"/>
          <p:cNvSpPr/>
          <p:nvPr/>
        </p:nvSpPr>
        <p:spPr>
          <a:xfrm>
            <a:off x="2772048" y="2563610"/>
            <a:ext cx="1296144" cy="1296144"/>
          </a:xfrm>
          <a:prstGeom prst="flowChartConnector">
            <a:avLst/>
          </a:prstGeom>
          <a:blipFill rotWithShape="1">
            <a:blip r:embed="rId4"/>
            <a:stretch>
              <a:fillRect/>
            </a:stretch>
          </a:bli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latin typeface="微软雅黑" panose="020B0503020204020204" pitchFamily="34" charset="-122"/>
              <a:ea typeface="微软雅黑" panose="020B0503020204020204" pitchFamily="34" charset="-122"/>
            </a:endParaRPr>
          </a:p>
        </p:txBody>
      </p:sp>
      <p:sp>
        <p:nvSpPr>
          <p:cNvPr id="25" name="流程图: 联系 24"/>
          <p:cNvSpPr/>
          <p:nvPr/>
        </p:nvSpPr>
        <p:spPr>
          <a:xfrm>
            <a:off x="4827652" y="1419622"/>
            <a:ext cx="1296144" cy="1296144"/>
          </a:xfrm>
          <a:prstGeom prst="flowChartConnector">
            <a:avLst/>
          </a:prstGeom>
          <a:blipFill rotWithShape="1">
            <a:blip r:embed="rId5"/>
            <a:stretch>
              <a:fillRect/>
            </a:stretch>
          </a:bli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latin typeface="微软雅黑" panose="020B0503020204020204" pitchFamily="34" charset="-122"/>
              <a:ea typeface="微软雅黑" panose="020B0503020204020204" pitchFamily="34" charset="-122"/>
            </a:endParaRPr>
          </a:p>
        </p:txBody>
      </p:sp>
      <p:sp>
        <p:nvSpPr>
          <p:cNvPr id="26" name="流程图: 联系 25"/>
          <p:cNvSpPr/>
          <p:nvPr/>
        </p:nvSpPr>
        <p:spPr>
          <a:xfrm>
            <a:off x="6877050" y="2557947"/>
            <a:ext cx="1296144" cy="1296144"/>
          </a:xfrm>
          <a:prstGeom prst="flowChartConnector">
            <a:avLst/>
          </a:prstGeom>
          <a:blipFill rotWithShape="1">
            <a:blip r:embed="rId6"/>
            <a:stretch>
              <a:fillRect/>
            </a:stretch>
          </a:bli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latin typeface="微软雅黑" panose="020B0503020204020204" pitchFamily="34" charset="-122"/>
              <a:ea typeface="微软雅黑" panose="020B0503020204020204" pitchFamily="34" charset="-122"/>
            </a:endParaRPr>
          </a:p>
        </p:txBody>
      </p:sp>
      <p:sp>
        <p:nvSpPr>
          <p:cNvPr id="28" name="TextBox 27"/>
          <p:cNvSpPr txBox="1"/>
          <p:nvPr/>
        </p:nvSpPr>
        <p:spPr>
          <a:xfrm>
            <a:off x="1907704" y="1442457"/>
            <a:ext cx="2232496" cy="323165"/>
          </a:xfrm>
          <a:prstGeom prst="rect">
            <a:avLst/>
          </a:prstGeom>
          <a:noFill/>
        </p:spPr>
        <p:txBody>
          <a:bodyPr wrap="square" rtlCol="0">
            <a:spAutoFit/>
          </a:bodyPr>
          <a:lstStyle/>
          <a:p>
            <a:pPr lvl="0"/>
            <a:r>
              <a:rPr lang="en-US" altLang="zh-CN" sz="1500" b="1" dirty="0" smtClean="0">
                <a:solidFill>
                  <a:schemeClr val="tx1">
                    <a:lumMod val="75000"/>
                    <a:lumOff val="25000"/>
                  </a:schemeClr>
                </a:solidFill>
                <a:latin typeface="微软雅黑" panose="020B0503020204020204" pitchFamily="34" charset="-122"/>
                <a:ea typeface="微软雅黑" panose="020B0503020204020204" pitchFamily="34" charset="-122"/>
              </a:rPr>
              <a:t>Byte Code Outline</a:t>
            </a:r>
            <a:endParaRPr lang="zh-CN" altLang="en-US" sz="12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TextBox 29"/>
          <p:cNvSpPr txBox="1"/>
          <p:nvPr/>
        </p:nvSpPr>
        <p:spPr>
          <a:xfrm>
            <a:off x="6227936" y="1442457"/>
            <a:ext cx="2232496" cy="276999"/>
          </a:xfrm>
          <a:prstGeom prst="rect">
            <a:avLst/>
          </a:prstGeom>
          <a:noFill/>
        </p:spPr>
        <p:txBody>
          <a:bodyPr wrap="square" rtlCol="0">
            <a:spAutoFit/>
          </a:bodyPr>
          <a:lstStyle/>
          <a:p>
            <a:pPr lvl="0"/>
            <a:r>
              <a:rPr lang="en-US" altLang="zh-CN" sz="1200" b="1" dirty="0" smtClean="0">
                <a:solidFill>
                  <a:schemeClr val="tx1">
                    <a:lumMod val="75000"/>
                    <a:lumOff val="25000"/>
                  </a:schemeClr>
                </a:solidFill>
                <a:latin typeface="微软雅黑" panose="020B0503020204020204" pitchFamily="34" charset="-122"/>
                <a:ea typeface="微软雅黑" panose="020B0503020204020204" pitchFamily="34" charset="-122"/>
              </a:rPr>
              <a:t>IDA</a:t>
            </a:r>
            <a:endParaRPr lang="zh-CN" altLang="en-US" sz="12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TextBox 30"/>
          <p:cNvSpPr txBox="1"/>
          <p:nvPr/>
        </p:nvSpPr>
        <p:spPr>
          <a:xfrm>
            <a:off x="4518515" y="2957766"/>
            <a:ext cx="2232496" cy="507831"/>
          </a:xfrm>
          <a:prstGeom prst="rect">
            <a:avLst/>
          </a:prstGeom>
          <a:noFill/>
        </p:spPr>
        <p:txBody>
          <a:bodyPr wrap="square" rtlCol="0">
            <a:spAutoFit/>
          </a:bodyPr>
          <a:lstStyle/>
          <a:p>
            <a:pPr lvl="0" algn="r"/>
            <a:r>
              <a:rPr lang="en-US" altLang="zh-CN" sz="1500" b="1" dirty="0" smtClean="0">
                <a:solidFill>
                  <a:schemeClr val="tx1">
                    <a:lumMod val="75000"/>
                    <a:lumOff val="25000"/>
                  </a:schemeClr>
                </a:solidFill>
                <a:latin typeface="微软雅黑" panose="020B0503020204020204" pitchFamily="34" charset="-122"/>
                <a:ea typeface="微软雅黑" panose="020B0503020204020204" pitchFamily="34" charset="-122"/>
              </a:rPr>
              <a:t>JD</a:t>
            </a:r>
          </a:p>
          <a:p>
            <a:pPr lvl="0" algn="r"/>
            <a:r>
              <a:rPr lang="en-US" altLang="zh-CN" sz="1200" b="1" dirty="0" err="1" smtClean="0">
                <a:solidFill>
                  <a:schemeClr val="tx1">
                    <a:lumMod val="75000"/>
                    <a:lumOff val="25000"/>
                  </a:schemeClr>
                </a:solidFill>
                <a:latin typeface="微软雅黑" panose="020B0503020204020204" pitchFamily="34" charset="-122"/>
                <a:ea typeface="微软雅黑" panose="020B0503020204020204" pitchFamily="34" charset="-122"/>
              </a:rPr>
              <a:t>Jd-gui</a:t>
            </a:r>
            <a:r>
              <a:rPr lang="en-US" altLang="zh-CN" sz="1200" b="1" dirty="0" smtClean="0">
                <a:solidFill>
                  <a:schemeClr val="tx1">
                    <a:lumMod val="75000"/>
                    <a:lumOff val="25000"/>
                  </a:schemeClr>
                </a:solidFill>
                <a:latin typeface="微软雅黑" panose="020B0503020204020204" pitchFamily="34" charset="-122"/>
                <a:ea typeface="微软雅黑" panose="020B0503020204020204" pitchFamily="34" charset="-122"/>
              </a:rPr>
              <a:t> &amp; </a:t>
            </a:r>
            <a:r>
              <a:rPr lang="en-US" altLang="zh-CN" sz="1200" b="1" dirty="0" err="1" smtClean="0">
                <a:solidFill>
                  <a:schemeClr val="tx1">
                    <a:lumMod val="75000"/>
                    <a:lumOff val="25000"/>
                  </a:schemeClr>
                </a:solidFill>
                <a:latin typeface="微软雅黑" panose="020B0503020204020204" pitchFamily="34" charset="-122"/>
                <a:ea typeface="微软雅黑" panose="020B0503020204020204" pitchFamily="34" charset="-122"/>
              </a:rPr>
              <a:t>jd</a:t>
            </a:r>
            <a:r>
              <a:rPr lang="en-US" altLang="zh-CN" sz="1200" b="1" dirty="0" smtClean="0">
                <a:solidFill>
                  <a:schemeClr val="tx1">
                    <a:lumMod val="75000"/>
                    <a:lumOff val="25000"/>
                  </a:schemeClr>
                </a:solidFill>
                <a:latin typeface="微软雅黑" panose="020B0503020204020204" pitchFamily="34" charset="-122"/>
                <a:ea typeface="微软雅黑" panose="020B0503020204020204" pitchFamily="34" charset="-122"/>
              </a:rPr>
              <a:t>-eclipse</a:t>
            </a:r>
            <a:endParaRPr lang="zh-CN" altLang="en-US" sz="12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5308858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22994"/>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cxnSp>
        <p:nvCxnSpPr>
          <p:cNvPr id="2" name="直接连接符 1"/>
          <p:cNvCxnSpPr/>
          <p:nvPr/>
        </p:nvCxnSpPr>
        <p:spPr bwMode="auto">
          <a:xfrm>
            <a:off x="179512" y="714067"/>
            <a:ext cx="8712968" cy="0"/>
          </a:xfrm>
          <a:prstGeom prst="line">
            <a:avLst/>
          </a:prstGeom>
          <a:ln>
            <a:solidFill>
              <a:schemeClr val="bg1">
                <a:lumMod val="6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bwMode="auto">
          <a:xfrm flipV="1">
            <a:off x="2843808" y="282019"/>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06554" y="213792"/>
            <a:ext cx="2412270" cy="400110"/>
          </a:xfrm>
          <a:prstGeom prst="rect">
            <a:avLst/>
          </a:prstGeom>
          <a:noFill/>
        </p:spPr>
        <p:txBody>
          <a:bodyPr wrap="square" rtlCol="0">
            <a:spAutoFit/>
          </a:bodyPr>
          <a:lstStyle/>
          <a:p>
            <a:pPr lvl="0" algn="r"/>
            <a:r>
              <a:rPr lang="zh-CN" altLang="en-US" sz="2000" b="1" dirty="0" smtClean="0">
                <a:solidFill>
                  <a:schemeClr val="tx1">
                    <a:lumMod val="75000"/>
                    <a:lumOff val="25000"/>
                  </a:schemeClr>
                </a:solidFill>
                <a:latin typeface="微软雅黑" panose="020B0503020204020204" pitchFamily="34" charset="-122"/>
                <a:ea typeface="微软雅黑" panose="020B0503020204020204" pitchFamily="34" charset="-122"/>
              </a:rPr>
              <a:t>第三方反汇编程序</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7370018" y="-35630"/>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dist"/>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18" name="矩形 17"/>
          <p:cNvSpPr/>
          <p:nvPr/>
        </p:nvSpPr>
        <p:spPr>
          <a:xfrm>
            <a:off x="0" y="5092030"/>
            <a:ext cx="9144000" cy="144016"/>
          </a:xfrm>
          <a:prstGeom prst="rect">
            <a:avLst/>
          </a:prstGeom>
          <a:solidFill>
            <a:srgbClr val="FFC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流程图: 合并 30"/>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5" name="文本框 4"/>
          <p:cNvSpPr txBox="1"/>
          <p:nvPr/>
        </p:nvSpPr>
        <p:spPr>
          <a:xfrm>
            <a:off x="2843808" y="2427734"/>
            <a:ext cx="3888432" cy="461665"/>
          </a:xfrm>
          <a:prstGeom prst="rect">
            <a:avLst/>
          </a:prstGeom>
          <a:noFill/>
        </p:spPr>
        <p:txBody>
          <a:bodyPr wrap="square" rtlCol="0">
            <a:spAutoFit/>
          </a:bodyPr>
          <a:lstStyle/>
          <a:p>
            <a:r>
              <a:rPr kumimoji="1" lang="en-US" altLang="zh-CN" sz="2400" dirty="0" smtClean="0">
                <a:latin typeface="微软雅黑"/>
                <a:ea typeface="微软雅黑"/>
                <a:cs typeface="微软雅黑"/>
              </a:rPr>
              <a:t>About </a:t>
            </a:r>
            <a:r>
              <a:rPr kumimoji="1" lang="en-US" altLang="zh-CN" sz="2400" dirty="0" err="1" smtClean="0">
                <a:latin typeface="微软雅黑"/>
                <a:ea typeface="微软雅黑"/>
                <a:cs typeface="微软雅黑"/>
              </a:rPr>
              <a:t>Bytecode</a:t>
            </a:r>
            <a:r>
              <a:rPr kumimoji="1" lang="en-US" altLang="zh-CN" sz="2400" dirty="0" smtClean="0">
                <a:latin typeface="微软雅黑"/>
                <a:ea typeface="微软雅黑"/>
                <a:cs typeface="微软雅黑"/>
              </a:rPr>
              <a:t> Outline</a:t>
            </a:r>
            <a:endParaRPr kumimoji="1" lang="zh-CN" altLang="en-US" sz="2400" dirty="0">
              <a:latin typeface="微软雅黑"/>
              <a:ea typeface="微软雅黑"/>
              <a:cs typeface="微软雅黑"/>
            </a:endParaRPr>
          </a:p>
        </p:txBody>
      </p:sp>
    </p:spTree>
    <p:extLst>
      <p:ext uri="{BB962C8B-B14F-4D97-AF65-F5344CB8AC3E}">
        <p14:creationId xmlns:p14="http://schemas.microsoft.com/office/powerpoint/2010/main" val="208609183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0" y="-35630"/>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39" name="流程图: 合并 38"/>
          <p:cNvSpPr/>
          <p:nvPr/>
        </p:nvSpPr>
        <p:spPr>
          <a:xfrm rot="16200000">
            <a:off x="-1171274" y="2012476"/>
            <a:ext cx="5328595" cy="3134774"/>
          </a:xfrm>
          <a:prstGeom prst="flowChartMerge">
            <a:avLst/>
          </a:prstGeom>
          <a:solidFill>
            <a:srgbClr val="FA4453">
              <a:alpha val="7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流程图: 合并 40"/>
          <p:cNvSpPr/>
          <p:nvPr/>
        </p:nvSpPr>
        <p:spPr>
          <a:xfrm rot="16200000">
            <a:off x="-811230" y="2211712"/>
            <a:ext cx="4608512" cy="273630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44" name="流程图: 合并 43"/>
          <p:cNvSpPr/>
          <p:nvPr/>
        </p:nvSpPr>
        <p:spPr>
          <a:xfrm rot="5400000">
            <a:off x="6516215" y="3428933"/>
            <a:ext cx="432049" cy="288032"/>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10" name="TextBox 9"/>
          <p:cNvSpPr txBox="1"/>
          <p:nvPr/>
        </p:nvSpPr>
        <p:spPr>
          <a:xfrm>
            <a:off x="3070090" y="3311339"/>
            <a:ext cx="3662150" cy="523220"/>
          </a:xfrm>
          <a:prstGeom prst="rect">
            <a:avLst/>
          </a:prstGeom>
          <a:noFill/>
        </p:spPr>
        <p:txBody>
          <a:bodyPr wrap="square" rtlCol="0">
            <a:spAutoFit/>
          </a:bodyPr>
          <a:lstStyle/>
          <a:p>
            <a:pPr lvl="0" algn="ctr"/>
            <a:r>
              <a:rPr lang="zh-CN" altLang="en-US" sz="2800" b="1" dirty="0" smtClean="0">
                <a:latin typeface="微软雅黑" panose="020B0503020204020204" pitchFamily="34" charset="-122"/>
                <a:ea typeface="微软雅黑" panose="020B0503020204020204" pitchFamily="34" charset="-122"/>
              </a:rPr>
              <a:t>防止反向工程的攻击</a:t>
            </a:r>
            <a:endParaRPr lang="zh-CN" altLang="zh-CN" sz="2800" b="1" dirty="0">
              <a:latin typeface="微软雅黑" panose="020B0503020204020204" pitchFamily="34" charset="-122"/>
              <a:ea typeface="微软雅黑" panose="020B0503020204020204" pitchFamily="34" charset="-122"/>
            </a:endParaRPr>
          </a:p>
        </p:txBody>
      </p:sp>
      <p:sp>
        <p:nvSpPr>
          <p:cNvPr id="12" name="TextBox 11"/>
          <p:cNvSpPr txBox="1"/>
          <p:nvPr/>
        </p:nvSpPr>
        <p:spPr>
          <a:xfrm>
            <a:off x="941602" y="3118198"/>
            <a:ext cx="1296142" cy="923330"/>
          </a:xfrm>
          <a:prstGeom prst="rect">
            <a:avLst/>
          </a:prstGeom>
          <a:noFill/>
          <a:effectLst>
            <a:outerShdw blurRad="50800" dist="38100" algn="l" rotWithShape="0">
              <a:prstClr val="black">
                <a:alpha val="40000"/>
              </a:prstClr>
            </a:outerShdw>
          </a:effectLst>
        </p:spPr>
        <p:txBody>
          <a:bodyPr wrap="square" rtlCol="0">
            <a:spAutoFit/>
          </a:bodyPr>
          <a:lstStyle/>
          <a:p>
            <a:pPr lvl="0" algn="ctr"/>
            <a:r>
              <a:rPr lang="en-US" altLang="zh-CN" sz="5400" b="1" dirty="0" smtClean="0">
                <a:solidFill>
                  <a:schemeClr val="bg1"/>
                </a:solidFill>
                <a:effectLst>
                  <a:outerShdw blurRad="38100" dist="38100" dir="2700000" algn="tl">
                    <a:srgbClr val="000000">
                      <a:alpha val="43137"/>
                    </a:srgbClr>
                  </a:outerShdw>
                </a:effectLst>
                <a:latin typeface="BatangChe" panose="02030609000101010101" pitchFamily="49" charset="-127"/>
                <a:ea typeface="BatangChe" panose="02030609000101010101" pitchFamily="49" charset="-127"/>
              </a:rPr>
              <a:t>03</a:t>
            </a:r>
            <a:endParaRPr lang="zh-CN" altLang="zh-CN" sz="5400" b="1" dirty="0">
              <a:solidFill>
                <a:schemeClr val="bg1"/>
              </a:solidFill>
              <a:effectLst>
                <a:outerShdw blurRad="38100" dist="38100" dir="2700000" algn="tl">
                  <a:srgbClr val="000000">
                    <a:alpha val="43137"/>
                  </a:srgbClr>
                </a:outerShdw>
              </a:effectLst>
              <a:latin typeface="BatangChe" panose="02030609000101010101" pitchFamily="49" charset="-127"/>
              <a:ea typeface="BatangChe" panose="02030609000101010101" pitchFamily="49" charset="-127"/>
            </a:endParaRPr>
          </a:p>
        </p:txBody>
      </p:sp>
      <p:sp>
        <p:nvSpPr>
          <p:cNvPr id="59" name="矩形 58"/>
          <p:cNvSpPr/>
          <p:nvPr/>
        </p:nvSpPr>
        <p:spPr>
          <a:xfrm>
            <a:off x="0" y="5020022"/>
            <a:ext cx="9144000" cy="216024"/>
          </a:xfrm>
          <a:prstGeom prst="rect">
            <a:avLst/>
          </a:prstGeom>
          <a:solidFill>
            <a:srgbClr val="FA445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172659382"/>
      </p:ext>
    </p:extLst>
  </p:cSld>
  <p:clrMapOvr>
    <a:masterClrMapping/>
  </p:clrMapOvr>
  <mc:AlternateContent xmlns:mc="http://schemas.openxmlformats.org/markup-compatibility/2006" xmlns:p14="http://schemas.microsoft.com/office/powerpoint/2010/main">
    <mc:Choice Requires="p14">
      <p:transition spd="slow" p14:dur="1250">
        <p:wipe dir="r"/>
      </p:transition>
    </mc:Choice>
    <mc:Fallback xmlns="">
      <p:transition spd="slow">
        <p:wipe dir="r"/>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38557"/>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nvGrpSpPr>
          <p:cNvPr id="2" name="组合 1"/>
          <p:cNvGrpSpPr/>
          <p:nvPr/>
        </p:nvGrpSpPr>
        <p:grpSpPr>
          <a:xfrm>
            <a:off x="107504" y="210010"/>
            <a:ext cx="3816672" cy="405750"/>
            <a:chOff x="251520" y="210010"/>
            <a:chExt cx="3816672" cy="405750"/>
          </a:xfrm>
        </p:grpSpPr>
        <p:cxnSp>
          <p:nvCxnSpPr>
            <p:cNvPr id="3" name="直接连接符 2"/>
            <p:cNvCxnSpPr/>
            <p:nvPr/>
          </p:nvCxnSpPr>
          <p:spPr bwMode="auto">
            <a:xfrm flipV="1">
              <a:off x="1033936" y="250660"/>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51520" y="215650"/>
              <a:ext cx="782416" cy="400110"/>
            </a:xfrm>
            <a:prstGeom prst="rect">
              <a:avLst/>
            </a:prstGeom>
            <a:noFill/>
          </p:spPr>
          <p:txBody>
            <a:bodyPr wrap="square" rtlCol="0">
              <a:spAutoFit/>
            </a:bodyPr>
            <a:lstStyle/>
            <a:p>
              <a:pPr lvl="0" algn="r"/>
              <a:r>
                <a:rPr lang="en-US" altLang="zh-CN" sz="2000" b="1" dirty="0" smtClean="0">
                  <a:solidFill>
                    <a:schemeClr val="tx1">
                      <a:lumMod val="75000"/>
                      <a:lumOff val="25000"/>
                    </a:schemeClr>
                  </a:solidFill>
                  <a:latin typeface="微软雅黑" panose="020B0503020204020204" pitchFamily="34" charset="-122"/>
                  <a:ea typeface="微软雅黑" panose="020B0503020204020204" pitchFamily="34" charset="-122"/>
                </a:rPr>
                <a:t>3</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1043856" y="210010"/>
              <a:ext cx="3024336" cy="369332"/>
            </a:xfrm>
            <a:prstGeom prst="rect">
              <a:avLst/>
            </a:prstGeom>
            <a:noFill/>
          </p:spPr>
          <p:txBody>
            <a:bodyPr wrap="square" rtlCol="0">
              <a:spAutoFit/>
            </a:bodyPr>
            <a:lstStyle/>
            <a:p>
              <a:pPr lvl="0"/>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封装</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6" name="TextBox 5"/>
          <p:cNvSpPr txBox="1"/>
          <p:nvPr/>
        </p:nvSpPr>
        <p:spPr>
          <a:xfrm>
            <a:off x="7524328" y="-92546"/>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39" name="流程图: 合并 38"/>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7" name="文本框 6"/>
          <p:cNvSpPr txBox="1"/>
          <p:nvPr/>
        </p:nvSpPr>
        <p:spPr>
          <a:xfrm>
            <a:off x="1403648" y="1779662"/>
            <a:ext cx="6264696" cy="1477328"/>
          </a:xfrm>
          <a:prstGeom prst="rect">
            <a:avLst/>
          </a:prstGeom>
          <a:noFill/>
        </p:spPr>
        <p:txBody>
          <a:bodyPr wrap="square" rtlCol="0">
            <a:spAutoFit/>
          </a:bodyPr>
          <a:lstStyle/>
          <a:p>
            <a:pPr algn="just"/>
            <a:r>
              <a:rPr kumimoji="1" lang="en-US" altLang="zh-CN" dirty="0" smtClean="0">
                <a:latin typeface="微软雅黑"/>
                <a:ea typeface="微软雅黑"/>
                <a:cs typeface="微软雅黑"/>
              </a:rPr>
              <a:t>         </a:t>
            </a:r>
            <a:r>
              <a:rPr kumimoji="1" lang="zh-CN" altLang="en-US" dirty="0" smtClean="0">
                <a:latin typeface="微软雅黑"/>
                <a:ea typeface="微软雅黑"/>
                <a:cs typeface="微软雅黑"/>
              </a:rPr>
              <a:t>这种方法通过应</a:t>
            </a:r>
            <a:r>
              <a:rPr kumimoji="1" lang="zh-CN" altLang="en-US" dirty="0">
                <a:latin typeface="微软雅黑"/>
                <a:ea typeface="微软雅黑"/>
                <a:cs typeface="微软雅黑"/>
              </a:rPr>
              <a:t>用加密</a:t>
            </a:r>
            <a:r>
              <a:rPr kumimoji="1" lang="en-US" altLang="zh-CN" dirty="0">
                <a:latin typeface="微软雅黑"/>
                <a:ea typeface="微软雅黑"/>
                <a:cs typeface="微软雅黑"/>
              </a:rPr>
              <a:t>/</a:t>
            </a:r>
            <a:r>
              <a:rPr kumimoji="1" lang="zh-CN" altLang="en-US" dirty="0">
                <a:latin typeface="微软雅黑"/>
                <a:ea typeface="微软雅黑"/>
                <a:cs typeface="微软雅黑"/>
              </a:rPr>
              <a:t>解密完整文件来防止对类文件的分析。</a:t>
            </a:r>
            <a:r>
              <a:rPr kumimoji="1" lang="zh-CN" altLang="en-US" dirty="0" smtClean="0">
                <a:latin typeface="微软雅黑"/>
                <a:ea typeface="微软雅黑"/>
                <a:cs typeface="微软雅黑"/>
              </a:rPr>
              <a:t>通过封装</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开发人员将受保护文</a:t>
            </a:r>
            <a:r>
              <a:rPr kumimoji="1" lang="zh-CN" altLang="en-US" dirty="0">
                <a:latin typeface="微软雅黑"/>
                <a:ea typeface="微软雅黑"/>
                <a:cs typeface="微软雅黑"/>
              </a:rPr>
              <a:t>件的原始加载器更换为处理加密</a:t>
            </a:r>
            <a:r>
              <a:rPr kumimoji="1" lang="en-US" altLang="zh-CN" dirty="0">
                <a:latin typeface="微软雅黑"/>
                <a:ea typeface="微软雅黑"/>
                <a:cs typeface="微软雅黑"/>
              </a:rPr>
              <a:t>/</a:t>
            </a:r>
            <a:r>
              <a:rPr kumimoji="1" lang="zh-CN" altLang="en-US" dirty="0">
                <a:latin typeface="微软雅黑"/>
                <a:ea typeface="微软雅黑"/>
                <a:cs typeface="微软雅黑"/>
              </a:rPr>
              <a:t>解密的自定义加载器。加密使用将</a:t>
            </a:r>
            <a:r>
              <a:rPr kumimoji="1" lang="en-US" altLang="zh-CN" dirty="0">
                <a:latin typeface="微软雅黑"/>
                <a:ea typeface="微软雅黑"/>
                <a:cs typeface="微软雅黑"/>
              </a:rPr>
              <a:t>.</a:t>
            </a:r>
            <a:r>
              <a:rPr kumimoji="1" lang="en-US" altLang="zh-CN" dirty="0" smtClean="0">
                <a:latin typeface="微软雅黑"/>
                <a:ea typeface="微软雅黑"/>
                <a:cs typeface="微软雅黑"/>
              </a:rPr>
              <a:t>class</a:t>
            </a:r>
            <a:r>
              <a:rPr kumimoji="1" lang="zh-CN" altLang="en-US" dirty="0" smtClean="0">
                <a:latin typeface="微软雅黑"/>
                <a:ea typeface="微软雅黑"/>
                <a:cs typeface="微软雅黑"/>
              </a:rPr>
              <a:t>文件从标准</a:t>
            </a:r>
            <a:r>
              <a:rPr kumimoji="1" lang="en-US" altLang="zh-CN" dirty="0" err="1" smtClean="0">
                <a:latin typeface="微软雅黑"/>
                <a:ea typeface="微软雅黑"/>
                <a:cs typeface="微软雅黑"/>
              </a:rPr>
              <a:t>Java.class</a:t>
            </a:r>
            <a:r>
              <a:rPr kumimoji="1" lang="zh-CN" altLang="en-US" dirty="0" smtClean="0">
                <a:latin typeface="微软雅黑"/>
                <a:ea typeface="微软雅黑"/>
                <a:cs typeface="微软雅黑"/>
              </a:rPr>
              <a:t>格式更改为仅</a:t>
            </a:r>
            <a:r>
              <a:rPr kumimoji="1" lang="zh-CN" altLang="en-US" dirty="0">
                <a:latin typeface="微软雅黑"/>
                <a:ea typeface="微软雅黑"/>
                <a:cs typeface="微软雅黑"/>
              </a:rPr>
              <a:t>“密钥”</a:t>
            </a:r>
            <a:r>
              <a:rPr kumimoji="1" lang="zh-CN" altLang="en-US" dirty="0" smtClean="0">
                <a:latin typeface="微软雅黑"/>
                <a:ea typeface="微软雅黑"/>
                <a:cs typeface="微软雅黑"/>
              </a:rPr>
              <a:t>所有者只读</a:t>
            </a:r>
            <a:r>
              <a:rPr kumimoji="1" lang="zh-CN" altLang="en-US" dirty="0">
                <a:latin typeface="微软雅黑"/>
                <a:ea typeface="微软雅黑"/>
                <a:cs typeface="微软雅黑"/>
              </a:rPr>
              <a:t>格式的算法来防止对这些文件的</a:t>
            </a:r>
            <a:r>
              <a:rPr kumimoji="1" lang="zh-CN" altLang="en-US" dirty="0" smtClean="0">
                <a:latin typeface="微软雅黑"/>
                <a:ea typeface="微软雅黑"/>
                <a:cs typeface="微软雅黑"/>
              </a:rPr>
              <a:t>分析。</a:t>
            </a:r>
            <a:endParaRPr kumimoji="1" lang="zh-CN" altLang="en-US" dirty="0">
              <a:latin typeface="微软雅黑"/>
              <a:ea typeface="微软雅黑"/>
              <a:cs typeface="微软雅黑"/>
            </a:endParaRPr>
          </a:p>
        </p:txBody>
      </p:sp>
    </p:spTree>
    <p:extLst>
      <p:ext uri="{BB962C8B-B14F-4D97-AF65-F5344CB8AC3E}">
        <p14:creationId xmlns:p14="http://schemas.microsoft.com/office/powerpoint/2010/main" val="1339270296"/>
      </p:ext>
    </p:extLst>
  </p:cSld>
  <p:clrMapOvr>
    <a:masterClrMapping/>
  </p:clrMapOvr>
  <p:transition xmlns:p14="http://schemas.microsoft.com/office/powerpoint/2010/main" spd="slow">
    <p:push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38557"/>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nvGrpSpPr>
          <p:cNvPr id="2" name="组合 1"/>
          <p:cNvGrpSpPr/>
          <p:nvPr/>
        </p:nvGrpSpPr>
        <p:grpSpPr>
          <a:xfrm>
            <a:off x="107504" y="210010"/>
            <a:ext cx="3816672" cy="405750"/>
            <a:chOff x="251520" y="210010"/>
            <a:chExt cx="3816672" cy="405750"/>
          </a:xfrm>
        </p:grpSpPr>
        <p:cxnSp>
          <p:nvCxnSpPr>
            <p:cNvPr id="3" name="直接连接符 2"/>
            <p:cNvCxnSpPr/>
            <p:nvPr/>
          </p:nvCxnSpPr>
          <p:spPr bwMode="auto">
            <a:xfrm flipV="1">
              <a:off x="1033936" y="250660"/>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51520" y="215650"/>
              <a:ext cx="782416" cy="400110"/>
            </a:xfrm>
            <a:prstGeom prst="rect">
              <a:avLst/>
            </a:prstGeom>
            <a:noFill/>
          </p:spPr>
          <p:txBody>
            <a:bodyPr wrap="square" rtlCol="0">
              <a:spAutoFit/>
            </a:bodyPr>
            <a:lstStyle/>
            <a:p>
              <a:pPr lvl="0" algn="r"/>
              <a:r>
                <a:rPr lang="en-US" altLang="zh-CN" sz="2000" b="1" dirty="0" smtClean="0">
                  <a:solidFill>
                    <a:schemeClr val="tx1">
                      <a:lumMod val="75000"/>
                      <a:lumOff val="25000"/>
                    </a:schemeClr>
                  </a:solidFill>
                  <a:latin typeface="微软雅黑" panose="020B0503020204020204" pitchFamily="34" charset="-122"/>
                  <a:ea typeface="微软雅黑" panose="020B0503020204020204" pitchFamily="34" charset="-122"/>
                </a:rPr>
                <a:t>3</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1043856" y="210010"/>
              <a:ext cx="3024336" cy="369332"/>
            </a:xfrm>
            <a:prstGeom prst="rect">
              <a:avLst/>
            </a:prstGeom>
            <a:noFill/>
          </p:spPr>
          <p:txBody>
            <a:bodyPr wrap="square" rtlCol="0">
              <a:spAutoFit/>
            </a:bodyPr>
            <a:lstStyle/>
            <a:p>
              <a:pPr lvl="0"/>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混淆</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6" name="TextBox 5"/>
          <p:cNvSpPr txBox="1"/>
          <p:nvPr/>
        </p:nvSpPr>
        <p:spPr>
          <a:xfrm>
            <a:off x="7524328" y="-92546"/>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39" name="流程图: 合并 38"/>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7" name="文本框 6"/>
          <p:cNvSpPr txBox="1"/>
          <p:nvPr/>
        </p:nvSpPr>
        <p:spPr>
          <a:xfrm>
            <a:off x="1403648" y="1995686"/>
            <a:ext cx="6264696" cy="646331"/>
          </a:xfrm>
          <a:prstGeom prst="rect">
            <a:avLst/>
          </a:prstGeom>
          <a:noFill/>
        </p:spPr>
        <p:txBody>
          <a:bodyPr wrap="square" rtlCol="0">
            <a:spAutoFit/>
          </a:bodyPr>
          <a:lstStyle/>
          <a:p>
            <a:r>
              <a:rPr lang="en-US" altLang="zh-CN" dirty="0" smtClean="0"/>
              <a:t>         </a:t>
            </a:r>
            <a:r>
              <a:rPr lang="zh-CN" altLang="en-US" dirty="0" smtClean="0">
                <a:latin typeface="微软雅黑"/>
                <a:ea typeface="微软雅黑"/>
                <a:cs typeface="微软雅黑"/>
              </a:rPr>
              <a:t>混淆可产生一个更加复杂</a:t>
            </a:r>
            <a:r>
              <a:rPr lang="zh-CN" altLang="en-US" dirty="0">
                <a:latin typeface="微软雅黑"/>
                <a:ea typeface="微软雅黑"/>
                <a:cs typeface="微软雅黑"/>
              </a:rPr>
              <a:t>、</a:t>
            </a:r>
            <a:r>
              <a:rPr lang="zh-CN" altLang="en-US" dirty="0" smtClean="0">
                <a:latin typeface="微软雅黑"/>
                <a:ea typeface="微软雅黑"/>
                <a:cs typeface="微软雅黑"/>
              </a:rPr>
              <a:t>难以理解并且与原始代码</a:t>
            </a:r>
            <a:r>
              <a:rPr lang="zh-CN" altLang="en-US" dirty="0">
                <a:latin typeface="微软雅黑"/>
                <a:ea typeface="微软雅黑"/>
                <a:cs typeface="微软雅黑"/>
              </a:rPr>
              <a:t>具有相同行为方式的代码版本</a:t>
            </a:r>
            <a:r>
              <a:rPr lang="zh-CN" altLang="en-US" dirty="0" smtClean="0">
                <a:latin typeface="微软雅黑"/>
                <a:ea typeface="微软雅黑"/>
                <a:cs typeface="微软雅黑"/>
              </a:rPr>
              <a:t>。</a:t>
            </a:r>
            <a:endParaRPr lang="zh-CN" altLang="en-US" dirty="0">
              <a:latin typeface="微软雅黑"/>
              <a:ea typeface="微软雅黑"/>
              <a:cs typeface="微软雅黑"/>
            </a:endParaRPr>
          </a:p>
        </p:txBody>
      </p:sp>
    </p:spTree>
    <p:extLst>
      <p:ext uri="{BB962C8B-B14F-4D97-AF65-F5344CB8AC3E}">
        <p14:creationId xmlns:p14="http://schemas.microsoft.com/office/powerpoint/2010/main" val="3439840678"/>
      </p:ext>
    </p:extLst>
  </p:cSld>
  <p:clrMapOvr>
    <a:masterClrMapping/>
  </p:clrMapOvr>
  <p:transition xmlns:p14="http://schemas.microsoft.com/office/powerpoint/2010/main" spd="slow">
    <p:push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38557"/>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nvGrpSpPr>
          <p:cNvPr id="2" name="组合 1"/>
          <p:cNvGrpSpPr/>
          <p:nvPr/>
        </p:nvGrpSpPr>
        <p:grpSpPr>
          <a:xfrm>
            <a:off x="107504" y="210010"/>
            <a:ext cx="3816672" cy="405750"/>
            <a:chOff x="251520" y="210010"/>
            <a:chExt cx="3816672" cy="405750"/>
          </a:xfrm>
        </p:grpSpPr>
        <p:cxnSp>
          <p:nvCxnSpPr>
            <p:cNvPr id="3" name="直接连接符 2"/>
            <p:cNvCxnSpPr/>
            <p:nvPr/>
          </p:nvCxnSpPr>
          <p:spPr bwMode="auto">
            <a:xfrm flipV="1">
              <a:off x="1033936" y="250660"/>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51520" y="215650"/>
              <a:ext cx="782416" cy="400110"/>
            </a:xfrm>
            <a:prstGeom prst="rect">
              <a:avLst/>
            </a:prstGeom>
            <a:noFill/>
          </p:spPr>
          <p:txBody>
            <a:bodyPr wrap="square" rtlCol="0">
              <a:spAutoFit/>
            </a:bodyPr>
            <a:lstStyle/>
            <a:p>
              <a:pPr lvl="0" algn="r"/>
              <a:r>
                <a:rPr lang="en-US" altLang="zh-CN" sz="2000" b="1" dirty="0" smtClean="0">
                  <a:solidFill>
                    <a:schemeClr val="tx1">
                      <a:lumMod val="75000"/>
                      <a:lumOff val="25000"/>
                    </a:schemeClr>
                  </a:solidFill>
                  <a:latin typeface="微软雅黑" panose="020B0503020204020204" pitchFamily="34" charset="-122"/>
                  <a:ea typeface="微软雅黑" panose="020B0503020204020204" pitchFamily="34" charset="-122"/>
                </a:rPr>
                <a:t>3</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1043856" y="210010"/>
              <a:ext cx="3024336" cy="369332"/>
            </a:xfrm>
            <a:prstGeom prst="rect">
              <a:avLst/>
            </a:prstGeom>
            <a:noFill/>
          </p:spPr>
          <p:txBody>
            <a:bodyPr wrap="square" rtlCol="0">
              <a:spAutoFit/>
            </a:bodyPr>
            <a:lstStyle/>
            <a:p>
              <a:pPr lvl="0"/>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混淆</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6" name="TextBox 5"/>
          <p:cNvSpPr txBox="1"/>
          <p:nvPr/>
        </p:nvSpPr>
        <p:spPr>
          <a:xfrm>
            <a:off x="7524328" y="-92546"/>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39" name="流程图: 合并 38"/>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pic>
        <p:nvPicPr>
          <p:cNvPr id="8" name="图片 7" descr="eg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25400"/>
            <a:ext cx="4559300" cy="5092700"/>
          </a:xfrm>
          <a:prstGeom prst="rect">
            <a:avLst/>
          </a:prstGeom>
        </p:spPr>
      </p:pic>
    </p:spTree>
    <p:extLst>
      <p:ext uri="{BB962C8B-B14F-4D97-AF65-F5344CB8AC3E}">
        <p14:creationId xmlns:p14="http://schemas.microsoft.com/office/powerpoint/2010/main" val="2549766149"/>
      </p:ext>
    </p:extLst>
  </p:cSld>
  <p:clrMapOvr>
    <a:masterClrMapping/>
  </p:clrMapOvr>
  <p:transition xmlns:p14="http://schemas.microsoft.com/office/powerpoint/2010/main" spd="slow">
    <p:push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38557"/>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nvGrpSpPr>
          <p:cNvPr id="2" name="组合 1"/>
          <p:cNvGrpSpPr/>
          <p:nvPr/>
        </p:nvGrpSpPr>
        <p:grpSpPr>
          <a:xfrm>
            <a:off x="107504" y="210010"/>
            <a:ext cx="3816672" cy="405750"/>
            <a:chOff x="251520" y="210010"/>
            <a:chExt cx="3816672" cy="405750"/>
          </a:xfrm>
        </p:grpSpPr>
        <p:cxnSp>
          <p:nvCxnSpPr>
            <p:cNvPr id="3" name="直接连接符 2"/>
            <p:cNvCxnSpPr/>
            <p:nvPr/>
          </p:nvCxnSpPr>
          <p:spPr bwMode="auto">
            <a:xfrm flipV="1">
              <a:off x="1033936" y="250660"/>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51520" y="215650"/>
              <a:ext cx="782416" cy="400110"/>
            </a:xfrm>
            <a:prstGeom prst="rect">
              <a:avLst/>
            </a:prstGeom>
            <a:noFill/>
          </p:spPr>
          <p:txBody>
            <a:bodyPr wrap="square" rtlCol="0">
              <a:spAutoFit/>
            </a:bodyPr>
            <a:lstStyle/>
            <a:p>
              <a:pPr lvl="0" algn="r"/>
              <a:r>
                <a:rPr lang="en-US" altLang="zh-CN" sz="2000" b="1" dirty="0" smtClean="0">
                  <a:solidFill>
                    <a:schemeClr val="tx1">
                      <a:lumMod val="75000"/>
                      <a:lumOff val="25000"/>
                    </a:schemeClr>
                  </a:solidFill>
                  <a:latin typeface="微软雅黑" panose="020B0503020204020204" pitchFamily="34" charset="-122"/>
                  <a:ea typeface="微软雅黑" panose="020B0503020204020204" pitchFamily="34" charset="-122"/>
                </a:rPr>
                <a:t>3</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1043856" y="210010"/>
              <a:ext cx="3024336" cy="369332"/>
            </a:xfrm>
            <a:prstGeom prst="rect">
              <a:avLst/>
            </a:prstGeom>
            <a:noFill/>
          </p:spPr>
          <p:txBody>
            <a:bodyPr wrap="square" rtlCol="0">
              <a:spAutoFit/>
            </a:bodyPr>
            <a:lstStyle/>
            <a:p>
              <a:pPr lvl="0"/>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混淆</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6" name="TextBox 5"/>
          <p:cNvSpPr txBox="1"/>
          <p:nvPr/>
        </p:nvSpPr>
        <p:spPr>
          <a:xfrm>
            <a:off x="7524328" y="-92546"/>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39" name="流程图: 合并 38"/>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pic>
        <p:nvPicPr>
          <p:cNvPr id="8" name="图片 7" descr="eg2_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912" y="830784"/>
            <a:ext cx="4559300" cy="2336800"/>
          </a:xfrm>
          <a:prstGeom prst="rect">
            <a:avLst/>
          </a:prstGeom>
        </p:spPr>
      </p:pic>
      <p:pic>
        <p:nvPicPr>
          <p:cNvPr id="10" name="图片 9" descr="eg2_2.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5976" y="608546"/>
            <a:ext cx="4559300" cy="4216400"/>
          </a:xfrm>
          <a:prstGeom prst="rect">
            <a:avLst/>
          </a:prstGeom>
        </p:spPr>
      </p:pic>
    </p:spTree>
    <p:extLst>
      <p:ext uri="{BB962C8B-B14F-4D97-AF65-F5344CB8AC3E}">
        <p14:creationId xmlns:p14="http://schemas.microsoft.com/office/powerpoint/2010/main" val="2500446969"/>
      </p:ext>
    </p:extLst>
  </p:cSld>
  <p:clrMapOvr>
    <a:masterClrMapping/>
  </p:clrMapOvr>
  <p:transition xmlns:p14="http://schemas.microsoft.com/office/powerpoint/2010/main" spd="slow">
    <p:push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38557"/>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nvGrpSpPr>
          <p:cNvPr id="2" name="组合 1"/>
          <p:cNvGrpSpPr/>
          <p:nvPr/>
        </p:nvGrpSpPr>
        <p:grpSpPr>
          <a:xfrm>
            <a:off x="107504" y="210010"/>
            <a:ext cx="3816672" cy="405750"/>
            <a:chOff x="251520" y="210010"/>
            <a:chExt cx="3816672" cy="405750"/>
          </a:xfrm>
        </p:grpSpPr>
        <p:cxnSp>
          <p:nvCxnSpPr>
            <p:cNvPr id="3" name="直接连接符 2"/>
            <p:cNvCxnSpPr/>
            <p:nvPr/>
          </p:nvCxnSpPr>
          <p:spPr bwMode="auto">
            <a:xfrm flipV="1">
              <a:off x="1033936" y="250660"/>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51520" y="215650"/>
              <a:ext cx="782416" cy="400110"/>
            </a:xfrm>
            <a:prstGeom prst="rect">
              <a:avLst/>
            </a:prstGeom>
            <a:noFill/>
          </p:spPr>
          <p:txBody>
            <a:bodyPr wrap="square" rtlCol="0">
              <a:spAutoFit/>
            </a:bodyPr>
            <a:lstStyle/>
            <a:p>
              <a:pPr lvl="0" algn="r"/>
              <a:r>
                <a:rPr lang="en-US" altLang="zh-CN" sz="2000" b="1" dirty="0" smtClean="0">
                  <a:solidFill>
                    <a:schemeClr val="tx1">
                      <a:lumMod val="75000"/>
                      <a:lumOff val="25000"/>
                    </a:schemeClr>
                  </a:solidFill>
                  <a:latin typeface="微软雅黑" panose="020B0503020204020204" pitchFamily="34" charset="-122"/>
                  <a:ea typeface="微软雅黑" panose="020B0503020204020204" pitchFamily="34" charset="-122"/>
                </a:rPr>
                <a:t>3</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1043856" y="210010"/>
              <a:ext cx="3024336" cy="369332"/>
            </a:xfrm>
            <a:prstGeom prst="rect">
              <a:avLst/>
            </a:prstGeom>
            <a:noFill/>
          </p:spPr>
          <p:txBody>
            <a:bodyPr wrap="square" rtlCol="0">
              <a:spAutoFit/>
            </a:bodyPr>
            <a:lstStyle/>
            <a:p>
              <a:pPr lvl="0"/>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混淆</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6" name="TextBox 5"/>
          <p:cNvSpPr txBox="1"/>
          <p:nvPr/>
        </p:nvSpPr>
        <p:spPr>
          <a:xfrm>
            <a:off x="7524328" y="-92546"/>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39" name="流程图: 合并 38"/>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7" name="文本框 6"/>
          <p:cNvSpPr txBox="1"/>
          <p:nvPr/>
        </p:nvSpPr>
        <p:spPr>
          <a:xfrm>
            <a:off x="899840" y="1173981"/>
            <a:ext cx="2664296" cy="461665"/>
          </a:xfrm>
          <a:prstGeom prst="rect">
            <a:avLst/>
          </a:prstGeom>
          <a:noFill/>
        </p:spPr>
        <p:txBody>
          <a:bodyPr wrap="square" rtlCol="0">
            <a:spAutoFit/>
          </a:bodyPr>
          <a:lstStyle/>
          <a:p>
            <a:r>
              <a:rPr lang="en-US" altLang="zh-CN" dirty="0" smtClean="0"/>
              <a:t>        </a:t>
            </a:r>
            <a:r>
              <a:rPr lang="en-US" altLang="zh-CN" sz="2400" dirty="0" smtClean="0">
                <a:latin typeface="微软雅黑"/>
                <a:ea typeface="微软雅黑"/>
                <a:cs typeface="微软雅黑"/>
              </a:rPr>
              <a:t> Addition</a:t>
            </a:r>
            <a:endParaRPr lang="zh-CN" altLang="en-US" sz="2400" dirty="0">
              <a:latin typeface="微软雅黑"/>
              <a:ea typeface="微软雅黑"/>
              <a:cs typeface="微软雅黑"/>
            </a:endParaRPr>
          </a:p>
        </p:txBody>
      </p:sp>
      <p:sp>
        <p:nvSpPr>
          <p:cNvPr id="8" name="文本框 7"/>
          <p:cNvSpPr txBox="1"/>
          <p:nvPr/>
        </p:nvSpPr>
        <p:spPr>
          <a:xfrm>
            <a:off x="1475656" y="1958518"/>
            <a:ext cx="4320480" cy="1477328"/>
          </a:xfrm>
          <a:prstGeom prst="rect">
            <a:avLst/>
          </a:prstGeom>
          <a:noFill/>
        </p:spPr>
        <p:txBody>
          <a:bodyPr wrap="square" rtlCol="0">
            <a:spAutoFit/>
          </a:bodyPr>
          <a:lstStyle/>
          <a:p>
            <a:r>
              <a:rPr lang="zh-CN" altLang="en-US" dirty="0" smtClean="0">
                <a:latin typeface="微软雅黑"/>
                <a:ea typeface="微软雅黑"/>
                <a:cs typeface="微软雅黑"/>
              </a:rPr>
              <a:t>几种</a:t>
            </a:r>
            <a:r>
              <a:rPr lang="zh-CN" altLang="en-US" dirty="0">
                <a:latin typeface="微软雅黑"/>
                <a:ea typeface="微软雅黑"/>
                <a:cs typeface="微软雅黑"/>
              </a:rPr>
              <a:t>不同类型的混淆方法可用于</a:t>
            </a:r>
            <a:r>
              <a:rPr lang="zh-CN" altLang="en-US" dirty="0" smtClean="0">
                <a:latin typeface="微软雅黑"/>
                <a:ea typeface="微软雅黑"/>
                <a:cs typeface="微软雅黑"/>
              </a:rPr>
              <a:t>指令集</a:t>
            </a:r>
            <a:r>
              <a:rPr lang="en-US" altLang="zh-CN" dirty="0" smtClean="0">
                <a:latin typeface="微软雅黑"/>
                <a:ea typeface="微软雅黑"/>
                <a:cs typeface="微软雅黑"/>
              </a:rPr>
              <a:t>:</a:t>
            </a:r>
          </a:p>
          <a:p>
            <a:endParaRPr lang="zh-CN" altLang="en-US" dirty="0">
              <a:latin typeface="微软雅黑"/>
              <a:ea typeface="微软雅黑"/>
              <a:cs typeface="微软雅黑"/>
            </a:endParaRPr>
          </a:p>
          <a:p>
            <a:pPr marL="285750" indent="-285750">
              <a:buFont typeface="Wingdings" charset="2"/>
              <a:buChar char="l"/>
            </a:pPr>
            <a:r>
              <a:rPr kumimoji="1" lang="zh-CN" altLang="en-US" dirty="0" smtClean="0">
                <a:latin typeface="微软雅黑"/>
                <a:ea typeface="微软雅黑"/>
                <a:cs typeface="微软雅黑"/>
              </a:rPr>
              <a:t>替换所有字符串</a:t>
            </a:r>
            <a:endParaRPr kumimoji="1" lang="en-US" altLang="zh-CN" dirty="0" smtClean="0">
              <a:latin typeface="微软雅黑"/>
              <a:ea typeface="微软雅黑"/>
              <a:cs typeface="微软雅黑"/>
            </a:endParaRPr>
          </a:p>
          <a:p>
            <a:endParaRPr kumimoji="1" lang="en-US" altLang="zh-CN" dirty="0">
              <a:latin typeface="微软雅黑"/>
              <a:ea typeface="微软雅黑"/>
              <a:cs typeface="微软雅黑"/>
            </a:endParaRPr>
          </a:p>
          <a:p>
            <a:pPr marL="285750" indent="-285750">
              <a:buFont typeface="Wingdings" charset="2"/>
              <a:buChar char="l"/>
            </a:pPr>
            <a:r>
              <a:rPr kumimoji="1" lang="en-US" altLang="zh-CN" dirty="0" smtClean="0">
                <a:latin typeface="微软雅黑"/>
                <a:ea typeface="微软雅黑"/>
                <a:cs typeface="微软雅黑"/>
              </a:rPr>
              <a:t>Const2Code</a:t>
            </a:r>
            <a:endParaRPr kumimoji="1" lang="zh-CN" altLang="en-US" dirty="0">
              <a:latin typeface="微软雅黑"/>
              <a:ea typeface="微软雅黑"/>
              <a:cs typeface="微软雅黑"/>
            </a:endParaRPr>
          </a:p>
        </p:txBody>
      </p:sp>
    </p:spTree>
    <p:extLst>
      <p:ext uri="{BB962C8B-B14F-4D97-AF65-F5344CB8AC3E}">
        <p14:creationId xmlns:p14="http://schemas.microsoft.com/office/powerpoint/2010/main" val="1403068219"/>
      </p:ext>
    </p:extLst>
  </p:cSld>
  <p:clrMapOvr>
    <a:masterClrMapping/>
  </p:clrMapOvr>
  <p:transition xmlns:p14="http://schemas.microsoft.com/office/powerpoint/2010/main" spd="slow">
    <p:push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38557"/>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nvGrpSpPr>
          <p:cNvPr id="2" name="组合 1"/>
          <p:cNvGrpSpPr/>
          <p:nvPr/>
        </p:nvGrpSpPr>
        <p:grpSpPr>
          <a:xfrm>
            <a:off x="107504" y="210010"/>
            <a:ext cx="3816672" cy="405750"/>
            <a:chOff x="251520" y="210010"/>
            <a:chExt cx="3816672" cy="405750"/>
          </a:xfrm>
        </p:grpSpPr>
        <p:cxnSp>
          <p:nvCxnSpPr>
            <p:cNvPr id="3" name="直接连接符 2"/>
            <p:cNvCxnSpPr/>
            <p:nvPr/>
          </p:nvCxnSpPr>
          <p:spPr bwMode="auto">
            <a:xfrm flipV="1">
              <a:off x="1033936" y="250660"/>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51520" y="215650"/>
              <a:ext cx="782416" cy="400110"/>
            </a:xfrm>
            <a:prstGeom prst="rect">
              <a:avLst/>
            </a:prstGeom>
            <a:noFill/>
          </p:spPr>
          <p:txBody>
            <a:bodyPr wrap="square" rtlCol="0">
              <a:spAutoFit/>
            </a:bodyPr>
            <a:lstStyle/>
            <a:p>
              <a:pPr lvl="0" algn="r"/>
              <a:r>
                <a:rPr lang="en-US" altLang="zh-CN" sz="2000" b="1" dirty="0" smtClean="0">
                  <a:solidFill>
                    <a:schemeClr val="tx1">
                      <a:lumMod val="75000"/>
                      <a:lumOff val="25000"/>
                    </a:schemeClr>
                  </a:solidFill>
                  <a:latin typeface="微软雅黑" panose="020B0503020204020204" pitchFamily="34" charset="-122"/>
                  <a:ea typeface="微软雅黑" panose="020B0503020204020204" pitchFamily="34" charset="-122"/>
                </a:rPr>
                <a:t>3</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1043856" y="210010"/>
              <a:ext cx="3024336" cy="369332"/>
            </a:xfrm>
            <a:prstGeom prst="rect">
              <a:avLst/>
            </a:prstGeom>
            <a:noFill/>
          </p:spPr>
          <p:txBody>
            <a:bodyPr wrap="square" rtlCol="0">
              <a:spAutoFit/>
            </a:bodyPr>
            <a:lstStyle/>
            <a:p>
              <a:pPr lvl="0"/>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Const2Code</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
        <p:nvSpPr>
          <p:cNvPr id="6" name="TextBox 5"/>
          <p:cNvSpPr txBox="1"/>
          <p:nvPr/>
        </p:nvSpPr>
        <p:spPr>
          <a:xfrm>
            <a:off x="7524328" y="-92546"/>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39" name="流程图: 合并 38"/>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7" name="文本框 6"/>
          <p:cNvSpPr txBox="1"/>
          <p:nvPr/>
        </p:nvSpPr>
        <p:spPr>
          <a:xfrm>
            <a:off x="899840" y="1173981"/>
            <a:ext cx="2664296" cy="461665"/>
          </a:xfrm>
          <a:prstGeom prst="rect">
            <a:avLst/>
          </a:prstGeom>
          <a:noFill/>
        </p:spPr>
        <p:txBody>
          <a:bodyPr wrap="square" rtlCol="0">
            <a:spAutoFit/>
          </a:bodyPr>
          <a:lstStyle/>
          <a:p>
            <a:r>
              <a:rPr lang="en-US" altLang="zh-CN" dirty="0" smtClean="0"/>
              <a:t>        </a:t>
            </a:r>
            <a:r>
              <a:rPr lang="en-US" altLang="zh-CN" sz="2400" dirty="0" smtClean="0">
                <a:latin typeface="微软雅黑"/>
                <a:ea typeface="微软雅黑"/>
                <a:cs typeface="微软雅黑"/>
              </a:rPr>
              <a:t> Example</a:t>
            </a:r>
            <a:endParaRPr lang="zh-CN" altLang="en-US" sz="2400" dirty="0">
              <a:latin typeface="微软雅黑"/>
              <a:ea typeface="微软雅黑"/>
              <a:cs typeface="微软雅黑"/>
            </a:endParaRPr>
          </a:p>
        </p:txBody>
      </p:sp>
      <p:sp>
        <p:nvSpPr>
          <p:cNvPr id="8" name="文本框 7"/>
          <p:cNvSpPr txBox="1"/>
          <p:nvPr/>
        </p:nvSpPr>
        <p:spPr>
          <a:xfrm>
            <a:off x="1259632" y="1958518"/>
            <a:ext cx="5760640" cy="1754327"/>
          </a:xfrm>
          <a:prstGeom prst="rect">
            <a:avLst/>
          </a:prstGeom>
          <a:noFill/>
        </p:spPr>
        <p:txBody>
          <a:bodyPr wrap="square" rtlCol="0">
            <a:spAutoFit/>
          </a:bodyPr>
          <a:lstStyle/>
          <a:p>
            <a:r>
              <a:rPr lang="en-US" altLang="zh-CN" dirty="0" smtClean="0"/>
              <a:t>    </a:t>
            </a:r>
            <a:r>
              <a:rPr lang="en-US" altLang="zh-CN" dirty="0" err="1" smtClean="0"/>
              <a:t>cst</a:t>
            </a:r>
            <a:r>
              <a:rPr lang="en-US" altLang="zh-CN" dirty="0"/>
              <a:t>=</a:t>
            </a:r>
            <a:r>
              <a:rPr lang="en-US" altLang="zh-CN" dirty="0" smtClean="0"/>
              <a:t>0x12345678</a:t>
            </a:r>
          </a:p>
          <a:p>
            <a:r>
              <a:rPr lang="en-US" altLang="zh-CN" dirty="0" smtClean="0"/>
              <a:t>    </a:t>
            </a:r>
            <a:r>
              <a:rPr lang="zh-CN" altLang="en-US" dirty="0" smtClean="0"/>
              <a:t>将该常量简单地分为几个算术运算</a:t>
            </a:r>
            <a:endParaRPr lang="en-US" altLang="zh-CN" dirty="0" smtClean="0"/>
          </a:p>
          <a:p>
            <a:r>
              <a:rPr lang="en-US" altLang="zh-CN" dirty="0" smtClean="0"/>
              <a:t>    </a:t>
            </a:r>
            <a:r>
              <a:rPr lang="zh-CN" altLang="en-US" dirty="0" smtClean="0"/>
              <a:t>令</a:t>
            </a:r>
            <a:r>
              <a:rPr lang="en-US" altLang="zh-CN" dirty="0" smtClean="0"/>
              <a:t>A </a:t>
            </a:r>
            <a:r>
              <a:rPr lang="en-US" altLang="zh-CN" dirty="0"/>
              <a:t>= </a:t>
            </a:r>
            <a:r>
              <a:rPr lang="en-US" altLang="zh-CN" dirty="0" smtClean="0"/>
              <a:t>0x9ABCDF00</a:t>
            </a:r>
          </a:p>
          <a:p>
            <a:r>
              <a:rPr lang="en-US" altLang="zh-CN" dirty="0"/>
              <a:t> </a:t>
            </a:r>
            <a:r>
              <a:rPr lang="en-US" altLang="zh-CN" dirty="0" smtClean="0"/>
              <a:t>       B</a:t>
            </a:r>
            <a:r>
              <a:rPr lang="en-US" altLang="zh-CN" dirty="0"/>
              <a:t>=</a:t>
            </a:r>
            <a:r>
              <a:rPr lang="en-US" altLang="zh-CN" dirty="0" smtClean="0"/>
              <a:t>0x2</a:t>
            </a:r>
          </a:p>
          <a:p>
            <a:r>
              <a:rPr lang="en-US" altLang="zh-CN" dirty="0"/>
              <a:t> </a:t>
            </a:r>
            <a:r>
              <a:rPr lang="en-US" altLang="zh-CN" dirty="0" smtClean="0"/>
              <a:t>       C</a:t>
            </a:r>
            <a:r>
              <a:rPr lang="en-US" altLang="zh-CN" dirty="0"/>
              <a:t>=</a:t>
            </a:r>
            <a:r>
              <a:rPr lang="en-US" altLang="zh-CN" dirty="0" smtClean="0"/>
              <a:t>0x135799E00</a:t>
            </a:r>
          </a:p>
          <a:p>
            <a:r>
              <a:rPr lang="en-US" altLang="zh-CN" dirty="0"/>
              <a:t> </a:t>
            </a:r>
            <a:r>
              <a:rPr lang="en-US" altLang="zh-CN" dirty="0" smtClean="0"/>
              <a:t>       </a:t>
            </a:r>
            <a:r>
              <a:rPr lang="en-US" altLang="zh-CN" dirty="0" err="1" smtClean="0"/>
              <a:t>cst</a:t>
            </a:r>
            <a:r>
              <a:rPr lang="en-US" altLang="zh-CN" dirty="0" smtClean="0"/>
              <a:t> </a:t>
            </a:r>
            <a:r>
              <a:rPr lang="en-US" altLang="zh-CN" dirty="0"/>
              <a:t>= C / B + A – 0x88888888 – A + 1000= 0x12345678</a:t>
            </a:r>
            <a:endParaRPr kumimoji="1" lang="zh-CN" altLang="en-US" dirty="0">
              <a:latin typeface="微软雅黑"/>
              <a:ea typeface="微软雅黑"/>
              <a:cs typeface="微软雅黑"/>
            </a:endParaRPr>
          </a:p>
        </p:txBody>
      </p:sp>
    </p:spTree>
    <p:extLst>
      <p:ext uri="{BB962C8B-B14F-4D97-AF65-F5344CB8AC3E}">
        <p14:creationId xmlns:p14="http://schemas.microsoft.com/office/powerpoint/2010/main" val="4068911885"/>
      </p:ext>
    </p:extLst>
  </p:cSld>
  <p:clrMapOvr>
    <a:masterClrMapping/>
  </p:clrMapOvr>
  <p:transition xmlns:p14="http://schemas.microsoft.com/office/powerpoint/2010/main" spd="slow">
    <p:push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884368" y="-92546"/>
            <a:ext cx="513442"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r>
              <a:rPr lang="en-US" altLang="zh-CN" sz="5400" b="1" dirty="0" smtClean="0">
                <a:solidFill>
                  <a:srgbClr val="05AFC8"/>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11" name="TextBox 10"/>
          <p:cNvSpPr txBox="1"/>
          <p:nvPr/>
        </p:nvSpPr>
        <p:spPr>
          <a:xfrm>
            <a:off x="8091006" y="-92546"/>
            <a:ext cx="494670"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FFC000"/>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12" name="TextBox 11"/>
          <p:cNvSpPr txBox="1"/>
          <p:nvPr/>
        </p:nvSpPr>
        <p:spPr>
          <a:xfrm>
            <a:off x="8523054" y="-92546"/>
            <a:ext cx="422662"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cxnSp>
        <p:nvCxnSpPr>
          <p:cNvPr id="15" name="直接连接符 14"/>
          <p:cNvCxnSpPr/>
          <p:nvPr/>
        </p:nvCxnSpPr>
        <p:spPr bwMode="auto">
          <a:xfrm>
            <a:off x="179512" y="555526"/>
            <a:ext cx="8712968" cy="0"/>
          </a:xfrm>
          <a:prstGeom prst="line">
            <a:avLst/>
          </a:prstGeom>
          <a:ln>
            <a:solidFill>
              <a:schemeClr val="bg1">
                <a:lumMod val="6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0" y="-18019"/>
            <a:ext cx="9180512" cy="5182057"/>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nvGrpSpPr>
          <p:cNvPr id="10" name="组合 1"/>
          <p:cNvGrpSpPr/>
          <p:nvPr/>
        </p:nvGrpSpPr>
        <p:grpSpPr>
          <a:xfrm>
            <a:off x="117176" y="195486"/>
            <a:ext cx="782416" cy="400110"/>
            <a:chOff x="261192" y="195486"/>
            <a:chExt cx="782416" cy="400110"/>
          </a:xfrm>
        </p:grpSpPr>
        <p:cxnSp>
          <p:nvCxnSpPr>
            <p:cNvPr id="14" name="直接连接符 2"/>
            <p:cNvCxnSpPr/>
            <p:nvPr/>
          </p:nvCxnSpPr>
          <p:spPr bwMode="auto">
            <a:xfrm flipV="1">
              <a:off x="1033936" y="250660"/>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16" name="TextBox 3"/>
            <p:cNvSpPr txBox="1"/>
            <p:nvPr/>
          </p:nvSpPr>
          <p:spPr>
            <a:xfrm>
              <a:off x="261192" y="195486"/>
              <a:ext cx="782416" cy="400110"/>
            </a:xfrm>
            <a:prstGeom prst="rect">
              <a:avLst/>
            </a:prstGeom>
            <a:noFill/>
          </p:spPr>
          <p:txBody>
            <a:bodyPr wrap="square" rtlCol="0">
              <a:spAutoFit/>
            </a:bodyPr>
            <a:lstStyle/>
            <a:p>
              <a:pPr lvl="0" algn="r"/>
              <a:r>
                <a:rPr lang="zh-CN" altLang="en-US" sz="2000" b="1" dirty="0" smtClean="0">
                  <a:solidFill>
                    <a:schemeClr val="tx1">
                      <a:lumMod val="75000"/>
                      <a:lumOff val="25000"/>
                    </a:schemeClr>
                  </a:solidFill>
                  <a:latin typeface="微软雅黑" panose="020B0503020204020204" pitchFamily="34" charset="-122"/>
                  <a:ea typeface="微软雅黑" panose="020B0503020204020204" pitchFamily="34" charset="-122"/>
                </a:rPr>
                <a:t>结语</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pic>
        <p:nvPicPr>
          <p:cNvPr id="3" name="图片 2" descr="6-13012215392335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987574"/>
            <a:ext cx="4176464" cy="3480387"/>
          </a:xfrm>
          <a:prstGeom prst="rect">
            <a:avLst/>
          </a:prstGeom>
        </p:spPr>
      </p:pic>
      <p:sp>
        <p:nvSpPr>
          <p:cNvPr id="4" name="文本框 3"/>
          <p:cNvSpPr txBox="1"/>
          <p:nvPr/>
        </p:nvSpPr>
        <p:spPr>
          <a:xfrm>
            <a:off x="683568" y="2067694"/>
            <a:ext cx="3168352" cy="1477328"/>
          </a:xfrm>
          <a:prstGeom prst="rect">
            <a:avLst/>
          </a:prstGeom>
          <a:noFill/>
        </p:spPr>
        <p:txBody>
          <a:bodyPr wrap="square" rtlCol="0">
            <a:spAutoFit/>
          </a:bodyPr>
          <a:lstStyle/>
          <a:p>
            <a:pPr marL="285750" indent="-285750">
              <a:buFont typeface="Wingdings" charset="2"/>
              <a:buChar char="l"/>
            </a:pPr>
            <a:r>
              <a:rPr kumimoji="1" lang="zh-CN" altLang="en-US" dirty="0" smtClean="0">
                <a:latin typeface="微软雅黑"/>
                <a:ea typeface="微软雅黑"/>
                <a:cs typeface="微软雅黑"/>
              </a:rPr>
              <a:t>安全措施仍有漏洞</a:t>
            </a:r>
            <a:endParaRPr kumimoji="1" lang="en-US" altLang="zh-CN" dirty="0" smtClean="0">
              <a:latin typeface="微软雅黑"/>
              <a:ea typeface="微软雅黑"/>
              <a:cs typeface="微软雅黑"/>
            </a:endParaRPr>
          </a:p>
          <a:p>
            <a:endParaRPr kumimoji="1" lang="en-US" altLang="zh-CN" dirty="0" smtClean="0">
              <a:latin typeface="微软雅黑"/>
              <a:ea typeface="微软雅黑"/>
              <a:cs typeface="微软雅黑"/>
            </a:endParaRPr>
          </a:p>
          <a:p>
            <a:pPr marL="285750" indent="-285750">
              <a:buFont typeface="Wingdings" charset="2"/>
              <a:buChar char="l"/>
            </a:pPr>
            <a:r>
              <a:rPr kumimoji="1" lang="zh-CN" altLang="en-US" dirty="0" smtClean="0">
                <a:latin typeface="微软雅黑"/>
                <a:ea typeface="微软雅黑"/>
                <a:cs typeface="微软雅黑"/>
              </a:rPr>
              <a:t>可探索更强的保护措施</a:t>
            </a:r>
            <a:endParaRPr kumimoji="1" lang="en-US" altLang="zh-CN" dirty="0" smtClean="0">
              <a:latin typeface="微软雅黑"/>
              <a:ea typeface="微软雅黑"/>
              <a:cs typeface="微软雅黑"/>
            </a:endParaRPr>
          </a:p>
          <a:p>
            <a:pPr marL="285750" indent="-285750">
              <a:buFont typeface="Wingdings" charset="2"/>
              <a:buChar char="l"/>
            </a:pPr>
            <a:endParaRPr kumimoji="1" lang="en-US" altLang="zh-CN" dirty="0">
              <a:latin typeface="微软雅黑"/>
              <a:ea typeface="微软雅黑"/>
              <a:cs typeface="微软雅黑"/>
            </a:endParaRPr>
          </a:p>
          <a:p>
            <a:pPr marL="285750" indent="-285750">
              <a:buFont typeface="Wingdings" charset="2"/>
              <a:buChar char="l"/>
            </a:pPr>
            <a:r>
              <a:rPr kumimoji="1" lang="zh-CN" altLang="en-US" dirty="0" smtClean="0">
                <a:latin typeface="微软雅黑"/>
                <a:ea typeface="微软雅黑"/>
                <a:cs typeface="微软雅黑"/>
              </a:rPr>
              <a:t>保护知识产权</a:t>
            </a:r>
            <a:endParaRPr kumimoji="1" lang="zh-CN" altLang="en-US" dirty="0">
              <a:latin typeface="微软雅黑"/>
              <a:ea typeface="微软雅黑"/>
              <a:cs typeface="微软雅黑"/>
            </a:endParaRPr>
          </a:p>
        </p:txBody>
      </p:sp>
    </p:spTree>
    <p:extLst>
      <p:ext uri="{BB962C8B-B14F-4D97-AF65-F5344CB8AC3E}">
        <p14:creationId xmlns:p14="http://schemas.microsoft.com/office/powerpoint/2010/main" val="13464547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26" presetClass="emph" presetSubtype="0" fill="hold" grpId="1" nodeType="withEffect">
                                  <p:stCondLst>
                                    <p:cond delay="0"/>
                                  </p:stCondLst>
                                  <p:childTnLst>
                                    <p:animEffect transition="out" filter="fade">
                                      <p:cBhvr>
                                        <p:cTn id="9" dur="500" tmFilter="0, 0; .2, .5; .8, .5; 1, 0"/>
                                        <p:tgtEl>
                                          <p:spTgt spid="8">
                                            <p:txEl>
                                              <p:pRg st="0" end="0"/>
                                            </p:txEl>
                                          </p:spTgt>
                                        </p:tgtEl>
                                      </p:cBhvr>
                                    </p:animEffect>
                                    <p:animScale>
                                      <p:cBhvr>
                                        <p:cTn id="10" dur="250" autoRev="1" fill="hold"/>
                                        <p:tgtEl>
                                          <p:spTgt spid="8">
                                            <p:txEl>
                                              <p:pRg st="0" end="0"/>
                                            </p:txEl>
                                          </p:spTgt>
                                        </p:tgtEl>
                                      </p:cBhvr>
                                      <p:by x="105000" y="105000"/>
                                    </p:animScale>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26" presetClass="emph" presetSubtype="0" fill="hold" grpId="2" nodeType="withEffect">
                                  <p:stCondLst>
                                    <p:cond delay="0"/>
                                  </p:stCondLst>
                                  <p:childTnLst>
                                    <p:animEffect transition="out" filter="fade">
                                      <p:cBhvr>
                                        <p:cTn id="15" dur="500" tmFilter="0, 0; .2, .5; .8, .5; 1, 0"/>
                                        <p:tgtEl>
                                          <p:spTgt spid="11">
                                            <p:txEl>
                                              <p:pRg st="0" end="0"/>
                                            </p:txEl>
                                          </p:spTgt>
                                        </p:tgtEl>
                                      </p:cBhvr>
                                    </p:animEffect>
                                    <p:animScale>
                                      <p:cBhvr>
                                        <p:cTn id="16" dur="250" autoRev="1" fill="hold"/>
                                        <p:tgtEl>
                                          <p:spTgt spid="11">
                                            <p:txEl>
                                              <p:pRg st="0" end="0"/>
                                            </p:txEl>
                                          </p:spTgt>
                                        </p:tgtEl>
                                      </p:cBhvr>
                                      <p:by x="105000" y="105000"/>
                                    </p:animScale>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26" presetClass="emph" presetSubtype="0" fill="hold" grpId="2" nodeType="withEffect">
                                  <p:stCondLst>
                                    <p:cond delay="0"/>
                                  </p:stCondLst>
                                  <p:childTnLst>
                                    <p:animEffect transition="out" filter="fade">
                                      <p:cBhvr>
                                        <p:cTn id="21" dur="500" tmFilter="0, 0; .2, .5; .8, .5; 1, 0"/>
                                        <p:tgtEl>
                                          <p:spTgt spid="12">
                                            <p:txEl>
                                              <p:pRg st="0" end="0"/>
                                            </p:txEl>
                                          </p:spTgt>
                                        </p:tgtEl>
                                      </p:cBhvr>
                                    </p:animEffect>
                                    <p:animScale>
                                      <p:cBhvr>
                                        <p:cTn id="22" dur="250" autoRev="1" fill="hold"/>
                                        <p:tgtEl>
                                          <p:spTgt spid="12">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build="allAtOnce"/>
      <p:bldP spid="11" grpId="0"/>
      <p:bldP spid="11" grpId="2" build="allAtOnce"/>
      <p:bldP spid="12" grpId="0"/>
      <p:bldP spid="12" grpId="2"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矩形 30"/>
          <p:cNvSpPr/>
          <p:nvPr/>
        </p:nvSpPr>
        <p:spPr>
          <a:xfrm>
            <a:off x="0" y="-50860"/>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59" name="矩形 58"/>
          <p:cNvSpPr/>
          <p:nvPr/>
        </p:nvSpPr>
        <p:spPr>
          <a:xfrm>
            <a:off x="0" y="5092030"/>
            <a:ext cx="9144000" cy="144016"/>
          </a:xfrm>
          <a:prstGeom prst="rect">
            <a:avLst/>
          </a:prstGeom>
          <a:solidFill>
            <a:srgbClr val="FA44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bwMode="auto">
          <a:xfrm>
            <a:off x="755576" y="771550"/>
            <a:ext cx="7704856" cy="0"/>
          </a:xfrm>
          <a:prstGeom prst="line">
            <a:avLst/>
          </a:prstGeom>
          <a:ln>
            <a:solidFill>
              <a:schemeClr val="bg1">
                <a:lumMod val="6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bwMode="auto">
          <a:xfrm flipV="1">
            <a:off x="1646002" y="339502"/>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909264" y="283463"/>
            <a:ext cx="782416" cy="400110"/>
          </a:xfrm>
          <a:prstGeom prst="rect">
            <a:avLst/>
          </a:prstGeom>
          <a:noFill/>
        </p:spPr>
        <p:txBody>
          <a:bodyPr wrap="square" rtlCol="0">
            <a:spAutoFit/>
          </a:bodyPr>
          <a:lstStyle/>
          <a:p>
            <a:pPr lvl="0" algn="ctr"/>
            <a:r>
              <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rPr>
              <a:t>目录</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 name="TextBox 11"/>
          <p:cNvSpPr txBox="1"/>
          <p:nvPr/>
        </p:nvSpPr>
        <p:spPr>
          <a:xfrm>
            <a:off x="1691680" y="330210"/>
            <a:ext cx="1512168" cy="369332"/>
          </a:xfrm>
          <a:prstGeom prst="rect">
            <a:avLst/>
          </a:prstGeom>
          <a:noFill/>
        </p:spPr>
        <p:txBody>
          <a:bodyPr wrap="square" rtlCol="0">
            <a:spAutoFit/>
          </a:bodyPr>
          <a:lstStyle/>
          <a:p>
            <a:pPr lvl="0"/>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Contents</a:t>
            </a:r>
            <a:endParaRPr lang="zh-CN" altLang="zh-CN"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流程图: 联系 9"/>
          <p:cNvSpPr/>
          <p:nvPr/>
        </p:nvSpPr>
        <p:spPr>
          <a:xfrm>
            <a:off x="1979712" y="2067694"/>
            <a:ext cx="1008112" cy="1008112"/>
          </a:xfrm>
          <a:prstGeom prst="flowChartConnector">
            <a:avLst/>
          </a:prstGeom>
          <a:solidFill>
            <a:srgbClr val="05AFC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流程图: 联系 13"/>
          <p:cNvSpPr/>
          <p:nvPr/>
        </p:nvSpPr>
        <p:spPr>
          <a:xfrm>
            <a:off x="4067944" y="2067694"/>
            <a:ext cx="1008112" cy="1008112"/>
          </a:xfrm>
          <a:prstGeom prst="flowChartConnector">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流程图: 联系 14"/>
          <p:cNvSpPr/>
          <p:nvPr/>
        </p:nvSpPr>
        <p:spPr>
          <a:xfrm>
            <a:off x="6228184" y="2067694"/>
            <a:ext cx="1008112" cy="1008112"/>
          </a:xfrm>
          <a:prstGeom prst="flowChartConnector">
            <a:avLst/>
          </a:prstGeom>
          <a:solidFill>
            <a:srgbClr val="FA445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1619672" y="3134410"/>
            <a:ext cx="1656184" cy="369332"/>
          </a:xfrm>
          <a:prstGeom prst="rect">
            <a:avLst/>
          </a:prstGeom>
          <a:noFill/>
        </p:spPr>
        <p:txBody>
          <a:bodyPr wrap="square" rtlCol="0">
            <a:spAutoFit/>
          </a:bodyPr>
          <a:lstStyle/>
          <a:p>
            <a:pPr lvl="0" algn="ct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JAVA</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简介</a:t>
            </a:r>
            <a:endParaRPr lang="zh-CN" altLang="zh-CN"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 name="TextBox 16"/>
          <p:cNvSpPr txBox="1"/>
          <p:nvPr/>
        </p:nvSpPr>
        <p:spPr>
          <a:xfrm>
            <a:off x="3635896" y="3138522"/>
            <a:ext cx="1872208" cy="369332"/>
          </a:xfrm>
          <a:prstGeom prst="rect">
            <a:avLst/>
          </a:prstGeom>
          <a:noFill/>
        </p:spPr>
        <p:txBody>
          <a:bodyPr wrap="square" rtlCol="0">
            <a:spAutoFit/>
          </a:bodyPr>
          <a:lstStyle/>
          <a:p>
            <a:pPr lvl="0" algn="ct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JAVA</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的反向工程</a:t>
            </a:r>
            <a:endParaRPr lang="zh-CN" altLang="zh-CN"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TextBox 17"/>
          <p:cNvSpPr txBox="1"/>
          <p:nvPr/>
        </p:nvSpPr>
        <p:spPr>
          <a:xfrm>
            <a:off x="5652120" y="3138522"/>
            <a:ext cx="2088232" cy="369332"/>
          </a:xfrm>
          <a:prstGeom prst="rect">
            <a:avLst/>
          </a:prstGeom>
          <a:noFill/>
        </p:spPr>
        <p:txBody>
          <a:bodyPr wrap="square" rtlCol="0">
            <a:spAutoFit/>
          </a:bodyPr>
          <a:lstStyle/>
          <a:p>
            <a:pPr lvl="0" algn="ct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防止反向工程攻击</a:t>
            </a:r>
            <a:endParaRPr lang="zh-CN" altLang="zh-CN"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9" name="流程图: 联系 18"/>
          <p:cNvSpPr/>
          <p:nvPr/>
        </p:nvSpPr>
        <p:spPr>
          <a:xfrm>
            <a:off x="1979712" y="2067694"/>
            <a:ext cx="1008112" cy="1008112"/>
          </a:xfrm>
          <a:prstGeom prst="flowChartConnector">
            <a:avLst/>
          </a:prstGeom>
          <a:solidFill>
            <a:srgbClr val="05AFC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联系 19"/>
          <p:cNvSpPr/>
          <p:nvPr/>
        </p:nvSpPr>
        <p:spPr>
          <a:xfrm>
            <a:off x="4067944" y="2067694"/>
            <a:ext cx="1008112" cy="1008112"/>
          </a:xfrm>
          <a:prstGeom prst="flowChartConnector">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流程图: 联系 20"/>
          <p:cNvSpPr/>
          <p:nvPr/>
        </p:nvSpPr>
        <p:spPr>
          <a:xfrm>
            <a:off x="6228184" y="2067694"/>
            <a:ext cx="1008112" cy="1008112"/>
          </a:xfrm>
          <a:prstGeom prst="flowChartConnector">
            <a:avLst/>
          </a:prstGeom>
          <a:solidFill>
            <a:srgbClr val="FA445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laptop"/>
          <p:cNvSpPr>
            <a:spLocks noEditPoints="1" noChangeArrowheads="1"/>
          </p:cNvSpPr>
          <p:nvPr/>
        </p:nvSpPr>
        <p:spPr bwMode="auto">
          <a:xfrm>
            <a:off x="2123728" y="2355724"/>
            <a:ext cx="725216" cy="429009"/>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chemeClr val="bg1"/>
          </a:solidFill>
          <a:ln w="9525">
            <a:solidFill>
              <a:schemeClr val="bg1">
                <a:lumMod val="75000"/>
              </a:schemeClr>
            </a:solidFill>
            <a:miter lim="800000"/>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zh-CN" altLang="en-US"/>
          </a:p>
        </p:txBody>
      </p:sp>
      <p:sp>
        <p:nvSpPr>
          <p:cNvPr id="23" name="Litebulb"/>
          <p:cNvSpPr>
            <a:spLocks noEditPoints="1" noChangeArrowheads="1"/>
          </p:cNvSpPr>
          <p:nvPr/>
        </p:nvSpPr>
        <p:spPr bwMode="auto">
          <a:xfrm>
            <a:off x="6562104" y="2316943"/>
            <a:ext cx="314152" cy="509613"/>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chemeClr val="bg1"/>
          </a:solidFill>
          <a:ln w="6350">
            <a:solidFill>
              <a:schemeClr val="bg1">
                <a:lumMod val="85000"/>
              </a:schemeClr>
            </a:solidFill>
            <a:miter lim="800000"/>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zh-CN" altLang="en-US"/>
          </a:p>
        </p:txBody>
      </p:sp>
      <p:pic>
        <p:nvPicPr>
          <p:cNvPr id="5125" name="Picture 5" descr="C:\Users\ybi9\AppData\Local\Microsoft\Windows\Temporary Internet Files\Content.IE5\OM1J1Y24\MC90029815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7894" y="2291805"/>
            <a:ext cx="408211" cy="660881"/>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9817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884368" y="-92546"/>
            <a:ext cx="513442"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r>
              <a:rPr lang="en-US" altLang="zh-CN" sz="5400" b="1" dirty="0" smtClean="0">
                <a:solidFill>
                  <a:srgbClr val="05AFC8"/>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11" name="TextBox 10"/>
          <p:cNvSpPr txBox="1"/>
          <p:nvPr/>
        </p:nvSpPr>
        <p:spPr>
          <a:xfrm>
            <a:off x="8091006" y="-92546"/>
            <a:ext cx="494670"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FFC000"/>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12" name="TextBox 11"/>
          <p:cNvSpPr txBox="1"/>
          <p:nvPr/>
        </p:nvSpPr>
        <p:spPr>
          <a:xfrm>
            <a:off x="8523054" y="-92546"/>
            <a:ext cx="422662"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cxnSp>
        <p:nvCxnSpPr>
          <p:cNvPr id="15" name="直接连接符 14"/>
          <p:cNvCxnSpPr/>
          <p:nvPr/>
        </p:nvCxnSpPr>
        <p:spPr bwMode="auto">
          <a:xfrm>
            <a:off x="179512" y="555526"/>
            <a:ext cx="8712968" cy="0"/>
          </a:xfrm>
          <a:prstGeom prst="line">
            <a:avLst/>
          </a:prstGeom>
          <a:ln>
            <a:solidFill>
              <a:schemeClr val="bg1">
                <a:lumMod val="6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0" y="-18019"/>
            <a:ext cx="9180512" cy="5182057"/>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4" name="文本框 3"/>
          <p:cNvSpPr txBox="1"/>
          <p:nvPr/>
        </p:nvSpPr>
        <p:spPr>
          <a:xfrm>
            <a:off x="1835696" y="2357467"/>
            <a:ext cx="5184576" cy="646331"/>
          </a:xfrm>
          <a:prstGeom prst="rect">
            <a:avLst/>
          </a:prstGeom>
          <a:noFill/>
        </p:spPr>
        <p:txBody>
          <a:bodyPr wrap="square" rtlCol="0">
            <a:spAutoFit/>
          </a:bodyPr>
          <a:lstStyle/>
          <a:p>
            <a:r>
              <a:rPr kumimoji="1" lang="en-US" altLang="zh-CN" sz="3600" dirty="0" smtClean="0">
                <a:latin typeface="微软雅黑"/>
                <a:ea typeface="微软雅黑"/>
                <a:cs typeface="微软雅黑"/>
              </a:rPr>
              <a:t>Thanks for watching!</a:t>
            </a:r>
            <a:endParaRPr kumimoji="1" lang="zh-CN" altLang="en-US" sz="3600" dirty="0">
              <a:latin typeface="微软雅黑"/>
              <a:ea typeface="微软雅黑"/>
              <a:cs typeface="微软雅黑"/>
            </a:endParaRPr>
          </a:p>
        </p:txBody>
      </p:sp>
    </p:spTree>
    <p:extLst>
      <p:ext uri="{BB962C8B-B14F-4D97-AF65-F5344CB8AC3E}">
        <p14:creationId xmlns:p14="http://schemas.microsoft.com/office/powerpoint/2010/main" val="36212713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26" presetClass="emph" presetSubtype="0" fill="hold" grpId="0" nodeType="withEffect">
                                  <p:stCondLst>
                                    <p:cond delay="0"/>
                                  </p:stCondLst>
                                  <p:childTnLst>
                                    <p:animEffect transition="out" filter="fade">
                                      <p:cBhvr>
                                        <p:cTn id="9" dur="500" tmFilter="0, 0; .2, .5; .8, .5; 1, 0"/>
                                        <p:tgtEl>
                                          <p:spTgt spid="8">
                                            <p:txEl>
                                              <p:pRg st="0" end="0"/>
                                            </p:txEl>
                                          </p:spTgt>
                                        </p:tgtEl>
                                      </p:cBhvr>
                                    </p:animEffect>
                                    <p:animScale>
                                      <p:cBhvr>
                                        <p:cTn id="10" dur="250" autoRev="1" fill="hold"/>
                                        <p:tgtEl>
                                          <p:spTgt spid="8">
                                            <p:txEl>
                                              <p:pRg st="0" end="0"/>
                                            </p:txEl>
                                          </p:spTgt>
                                        </p:tgtEl>
                                      </p:cBhvr>
                                      <p:by x="105000" y="105000"/>
                                    </p:animScale>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26" presetClass="emph" presetSubtype="0" fill="hold" grpId="1" nodeType="withEffect">
                                  <p:stCondLst>
                                    <p:cond delay="0"/>
                                  </p:stCondLst>
                                  <p:childTnLst>
                                    <p:animEffect transition="out" filter="fade">
                                      <p:cBhvr>
                                        <p:cTn id="15" dur="500" tmFilter="0, 0; .2, .5; .8, .5; 1, 0"/>
                                        <p:tgtEl>
                                          <p:spTgt spid="11">
                                            <p:txEl>
                                              <p:pRg st="0" end="0"/>
                                            </p:txEl>
                                          </p:spTgt>
                                        </p:tgtEl>
                                      </p:cBhvr>
                                    </p:animEffect>
                                    <p:animScale>
                                      <p:cBhvr>
                                        <p:cTn id="16" dur="250" autoRev="1" fill="hold"/>
                                        <p:tgtEl>
                                          <p:spTgt spid="11">
                                            <p:txEl>
                                              <p:pRg st="0" end="0"/>
                                            </p:txEl>
                                          </p:spTgt>
                                        </p:tgtEl>
                                      </p:cBhvr>
                                      <p:by x="105000" y="105000"/>
                                    </p:animScale>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26" presetClass="emph" presetSubtype="0" fill="hold" grpId="1" nodeType="withEffect">
                                  <p:stCondLst>
                                    <p:cond delay="0"/>
                                  </p:stCondLst>
                                  <p:childTnLst>
                                    <p:animEffect transition="out" filter="fade">
                                      <p:cBhvr>
                                        <p:cTn id="21" dur="500" tmFilter="0, 0; .2, .5; .8, .5; 1, 0"/>
                                        <p:tgtEl>
                                          <p:spTgt spid="12">
                                            <p:txEl>
                                              <p:pRg st="0" end="0"/>
                                            </p:txEl>
                                          </p:spTgt>
                                        </p:tgtEl>
                                      </p:cBhvr>
                                    </p:animEffect>
                                    <p:animScale>
                                      <p:cBhvr>
                                        <p:cTn id="22" dur="250" autoRev="1" fill="hold"/>
                                        <p:tgtEl>
                                          <p:spTgt spid="12">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11" grpId="0"/>
      <p:bldP spid="11" grpId="1" build="allAtOnce"/>
      <p:bldP spid="12" grpId="0"/>
      <p:bldP spid="12" grpId="1"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矩形 60"/>
          <p:cNvSpPr/>
          <p:nvPr/>
        </p:nvSpPr>
        <p:spPr>
          <a:xfrm>
            <a:off x="0" y="-35630"/>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39" name="流程图: 合并 38"/>
          <p:cNvSpPr/>
          <p:nvPr/>
        </p:nvSpPr>
        <p:spPr>
          <a:xfrm rot="10800000">
            <a:off x="971600" y="4155925"/>
            <a:ext cx="7200800" cy="1008112"/>
          </a:xfrm>
          <a:prstGeom prst="flowChartMerge">
            <a:avLst/>
          </a:prstGeom>
          <a:solidFill>
            <a:srgbClr val="05AFC8">
              <a:alpha val="7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流程图: 合并 40"/>
          <p:cNvSpPr/>
          <p:nvPr/>
        </p:nvSpPr>
        <p:spPr>
          <a:xfrm rot="10800000">
            <a:off x="1187624" y="4227933"/>
            <a:ext cx="6768752" cy="936104"/>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42" name="TextBox 41"/>
          <p:cNvSpPr txBox="1"/>
          <p:nvPr/>
        </p:nvSpPr>
        <p:spPr>
          <a:xfrm>
            <a:off x="3275854" y="4096692"/>
            <a:ext cx="2592288" cy="1015663"/>
          </a:xfrm>
          <a:prstGeom prst="rect">
            <a:avLst/>
          </a:prstGeom>
          <a:noFill/>
          <a:effectLst>
            <a:outerShdw blurRad="50800" dist="38100" algn="l" rotWithShape="0">
              <a:prstClr val="black">
                <a:alpha val="40000"/>
              </a:prstClr>
            </a:outerShdw>
          </a:effectLst>
        </p:spPr>
        <p:txBody>
          <a:bodyPr wrap="square" rtlCol="0">
            <a:spAutoFit/>
          </a:bodyPr>
          <a:lstStyle/>
          <a:p>
            <a:pPr lvl="0" algn="ctr"/>
            <a:r>
              <a:rPr lang="en-US" altLang="zh-CN" sz="6000" b="1" dirty="0" smtClean="0">
                <a:solidFill>
                  <a:schemeClr val="bg1"/>
                </a:solidFill>
                <a:effectLst>
                  <a:outerShdw blurRad="38100" dist="38100" dir="2700000" algn="tl">
                    <a:srgbClr val="000000">
                      <a:alpha val="43137"/>
                    </a:srgbClr>
                  </a:outerShdw>
                </a:effectLst>
                <a:latin typeface="BatangChe" panose="02030609000101010101" pitchFamily="49" charset="-127"/>
                <a:ea typeface="BatangChe" panose="02030609000101010101" pitchFamily="49" charset="-127"/>
              </a:rPr>
              <a:t>1</a:t>
            </a:r>
            <a:endParaRPr lang="zh-CN" altLang="zh-CN" sz="6000" b="1" dirty="0">
              <a:solidFill>
                <a:schemeClr val="bg1"/>
              </a:solidFill>
              <a:effectLst>
                <a:outerShdw blurRad="38100" dist="38100" dir="2700000" algn="tl">
                  <a:srgbClr val="000000">
                    <a:alpha val="43137"/>
                  </a:srgbClr>
                </a:outerShdw>
              </a:effectLst>
              <a:latin typeface="BatangChe" panose="02030609000101010101" pitchFamily="49" charset="-127"/>
              <a:ea typeface="BatangChe" panose="02030609000101010101" pitchFamily="49" charset="-127"/>
            </a:endParaRPr>
          </a:p>
        </p:txBody>
      </p:sp>
      <p:sp>
        <p:nvSpPr>
          <p:cNvPr id="44" name="流程图: 合并 43"/>
          <p:cNvSpPr/>
          <p:nvPr/>
        </p:nvSpPr>
        <p:spPr>
          <a:xfrm>
            <a:off x="4355976" y="1995686"/>
            <a:ext cx="432049" cy="288032"/>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49" name="TextBox 48"/>
          <p:cNvSpPr txBox="1"/>
          <p:nvPr/>
        </p:nvSpPr>
        <p:spPr>
          <a:xfrm>
            <a:off x="1151618" y="2315656"/>
            <a:ext cx="6840761" cy="446276"/>
          </a:xfrm>
          <a:prstGeom prst="rect">
            <a:avLst/>
          </a:prstGeom>
          <a:noFill/>
        </p:spPr>
        <p:txBody>
          <a:bodyPr wrap="square" rtlCol="0">
            <a:spAutoFit/>
          </a:bodyPr>
          <a:lstStyle/>
          <a:p>
            <a:pPr lvl="0" algn="ctr"/>
            <a:r>
              <a:rPr lang="en-US" altLang="zh-CN" sz="2300" b="1" dirty="0" smtClean="0">
                <a:latin typeface="微软雅黑" panose="020B0503020204020204" pitchFamily="34" charset="-122"/>
                <a:ea typeface="微软雅黑" panose="020B0503020204020204" pitchFamily="34" charset="-122"/>
              </a:rPr>
              <a:t>JAVA</a:t>
            </a:r>
            <a:r>
              <a:rPr lang="zh-CN" altLang="en-US" sz="2300" b="1" dirty="0" smtClean="0">
                <a:latin typeface="微软雅黑" panose="020B0503020204020204" pitchFamily="34" charset="-122"/>
                <a:ea typeface="微软雅黑" panose="020B0503020204020204" pitchFamily="34" charset="-122"/>
              </a:rPr>
              <a:t>简介</a:t>
            </a:r>
            <a:endParaRPr lang="zh-CN" altLang="zh-CN" sz="28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54" name="流程图: 合并 53"/>
          <p:cNvSpPr/>
          <p:nvPr/>
        </p:nvSpPr>
        <p:spPr>
          <a:xfrm>
            <a:off x="-108520" y="-23472"/>
            <a:ext cx="1008111" cy="349771"/>
          </a:xfrm>
          <a:prstGeom prst="flowChartMerge">
            <a:avLst/>
          </a:prstGeom>
          <a:solidFill>
            <a:srgbClr val="05A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流程图: 合并 54"/>
          <p:cNvSpPr/>
          <p:nvPr/>
        </p:nvSpPr>
        <p:spPr>
          <a:xfrm>
            <a:off x="-508" y="-23472"/>
            <a:ext cx="756084" cy="290966"/>
          </a:xfrm>
          <a:prstGeom prst="flowChartMerge">
            <a:avLst/>
          </a:prstGeom>
          <a:noFill/>
          <a:ln w="6350">
            <a:solidFill>
              <a:schemeClr val="bg1">
                <a:lumMod val="50000"/>
              </a:schemeClr>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Tree>
    <p:extLst>
      <p:ext uri="{BB962C8B-B14F-4D97-AF65-F5344CB8AC3E}">
        <p14:creationId xmlns:p14="http://schemas.microsoft.com/office/powerpoint/2010/main" val="1942466295"/>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矩形 117"/>
          <p:cNvSpPr/>
          <p:nvPr/>
        </p:nvSpPr>
        <p:spPr>
          <a:xfrm>
            <a:off x="17140" y="-17810"/>
            <a:ext cx="9144000" cy="5081397"/>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59" name="矩形 58"/>
          <p:cNvSpPr/>
          <p:nvPr/>
        </p:nvSpPr>
        <p:spPr>
          <a:xfrm>
            <a:off x="0" y="5081397"/>
            <a:ext cx="9144000" cy="144016"/>
          </a:xfrm>
          <a:prstGeom prst="rect">
            <a:avLst/>
          </a:prstGeom>
          <a:solidFill>
            <a:srgbClr val="05A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115616" y="786358"/>
            <a:ext cx="1080120" cy="461665"/>
          </a:xfrm>
          <a:prstGeom prst="rect">
            <a:avLst/>
          </a:prstGeom>
          <a:noFill/>
        </p:spPr>
        <p:txBody>
          <a:bodyPr wrap="square" rtlCol="0">
            <a:spAutoFit/>
          </a:bodyPr>
          <a:lstStyle/>
          <a:p>
            <a:r>
              <a:rPr kumimoji="1" lang="zh-CN" altLang="en-US" sz="2400" b="1" dirty="0" smtClean="0">
                <a:latin typeface="微软雅黑"/>
                <a:ea typeface="微软雅黑"/>
                <a:cs typeface="微软雅黑"/>
              </a:rPr>
              <a:t>摘要</a:t>
            </a:r>
            <a:endParaRPr kumimoji="1" lang="zh-CN" altLang="en-US" sz="2400" b="1" dirty="0">
              <a:latin typeface="微软雅黑"/>
              <a:ea typeface="微软雅黑"/>
              <a:cs typeface="微软雅黑"/>
            </a:endParaRPr>
          </a:p>
        </p:txBody>
      </p:sp>
      <p:sp>
        <p:nvSpPr>
          <p:cNvPr id="4" name="文本框 3"/>
          <p:cNvSpPr txBox="1"/>
          <p:nvPr/>
        </p:nvSpPr>
        <p:spPr>
          <a:xfrm>
            <a:off x="1115616" y="1726208"/>
            <a:ext cx="6984776" cy="2031325"/>
          </a:xfrm>
          <a:prstGeom prst="rect">
            <a:avLst/>
          </a:prstGeom>
          <a:noFill/>
        </p:spPr>
        <p:txBody>
          <a:bodyPr wrap="square" rtlCol="0">
            <a:spAutoFit/>
          </a:bodyPr>
          <a:lstStyle/>
          <a:p>
            <a:pPr algn="just"/>
            <a:r>
              <a:rPr kumimoji="1" lang="en-US" altLang="zh-CN" dirty="0" smtClean="0"/>
              <a:t>      </a:t>
            </a:r>
            <a:r>
              <a:rPr kumimoji="1" lang="zh-CN" altLang="en-US" dirty="0" smtClean="0">
                <a:latin typeface="微软雅黑"/>
                <a:ea typeface="微软雅黑"/>
                <a:cs typeface="微软雅黑"/>
              </a:rPr>
              <a:t>由于</a:t>
            </a:r>
            <a:r>
              <a:rPr kumimoji="1" lang="zh-CN" altLang="en-US" dirty="0">
                <a:latin typeface="微软雅黑"/>
                <a:ea typeface="微软雅黑"/>
                <a:cs typeface="微软雅黑"/>
              </a:rPr>
              <a:t>具有平台</a:t>
            </a:r>
            <a:r>
              <a:rPr kumimoji="1" lang="zh-CN" altLang="en-US" dirty="0" smtClean="0">
                <a:latin typeface="微软雅黑"/>
                <a:ea typeface="微软雅黑"/>
                <a:cs typeface="微软雅黑"/>
              </a:rPr>
              <a:t>独立性</a:t>
            </a:r>
            <a:r>
              <a:rPr kumimoji="1" lang="zh-CN" altLang="zh-CN" dirty="0" smtClean="0">
                <a:latin typeface="微软雅黑"/>
                <a:ea typeface="微软雅黑"/>
                <a:cs typeface="微软雅黑"/>
              </a:rPr>
              <a:t>，</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环境</a:t>
            </a:r>
            <a:r>
              <a:rPr kumimoji="1" lang="zh-CN" altLang="en-US" dirty="0">
                <a:latin typeface="微软雅黑"/>
                <a:ea typeface="微软雅黑"/>
                <a:cs typeface="微软雅黑"/>
              </a:rPr>
              <a:t>越来越受到开发人员的欢迎</a:t>
            </a:r>
            <a:r>
              <a:rPr kumimoji="1" lang="zh-CN" altLang="en-US" dirty="0" smtClean="0">
                <a:latin typeface="微软雅黑"/>
                <a:ea typeface="微软雅黑"/>
                <a:cs typeface="微软雅黑"/>
              </a:rPr>
              <a:t>。然而</a:t>
            </a:r>
            <a:r>
              <a:rPr kumimoji="1" lang="zh-CN" altLang="zh-CN" dirty="0" smtClean="0">
                <a:latin typeface="微软雅黑"/>
                <a:ea typeface="微软雅黑"/>
                <a:cs typeface="微软雅黑"/>
              </a:rPr>
              <a:t>，</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的开源代码</a:t>
            </a:r>
            <a:r>
              <a:rPr kumimoji="1" lang="zh-CN" altLang="en-US" dirty="0" smtClean="0">
                <a:latin typeface="微软雅黑"/>
                <a:ea typeface="微软雅黑"/>
                <a:cs typeface="微软雅黑"/>
              </a:rPr>
              <a:t>、可公开获</a:t>
            </a:r>
            <a:r>
              <a:rPr kumimoji="1" lang="zh-CN" altLang="en-US" dirty="0">
                <a:latin typeface="微软雅黑"/>
                <a:ea typeface="微软雅黑"/>
                <a:cs typeface="微软雅黑"/>
              </a:rPr>
              <a:t>取的</a:t>
            </a:r>
            <a:r>
              <a:rPr kumimoji="1" lang="en-US" altLang="zh-CN" dirty="0">
                <a:latin typeface="微软雅黑"/>
                <a:ea typeface="微软雅黑"/>
                <a:cs typeface="微软雅黑"/>
              </a:rPr>
              <a:t>.</a:t>
            </a:r>
            <a:r>
              <a:rPr kumimoji="1" lang="en-US" altLang="zh-CN" dirty="0" smtClean="0">
                <a:latin typeface="微软雅黑"/>
                <a:ea typeface="微软雅黑"/>
                <a:cs typeface="微软雅黑"/>
              </a:rPr>
              <a:t>class</a:t>
            </a:r>
            <a:r>
              <a:rPr kumimoji="1" lang="zh-CN" altLang="en-US" dirty="0" smtClean="0">
                <a:latin typeface="微软雅黑"/>
                <a:ea typeface="微软雅黑"/>
                <a:cs typeface="微软雅黑"/>
              </a:rPr>
              <a:t>文件格式和简单</a:t>
            </a:r>
            <a:r>
              <a:rPr kumimoji="1" lang="zh-CN" altLang="en-US" dirty="0">
                <a:latin typeface="微软雅黑"/>
                <a:ea typeface="微软雅黑"/>
                <a:cs typeface="微软雅黑"/>
              </a:rPr>
              <a:t>的指令集使其暴露于窥探和敌对分析之下。</a:t>
            </a:r>
            <a:r>
              <a:rPr kumimoji="1" lang="zh-CN" altLang="en-US" dirty="0" smtClean="0">
                <a:latin typeface="微软雅黑"/>
                <a:ea typeface="微软雅黑"/>
                <a:cs typeface="微软雅黑"/>
              </a:rPr>
              <a:t>随着各机构将它们</a:t>
            </a:r>
            <a:r>
              <a:rPr kumimoji="1" lang="zh-CN" altLang="en-US" dirty="0">
                <a:latin typeface="微软雅黑"/>
                <a:ea typeface="微软雅黑"/>
                <a:cs typeface="微软雅黑"/>
              </a:rPr>
              <a:t>的商业应用程序转</a:t>
            </a:r>
            <a:r>
              <a:rPr kumimoji="1" lang="zh-CN" altLang="en-US" dirty="0" smtClean="0">
                <a:latin typeface="微软雅黑"/>
                <a:ea typeface="微软雅黑"/>
                <a:cs typeface="微软雅黑"/>
              </a:rPr>
              <a:t>向</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技术</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其关键知识产权变得易于遭受</a:t>
            </a:r>
            <a:r>
              <a:rPr kumimoji="1" lang="zh-CN" altLang="en-US" dirty="0">
                <a:latin typeface="微软雅黑"/>
                <a:ea typeface="微软雅黑"/>
                <a:cs typeface="微软雅黑"/>
              </a:rPr>
              <a:t>逆向</a:t>
            </a:r>
            <a:r>
              <a:rPr kumimoji="1" lang="zh-CN" altLang="en-US" dirty="0" smtClean="0">
                <a:latin typeface="微软雅黑"/>
                <a:ea typeface="微软雅黑"/>
                <a:cs typeface="微软雅黑"/>
              </a:rPr>
              <a:t>工程的攻击、篡改和盗窃</a:t>
            </a:r>
            <a:r>
              <a:rPr kumimoji="1" lang="zh-CN" altLang="en-US" dirty="0">
                <a:latin typeface="微软雅黑"/>
                <a:ea typeface="微软雅黑"/>
                <a:cs typeface="微软雅黑"/>
              </a:rPr>
              <a:t>。</a:t>
            </a:r>
            <a:r>
              <a:rPr kumimoji="1" lang="zh-CN" altLang="en-US" dirty="0" smtClean="0">
                <a:latin typeface="微软雅黑"/>
                <a:ea typeface="微软雅黑"/>
                <a:cs typeface="微软雅黑"/>
              </a:rPr>
              <a:t>目前</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源代码和字节码级别</a:t>
            </a:r>
            <a:r>
              <a:rPr kumimoji="1" lang="zh-CN" altLang="en-US" dirty="0">
                <a:latin typeface="微软雅黑"/>
                <a:ea typeface="微软雅黑"/>
                <a:cs typeface="微软雅黑"/>
              </a:rPr>
              <a:t>的</a:t>
            </a:r>
            <a:r>
              <a:rPr kumimoji="1" lang="en-US" altLang="zh-CN" dirty="0">
                <a:latin typeface="微软雅黑"/>
                <a:ea typeface="微软雅黑"/>
                <a:cs typeface="微软雅黑"/>
              </a:rPr>
              <a:t>.</a:t>
            </a:r>
            <a:r>
              <a:rPr kumimoji="1" lang="en-US" altLang="zh-CN" dirty="0" smtClean="0">
                <a:latin typeface="微软雅黑"/>
                <a:ea typeface="微软雅黑"/>
                <a:cs typeface="微软雅黑"/>
              </a:rPr>
              <a:t>class</a:t>
            </a:r>
            <a:r>
              <a:rPr kumimoji="1" lang="zh-CN" altLang="en-US" dirty="0" smtClean="0">
                <a:latin typeface="微软雅黑"/>
                <a:ea typeface="微软雅黑"/>
                <a:cs typeface="微软雅黑"/>
              </a:rPr>
              <a:t>文件加密和混淆是开发人员用于阻止逆向工程的两个主要措施</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但漏洞仍</a:t>
            </a:r>
            <a:r>
              <a:rPr kumimoji="1" lang="zh-CN" altLang="en-US" dirty="0">
                <a:latin typeface="微软雅黑"/>
                <a:ea typeface="微软雅黑"/>
                <a:cs typeface="微软雅黑"/>
              </a:rPr>
              <a:t>然存在。 </a:t>
            </a:r>
          </a:p>
          <a:p>
            <a:endParaRPr kumimoji="1" lang="zh-CN" altLang="en-US" dirty="0"/>
          </a:p>
        </p:txBody>
      </p:sp>
    </p:spTree>
    <p:extLst>
      <p:ext uri="{BB962C8B-B14F-4D97-AF65-F5344CB8AC3E}">
        <p14:creationId xmlns:p14="http://schemas.microsoft.com/office/powerpoint/2010/main" val="4127094092"/>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矩形 117"/>
          <p:cNvSpPr/>
          <p:nvPr/>
        </p:nvSpPr>
        <p:spPr>
          <a:xfrm>
            <a:off x="17140" y="-17810"/>
            <a:ext cx="9144000" cy="5081397"/>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59" name="矩形 58"/>
          <p:cNvSpPr/>
          <p:nvPr/>
        </p:nvSpPr>
        <p:spPr>
          <a:xfrm>
            <a:off x="0" y="5081397"/>
            <a:ext cx="9144000" cy="144016"/>
          </a:xfrm>
          <a:prstGeom prst="rect">
            <a:avLst/>
          </a:prstGeom>
          <a:solidFill>
            <a:srgbClr val="05A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115616" y="786358"/>
            <a:ext cx="2088232" cy="461665"/>
          </a:xfrm>
          <a:prstGeom prst="rect">
            <a:avLst/>
          </a:prstGeom>
          <a:noFill/>
        </p:spPr>
        <p:txBody>
          <a:bodyPr wrap="square" rtlCol="0">
            <a:spAutoFit/>
          </a:bodyPr>
          <a:lstStyle/>
          <a:p>
            <a:r>
              <a:rPr kumimoji="1" lang="en-US" altLang="zh-CN" sz="2400" b="1" dirty="0" smtClean="0">
                <a:latin typeface="微软雅黑"/>
                <a:ea typeface="微软雅黑"/>
                <a:cs typeface="微软雅黑"/>
              </a:rPr>
              <a:t>JAVA</a:t>
            </a:r>
            <a:r>
              <a:rPr kumimoji="1" lang="zh-CN" altLang="en-US" sz="2400" b="1" dirty="0" smtClean="0">
                <a:latin typeface="微软雅黑"/>
                <a:ea typeface="微软雅黑"/>
                <a:cs typeface="微软雅黑"/>
              </a:rPr>
              <a:t>的特点</a:t>
            </a:r>
            <a:endParaRPr kumimoji="1" lang="zh-CN" altLang="en-US" sz="2400" b="1" dirty="0">
              <a:latin typeface="微软雅黑"/>
              <a:ea typeface="微软雅黑"/>
              <a:cs typeface="微软雅黑"/>
            </a:endParaRPr>
          </a:p>
        </p:txBody>
      </p:sp>
      <p:sp>
        <p:nvSpPr>
          <p:cNvPr id="4" name="文本框 3"/>
          <p:cNvSpPr txBox="1"/>
          <p:nvPr/>
        </p:nvSpPr>
        <p:spPr>
          <a:xfrm>
            <a:off x="1115616" y="1692553"/>
            <a:ext cx="7344816" cy="2862323"/>
          </a:xfrm>
          <a:prstGeom prst="rect">
            <a:avLst/>
          </a:prstGeom>
          <a:noFill/>
        </p:spPr>
        <p:txBody>
          <a:bodyPr wrap="square" rtlCol="0">
            <a:spAutoFit/>
          </a:bodyPr>
          <a:lstStyle/>
          <a:p>
            <a:pPr algn="just"/>
            <a:r>
              <a:rPr kumimoji="1" lang="en-US" altLang="zh-CN" dirty="0" smtClean="0">
                <a:latin typeface="微软雅黑"/>
                <a:ea typeface="微软雅黑"/>
                <a:cs typeface="微软雅黑"/>
              </a:rPr>
              <a:t>      Java </a:t>
            </a:r>
            <a:r>
              <a:rPr kumimoji="1" lang="zh-CN" altLang="en-US" dirty="0">
                <a:latin typeface="微软雅黑"/>
                <a:ea typeface="微软雅黑"/>
                <a:cs typeface="微软雅黑"/>
              </a:rPr>
              <a:t>喊出的带有标志性的</a:t>
            </a:r>
            <a:r>
              <a:rPr kumimoji="1" lang="zh-CN" altLang="en-US" dirty="0" smtClean="0">
                <a:latin typeface="微软雅黑"/>
                <a:ea typeface="微软雅黑"/>
                <a:cs typeface="微软雅黑"/>
              </a:rPr>
              <a:t>口号“</a:t>
            </a:r>
            <a:r>
              <a:rPr kumimoji="1" lang="en-US" altLang="zh-CN" dirty="0" smtClean="0">
                <a:latin typeface="微软雅黑"/>
                <a:ea typeface="微软雅黑"/>
                <a:cs typeface="微软雅黑"/>
              </a:rPr>
              <a:t>Write </a:t>
            </a:r>
            <a:r>
              <a:rPr kumimoji="1" lang="en-US" altLang="zh-CN" dirty="0">
                <a:latin typeface="微软雅黑"/>
                <a:ea typeface="微软雅黑"/>
                <a:cs typeface="微软雅黑"/>
              </a:rPr>
              <a:t>Once </a:t>
            </a:r>
            <a:r>
              <a:rPr kumimoji="1" lang="zh-CN" altLang="en-US" dirty="0">
                <a:latin typeface="微软雅黑"/>
                <a:ea typeface="微软雅黑"/>
                <a:cs typeface="微软雅黑"/>
              </a:rPr>
              <a:t>， </a:t>
            </a:r>
            <a:r>
              <a:rPr kumimoji="1" lang="en-US" altLang="zh-CN" dirty="0">
                <a:latin typeface="微软雅黑"/>
                <a:ea typeface="微软雅黑"/>
                <a:cs typeface="微软雅黑"/>
              </a:rPr>
              <a:t>Run Anywhere </a:t>
            </a:r>
            <a:r>
              <a:rPr kumimoji="1" lang="zh-CN" altLang="en-US" dirty="0" smtClean="0">
                <a:latin typeface="微软雅黑"/>
                <a:ea typeface="微软雅黑"/>
                <a:cs typeface="微软雅黑"/>
              </a:rPr>
              <a:t>“，是建立在其运行环境，亦即</a:t>
            </a:r>
            <a:r>
              <a:rPr kumimoji="1" lang="en-US" altLang="zh-CN" dirty="0" smtClean="0">
                <a:latin typeface="微软雅黑"/>
                <a:ea typeface="微软雅黑"/>
                <a:cs typeface="微软雅黑"/>
              </a:rPr>
              <a:t>JRE</a:t>
            </a:r>
            <a:r>
              <a:rPr kumimoji="1" lang="zh-CN" altLang="en-US" dirty="0" smtClean="0">
                <a:latin typeface="微软雅黑"/>
                <a:ea typeface="微软雅黑"/>
                <a:cs typeface="微软雅黑"/>
              </a:rPr>
              <a:t>（</a:t>
            </a:r>
            <a:r>
              <a:rPr kumimoji="1" lang="en-US" altLang="zh-CN" dirty="0" smtClean="0">
                <a:latin typeface="微软雅黑"/>
                <a:ea typeface="微软雅黑"/>
                <a:cs typeface="微软雅黑"/>
              </a:rPr>
              <a:t>JAVA Runtime Environment</a:t>
            </a:r>
            <a:r>
              <a:rPr kumimoji="1" lang="zh-CN" altLang="en-US" dirty="0" smtClean="0">
                <a:latin typeface="微软雅黑"/>
                <a:ea typeface="微软雅黑"/>
                <a:cs typeface="微软雅黑"/>
              </a:rPr>
              <a:t>）的基础之上</a:t>
            </a:r>
            <a:r>
              <a:rPr kumimoji="1" lang="zh-CN" altLang="en-US" dirty="0">
                <a:latin typeface="微软雅黑"/>
                <a:ea typeface="微软雅黑"/>
                <a:cs typeface="微软雅黑"/>
              </a:rPr>
              <a:t>。何以实现？就是</a:t>
            </a:r>
            <a:r>
              <a:rPr kumimoji="1" lang="zh-CN" altLang="en-US" dirty="0" smtClean="0">
                <a:latin typeface="微软雅黑"/>
                <a:ea typeface="微软雅黑"/>
                <a:cs typeface="微软雅黑"/>
              </a:rPr>
              <a:t>在</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应用程序和操作系统之间增加了一个虚拟层</a:t>
            </a:r>
            <a:r>
              <a:rPr kumimoji="1" lang="en-US" altLang="zh-CN" dirty="0">
                <a:latin typeface="微软雅黑"/>
                <a:ea typeface="微软雅黑"/>
                <a:cs typeface="微软雅黑"/>
              </a:rPr>
              <a:t>—</a:t>
            </a:r>
            <a:r>
              <a:rPr kumimoji="1" lang="en-US" altLang="zh-CN" dirty="0" smtClean="0">
                <a:latin typeface="微软雅黑"/>
                <a:ea typeface="微软雅黑"/>
                <a:cs typeface="微软雅黑"/>
              </a:rPr>
              <a:t>—JRE </a:t>
            </a:r>
            <a:r>
              <a:rPr kumimoji="1" lang="zh-CN" altLang="en-US" dirty="0" smtClean="0">
                <a:latin typeface="微软雅黑"/>
                <a:ea typeface="微软雅黑"/>
                <a:cs typeface="微软雅黑"/>
              </a:rPr>
              <a:t>。</a:t>
            </a:r>
            <a:endParaRPr kumimoji="1" lang="en-US" altLang="zh-CN" dirty="0" smtClean="0">
              <a:latin typeface="微软雅黑"/>
              <a:ea typeface="微软雅黑"/>
              <a:cs typeface="微软雅黑"/>
            </a:endParaRPr>
          </a:p>
          <a:p>
            <a:pPr algn="just"/>
            <a:r>
              <a:rPr kumimoji="1" lang="en-US" altLang="zh-CN" dirty="0" smtClean="0">
                <a:latin typeface="微软雅黑"/>
                <a:ea typeface="微软雅黑"/>
                <a:cs typeface="微软雅黑"/>
              </a:rPr>
              <a:t>      </a:t>
            </a:r>
            <a:r>
              <a:rPr kumimoji="1" lang="zh-CN" altLang="en-US" dirty="0" smtClean="0">
                <a:latin typeface="微软雅黑"/>
                <a:ea typeface="微软雅黑"/>
                <a:cs typeface="微软雅黑"/>
              </a:rPr>
              <a:t>程序源代码不是直接编译</a:t>
            </a:r>
            <a:r>
              <a:rPr kumimoji="1" lang="zh-CN" altLang="en-US" dirty="0">
                <a:latin typeface="微软雅黑"/>
                <a:ea typeface="微软雅黑"/>
                <a:cs typeface="微软雅黑"/>
              </a:rPr>
              <a:t>、链接成机器代码，而</a:t>
            </a:r>
            <a:r>
              <a:rPr kumimoji="1" lang="zh-CN" altLang="en-US" dirty="0" smtClean="0">
                <a:latin typeface="微软雅黑"/>
                <a:ea typeface="微软雅黑"/>
                <a:cs typeface="微软雅黑"/>
              </a:rPr>
              <a:t>是先转化到字节码</a:t>
            </a:r>
            <a:r>
              <a:rPr kumimoji="1" lang="zh-CN" altLang="en-US" dirty="0" smtClean="0">
                <a:latin typeface="微软雅黑"/>
                <a:ea typeface="微软雅黑"/>
                <a:cs typeface="微软雅黑"/>
              </a:rPr>
              <a:t>（</a:t>
            </a:r>
            <a:r>
              <a:rPr kumimoji="1" lang="en-US" altLang="zh-CN" dirty="0" err="1" smtClean="0">
                <a:latin typeface="微软雅黑"/>
                <a:ea typeface="微软雅黑"/>
                <a:cs typeface="微软雅黑"/>
              </a:rPr>
              <a:t>bytecode</a:t>
            </a:r>
            <a:r>
              <a:rPr kumimoji="1" lang="zh-CN" altLang="en-US" dirty="0" smtClean="0">
                <a:latin typeface="微软雅黑"/>
                <a:ea typeface="微软雅黑"/>
                <a:cs typeface="微软雅黑"/>
              </a:rPr>
              <a:t>）这种</a:t>
            </a:r>
            <a:r>
              <a:rPr kumimoji="1" lang="zh-CN" altLang="en-US" dirty="0">
                <a:latin typeface="微软雅黑"/>
                <a:ea typeface="微软雅黑"/>
                <a:cs typeface="微软雅黑"/>
              </a:rPr>
              <a:t>特殊的中间形式，字节码再转换成机器码或系统调用。前者是传统的编译方法，生成的机器代码就不可避免地跟特殊的操作系统和特殊的机器结构相关。</a:t>
            </a:r>
            <a:r>
              <a:rPr kumimoji="1" lang="zh-CN" altLang="en-US" dirty="0" smtClean="0">
                <a:latin typeface="微软雅黑"/>
                <a:ea typeface="微软雅黑"/>
                <a:cs typeface="微软雅黑"/>
              </a:rPr>
              <a:t>而</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程序</a:t>
            </a:r>
            <a:r>
              <a:rPr kumimoji="1" lang="zh-CN" altLang="en-US" dirty="0">
                <a:latin typeface="微软雅黑"/>
                <a:ea typeface="微软雅黑"/>
                <a:cs typeface="微软雅黑"/>
              </a:rPr>
              <a:t>的字节码文件可以放到任意装</a:t>
            </a:r>
            <a:r>
              <a:rPr kumimoji="1" lang="zh-CN" altLang="en-US" dirty="0" smtClean="0">
                <a:latin typeface="微软雅黑"/>
                <a:ea typeface="微软雅黑"/>
                <a:cs typeface="微软雅黑"/>
              </a:rPr>
              <a:t>有</a:t>
            </a:r>
            <a:r>
              <a:rPr kumimoji="1" lang="en-US" altLang="zh-CN" dirty="0" smtClean="0">
                <a:latin typeface="微软雅黑"/>
                <a:ea typeface="微软雅黑"/>
                <a:cs typeface="微软雅黑"/>
              </a:rPr>
              <a:t>JRE</a:t>
            </a:r>
            <a:r>
              <a:rPr kumimoji="1" lang="zh-CN" altLang="en-US" dirty="0" smtClean="0">
                <a:latin typeface="微软雅黑"/>
                <a:ea typeface="微软雅黑"/>
                <a:cs typeface="微软雅黑"/>
              </a:rPr>
              <a:t>的计算机运</a:t>
            </a:r>
            <a:r>
              <a:rPr kumimoji="1" lang="zh-CN" altLang="en-US" dirty="0">
                <a:latin typeface="微软雅黑"/>
                <a:ea typeface="微软雅黑"/>
                <a:cs typeface="微软雅黑"/>
              </a:rPr>
              <a:t>行，再由</a:t>
            </a:r>
            <a:r>
              <a:rPr kumimoji="1" lang="zh-CN" altLang="en-US" dirty="0" smtClean="0">
                <a:latin typeface="微软雅黑"/>
                <a:ea typeface="微软雅黑"/>
                <a:cs typeface="微软雅黑"/>
              </a:rPr>
              <a:t>不同</a:t>
            </a:r>
            <a:r>
              <a:rPr kumimoji="1" lang="en-US" altLang="zh-CN" dirty="0" smtClean="0">
                <a:latin typeface="微软雅黑"/>
                <a:ea typeface="微软雅黑"/>
                <a:cs typeface="微软雅黑"/>
              </a:rPr>
              <a:t>JRE</a:t>
            </a:r>
            <a:r>
              <a:rPr kumimoji="1" lang="zh-CN" altLang="en-US" dirty="0" smtClean="0">
                <a:latin typeface="微软雅黑"/>
                <a:ea typeface="微软雅黑"/>
                <a:cs typeface="微软雅黑"/>
              </a:rPr>
              <a:t>的将它们转化成相应</a:t>
            </a:r>
            <a:r>
              <a:rPr kumimoji="1" lang="zh-CN" altLang="en-US" dirty="0">
                <a:latin typeface="微软雅黑"/>
                <a:ea typeface="微软雅黑"/>
                <a:cs typeface="微软雅黑"/>
              </a:rPr>
              <a:t>的机器代码，这就实现</a:t>
            </a:r>
            <a:r>
              <a:rPr kumimoji="1" lang="zh-CN" altLang="en-US" dirty="0" smtClean="0">
                <a:latin typeface="微软雅黑"/>
                <a:ea typeface="微软雅黑"/>
                <a:cs typeface="微软雅黑"/>
              </a:rPr>
              <a:t>了</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程序</a:t>
            </a:r>
            <a:r>
              <a:rPr kumimoji="1" lang="zh-CN" altLang="en-US" dirty="0">
                <a:latin typeface="微软雅黑"/>
                <a:ea typeface="微软雅黑"/>
                <a:cs typeface="微软雅黑"/>
              </a:rPr>
              <a:t>的可移植性。</a:t>
            </a:r>
            <a:endParaRPr kumimoji="1" lang="en-US" altLang="zh-CN" dirty="0" smtClean="0">
              <a:latin typeface="微软雅黑"/>
              <a:ea typeface="微软雅黑"/>
              <a:cs typeface="微软雅黑"/>
            </a:endParaRPr>
          </a:p>
        </p:txBody>
      </p:sp>
    </p:spTree>
    <p:extLst>
      <p:ext uri="{BB962C8B-B14F-4D97-AF65-F5344CB8AC3E}">
        <p14:creationId xmlns:p14="http://schemas.microsoft.com/office/powerpoint/2010/main" val="30494456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矩形 117"/>
          <p:cNvSpPr/>
          <p:nvPr/>
        </p:nvSpPr>
        <p:spPr>
          <a:xfrm>
            <a:off x="17140" y="-17810"/>
            <a:ext cx="9144000" cy="5081397"/>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59" name="矩形 58"/>
          <p:cNvSpPr/>
          <p:nvPr/>
        </p:nvSpPr>
        <p:spPr>
          <a:xfrm>
            <a:off x="0" y="5081397"/>
            <a:ext cx="9144000" cy="144016"/>
          </a:xfrm>
          <a:prstGeom prst="rect">
            <a:avLst/>
          </a:prstGeom>
          <a:solidFill>
            <a:srgbClr val="05A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115616" y="786358"/>
            <a:ext cx="3168352" cy="461665"/>
          </a:xfrm>
          <a:prstGeom prst="rect">
            <a:avLst/>
          </a:prstGeom>
          <a:noFill/>
        </p:spPr>
        <p:txBody>
          <a:bodyPr wrap="square" rtlCol="0">
            <a:spAutoFit/>
          </a:bodyPr>
          <a:lstStyle/>
          <a:p>
            <a:r>
              <a:rPr kumimoji="1" lang="en-US" altLang="zh-CN" sz="2400" b="1" dirty="0" smtClean="0">
                <a:latin typeface="微软雅黑"/>
                <a:ea typeface="微软雅黑"/>
                <a:cs typeface="微软雅黑"/>
              </a:rPr>
              <a:t>JAVA</a:t>
            </a:r>
            <a:r>
              <a:rPr kumimoji="1" lang="zh-CN" altLang="en-US" sz="2400" b="1" dirty="0" smtClean="0">
                <a:latin typeface="微软雅黑"/>
                <a:ea typeface="微软雅黑"/>
                <a:cs typeface="微软雅黑"/>
              </a:rPr>
              <a:t>正越来越普遍</a:t>
            </a:r>
            <a:endParaRPr kumimoji="1" lang="zh-CN" altLang="en-US" sz="2400" b="1" dirty="0">
              <a:latin typeface="微软雅黑"/>
              <a:ea typeface="微软雅黑"/>
              <a:cs typeface="微软雅黑"/>
            </a:endParaRPr>
          </a:p>
        </p:txBody>
      </p:sp>
      <p:sp>
        <p:nvSpPr>
          <p:cNvPr id="4" name="文本框 3"/>
          <p:cNvSpPr txBox="1"/>
          <p:nvPr/>
        </p:nvSpPr>
        <p:spPr>
          <a:xfrm>
            <a:off x="1115616" y="1692553"/>
            <a:ext cx="7344816" cy="2862323"/>
          </a:xfrm>
          <a:prstGeom prst="rect">
            <a:avLst/>
          </a:prstGeom>
          <a:noFill/>
        </p:spPr>
        <p:txBody>
          <a:bodyPr wrap="square" rtlCol="0">
            <a:spAutoFit/>
          </a:bodyPr>
          <a:lstStyle/>
          <a:p>
            <a:pPr algn="just"/>
            <a:r>
              <a:rPr kumimoji="1" lang="en-US" altLang="zh-CN" dirty="0" smtClean="0">
                <a:latin typeface="微软雅黑"/>
                <a:ea typeface="微软雅黑"/>
                <a:cs typeface="微软雅黑"/>
              </a:rPr>
              <a:t>       </a:t>
            </a:r>
            <a:r>
              <a:rPr kumimoji="1" lang="zh-CN" altLang="en-US" dirty="0" smtClean="0">
                <a:latin typeface="微软雅黑"/>
                <a:ea typeface="微软雅黑"/>
                <a:cs typeface="微软雅黑"/>
              </a:rPr>
              <a:t>如今</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全世界的</a:t>
            </a:r>
            <a:r>
              <a:rPr kumimoji="1" lang="en-US" altLang="zh-CN" dirty="0" smtClean="0">
                <a:latin typeface="微软雅黑"/>
                <a:ea typeface="微软雅黑"/>
                <a:cs typeface="微软雅黑"/>
              </a:rPr>
              <a:t>IT</a:t>
            </a:r>
            <a:r>
              <a:rPr kumimoji="1" lang="zh-CN" altLang="en-US" dirty="0" smtClean="0">
                <a:latin typeface="微软雅黑"/>
                <a:ea typeface="微软雅黑"/>
                <a:cs typeface="微软雅黑"/>
              </a:rPr>
              <a:t>公司</a:t>
            </a:r>
            <a:r>
              <a:rPr kumimoji="1" lang="zh-CN" altLang="en-US" dirty="0">
                <a:latin typeface="微软雅黑"/>
                <a:ea typeface="微软雅黑"/>
                <a:cs typeface="微软雅黑"/>
              </a:rPr>
              <a:t>都在一定程度上接受</a:t>
            </a:r>
            <a:r>
              <a:rPr kumimoji="1" lang="zh-CN" altLang="en-US" dirty="0" smtClean="0">
                <a:latin typeface="微软雅黑"/>
                <a:ea typeface="微软雅黑"/>
                <a:cs typeface="微软雅黑"/>
              </a:rPr>
              <a:t>了</a:t>
            </a:r>
            <a:r>
              <a:rPr kumimoji="1" lang="en-US" altLang="zh-CN" dirty="0" smtClean="0">
                <a:latin typeface="微软雅黑"/>
                <a:ea typeface="微软雅黑"/>
                <a:cs typeface="微软雅黑"/>
              </a:rPr>
              <a:t>Java</a:t>
            </a:r>
            <a:r>
              <a:rPr kumimoji="1" lang="zh-CN" altLang="en-US" dirty="0">
                <a:latin typeface="微软雅黑"/>
                <a:ea typeface="微软雅黑"/>
                <a:cs typeface="微软雅黑"/>
              </a:rPr>
              <a:t>。现在有无数的产品</a:t>
            </a:r>
            <a:r>
              <a:rPr kumimoji="1" lang="zh-CN" altLang="en-US" dirty="0" smtClean="0">
                <a:latin typeface="微软雅黑"/>
                <a:ea typeface="微软雅黑"/>
                <a:cs typeface="微软雅黑"/>
              </a:rPr>
              <a:t>使用</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编写并用于</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平台</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而</a:t>
            </a:r>
            <a:r>
              <a:rPr kumimoji="1" lang="zh-CN" altLang="en-US" dirty="0">
                <a:latin typeface="微软雅黑"/>
                <a:ea typeface="微软雅黑"/>
                <a:cs typeface="微软雅黑"/>
              </a:rPr>
              <a:t>不</a:t>
            </a:r>
            <a:r>
              <a:rPr kumimoji="1" lang="zh-CN" altLang="en-US" dirty="0" smtClean="0">
                <a:latin typeface="微软雅黑"/>
                <a:ea typeface="微软雅黑"/>
                <a:cs typeface="微软雅黑"/>
              </a:rPr>
              <a:t>是</a:t>
            </a:r>
            <a:r>
              <a:rPr kumimoji="1" lang="en-US" altLang="zh-CN" dirty="0" smtClean="0">
                <a:latin typeface="微软雅黑"/>
                <a:ea typeface="微软雅黑"/>
                <a:cs typeface="微软雅黑"/>
              </a:rPr>
              <a:t>Windows</a:t>
            </a:r>
            <a:r>
              <a:rPr kumimoji="1" lang="zh-CN" altLang="en-US" dirty="0" smtClean="0">
                <a:latin typeface="微软雅黑"/>
                <a:ea typeface="微软雅黑"/>
                <a:cs typeface="微软雅黑"/>
              </a:rPr>
              <a:t>或</a:t>
            </a:r>
            <a:r>
              <a:rPr kumimoji="1" lang="en-US" altLang="zh-CN" dirty="0" smtClean="0">
                <a:latin typeface="微软雅黑"/>
                <a:ea typeface="微软雅黑"/>
                <a:cs typeface="微软雅黑"/>
              </a:rPr>
              <a:t>UNIX</a:t>
            </a:r>
            <a:r>
              <a:rPr kumimoji="1" lang="zh-CN" altLang="en-US" dirty="0" smtClean="0">
                <a:latin typeface="微软雅黑"/>
                <a:ea typeface="微软雅黑"/>
                <a:cs typeface="微软雅黑"/>
              </a:rPr>
              <a:t>平台</a:t>
            </a:r>
            <a:r>
              <a:rPr kumimoji="1" lang="zh-CN" altLang="en-US" dirty="0">
                <a:latin typeface="微软雅黑"/>
                <a:ea typeface="微软雅黑"/>
                <a:cs typeface="微软雅黑"/>
              </a:rPr>
              <a:t>。与其它编程语</a:t>
            </a:r>
            <a:r>
              <a:rPr kumimoji="1" lang="zh-CN" altLang="en-US" dirty="0" smtClean="0">
                <a:latin typeface="微软雅黑"/>
                <a:ea typeface="微软雅黑"/>
                <a:cs typeface="微软雅黑"/>
              </a:rPr>
              <a:t>言相比</a:t>
            </a:r>
            <a:r>
              <a:rPr kumimoji="1" lang="zh-CN" altLang="zh-CN" dirty="0" smtClean="0">
                <a:latin typeface="微软雅黑"/>
                <a:ea typeface="微软雅黑"/>
                <a:cs typeface="微软雅黑"/>
              </a:rPr>
              <a:t>，</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最重要的优点</a:t>
            </a:r>
            <a:r>
              <a:rPr kumimoji="1" lang="zh-CN" altLang="en-US" dirty="0">
                <a:latin typeface="微软雅黑"/>
                <a:ea typeface="微软雅黑"/>
                <a:cs typeface="微软雅黑"/>
              </a:rPr>
              <a:t>是平台</a:t>
            </a:r>
            <a:r>
              <a:rPr kumimoji="1" lang="zh-CN" altLang="en-US" dirty="0" smtClean="0">
                <a:latin typeface="微软雅黑"/>
                <a:ea typeface="微软雅黑"/>
                <a:cs typeface="微软雅黑"/>
              </a:rPr>
              <a:t>独立性</a:t>
            </a:r>
            <a:r>
              <a:rPr kumimoji="1" lang="en-US" altLang="zh-CN" dirty="0" smtClean="0">
                <a:latin typeface="微软雅黑"/>
                <a:ea typeface="微软雅黑"/>
                <a:cs typeface="微软雅黑"/>
              </a:rPr>
              <a:t>——</a:t>
            </a:r>
            <a:r>
              <a:rPr kumimoji="1" lang="zh-CN" altLang="en-US" dirty="0" smtClean="0">
                <a:latin typeface="微软雅黑"/>
                <a:ea typeface="微软雅黑"/>
                <a:cs typeface="微软雅黑"/>
              </a:rPr>
              <a:t>这意味着它几乎可以在任何体系结构和操作系统上运行</a:t>
            </a:r>
            <a:r>
              <a:rPr kumimoji="1" lang="zh-CN" altLang="en-US" dirty="0">
                <a:latin typeface="微软雅黑"/>
                <a:ea typeface="微软雅黑"/>
                <a:cs typeface="微软雅黑"/>
              </a:rPr>
              <a:t>。</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并不将应用程序绑</a:t>
            </a:r>
            <a:r>
              <a:rPr kumimoji="1" lang="zh-CN" altLang="en-US" dirty="0">
                <a:latin typeface="微软雅黑"/>
                <a:ea typeface="微软雅黑"/>
                <a:cs typeface="微软雅黑"/>
              </a:rPr>
              <a:t>定到</a:t>
            </a:r>
            <a:r>
              <a:rPr kumimoji="1" lang="zh-CN" altLang="en-US" dirty="0" smtClean="0">
                <a:latin typeface="微软雅黑"/>
                <a:ea typeface="微软雅黑"/>
                <a:cs typeface="微软雅黑"/>
              </a:rPr>
              <a:t>特定的硬件体系结构</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如</a:t>
            </a:r>
            <a:r>
              <a:rPr kumimoji="1" lang="en-US" altLang="zh-CN" dirty="0" smtClean="0">
                <a:latin typeface="微软雅黑"/>
                <a:ea typeface="微软雅黑"/>
                <a:cs typeface="微软雅黑"/>
              </a:rPr>
              <a:t>Intel</a:t>
            </a:r>
            <a:r>
              <a:rPr kumimoji="1" lang="zh-CN" altLang="en-US" dirty="0" smtClean="0">
                <a:latin typeface="微软雅黑"/>
                <a:ea typeface="微软雅黑"/>
                <a:cs typeface="微软雅黑"/>
              </a:rPr>
              <a:t>或</a:t>
            </a:r>
            <a:r>
              <a:rPr kumimoji="1" lang="en-US" altLang="zh-CN" dirty="0" smtClean="0">
                <a:latin typeface="微软雅黑"/>
                <a:ea typeface="微软雅黑"/>
                <a:cs typeface="微软雅黑"/>
              </a:rPr>
              <a:t>PowerPC</a:t>
            </a:r>
            <a:r>
              <a:rPr kumimoji="1" lang="zh-CN" altLang="en-US" dirty="0" smtClean="0">
                <a:latin typeface="微软雅黑"/>
                <a:ea typeface="微软雅黑"/>
                <a:cs typeface="微软雅黑"/>
              </a:rPr>
              <a:t>），而是对所有体系结构都使用单</a:t>
            </a:r>
            <a:r>
              <a:rPr kumimoji="1" lang="zh-CN" altLang="en-US" dirty="0">
                <a:latin typeface="微软雅黑"/>
                <a:ea typeface="微软雅黑"/>
                <a:cs typeface="微软雅黑"/>
              </a:rPr>
              <a:t>一的代码库。</a:t>
            </a:r>
            <a:r>
              <a:rPr kumimoji="1" lang="zh-CN" altLang="en-US" dirty="0" smtClean="0">
                <a:latin typeface="微软雅黑"/>
                <a:ea typeface="微软雅黑"/>
                <a:cs typeface="微软雅黑"/>
              </a:rPr>
              <a:t>软件开发人员先以使用预定义</a:t>
            </a:r>
            <a:r>
              <a:rPr kumimoji="1" lang="en-US" altLang="zh-CN" dirty="0" smtClean="0">
                <a:latin typeface="微软雅黑"/>
                <a:ea typeface="微软雅黑"/>
                <a:cs typeface="微软雅黑"/>
              </a:rPr>
              <a:t>Java API</a:t>
            </a:r>
            <a:r>
              <a:rPr kumimoji="1" lang="zh-CN" altLang="en-US" dirty="0" smtClean="0">
                <a:latin typeface="微软雅黑"/>
                <a:ea typeface="微软雅黑"/>
                <a:cs typeface="微软雅黑"/>
              </a:rPr>
              <a:t>软</a:t>
            </a:r>
            <a:r>
              <a:rPr kumimoji="1" lang="zh-CN" altLang="en-US" dirty="0">
                <a:latin typeface="微软雅黑"/>
                <a:ea typeface="微软雅黑"/>
                <a:cs typeface="微软雅黑"/>
              </a:rPr>
              <a:t>件</a:t>
            </a:r>
            <a:r>
              <a:rPr kumimoji="1" lang="zh-CN" altLang="en-US" dirty="0" smtClean="0">
                <a:latin typeface="微软雅黑"/>
                <a:ea typeface="微软雅黑"/>
                <a:cs typeface="微软雅黑"/>
              </a:rPr>
              <a:t>包的</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语言编写程序</a:t>
            </a:r>
            <a:r>
              <a:rPr kumimoji="1" lang="zh-CN" altLang="zh-CN" dirty="0">
                <a:latin typeface="微软雅黑"/>
                <a:ea typeface="微软雅黑"/>
                <a:cs typeface="微软雅黑"/>
              </a:rPr>
              <a:t>，</a:t>
            </a:r>
            <a:r>
              <a:rPr kumimoji="1" lang="zh-CN" altLang="en-US" dirty="0" smtClean="0">
                <a:latin typeface="微软雅黑"/>
                <a:ea typeface="微软雅黑"/>
                <a:cs typeface="微软雅黑"/>
              </a:rPr>
              <a:t>然</a:t>
            </a:r>
            <a:r>
              <a:rPr kumimoji="1" lang="zh-CN" altLang="en-US" dirty="0">
                <a:latin typeface="微软雅黑"/>
                <a:ea typeface="微软雅黑"/>
                <a:cs typeface="微软雅黑"/>
              </a:rPr>
              <a:t>后</a:t>
            </a:r>
            <a:r>
              <a:rPr kumimoji="1" lang="zh-CN" altLang="en-US" dirty="0" smtClean="0">
                <a:latin typeface="微软雅黑"/>
                <a:ea typeface="微软雅黑"/>
                <a:cs typeface="微软雅黑"/>
              </a:rPr>
              <a:t>使用</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编译</a:t>
            </a:r>
            <a:r>
              <a:rPr kumimoji="1" lang="zh-CN" altLang="en-US" dirty="0">
                <a:latin typeface="微软雅黑"/>
                <a:ea typeface="微软雅黑"/>
                <a:cs typeface="微软雅黑"/>
              </a:rPr>
              <a:t>器来编译这些程序。其成果是</a:t>
            </a:r>
            <a:r>
              <a:rPr kumimoji="1" lang="zh-CN" altLang="en-US" dirty="0" smtClean="0">
                <a:latin typeface="微软雅黑"/>
                <a:ea typeface="微软雅黑"/>
                <a:cs typeface="微软雅黑"/>
              </a:rPr>
              <a:t>可在</a:t>
            </a:r>
            <a:r>
              <a:rPr kumimoji="1" lang="en-US" altLang="zh-CN" dirty="0" smtClean="0">
                <a:latin typeface="微软雅黑"/>
                <a:ea typeface="微软雅黑"/>
                <a:cs typeface="微软雅黑"/>
              </a:rPr>
              <a:t>JVM</a:t>
            </a:r>
            <a:r>
              <a:rPr kumimoji="1" lang="zh-CN" altLang="en-US" dirty="0" smtClean="0">
                <a:latin typeface="微软雅黑"/>
                <a:ea typeface="微软雅黑"/>
                <a:cs typeface="微软雅黑"/>
              </a:rPr>
              <a:t>上执行的已编译字节码</a:t>
            </a:r>
            <a:r>
              <a:rPr kumimoji="1" lang="zh-CN" altLang="zh-CN" dirty="0" smtClean="0">
                <a:latin typeface="微软雅黑"/>
                <a:ea typeface="微软雅黑"/>
                <a:cs typeface="微软雅黑"/>
              </a:rPr>
              <a:t>，</a:t>
            </a:r>
            <a:r>
              <a:rPr kumimoji="1" lang="en-US" altLang="zh-CN" dirty="0" smtClean="0">
                <a:latin typeface="微软雅黑"/>
                <a:ea typeface="微软雅黑"/>
                <a:cs typeface="微软雅黑"/>
              </a:rPr>
              <a:t>JVM</a:t>
            </a:r>
            <a:r>
              <a:rPr kumimoji="1" lang="zh-CN" altLang="en-US" dirty="0" smtClean="0">
                <a:latin typeface="微软雅黑"/>
                <a:ea typeface="微软雅黑"/>
                <a:cs typeface="微软雅黑"/>
              </a:rPr>
              <a:t>是用于执行</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程序的软件环境</a:t>
            </a:r>
            <a:r>
              <a:rPr kumimoji="1" lang="en-US" altLang="zh-CN" dirty="0" smtClean="0">
                <a:latin typeface="微软雅黑"/>
                <a:ea typeface="微软雅黑"/>
                <a:cs typeface="微软雅黑"/>
              </a:rPr>
              <a:t>(</a:t>
            </a:r>
            <a:r>
              <a:rPr kumimoji="1" lang="zh-CN" altLang="en-US" dirty="0" smtClean="0">
                <a:latin typeface="微软雅黑"/>
                <a:ea typeface="微软雅黑"/>
                <a:cs typeface="微软雅黑"/>
              </a:rPr>
              <a:t>如 </a:t>
            </a:r>
            <a:r>
              <a:rPr kumimoji="1" lang="en-US" altLang="zh-CN" dirty="0">
                <a:latin typeface="微软雅黑"/>
                <a:ea typeface="微软雅黑"/>
                <a:cs typeface="微软雅黑"/>
              </a:rPr>
              <a:t>Java Runtime </a:t>
            </a:r>
            <a:r>
              <a:rPr kumimoji="1" lang="en-US" altLang="zh-CN" dirty="0" smtClean="0">
                <a:latin typeface="微软雅黑"/>
                <a:ea typeface="微软雅黑"/>
                <a:cs typeface="微软雅黑"/>
              </a:rPr>
              <a:t>Environment)</a:t>
            </a:r>
            <a:r>
              <a:rPr kumimoji="1" lang="zh-CN" altLang="en-US" dirty="0" smtClean="0">
                <a:latin typeface="微软雅黑"/>
                <a:ea typeface="微软雅黑"/>
                <a:cs typeface="微软雅黑"/>
              </a:rPr>
              <a:t>。</a:t>
            </a:r>
            <a:r>
              <a:rPr kumimoji="1" lang="zh-CN" altLang="en-US" dirty="0">
                <a:latin typeface="微软雅黑"/>
                <a:ea typeface="微软雅黑"/>
                <a:cs typeface="微软雅黑"/>
              </a:rPr>
              <a:t>用户仅在拥</a:t>
            </a:r>
            <a:r>
              <a:rPr kumimoji="1" lang="zh-CN" altLang="en-US" dirty="0" smtClean="0">
                <a:latin typeface="微软雅黑"/>
                <a:ea typeface="微软雅黑"/>
                <a:cs typeface="微软雅黑"/>
              </a:rPr>
              <a:t>有</a:t>
            </a:r>
            <a:r>
              <a:rPr kumimoji="1" lang="en-US" altLang="zh-CN" dirty="0" smtClean="0">
                <a:latin typeface="微软雅黑"/>
                <a:ea typeface="微软雅黑"/>
                <a:cs typeface="微软雅黑"/>
              </a:rPr>
              <a:t>JVM</a:t>
            </a:r>
            <a:r>
              <a:rPr kumimoji="1" lang="zh-CN" altLang="en-US" dirty="0" smtClean="0">
                <a:latin typeface="微软雅黑"/>
                <a:ea typeface="微软雅黑"/>
                <a:cs typeface="微软雅黑"/>
              </a:rPr>
              <a:t>时才能运行</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程序</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而许多平台都有</a:t>
            </a:r>
            <a:r>
              <a:rPr kumimoji="1" lang="en-US" altLang="zh-CN" dirty="0" smtClean="0">
                <a:latin typeface="微软雅黑"/>
                <a:ea typeface="微软雅黑"/>
                <a:cs typeface="微软雅黑"/>
              </a:rPr>
              <a:t>JVM</a:t>
            </a:r>
            <a:r>
              <a:rPr kumimoji="1" lang="zh-CN" altLang="zh-CN" dirty="0" smtClean="0">
                <a:latin typeface="微软雅黑"/>
                <a:ea typeface="微软雅黑"/>
                <a:cs typeface="微软雅黑"/>
              </a:rPr>
              <a:t>，</a:t>
            </a:r>
            <a:r>
              <a:rPr kumimoji="1" lang="zh-CN" altLang="en-US" dirty="0" smtClean="0">
                <a:latin typeface="微软雅黑"/>
                <a:ea typeface="微软雅黑"/>
                <a:cs typeface="微软雅黑"/>
              </a:rPr>
              <a:t>这使得</a:t>
            </a:r>
            <a:r>
              <a:rPr kumimoji="1" lang="en-US" altLang="zh-CN" dirty="0" smtClean="0">
                <a:latin typeface="微软雅黑"/>
                <a:ea typeface="微软雅黑"/>
                <a:cs typeface="微软雅黑"/>
              </a:rPr>
              <a:t>Java</a:t>
            </a:r>
            <a:r>
              <a:rPr kumimoji="1" lang="zh-CN" altLang="en-US" dirty="0" smtClean="0">
                <a:latin typeface="微软雅黑"/>
                <a:ea typeface="微软雅黑"/>
                <a:cs typeface="微软雅黑"/>
              </a:rPr>
              <a:t>成为一种高度可移植语</a:t>
            </a:r>
            <a:r>
              <a:rPr kumimoji="1" lang="zh-CN" altLang="en-US" dirty="0">
                <a:latin typeface="微软雅黑"/>
                <a:ea typeface="微软雅黑"/>
                <a:cs typeface="微软雅黑"/>
              </a:rPr>
              <a:t>言。 </a:t>
            </a:r>
          </a:p>
        </p:txBody>
      </p:sp>
    </p:spTree>
    <p:extLst>
      <p:ext uri="{BB962C8B-B14F-4D97-AF65-F5344CB8AC3E}">
        <p14:creationId xmlns:p14="http://schemas.microsoft.com/office/powerpoint/2010/main" val="1449897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9486" y="0"/>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59" name="矩形 58"/>
          <p:cNvSpPr/>
          <p:nvPr/>
        </p:nvSpPr>
        <p:spPr>
          <a:xfrm>
            <a:off x="0" y="5092030"/>
            <a:ext cx="9144000" cy="14401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流程图: 合并 38"/>
          <p:cNvSpPr/>
          <p:nvPr/>
        </p:nvSpPr>
        <p:spPr>
          <a:xfrm rot="5400000">
            <a:off x="5020835" y="860349"/>
            <a:ext cx="5328595" cy="3134774"/>
          </a:xfrm>
          <a:prstGeom prst="flowChartMerge">
            <a:avLst/>
          </a:prstGeom>
          <a:solidFill>
            <a:srgbClr val="FFC000">
              <a:alpha val="7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流程图: 合并 40"/>
          <p:cNvSpPr/>
          <p:nvPr/>
        </p:nvSpPr>
        <p:spPr>
          <a:xfrm rot="5400000">
            <a:off x="5380874" y="1059582"/>
            <a:ext cx="4608512" cy="273630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42" name="TextBox 41"/>
          <p:cNvSpPr txBox="1"/>
          <p:nvPr/>
        </p:nvSpPr>
        <p:spPr>
          <a:xfrm>
            <a:off x="6601894" y="1919904"/>
            <a:ext cx="1296142" cy="1015663"/>
          </a:xfrm>
          <a:prstGeom prst="rect">
            <a:avLst/>
          </a:prstGeom>
          <a:noFill/>
          <a:effectLst>
            <a:outerShdw blurRad="50800" dist="38100" algn="l" rotWithShape="0">
              <a:prstClr val="black">
                <a:alpha val="40000"/>
              </a:prstClr>
            </a:outerShdw>
          </a:effectLst>
        </p:spPr>
        <p:txBody>
          <a:bodyPr wrap="square" rtlCol="0">
            <a:spAutoFit/>
          </a:bodyPr>
          <a:lstStyle/>
          <a:p>
            <a:pPr lvl="0" algn="ctr"/>
            <a:r>
              <a:rPr lang="en-US" altLang="zh-CN" sz="6000" b="1" dirty="0" smtClean="0">
                <a:solidFill>
                  <a:schemeClr val="bg1"/>
                </a:solidFill>
                <a:effectLst>
                  <a:outerShdw blurRad="38100" dist="38100" dir="2700000" algn="tl">
                    <a:srgbClr val="000000">
                      <a:alpha val="43137"/>
                    </a:srgbClr>
                  </a:outerShdw>
                </a:effectLst>
                <a:latin typeface="BatangChe" panose="02030609000101010101" pitchFamily="49" charset="-127"/>
                <a:ea typeface="BatangChe" panose="02030609000101010101" pitchFamily="49" charset="-127"/>
              </a:rPr>
              <a:t>2</a:t>
            </a:r>
            <a:endParaRPr lang="zh-CN" altLang="zh-CN" sz="6000" b="1" dirty="0">
              <a:solidFill>
                <a:schemeClr val="bg1"/>
              </a:solidFill>
              <a:effectLst>
                <a:outerShdw blurRad="38100" dist="38100" dir="2700000" algn="tl">
                  <a:srgbClr val="000000">
                    <a:alpha val="43137"/>
                  </a:srgbClr>
                </a:outerShdw>
              </a:effectLst>
              <a:latin typeface="BatangChe" panose="02030609000101010101" pitchFamily="49" charset="-127"/>
              <a:ea typeface="BatangChe" panose="02030609000101010101" pitchFamily="49" charset="-127"/>
            </a:endParaRPr>
          </a:p>
        </p:txBody>
      </p:sp>
      <p:sp>
        <p:nvSpPr>
          <p:cNvPr id="44" name="流程图: 合并 43"/>
          <p:cNvSpPr/>
          <p:nvPr/>
        </p:nvSpPr>
        <p:spPr>
          <a:xfrm rot="16200000">
            <a:off x="2699792" y="2283719"/>
            <a:ext cx="432049" cy="288032"/>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10" name="TextBox 9"/>
          <p:cNvSpPr txBox="1"/>
          <p:nvPr/>
        </p:nvSpPr>
        <p:spPr>
          <a:xfrm>
            <a:off x="3253615" y="2166124"/>
            <a:ext cx="2880320" cy="523220"/>
          </a:xfrm>
          <a:prstGeom prst="rect">
            <a:avLst/>
          </a:prstGeom>
          <a:noFill/>
        </p:spPr>
        <p:txBody>
          <a:bodyPr wrap="square" rtlCol="0">
            <a:spAutoFit/>
          </a:bodyPr>
          <a:lstStyle/>
          <a:p>
            <a:pPr lvl="0"/>
            <a:r>
              <a:rPr lang="en-US" altLang="zh-CN" sz="2800" b="1" dirty="0" smtClean="0">
                <a:latin typeface="微软雅黑" panose="020B0503020204020204" pitchFamily="34" charset="-122"/>
                <a:ea typeface="微软雅黑" panose="020B0503020204020204" pitchFamily="34" charset="-122"/>
              </a:rPr>
              <a:t>JAVA</a:t>
            </a:r>
            <a:r>
              <a:rPr lang="zh-CN" altLang="en-US" sz="2800" b="1" dirty="0" smtClean="0">
                <a:latin typeface="微软雅黑" panose="020B0503020204020204" pitchFamily="34" charset="-122"/>
                <a:ea typeface="微软雅黑" panose="020B0503020204020204" pitchFamily="34" charset="-122"/>
              </a:rPr>
              <a:t>的反向工程</a:t>
            </a:r>
            <a:endParaRPr lang="zh-CN" altLang="zh-CN" sz="28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83488921"/>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35630"/>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cxnSp>
        <p:nvCxnSpPr>
          <p:cNvPr id="2" name="直接连接符 1"/>
          <p:cNvCxnSpPr/>
          <p:nvPr/>
        </p:nvCxnSpPr>
        <p:spPr bwMode="auto">
          <a:xfrm>
            <a:off x="179512" y="714067"/>
            <a:ext cx="8712968" cy="0"/>
          </a:xfrm>
          <a:prstGeom prst="line">
            <a:avLst/>
          </a:prstGeom>
          <a:ln>
            <a:solidFill>
              <a:schemeClr val="bg1">
                <a:lumMod val="6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bwMode="auto">
          <a:xfrm flipV="1">
            <a:off x="2843808" y="282019"/>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06554" y="213792"/>
            <a:ext cx="2412270" cy="400110"/>
          </a:xfrm>
          <a:prstGeom prst="rect">
            <a:avLst/>
          </a:prstGeom>
          <a:noFill/>
        </p:spPr>
        <p:txBody>
          <a:bodyPr wrap="square" rtlCol="0">
            <a:spAutoFit/>
          </a:bodyPr>
          <a:lstStyle/>
          <a:p>
            <a:pPr lvl="0" algn="r"/>
            <a:r>
              <a:rPr lang="en-US" altLang="zh-CN" sz="2000" b="1" dirty="0" smtClean="0">
                <a:solidFill>
                  <a:schemeClr val="tx1">
                    <a:lumMod val="75000"/>
                    <a:lumOff val="25000"/>
                  </a:schemeClr>
                </a:solidFill>
                <a:latin typeface="微软雅黑" panose="020B0503020204020204" pitchFamily="34" charset="-122"/>
                <a:ea typeface="微软雅黑" panose="020B0503020204020204" pitchFamily="34" charset="-122"/>
              </a:rPr>
              <a:t>JAVA</a:t>
            </a:r>
            <a:r>
              <a:rPr lang="zh-CN" altLang="en-US" sz="2000" b="1" dirty="0" smtClean="0">
                <a:solidFill>
                  <a:schemeClr val="tx1">
                    <a:lumMod val="75000"/>
                    <a:lumOff val="25000"/>
                  </a:schemeClr>
                </a:solidFill>
                <a:latin typeface="微软雅黑" panose="020B0503020204020204" pitchFamily="34" charset="-122"/>
                <a:ea typeface="微软雅黑" panose="020B0503020204020204" pitchFamily="34" charset="-122"/>
              </a:rPr>
              <a:t>的反向工程</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7370018" y="-35630"/>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dist"/>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7" name="矩形 6"/>
          <p:cNvSpPr/>
          <p:nvPr/>
        </p:nvSpPr>
        <p:spPr>
          <a:xfrm>
            <a:off x="516736" y="1021263"/>
            <a:ext cx="2715110" cy="315898"/>
          </a:xfrm>
          <a:prstGeom prst="rect">
            <a:avLst/>
          </a:prstGeom>
          <a:solidFill>
            <a:srgbClr val="FFC000"/>
          </a:solidFill>
          <a:ln>
            <a:noFill/>
          </a:ln>
          <a:effectLst>
            <a:outerShdw blurRad="50800" dist="38100" dir="5400000" algn="t"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74382" y="1021263"/>
            <a:ext cx="242354" cy="315898"/>
          </a:xfrm>
          <a:prstGeom prst="rect">
            <a:avLst/>
          </a:prstGeom>
          <a:solidFill>
            <a:srgbClr val="3C3C3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539551" y="986851"/>
            <a:ext cx="2701112" cy="384721"/>
          </a:xfrm>
          <a:prstGeom prst="rect">
            <a:avLst/>
          </a:prstGeom>
          <a:noFill/>
          <a:effectLst/>
        </p:spPr>
        <p:txBody>
          <a:bodyPr wrap="square" rtlCol="0">
            <a:spAutoFit/>
          </a:bodyPr>
          <a:lstStyle/>
          <a:p>
            <a:pPr lvl="0"/>
            <a:r>
              <a:rPr lang="en-US" altLang="zh-CN" sz="19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JVM</a:t>
            </a:r>
            <a:r>
              <a:rPr lang="zh-CN" altLang="en-US" sz="19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是开源的</a:t>
            </a:r>
            <a:endParaRPr lang="zh-CN" altLang="zh-CN" sz="19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nvGrpSpPr>
          <p:cNvPr id="14" name="组合 13"/>
          <p:cNvGrpSpPr/>
          <p:nvPr/>
        </p:nvGrpSpPr>
        <p:grpSpPr>
          <a:xfrm>
            <a:off x="274382" y="2715766"/>
            <a:ext cx="2966281" cy="400110"/>
            <a:chOff x="274382" y="2645794"/>
            <a:chExt cx="2966281" cy="400110"/>
          </a:xfrm>
        </p:grpSpPr>
        <p:sp>
          <p:nvSpPr>
            <p:cNvPr id="10" name="矩形 9"/>
            <p:cNvSpPr/>
            <p:nvPr/>
          </p:nvSpPr>
          <p:spPr>
            <a:xfrm>
              <a:off x="525553" y="2687900"/>
              <a:ext cx="2715110" cy="315898"/>
            </a:xfrm>
            <a:prstGeom prst="rect">
              <a:avLst/>
            </a:prstGeom>
            <a:solidFill>
              <a:srgbClr val="FFC000"/>
            </a:solidFill>
            <a:ln>
              <a:noFill/>
            </a:ln>
            <a:effectLst>
              <a:outerShdw blurRad="50800" dist="38100" dir="5400000" algn="t"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74382" y="2687900"/>
              <a:ext cx="242354" cy="315898"/>
            </a:xfrm>
            <a:prstGeom prst="rect">
              <a:avLst/>
            </a:prstGeom>
            <a:solidFill>
              <a:srgbClr val="3C3C3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516735" y="2645794"/>
              <a:ext cx="2715111" cy="400110"/>
            </a:xfrm>
            <a:prstGeom prst="rect">
              <a:avLst/>
            </a:prstGeom>
            <a:noFill/>
            <a:effectLst>
              <a:outerShdw blurRad="50800" dist="38100" dir="5400000" algn="t" rotWithShape="0">
                <a:prstClr val="black">
                  <a:alpha val="40000"/>
                </a:prstClr>
              </a:outerShdw>
            </a:effectLst>
          </p:spPr>
          <p:txBody>
            <a:bodyPr wrap="square" rtlCol="0">
              <a:spAutoFit/>
            </a:bodyPr>
            <a:lstStyle/>
            <a:p>
              <a:pPr lvl="0"/>
              <a:r>
                <a:rPr lang="en-US" altLang="zh-CN"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.class</a:t>
              </a:r>
              <a:r>
                <a:rPr lang="zh-CN" altLang="en-US"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文件可公开获取</a:t>
              </a:r>
              <a:endParaRPr lang="zh-CN" altLang="zh-CN"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sp>
        <p:nvSpPr>
          <p:cNvPr id="13" name="TextBox 12"/>
          <p:cNvSpPr txBox="1"/>
          <p:nvPr/>
        </p:nvSpPr>
        <p:spPr>
          <a:xfrm>
            <a:off x="251520" y="1663809"/>
            <a:ext cx="7920880" cy="1184940"/>
          </a:xfrm>
          <a:prstGeom prst="rect">
            <a:avLst/>
          </a:prstGeom>
          <a:noFill/>
        </p:spPr>
        <p:txBody>
          <a:bodyPr wrap="square" rtlCol="0">
            <a:spAutoFit/>
          </a:bodyPr>
          <a:lstStyle/>
          <a:p>
            <a:pPr lvl="0">
              <a:lnSpc>
                <a:spcPct val="150000"/>
              </a:lnSpc>
            </a:pP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       Sun</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已经免费提供</a:t>
            </a: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JVM</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的源代码</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。这使得黑客只需查看代码即可弄清虚拟机的工作</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方式</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 </a:t>
            </a:r>
          </a:p>
          <a:p>
            <a:pPr lvl="0">
              <a:lnSpc>
                <a:spcPct val="150000"/>
              </a:lnSpc>
            </a:pPr>
            <a:endParaRPr lang="zh-CN" altLang="en-US" sz="12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 name="矩形 17"/>
          <p:cNvSpPr/>
          <p:nvPr/>
        </p:nvSpPr>
        <p:spPr>
          <a:xfrm>
            <a:off x="0" y="5092030"/>
            <a:ext cx="9144000" cy="144016"/>
          </a:xfrm>
          <a:prstGeom prst="rect">
            <a:avLst/>
          </a:prstGeom>
          <a:solidFill>
            <a:srgbClr val="FFC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流程图: 合并 30"/>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27" name="TextBox 26"/>
          <p:cNvSpPr txBox="1"/>
          <p:nvPr/>
        </p:nvSpPr>
        <p:spPr>
          <a:xfrm>
            <a:off x="287522" y="3291830"/>
            <a:ext cx="7884878" cy="1600438"/>
          </a:xfrm>
          <a:prstGeom prst="rect">
            <a:avLst/>
          </a:prstGeom>
          <a:noFill/>
        </p:spPr>
        <p:txBody>
          <a:bodyPr wrap="square" rtlCol="0">
            <a:spAutoFit/>
          </a:bodyPr>
          <a:lstStyle/>
          <a:p>
            <a:pPr lvl="0" algn="just">
              <a:lnSpc>
                <a:spcPct val="150000"/>
              </a:lnSpc>
            </a:pP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如前所述</a:t>
            </a:r>
            <a:r>
              <a:rPr lang="zh-CN"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Java</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源代码被编译成字节码</a:t>
            </a:r>
            <a:r>
              <a:rPr lang="zh-CN"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而字节码存储在</a:t>
            </a:r>
            <a:r>
              <a:rPr lang="en-US" altLang="zh-CN" b="1" dirty="0" err="1" smtClean="0">
                <a:solidFill>
                  <a:schemeClr val="tx1">
                    <a:lumMod val="75000"/>
                    <a:lumOff val="25000"/>
                  </a:schemeClr>
                </a:solidFill>
                <a:latin typeface="微软雅黑" panose="020B0503020204020204" pitchFamily="34" charset="-122"/>
                <a:ea typeface="微软雅黑" panose="020B0503020204020204" pitchFamily="34" charset="-122"/>
              </a:rPr>
              <a:t>Java.class</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文</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件中</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a:t>
            </a:r>
            <a:r>
              <a:rPr lang="en-US" altLang="zh-CN" b="1" dirty="0" err="1" smtClean="0">
                <a:solidFill>
                  <a:schemeClr val="tx1">
                    <a:lumMod val="75000"/>
                    <a:lumOff val="25000"/>
                  </a:schemeClr>
                </a:solidFill>
                <a:latin typeface="微软雅黑" panose="020B0503020204020204" pitchFamily="34" charset="-122"/>
                <a:ea typeface="微软雅黑" panose="020B0503020204020204" pitchFamily="34" charset="-122"/>
              </a:rPr>
              <a:t>Java.class</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文</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件格式的规范是可公开获取的</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因此有技术</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背景的任何人都能容易地编写可以处</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理、修改或转换</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.class </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文件的工具。 </a:t>
            </a:r>
          </a:p>
          <a:p>
            <a:pPr>
              <a:lnSpc>
                <a:spcPct val="150000"/>
              </a:lnSpc>
            </a:pPr>
            <a:endParaRPr lang="zh-CN" altLang="en-US" sz="12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1516282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0" y="-35630"/>
            <a:ext cx="9144000" cy="5271676"/>
          </a:xfrm>
          <a:prstGeom prst="rect">
            <a:avLst/>
          </a:prstGeom>
          <a:solidFill>
            <a:schemeClr val="dk1">
              <a:alpha val="12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cxnSp>
        <p:nvCxnSpPr>
          <p:cNvPr id="2" name="直接连接符 1"/>
          <p:cNvCxnSpPr/>
          <p:nvPr/>
        </p:nvCxnSpPr>
        <p:spPr bwMode="auto">
          <a:xfrm>
            <a:off x="179512" y="714067"/>
            <a:ext cx="8712968" cy="0"/>
          </a:xfrm>
          <a:prstGeom prst="line">
            <a:avLst/>
          </a:prstGeom>
          <a:ln>
            <a:solidFill>
              <a:schemeClr val="bg1">
                <a:lumMod val="6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bwMode="auto">
          <a:xfrm flipV="1">
            <a:off x="2843808" y="282019"/>
            <a:ext cx="0" cy="288032"/>
          </a:xfrm>
          <a:prstGeom prst="line">
            <a:avLst/>
          </a:prstGeom>
          <a:ln w="19050">
            <a:solidFill>
              <a:schemeClr val="tx1">
                <a:lumMod val="65000"/>
                <a:lumOff val="35000"/>
              </a:schemeClr>
            </a:solidFill>
          </a:ln>
          <a:effectLst>
            <a:outerShdw blurRad="12700" dist="12700" dir="5400000" algn="t"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06554" y="213792"/>
            <a:ext cx="2412270" cy="400110"/>
          </a:xfrm>
          <a:prstGeom prst="rect">
            <a:avLst/>
          </a:prstGeom>
          <a:noFill/>
        </p:spPr>
        <p:txBody>
          <a:bodyPr wrap="square" rtlCol="0">
            <a:spAutoFit/>
          </a:bodyPr>
          <a:lstStyle/>
          <a:p>
            <a:pPr lvl="0" algn="r"/>
            <a:r>
              <a:rPr lang="en-US" altLang="zh-CN" sz="2000" b="1" dirty="0" smtClean="0">
                <a:solidFill>
                  <a:schemeClr val="tx1">
                    <a:lumMod val="75000"/>
                    <a:lumOff val="25000"/>
                  </a:schemeClr>
                </a:solidFill>
                <a:latin typeface="微软雅黑" panose="020B0503020204020204" pitchFamily="34" charset="-122"/>
                <a:ea typeface="微软雅黑" panose="020B0503020204020204" pitchFamily="34" charset="-122"/>
              </a:rPr>
              <a:t>JAVA</a:t>
            </a:r>
            <a:r>
              <a:rPr lang="zh-CN" altLang="en-US" sz="2000" b="1" dirty="0" smtClean="0">
                <a:solidFill>
                  <a:schemeClr val="tx1">
                    <a:lumMod val="75000"/>
                    <a:lumOff val="25000"/>
                  </a:schemeClr>
                </a:solidFill>
                <a:latin typeface="微软雅黑" panose="020B0503020204020204" pitchFamily="34" charset="-122"/>
                <a:ea typeface="微软雅黑" panose="020B0503020204020204" pitchFamily="34" charset="-122"/>
              </a:rPr>
              <a:t>的反向工程</a:t>
            </a:r>
            <a:endParaRPr lang="zh-CN"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7370018" y="-35630"/>
            <a:ext cx="1512168" cy="923330"/>
          </a:xfrm>
          <a:prstGeom prst="rect">
            <a:avLst/>
          </a:prstGeom>
          <a:noFill/>
          <a:effectLst>
            <a:outerShdw blurRad="50800" dist="38100" dir="5400000" algn="t" rotWithShape="0">
              <a:prstClr val="black">
                <a:alpha val="40000"/>
              </a:prstClr>
            </a:outerShdw>
          </a:effectLst>
        </p:spPr>
        <p:txBody>
          <a:bodyPr wrap="square" rtlCol="0">
            <a:spAutoFit/>
          </a:bodyPr>
          <a:lstStyle/>
          <a:p>
            <a:pPr lvl="0" algn="dist"/>
            <a:r>
              <a:rPr lang="en-US" altLang="zh-CN" sz="5400" b="1" dirty="0" smtClean="0">
                <a:solidFill>
                  <a:srgbClr val="05AFC8"/>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FC000"/>
                </a:solidFill>
                <a:latin typeface="微软雅黑" panose="020B0503020204020204" pitchFamily="34" charset="-122"/>
                <a:ea typeface="微软雅黑" panose="020B0503020204020204" pitchFamily="34" charset="-122"/>
              </a:rPr>
              <a:t>·</a:t>
            </a:r>
            <a:r>
              <a:rPr lang="en-US" altLang="zh-CN" sz="5400"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en-US" altLang="zh-CN" sz="5400" b="1" dirty="0" smtClean="0">
                <a:solidFill>
                  <a:srgbClr val="FA4453"/>
                </a:solidFill>
                <a:latin typeface="微软雅黑" panose="020B0503020204020204" pitchFamily="34" charset="-122"/>
                <a:ea typeface="微软雅黑" panose="020B0503020204020204" pitchFamily="34" charset="-122"/>
              </a:rPr>
              <a:t>·</a:t>
            </a:r>
            <a:endParaRPr lang="zh-CN" altLang="zh-CN" sz="5400" b="1" dirty="0">
              <a:solidFill>
                <a:srgbClr val="FA4453"/>
              </a:solidFill>
              <a:latin typeface="微软雅黑" panose="020B0503020204020204" pitchFamily="34" charset="-122"/>
              <a:ea typeface="微软雅黑" panose="020B0503020204020204" pitchFamily="34" charset="-122"/>
            </a:endParaRPr>
          </a:p>
        </p:txBody>
      </p:sp>
      <p:sp>
        <p:nvSpPr>
          <p:cNvPr id="7" name="矩形 6"/>
          <p:cNvSpPr/>
          <p:nvPr/>
        </p:nvSpPr>
        <p:spPr>
          <a:xfrm>
            <a:off x="516736" y="1021263"/>
            <a:ext cx="2715110" cy="315898"/>
          </a:xfrm>
          <a:prstGeom prst="rect">
            <a:avLst/>
          </a:prstGeom>
          <a:solidFill>
            <a:srgbClr val="FFC000"/>
          </a:solidFill>
          <a:ln>
            <a:noFill/>
          </a:ln>
          <a:effectLst>
            <a:outerShdw blurRad="50800" dist="38100" dir="5400000" algn="t"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74382" y="1021263"/>
            <a:ext cx="242354" cy="315898"/>
          </a:xfrm>
          <a:prstGeom prst="rect">
            <a:avLst/>
          </a:prstGeom>
          <a:solidFill>
            <a:srgbClr val="3C3C3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539551" y="986851"/>
            <a:ext cx="2701112" cy="384721"/>
          </a:xfrm>
          <a:prstGeom prst="rect">
            <a:avLst/>
          </a:prstGeom>
          <a:noFill/>
          <a:effectLst/>
        </p:spPr>
        <p:txBody>
          <a:bodyPr wrap="square" rtlCol="0">
            <a:spAutoFit/>
          </a:bodyPr>
          <a:lstStyle/>
          <a:p>
            <a:pPr lvl="0"/>
            <a:r>
              <a:rPr lang="zh-CN" altLang="en-US" sz="19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更少的本机代码指令</a:t>
            </a:r>
            <a:endParaRPr lang="zh-CN" altLang="zh-CN" sz="19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nvGrpSpPr>
          <p:cNvPr id="14" name="组合 13"/>
          <p:cNvGrpSpPr/>
          <p:nvPr/>
        </p:nvGrpSpPr>
        <p:grpSpPr>
          <a:xfrm>
            <a:off x="274382" y="2819712"/>
            <a:ext cx="2966281" cy="400110"/>
            <a:chOff x="274382" y="2645794"/>
            <a:chExt cx="2966281" cy="400110"/>
          </a:xfrm>
        </p:grpSpPr>
        <p:sp>
          <p:nvSpPr>
            <p:cNvPr id="10" name="矩形 9"/>
            <p:cNvSpPr/>
            <p:nvPr/>
          </p:nvSpPr>
          <p:spPr>
            <a:xfrm>
              <a:off x="525553" y="2687900"/>
              <a:ext cx="2715110" cy="315898"/>
            </a:xfrm>
            <a:prstGeom prst="rect">
              <a:avLst/>
            </a:prstGeom>
            <a:solidFill>
              <a:srgbClr val="FFC000"/>
            </a:solidFill>
            <a:ln>
              <a:noFill/>
            </a:ln>
            <a:effectLst>
              <a:outerShdw blurRad="50800" dist="38100" dir="5400000" algn="t"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274382" y="2687900"/>
              <a:ext cx="242354" cy="315898"/>
            </a:xfrm>
            <a:prstGeom prst="rect">
              <a:avLst/>
            </a:prstGeom>
            <a:solidFill>
              <a:srgbClr val="3C3C3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516735" y="2645794"/>
              <a:ext cx="2715111" cy="400110"/>
            </a:xfrm>
            <a:prstGeom prst="rect">
              <a:avLst/>
            </a:prstGeom>
            <a:noFill/>
            <a:effectLst>
              <a:outerShdw blurRad="50800" dist="38100" dir="5400000" algn="t" rotWithShape="0">
                <a:prstClr val="black">
                  <a:alpha val="40000"/>
                </a:prstClr>
              </a:outerShdw>
            </a:effectLst>
          </p:spPr>
          <p:txBody>
            <a:bodyPr wrap="square" rtlCol="0">
              <a:spAutoFit/>
            </a:bodyPr>
            <a:lstStyle/>
            <a:p>
              <a:pPr lvl="0"/>
              <a:r>
                <a:rPr lang="zh-CN" altLang="en-US"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更好控制</a:t>
              </a:r>
              <a:endParaRPr lang="zh-CN" altLang="zh-CN"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sp>
        <p:nvSpPr>
          <p:cNvPr id="13" name="TextBox 12"/>
          <p:cNvSpPr txBox="1"/>
          <p:nvPr/>
        </p:nvSpPr>
        <p:spPr>
          <a:xfrm>
            <a:off x="251520" y="1488579"/>
            <a:ext cx="7920880" cy="900246"/>
          </a:xfrm>
          <a:prstGeom prst="rect">
            <a:avLst/>
          </a:prstGeom>
          <a:noFill/>
        </p:spPr>
        <p:txBody>
          <a:bodyPr wrap="square" rtlCol="0">
            <a:spAutoFit/>
          </a:bodyPr>
          <a:lstStyle/>
          <a:p>
            <a:pPr algn="just">
              <a:lnSpc>
                <a:spcPct val="150000"/>
              </a:lnSpc>
            </a:pP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本机应用程序可能包含多达</a:t>
            </a: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400</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条指令</a:t>
            </a:r>
            <a:r>
              <a:rPr lang="zh-CN"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而</a:t>
            </a: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Java</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应用程序</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通常</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使用不超过</a:t>
            </a: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200</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条</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的指令。更</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少的指令意味着黑客可以更快地分析代码以进</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行逆向工程。 </a:t>
            </a:r>
          </a:p>
        </p:txBody>
      </p:sp>
      <p:sp>
        <p:nvSpPr>
          <p:cNvPr id="18" name="矩形 17"/>
          <p:cNvSpPr/>
          <p:nvPr/>
        </p:nvSpPr>
        <p:spPr>
          <a:xfrm>
            <a:off x="0" y="5092030"/>
            <a:ext cx="9144000" cy="144016"/>
          </a:xfrm>
          <a:prstGeom prst="rect">
            <a:avLst/>
          </a:prstGeom>
          <a:solidFill>
            <a:srgbClr val="FFC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流程图: 合并 30"/>
          <p:cNvSpPr/>
          <p:nvPr/>
        </p:nvSpPr>
        <p:spPr>
          <a:xfrm rot="16200000">
            <a:off x="147157" y="281204"/>
            <a:ext cx="360039" cy="240025"/>
          </a:xfrm>
          <a:prstGeom prst="flowChartMerge">
            <a:avLst/>
          </a:prstGeom>
          <a:noFill/>
          <a:ln w="6350">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27" name="TextBox 26"/>
          <p:cNvSpPr txBox="1"/>
          <p:nvPr/>
        </p:nvSpPr>
        <p:spPr>
          <a:xfrm>
            <a:off x="287522" y="3291830"/>
            <a:ext cx="7884878" cy="1315745"/>
          </a:xfrm>
          <a:prstGeom prst="rect">
            <a:avLst/>
          </a:prstGeom>
          <a:noFill/>
        </p:spPr>
        <p:txBody>
          <a:bodyPr wrap="square" rtlCol="0">
            <a:spAutoFit/>
          </a:bodyPr>
          <a:lstStyle/>
          <a:p>
            <a:pPr lvl="0" algn="just">
              <a:lnSpc>
                <a:spcPct val="150000"/>
              </a:lnSpc>
            </a:pP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      JVM</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是一个应用程序</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它如同微处理器一样运作</a:t>
            </a:r>
            <a:r>
              <a:rPr lang="en-US" altLang="zh-CN" b="1"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并使用操作系统和计算机硬件提供的内置功能。由于黑</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客不必深入到硬件级别</a:t>
            </a:r>
            <a:r>
              <a:rPr lang="zh-CN"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因此更容易取得对</a:t>
            </a:r>
            <a:r>
              <a:rPr lang="en-US" altLang="zh-CN" b="1" dirty="0" smtClean="0">
                <a:solidFill>
                  <a:schemeClr val="tx1">
                    <a:lumMod val="75000"/>
                    <a:lumOff val="25000"/>
                  </a:schemeClr>
                </a:solidFill>
                <a:latin typeface="微软雅黑" panose="020B0503020204020204" pitchFamily="34" charset="-122"/>
                <a:ea typeface="微软雅黑" panose="020B0503020204020204" pitchFamily="34" charset="-122"/>
              </a:rPr>
              <a:t>JVM </a:t>
            </a:r>
            <a:r>
              <a:rPr lang="zh-CN" altLang="en-US" b="1" dirty="0">
                <a:solidFill>
                  <a:schemeClr val="tx1">
                    <a:lumMod val="75000"/>
                    <a:lumOff val="25000"/>
                  </a:schemeClr>
                </a:solidFill>
                <a:latin typeface="微软雅黑" panose="020B0503020204020204" pitchFamily="34" charset="-122"/>
                <a:ea typeface="微软雅黑" panose="020B0503020204020204" pitchFamily="34" charset="-122"/>
              </a:rPr>
              <a:t>的完全控制。 </a:t>
            </a:r>
          </a:p>
        </p:txBody>
      </p:sp>
    </p:spTree>
    <p:extLst>
      <p:ext uri="{BB962C8B-B14F-4D97-AF65-F5344CB8AC3E}">
        <p14:creationId xmlns:p14="http://schemas.microsoft.com/office/powerpoint/2010/main" val="276078223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1504</TotalTime>
  <Words>1688</Words>
  <Application>Microsoft Macintosh PowerPoint</Application>
  <PresentationFormat>全屏显示(16:9)</PresentationFormat>
  <Paragraphs>136</Paragraphs>
  <Slides>20</Slides>
  <Notes>16</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杨睿</dc:creator>
  <cp:lastModifiedBy>剑一 万</cp:lastModifiedBy>
  <cp:revision>94</cp:revision>
  <dcterms:created xsi:type="dcterms:W3CDTF">1988-01-08T08:00:09Z</dcterms:created>
  <dcterms:modified xsi:type="dcterms:W3CDTF">2014-11-25T02:07:11Z</dcterms:modified>
</cp:coreProperties>
</file>