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2013/12/10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2013/12/10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2013/12/10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2013/12/10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tieba.baidu.com/p/2295334236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guokr.com/article/49408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bbs.pediy.com/showthread.php?t=166933" TargetMode="External"/><Relationship Id="rId2" Type="http://schemas.openxmlformats.org/officeDocument/2006/relationships/hyperlink" Target="http://www.wooyun.org/bugs/wooyun-2010-09978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耿晨 </a:t>
            </a:r>
            <a:r>
              <a:rPr lang="en-US" altLang="zh-CN" dirty="0" smtClean="0"/>
              <a:t>PB10203069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Android</a:t>
            </a:r>
            <a:r>
              <a:rPr lang="zh-CN" altLang="en-US" dirty="0" smtClean="0"/>
              <a:t>手机信息读取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9319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THANK YOU</a:t>
            </a:r>
            <a:r>
              <a:rPr lang="zh-CN" altLang="en-US" dirty="0" smtClean="0"/>
              <a:t>！</a:t>
            </a: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628800"/>
            <a:ext cx="3590528" cy="3590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9680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一则“旧闻”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11560" y="1484784"/>
            <a:ext cx="7924800" cy="4637112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FBI</a:t>
            </a:r>
            <a:r>
              <a:rPr lang="zh-CN" altLang="en-US" dirty="0" smtClean="0"/>
              <a:t>奈何不了的“九宫格”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E.g.</a:t>
            </a:r>
            <a:r>
              <a:rPr lang="zh-CN" altLang="en-US" dirty="0"/>
              <a:t> </a:t>
            </a:r>
            <a:r>
              <a:rPr lang="en-US" altLang="zh-CN" dirty="0">
                <a:hlinkClick r:id="rId2"/>
              </a:rPr>
              <a:t>http://tieba.baidu.com/p/2295334236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FBI</a:t>
            </a:r>
            <a:r>
              <a:rPr lang="zh-CN" altLang="en-US" dirty="0"/>
              <a:t>在最近的一份联邦法院文件中证实，为了调查一个圣地亚哥</a:t>
            </a:r>
            <a:r>
              <a:rPr lang="zh-CN" altLang="en-US" dirty="0" smtClean="0"/>
              <a:t>的嫌疑犯</a:t>
            </a:r>
            <a:r>
              <a:rPr lang="zh-CN" altLang="en-US" dirty="0"/>
              <a:t>，调查局申请了法院调查令并获准破解他的手机以获取一些信息，但</a:t>
            </a:r>
            <a:r>
              <a:rPr lang="en-US" altLang="zh-CN" dirty="0"/>
              <a:t>FBI</a:t>
            </a:r>
            <a:r>
              <a:rPr lang="zh-CN" altLang="en-US" dirty="0"/>
              <a:t>的专家对这</a:t>
            </a:r>
            <a:r>
              <a:rPr lang="zh-CN" altLang="en-US" dirty="0" smtClean="0"/>
              <a:t>位嫌疑犯的</a:t>
            </a:r>
            <a:r>
              <a:rPr lang="zh-CN" altLang="en-US" dirty="0"/>
              <a:t>三星</a:t>
            </a:r>
            <a:r>
              <a:rPr lang="en-US" altLang="zh-CN" dirty="0"/>
              <a:t>Exhibit II</a:t>
            </a:r>
            <a:r>
              <a:rPr lang="zh-CN" altLang="en-US" dirty="0"/>
              <a:t>手机进行了“大量的破解尝试”，却最终没能过得了屏幕锁这一关。而大家也知道，一旦一部安卓设备被多次错误解锁，就需要与之匹配的谷歌帐户和密码进行再解锁。</a:t>
            </a:r>
            <a:br>
              <a:rPr lang="zh-CN" altLang="en-US" dirty="0"/>
            </a:br>
            <a:r>
              <a:rPr lang="zh-CN" altLang="en-US" dirty="0"/>
              <a:t>手机破解领域的专家和公司也都证实，安卓系统的屏幕功能可以有效防范非法侵入。波士顿虚拟安全研究所的顾问丹</a:t>
            </a:r>
            <a:r>
              <a:rPr lang="en-US" altLang="zh-CN" dirty="0"/>
              <a:t>·</a:t>
            </a:r>
            <a:r>
              <a:rPr lang="zh-CN" altLang="en-US" dirty="0"/>
              <a:t>罗森伯格说：“</a:t>
            </a:r>
            <a:r>
              <a:rPr lang="en-US" altLang="zh-CN" dirty="0"/>
              <a:t>FBI</a:t>
            </a:r>
            <a:r>
              <a:rPr lang="zh-CN" altLang="en-US" dirty="0"/>
              <a:t>没能成功进入一台已激活的安卓设备，这并不奇怪。</a:t>
            </a:r>
            <a:r>
              <a:rPr lang="zh-CN" altLang="en-US" dirty="0" smtClean="0"/>
              <a:t>”</a:t>
            </a:r>
            <a:endParaRPr lang="en-US" altLang="zh-CN" dirty="0" smtClean="0"/>
          </a:p>
          <a:p>
            <a:pPr lvl="1"/>
            <a:r>
              <a:rPr lang="zh-CN" altLang="en-US" dirty="0"/>
              <a:t>丹</a:t>
            </a:r>
            <a:r>
              <a:rPr lang="en-US" altLang="zh-CN" dirty="0"/>
              <a:t>·</a:t>
            </a:r>
            <a:r>
              <a:rPr lang="zh-CN" altLang="en-US" dirty="0"/>
              <a:t>罗森伯格在一次电话采访中建议当局可以“拆解那部手机，直接从物理原件中导出相关数据”，但这种暴力破解行为有可能损毁手机的内部元件，也会导致手机数据永远无法恢复。</a:t>
            </a:r>
            <a:br>
              <a:rPr lang="zh-CN" altLang="en-US" dirty="0"/>
            </a:br>
            <a:r>
              <a:rPr lang="zh-CN" altLang="en-US" dirty="0"/>
              <a:t>洛杉矶</a:t>
            </a:r>
            <a:r>
              <a:rPr lang="en-US" altLang="zh-CN" dirty="0" err="1"/>
              <a:t>Logicube</a:t>
            </a:r>
            <a:r>
              <a:rPr lang="zh-CN" altLang="en-US" dirty="0"/>
              <a:t>公司的女发言人琳达</a:t>
            </a:r>
            <a:r>
              <a:rPr lang="en-US" altLang="zh-CN" dirty="0"/>
              <a:t>·</a:t>
            </a:r>
            <a:r>
              <a:rPr lang="zh-CN" altLang="en-US" dirty="0"/>
              <a:t>戴维斯说，</a:t>
            </a:r>
            <a:r>
              <a:rPr lang="en-US" altLang="zh-CN" dirty="0" err="1"/>
              <a:t>Logivube</a:t>
            </a:r>
            <a:r>
              <a:rPr lang="zh-CN" altLang="en-US" dirty="0"/>
              <a:t>公司研发的手机数据导出软件“</a:t>
            </a:r>
            <a:r>
              <a:rPr lang="en-US" altLang="zh-CN" dirty="0" err="1"/>
              <a:t>CellXtracy</a:t>
            </a:r>
            <a:r>
              <a:rPr lang="en-US" altLang="zh-CN" dirty="0"/>
              <a:t>”</a:t>
            </a:r>
            <a:r>
              <a:rPr lang="zh-CN" altLang="en-US" dirty="0"/>
              <a:t>也为本地执法机关提供着服务。该公司的广告中说，这款软件能快速并彻底地从移动设备中导出数据。但戴维斯在电话采访中也证实，他们无法从一部已经锁上的手机中导出数据。</a:t>
            </a:r>
            <a:br>
              <a:rPr lang="zh-CN" altLang="en-US" dirty="0"/>
            </a:br>
            <a:r>
              <a:rPr lang="zh-CN" altLang="en-US" dirty="0"/>
              <a:t>以上这些事实都证明：安卓的屏幕锁功能比我们想象的更为强大。</a:t>
            </a:r>
          </a:p>
        </p:txBody>
      </p:sp>
      <p:sp>
        <p:nvSpPr>
          <p:cNvPr id="5" name="TextBox 4"/>
          <p:cNvSpPr txBox="1"/>
          <p:nvPr/>
        </p:nvSpPr>
        <p:spPr>
          <a:xfrm rot="20644026">
            <a:off x="4301572" y="4273128"/>
            <a:ext cx="2592288" cy="1015663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/>
              <a:t>FAKE</a:t>
            </a:r>
            <a:endParaRPr lang="zh-CN" altLang="en-US" sz="6000" dirty="0"/>
          </a:p>
        </p:txBody>
      </p:sp>
    </p:spTree>
    <p:extLst>
      <p:ext uri="{BB962C8B-B14F-4D97-AF65-F5344CB8AC3E}">
        <p14:creationId xmlns:p14="http://schemas.microsoft.com/office/powerpoint/2010/main" val="113774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Android</a:t>
            </a:r>
            <a:r>
              <a:rPr lang="zh-CN" altLang="en-US" dirty="0" smtClean="0"/>
              <a:t>手机屏幕锁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781128"/>
          </a:xfrm>
        </p:spPr>
        <p:txBody>
          <a:bodyPr/>
          <a:lstStyle/>
          <a:p>
            <a:r>
              <a:rPr lang="zh-CN" altLang="en-US" dirty="0" smtClean="0"/>
              <a:t>解锁形式</a:t>
            </a:r>
            <a:endParaRPr lang="en-US" altLang="zh-CN" dirty="0" smtClean="0"/>
          </a:p>
          <a:p>
            <a:pPr lvl="1"/>
            <a:r>
              <a:rPr lang="zh-CN" altLang="en-US" dirty="0"/>
              <a:t>九宫</a:t>
            </a:r>
            <a:r>
              <a:rPr lang="zh-CN" altLang="en-US" dirty="0" smtClean="0"/>
              <a:t>格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用户密码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PIN</a:t>
            </a:r>
            <a:r>
              <a:rPr lang="zh-CN" altLang="en-US" dirty="0" smtClean="0"/>
              <a:t>码</a:t>
            </a:r>
            <a:endParaRPr lang="en-US" altLang="zh-CN" dirty="0" smtClean="0"/>
          </a:p>
          <a:p>
            <a:r>
              <a:rPr lang="zh-CN" altLang="en-US" dirty="0" smtClean="0"/>
              <a:t>锁定范围</a:t>
            </a:r>
            <a:endParaRPr lang="en-US" altLang="zh-CN" dirty="0" smtClean="0"/>
          </a:p>
          <a:p>
            <a:pPr lvl="1"/>
            <a:r>
              <a:rPr lang="zh-CN" altLang="en-US" dirty="0"/>
              <a:t>锁定</a:t>
            </a:r>
            <a:r>
              <a:rPr lang="zh-CN" altLang="en-US" dirty="0" smtClean="0"/>
              <a:t>后，只能拨打紧急电话</a:t>
            </a:r>
            <a:endParaRPr lang="en-US" altLang="zh-CN" dirty="0"/>
          </a:p>
          <a:p>
            <a:r>
              <a:rPr lang="zh-CN" altLang="en-US" dirty="0" smtClean="0"/>
              <a:t>密码强度</a:t>
            </a:r>
            <a:endParaRPr lang="en-US" altLang="zh-CN" dirty="0"/>
          </a:p>
          <a:p>
            <a:pPr lvl="1"/>
            <a:r>
              <a:rPr lang="zh-CN" altLang="en-US" dirty="0" smtClean="0"/>
              <a:t>数字型</a:t>
            </a:r>
            <a:endParaRPr lang="en-US" altLang="zh-CN" dirty="0" smtClean="0"/>
          </a:p>
          <a:p>
            <a:pPr lvl="1"/>
            <a:r>
              <a:rPr lang="zh-CN" altLang="en-US" dirty="0"/>
              <a:t>图案</a:t>
            </a:r>
            <a:r>
              <a:rPr lang="zh-CN" altLang="en-US" dirty="0" smtClean="0"/>
              <a:t>型</a:t>
            </a:r>
            <a:endParaRPr lang="en-US" altLang="zh-CN" dirty="0" smtClean="0"/>
          </a:p>
          <a:p>
            <a:pPr lvl="2"/>
            <a:r>
              <a:rPr lang="en-US" altLang="zh-CN" dirty="0">
                <a:hlinkClick r:id="rId2"/>
              </a:rPr>
              <a:t>http://www.guokr.com/article/49408</a:t>
            </a:r>
            <a:r>
              <a:rPr lang="en-US" altLang="zh-CN" dirty="0" smtClean="0">
                <a:hlinkClick r:id="rId2"/>
              </a:rPr>
              <a:t>/</a:t>
            </a:r>
            <a:endParaRPr lang="en-US" altLang="zh-CN" dirty="0" smtClean="0"/>
          </a:p>
          <a:p>
            <a:pPr lvl="2"/>
            <a:r>
              <a:rPr lang="en-US" altLang="zh-CN" dirty="0" smtClean="0"/>
              <a:t>389112</a:t>
            </a:r>
            <a:endParaRPr lang="en-US" altLang="zh-CN" dirty="0"/>
          </a:p>
          <a:p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6033" y="908720"/>
            <a:ext cx="2124075" cy="421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4806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安全机制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349080"/>
          </a:xfrm>
        </p:spPr>
        <p:txBody>
          <a:bodyPr>
            <a:normAutofit/>
          </a:bodyPr>
          <a:lstStyle/>
          <a:p>
            <a:r>
              <a:rPr lang="zh-CN" altLang="en-US" dirty="0"/>
              <a:t>程序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/root/data/system/GESTURE.KEY</a:t>
            </a:r>
          </a:p>
          <a:p>
            <a:r>
              <a:rPr lang="zh-CN" altLang="en-US" dirty="0" smtClean="0"/>
              <a:t>逻辑结构</a:t>
            </a:r>
            <a:endParaRPr lang="en-US" altLang="zh-CN" dirty="0" smtClean="0"/>
          </a:p>
          <a:p>
            <a:pPr lvl="1"/>
            <a:endParaRPr lang="en-US" altLang="zh-CN" dirty="0"/>
          </a:p>
          <a:p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lvl="1"/>
            <a:r>
              <a:rPr lang="zh-CN" altLang="en-US" dirty="0" smtClean="0"/>
              <a:t>锁定后需使用手机，首先需要运行解锁相关的</a:t>
            </a:r>
            <a:r>
              <a:rPr lang="en-US" altLang="zh-CN" dirty="0" smtClean="0"/>
              <a:t>app</a:t>
            </a:r>
            <a:r>
              <a:rPr lang="zh-CN" altLang="en-US" dirty="0" smtClean="0"/>
              <a:t>，通过与</a:t>
            </a:r>
            <a:r>
              <a:rPr lang="en-US" altLang="zh-CN" dirty="0" err="1" smtClean="0"/>
              <a:t>gesture.key</a:t>
            </a:r>
            <a:r>
              <a:rPr lang="zh-CN" altLang="en-US" dirty="0" smtClean="0"/>
              <a:t>比较，验证通过后才能继续访问手机</a:t>
            </a:r>
            <a:endParaRPr lang="en-US" altLang="zh-CN" dirty="0" smtClean="0"/>
          </a:p>
          <a:p>
            <a:r>
              <a:rPr lang="zh-CN" altLang="en-US" dirty="0" smtClean="0"/>
              <a:t>寻找漏洞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App</a:t>
            </a:r>
          </a:p>
          <a:p>
            <a:pPr lvl="1"/>
            <a:r>
              <a:rPr lang="en-US" altLang="zh-CN" dirty="0" err="1"/>
              <a:t>g</a:t>
            </a:r>
            <a:r>
              <a:rPr lang="en-US" altLang="zh-CN" dirty="0" err="1" smtClean="0"/>
              <a:t>esture.key</a:t>
            </a:r>
            <a:endParaRPr lang="en-US" altLang="zh-CN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420887"/>
            <a:ext cx="3960440" cy="1334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7070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两类三种高大上的方法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925144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从</a:t>
            </a:r>
            <a:r>
              <a:rPr lang="en-US" altLang="zh-CN" dirty="0" smtClean="0"/>
              <a:t>App</a:t>
            </a:r>
            <a:r>
              <a:rPr lang="zh-CN" altLang="en-US" dirty="0" smtClean="0"/>
              <a:t>入手，借用</a:t>
            </a:r>
            <a:r>
              <a:rPr lang="en-US" altLang="zh-CN" dirty="0" smtClean="0"/>
              <a:t>google</a:t>
            </a:r>
            <a:r>
              <a:rPr lang="zh-CN" altLang="en-US" dirty="0" smtClean="0"/>
              <a:t>提供的</a:t>
            </a:r>
            <a:r>
              <a:rPr lang="en-US" altLang="zh-CN" dirty="0" err="1" smtClean="0"/>
              <a:t>api</a:t>
            </a:r>
            <a:endParaRPr lang="en-US" altLang="zh-CN" dirty="0" smtClean="0"/>
          </a:p>
          <a:p>
            <a:pPr lvl="1"/>
            <a:r>
              <a:rPr lang="en-US" altLang="zh-CN" dirty="0">
                <a:hlinkClick r:id="rId2"/>
              </a:rPr>
              <a:t>http://</a:t>
            </a:r>
            <a:r>
              <a:rPr lang="en-US" altLang="zh-CN" dirty="0" smtClean="0">
                <a:hlinkClick r:id="rId2"/>
              </a:rPr>
              <a:t>www.wooyun.org/bugs/wooyun-2010-09978</a:t>
            </a:r>
            <a:endParaRPr lang="en-US" altLang="zh-CN" dirty="0" smtClean="0"/>
          </a:p>
          <a:p>
            <a:pPr lvl="1"/>
            <a:r>
              <a:rPr lang="zh-CN" altLang="en-US" dirty="0"/>
              <a:t>使用</a:t>
            </a:r>
            <a:r>
              <a:rPr lang="en-US" altLang="zh-CN" dirty="0" err="1"/>
              <a:t>java.lang.Object.android.app.KeyguardManger</a:t>
            </a:r>
            <a:r>
              <a:rPr lang="zh-CN" altLang="en-US" dirty="0"/>
              <a:t>中的子类</a:t>
            </a:r>
            <a:r>
              <a:rPr lang="en-US" altLang="zh-CN" dirty="0" err="1"/>
              <a:t>KeyguardLock</a:t>
            </a:r>
            <a:r>
              <a:rPr lang="zh-CN" altLang="en-US" dirty="0"/>
              <a:t>可以控制</a:t>
            </a:r>
            <a:r>
              <a:rPr lang="en-US" altLang="zh-CN" dirty="0"/>
              <a:t>Disable</a:t>
            </a:r>
            <a:r>
              <a:rPr lang="zh-CN" altLang="en-US" dirty="0"/>
              <a:t>掉这些屏幕锁</a:t>
            </a:r>
            <a:r>
              <a:rPr lang="zh-CN" altLang="en-US" dirty="0" smtClean="0"/>
              <a:t>界面</a:t>
            </a:r>
          </a:p>
          <a:p>
            <a:pPr lvl="1"/>
            <a:r>
              <a:rPr lang="zh-CN" altLang="en-US" dirty="0" smtClean="0"/>
              <a:t>主要</a:t>
            </a:r>
            <a:r>
              <a:rPr lang="zh-CN" altLang="en-US" dirty="0"/>
              <a:t>使用</a:t>
            </a:r>
            <a:r>
              <a:rPr lang="en-US" altLang="zh-CN" dirty="0" err="1"/>
              <a:t>KeyguardLock.disableKeyguard</a:t>
            </a:r>
            <a:r>
              <a:rPr lang="en-US" altLang="zh-CN" dirty="0"/>
              <a:t>()</a:t>
            </a:r>
            <a:r>
              <a:rPr lang="zh-CN" altLang="en-US" dirty="0"/>
              <a:t>和</a:t>
            </a:r>
            <a:r>
              <a:rPr lang="en-US" altLang="zh-CN" dirty="0" err="1"/>
              <a:t>KeyguardLock.enableKeyguard</a:t>
            </a:r>
            <a:r>
              <a:rPr lang="en-US" altLang="zh-CN" dirty="0" smtClean="0"/>
              <a:t>()</a:t>
            </a:r>
          </a:p>
          <a:p>
            <a:r>
              <a:rPr lang="zh-CN" altLang="en-US" dirty="0" smtClean="0"/>
              <a:t>从</a:t>
            </a:r>
            <a:r>
              <a:rPr lang="en-US" altLang="zh-CN" dirty="0" err="1" smtClean="0"/>
              <a:t>gesture.key</a:t>
            </a:r>
            <a:r>
              <a:rPr lang="zh-CN" altLang="en-US" dirty="0" smtClean="0"/>
              <a:t>入手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暴力破解</a:t>
            </a:r>
            <a:endParaRPr lang="en-US" altLang="zh-CN" dirty="0" smtClean="0"/>
          </a:p>
          <a:p>
            <a:pPr lvl="2"/>
            <a:r>
              <a:rPr lang="en-US" altLang="zh-CN" dirty="0">
                <a:hlinkClick r:id="rId3"/>
              </a:rPr>
              <a:t>http://</a:t>
            </a:r>
            <a:r>
              <a:rPr lang="en-US" altLang="zh-CN" dirty="0" smtClean="0">
                <a:hlinkClick r:id="rId3"/>
              </a:rPr>
              <a:t>bbs.pediy.com/showthread.php?t=166933</a:t>
            </a:r>
            <a:endParaRPr lang="en-US" altLang="zh-CN" dirty="0" smtClean="0"/>
          </a:p>
          <a:p>
            <a:pPr lvl="2"/>
            <a:r>
              <a:rPr lang="zh-CN" altLang="en-US" dirty="0"/>
              <a:t>从左上角起编号为 </a:t>
            </a:r>
            <a:r>
              <a:rPr lang="en-US" altLang="zh-CN" dirty="0"/>
              <a:t>00</a:t>
            </a:r>
            <a:r>
              <a:rPr lang="zh-CN" altLang="en-US" dirty="0"/>
              <a:t>，至右下角止编号为 </a:t>
            </a:r>
            <a:r>
              <a:rPr lang="en-US" altLang="zh-CN" dirty="0" smtClean="0"/>
              <a:t>08</a:t>
            </a:r>
            <a:r>
              <a:rPr lang="zh-CN" altLang="en-US" dirty="0"/>
              <a:t>，</a:t>
            </a:r>
            <a:r>
              <a:rPr lang="zh-CN" altLang="en-US" dirty="0" smtClean="0"/>
              <a:t>使用</a:t>
            </a:r>
            <a:r>
              <a:rPr lang="en-US" altLang="zh-CN" dirty="0"/>
              <a:t>SHA1</a:t>
            </a:r>
            <a:r>
              <a:rPr lang="zh-CN" altLang="en-US" dirty="0"/>
              <a:t>算法</a:t>
            </a:r>
            <a:r>
              <a:rPr lang="zh-CN" altLang="en-US" dirty="0" smtClean="0"/>
              <a:t>对路径十六进制</a:t>
            </a:r>
            <a:r>
              <a:rPr lang="zh-CN" altLang="en-US" dirty="0"/>
              <a:t>编码进行计算后得到</a:t>
            </a:r>
            <a:r>
              <a:rPr lang="zh-CN" altLang="en-US" dirty="0" smtClean="0"/>
              <a:t>密文</a:t>
            </a:r>
            <a:endParaRPr lang="en-US" altLang="zh-CN" dirty="0" smtClean="0"/>
          </a:p>
          <a:p>
            <a:pPr lvl="2"/>
            <a:r>
              <a:rPr lang="zh-CN" altLang="en-US" dirty="0"/>
              <a:t>各单数位数字为零，双数位数字不重复地排列</a:t>
            </a:r>
            <a:endParaRPr lang="en-US" altLang="zh-CN" dirty="0"/>
          </a:p>
          <a:p>
            <a:pPr lvl="1"/>
            <a:r>
              <a:rPr lang="zh-CN" altLang="en-US" dirty="0" smtClean="0"/>
              <a:t>直接取消密码</a:t>
            </a:r>
            <a:endParaRPr lang="en-US" altLang="zh-CN" dirty="0" smtClean="0"/>
          </a:p>
          <a:p>
            <a:pPr lvl="2"/>
            <a:r>
              <a:rPr lang="en-US" altLang="zh-CN" dirty="0" err="1" smtClean="0"/>
              <a:t>adb</a:t>
            </a:r>
            <a:r>
              <a:rPr lang="en-US" altLang="zh-CN" dirty="0" smtClean="0"/>
              <a:t> shell</a:t>
            </a:r>
            <a:r>
              <a:rPr lang="zh-CN" altLang="en-US" dirty="0" smtClean="0"/>
              <a:t>到设备上，然后执行“</a:t>
            </a:r>
            <a:r>
              <a:rPr lang="en-US" altLang="zh-CN" dirty="0" err="1" smtClean="0"/>
              <a:t>rm</a:t>
            </a:r>
            <a:r>
              <a:rPr lang="en-US" altLang="zh-CN" dirty="0"/>
              <a:t> /data/system/</a:t>
            </a:r>
            <a:r>
              <a:rPr lang="en-US" altLang="zh-CN" dirty="0" err="1"/>
              <a:t>gesture.key</a:t>
            </a:r>
            <a:r>
              <a:rPr lang="en-US" altLang="zh-CN" dirty="0"/>
              <a:t>”</a:t>
            </a:r>
            <a:r>
              <a:rPr lang="zh-CN" altLang="en-US" dirty="0" smtClean="0"/>
              <a:t>命令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8127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可是遇到禁用</a:t>
            </a:r>
            <a:r>
              <a:rPr lang="en-US" altLang="zh-CN" dirty="0" err="1" smtClean="0"/>
              <a:t>adb</a:t>
            </a:r>
            <a:r>
              <a:rPr lang="zh-CN" altLang="en-US" dirty="0" smtClean="0"/>
              <a:t>的手机呢？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 smtClean="0"/>
              <a:t>无可奈何，连不上电脑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设置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应用程序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开发</a:t>
            </a:r>
            <a:r>
              <a:rPr lang="en-US" altLang="zh-CN" dirty="0" smtClean="0"/>
              <a:t>——USB</a:t>
            </a:r>
            <a:r>
              <a:rPr lang="zh-CN" altLang="en-US" dirty="0" smtClean="0"/>
              <a:t>调试</a:t>
            </a:r>
            <a:endParaRPr lang="en-US" altLang="zh-CN" dirty="0"/>
          </a:p>
          <a:p>
            <a:pPr lvl="1"/>
            <a:r>
              <a:rPr lang="zh-CN" altLang="en-US" dirty="0" smtClean="0"/>
              <a:t>锁定没解开，没法对手机操作，无法</a:t>
            </a:r>
            <a:r>
              <a:rPr lang="en-US" altLang="zh-CN" dirty="0" err="1" smtClean="0"/>
              <a:t>adb</a:t>
            </a:r>
            <a:r>
              <a:rPr lang="zh-CN" altLang="en-US" dirty="0" smtClean="0"/>
              <a:t>连接，就没办法</a:t>
            </a:r>
            <a:r>
              <a:rPr lang="zh-CN" altLang="en-US" dirty="0" smtClean="0"/>
              <a:t>解锁，以上两类办法全部失效</a:t>
            </a:r>
            <a:endParaRPr lang="en-US" altLang="zh-CN" dirty="0" smtClean="0"/>
          </a:p>
          <a:p>
            <a:pPr marL="457200" lvl="1" indent="0">
              <a:buNone/>
            </a:pPr>
            <a:endParaRPr lang="en-US" altLang="zh-CN" dirty="0" smtClean="0"/>
          </a:p>
          <a:p>
            <a:r>
              <a:rPr lang="zh-CN" altLang="en-US" dirty="0"/>
              <a:t>寻找</a:t>
            </a:r>
            <a:r>
              <a:rPr lang="zh-CN" altLang="en-US" dirty="0" smtClean="0"/>
              <a:t>另</a:t>
            </a:r>
            <a:r>
              <a:rPr lang="zh-CN" altLang="en-US" dirty="0"/>
              <a:t>一</a:t>
            </a:r>
            <a:r>
              <a:rPr lang="zh-CN" altLang="en-US" dirty="0" smtClean="0"/>
              <a:t>个策略“漏洞”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手机锁定与解锁只是一个最先运行的</a:t>
            </a:r>
            <a:r>
              <a:rPr lang="en-US" altLang="zh-CN" dirty="0" smtClean="0"/>
              <a:t>app</a:t>
            </a:r>
            <a:r>
              <a:rPr lang="zh-CN" altLang="en-US" dirty="0" smtClean="0"/>
              <a:t>而已！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其他各程序、数据全然不受影响，未被额外加密！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考虑将手机内存“原样复制”到电脑，查看数据！</a:t>
            </a:r>
            <a:endParaRPr lang="en-US" altLang="zh-CN" dirty="0" smtClean="0"/>
          </a:p>
          <a:p>
            <a:pPr lvl="1"/>
            <a:endParaRPr lang="en-US" altLang="zh-CN" dirty="0" smtClean="0"/>
          </a:p>
          <a:p>
            <a:r>
              <a:rPr lang="zh-CN" altLang="en-US" dirty="0" smtClean="0"/>
              <a:t>感谢工程模式！感谢系统备份（</a:t>
            </a:r>
            <a:r>
              <a:rPr lang="en-US" altLang="zh-CN" dirty="0" smtClean="0"/>
              <a:t>Recovery</a:t>
            </a:r>
            <a:r>
              <a:rPr lang="zh-CN" altLang="en-US" dirty="0" smtClean="0"/>
              <a:t>）！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25253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Clockworkmode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/>
              <a:t>A</a:t>
            </a:r>
            <a:r>
              <a:rPr lang="en-US" altLang="zh-CN" dirty="0" smtClean="0"/>
              <a:t>ndroid 2.3.4 </a:t>
            </a:r>
            <a:r>
              <a:rPr lang="zh-CN" altLang="en-US" dirty="0"/>
              <a:t> </a:t>
            </a:r>
            <a:r>
              <a:rPr lang="zh-CN" altLang="en-US" dirty="0" smtClean="0"/>
              <a:t> </a:t>
            </a:r>
            <a:r>
              <a:rPr lang="en-US" altLang="zh-CN" dirty="0" smtClean="0"/>
              <a:t>Recovery V3.0.2.4</a:t>
            </a:r>
          </a:p>
          <a:p>
            <a:pPr lvl="1"/>
            <a:r>
              <a:rPr lang="en-US" altLang="zh-CN" dirty="0" smtClean="0"/>
              <a:t>.</a:t>
            </a:r>
            <a:r>
              <a:rPr lang="en-US" altLang="zh-CN" dirty="0" err="1" smtClean="0"/>
              <a:t>android_secure.img</a:t>
            </a:r>
            <a:endParaRPr lang="en-US" altLang="zh-CN" dirty="0" smtClean="0"/>
          </a:p>
          <a:p>
            <a:pPr lvl="1"/>
            <a:r>
              <a:rPr lang="en-US" altLang="zh-CN" dirty="0" err="1"/>
              <a:t>b</a:t>
            </a:r>
            <a:r>
              <a:rPr lang="en-US" altLang="zh-CN" dirty="0" err="1" smtClean="0"/>
              <a:t>oot.img</a:t>
            </a:r>
            <a:endParaRPr lang="en-US" altLang="zh-CN" dirty="0" smtClean="0"/>
          </a:p>
          <a:p>
            <a:pPr lvl="1"/>
            <a:r>
              <a:rPr lang="en-US" altLang="zh-CN" dirty="0" err="1" smtClean="0"/>
              <a:t>cache.img</a:t>
            </a:r>
            <a:endParaRPr lang="en-US" altLang="zh-CN" dirty="0" smtClean="0"/>
          </a:p>
          <a:p>
            <a:pPr lvl="1"/>
            <a:r>
              <a:rPr lang="en-US" altLang="zh-CN" dirty="0" err="1"/>
              <a:t>d</a:t>
            </a:r>
            <a:r>
              <a:rPr lang="en-US" altLang="zh-CN" dirty="0" err="1" smtClean="0"/>
              <a:t>ata.img</a:t>
            </a:r>
            <a:endParaRPr lang="en-US" altLang="zh-CN" dirty="0" smtClean="0"/>
          </a:p>
          <a:p>
            <a:pPr lvl="1"/>
            <a:r>
              <a:rPr lang="en-US" altLang="zh-CN" dirty="0" err="1"/>
              <a:t>r</a:t>
            </a:r>
            <a:r>
              <a:rPr lang="en-US" altLang="zh-CN" dirty="0" err="1" smtClean="0"/>
              <a:t>ecovery.img</a:t>
            </a:r>
            <a:endParaRPr lang="en-US" altLang="zh-CN" dirty="0" smtClean="0"/>
          </a:p>
          <a:p>
            <a:pPr lvl="1"/>
            <a:r>
              <a:rPr lang="en-US" altLang="zh-CN" dirty="0" err="1"/>
              <a:t>s</a:t>
            </a:r>
            <a:r>
              <a:rPr lang="en-US" altLang="zh-CN" dirty="0" err="1" smtClean="0"/>
              <a:t>ystem.img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nandroid.md5</a:t>
            </a:r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7439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解读备份文件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709120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工具</a:t>
            </a:r>
            <a:endParaRPr lang="en-US" altLang="zh-CN" dirty="0" smtClean="0"/>
          </a:p>
          <a:p>
            <a:pPr lvl="1"/>
            <a:r>
              <a:rPr lang="en-US" altLang="zh-CN" dirty="0" err="1" smtClean="0"/>
              <a:t>unyaffs</a:t>
            </a:r>
            <a:endParaRPr lang="en-US" altLang="zh-CN" dirty="0" smtClean="0"/>
          </a:p>
          <a:p>
            <a:pPr lvl="1"/>
            <a:r>
              <a:rPr lang="en-US" altLang="zh-CN" dirty="0"/>
              <a:t>m</a:t>
            </a:r>
            <a:r>
              <a:rPr lang="en-US" altLang="zh-CN" dirty="0" smtClean="0"/>
              <a:t>kyaffs2img</a:t>
            </a:r>
          </a:p>
          <a:p>
            <a:pPr lvl="1"/>
            <a:r>
              <a:rPr lang="en-US" altLang="zh-CN" dirty="0" err="1"/>
              <a:t>gzip</a:t>
            </a:r>
            <a:endParaRPr lang="en-US" altLang="zh-CN" dirty="0" smtClean="0"/>
          </a:p>
          <a:p>
            <a:pPr lvl="1"/>
            <a:r>
              <a:rPr lang="en-US" altLang="zh-CN" dirty="0" err="1" smtClean="0"/>
              <a:t>SQLiteExpert</a:t>
            </a:r>
            <a:endParaRPr lang="en-US" altLang="zh-CN" dirty="0" smtClean="0"/>
          </a:p>
          <a:p>
            <a:pPr lvl="1"/>
            <a:r>
              <a:rPr lang="en-US" altLang="zh-CN" dirty="0" err="1" smtClean="0"/>
              <a:t>HashTab</a:t>
            </a:r>
            <a:endParaRPr lang="en-US" altLang="zh-CN" dirty="0" smtClean="0"/>
          </a:p>
          <a:p>
            <a:r>
              <a:rPr lang="zh-CN" altLang="en-US" dirty="0" smtClean="0"/>
              <a:t>方法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解包、删除、再打包</a:t>
            </a:r>
            <a:endParaRPr lang="en-US" altLang="zh-CN" dirty="0" smtClean="0"/>
          </a:p>
          <a:p>
            <a:pPr lvl="2"/>
            <a:r>
              <a:rPr lang="en-US" altLang="zh-CN" dirty="0"/>
              <a:t>/</a:t>
            </a:r>
            <a:r>
              <a:rPr lang="en-US" altLang="zh-CN" dirty="0" smtClean="0"/>
              <a:t>data/system/</a:t>
            </a:r>
            <a:r>
              <a:rPr lang="en-US" altLang="zh-CN" dirty="0" err="1" smtClean="0"/>
              <a:t>gesture.key</a:t>
            </a:r>
            <a:endParaRPr lang="en-US" altLang="zh-CN" dirty="0" smtClean="0"/>
          </a:p>
          <a:p>
            <a:pPr lvl="2"/>
            <a:r>
              <a:rPr lang="zh-CN" altLang="en-US" dirty="0" smtClean="0"/>
              <a:t>注意</a:t>
            </a:r>
            <a:r>
              <a:rPr lang="en-US" altLang="zh-CN" dirty="0" smtClean="0"/>
              <a:t>md5</a:t>
            </a:r>
          </a:p>
          <a:p>
            <a:pPr lvl="2"/>
            <a:r>
              <a:rPr lang="zh-CN" altLang="en-US" dirty="0" smtClean="0"/>
              <a:t>注意版本</a:t>
            </a:r>
            <a:endParaRPr lang="zh-CN" altLang="en-US" dirty="0"/>
          </a:p>
        </p:txBody>
      </p:sp>
      <p:pic>
        <p:nvPicPr>
          <p:cNvPr id="3074" name="Picture 2" descr="C:\Users\AGC\Desktop\2013-12-10_09-36-4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2520" y="1556792"/>
            <a:ext cx="2585864" cy="4563290"/>
          </a:xfrm>
          <a:prstGeom prst="rect">
            <a:avLst/>
          </a:prstGeom>
          <a:noFill/>
          <a:ln>
            <a:solidFill>
              <a:schemeClr val="tx1">
                <a:lumMod val="9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374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回到</a:t>
            </a:r>
            <a:r>
              <a:rPr lang="en-US" altLang="zh-CN" dirty="0" err="1" smtClean="0"/>
              <a:t>fbi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 smtClean="0"/>
              <a:t>如果只需要读取联系人、通话记录、信息等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/data/data/</a:t>
            </a:r>
            <a:r>
              <a:rPr lang="en-US" altLang="zh-CN" dirty="0" err="1" smtClean="0"/>
              <a:t>com.android.providers.contacts</a:t>
            </a:r>
            <a:r>
              <a:rPr lang="en-US" altLang="zh-CN" dirty="0" smtClean="0"/>
              <a:t>/databases/contacts2.db</a:t>
            </a:r>
          </a:p>
          <a:p>
            <a:pPr lvl="1"/>
            <a:r>
              <a:rPr lang="en-US" altLang="zh-CN" dirty="0" smtClean="0"/>
              <a:t>/data/data/</a:t>
            </a:r>
            <a:r>
              <a:rPr lang="en-US" altLang="zh-CN" dirty="0" err="1" smtClean="0"/>
              <a:t>com.android.providers.telephony</a:t>
            </a:r>
            <a:r>
              <a:rPr lang="en-US" altLang="zh-CN" dirty="0" smtClean="0"/>
              <a:t>/databases/</a:t>
            </a:r>
            <a:r>
              <a:rPr lang="en-US" altLang="zh-CN" dirty="0" err="1" smtClean="0"/>
              <a:t>telephony.db</a:t>
            </a:r>
            <a:endParaRPr lang="en-US" altLang="zh-CN" dirty="0" smtClean="0"/>
          </a:p>
          <a:p>
            <a:pPr lvl="1"/>
            <a:r>
              <a:rPr lang="en-US" altLang="zh-CN" dirty="0"/>
              <a:t>/</a:t>
            </a:r>
            <a:r>
              <a:rPr lang="en-US" altLang="zh-CN" dirty="0" smtClean="0"/>
              <a:t>data/data/</a:t>
            </a:r>
            <a:r>
              <a:rPr lang="en-US" altLang="zh-CN" dirty="0" err="1" smtClean="0"/>
              <a:t>com.android.providers.telephony</a:t>
            </a:r>
            <a:r>
              <a:rPr lang="en-US" altLang="zh-CN" dirty="0" smtClean="0"/>
              <a:t>/databases/</a:t>
            </a:r>
            <a:r>
              <a:rPr lang="en-US" altLang="zh-CN" dirty="0" err="1" smtClean="0"/>
              <a:t>mmssms.db</a:t>
            </a:r>
            <a:endParaRPr lang="en-US" altLang="zh-CN" dirty="0"/>
          </a:p>
          <a:p>
            <a:pPr lvl="1"/>
            <a:endParaRPr lang="en-US" altLang="zh-CN" dirty="0" smtClean="0"/>
          </a:p>
          <a:p>
            <a:pPr lvl="1"/>
            <a:r>
              <a:rPr lang="zh-CN" altLang="en-US" dirty="0"/>
              <a:t>右</a:t>
            </a:r>
            <a:r>
              <a:rPr lang="zh-CN" altLang="en-US" dirty="0" smtClean="0"/>
              <a:t>图为通话记录实例</a:t>
            </a:r>
            <a:endParaRPr lang="en-US" altLang="zh-CN" dirty="0" smtClean="0"/>
          </a:p>
          <a:p>
            <a:pPr marL="457200" lvl="1" indent="0">
              <a:buNone/>
            </a:pPr>
            <a:r>
              <a:rPr lang="zh-CN" altLang="en-US" dirty="0" smtClean="0"/>
              <a:t>     （隐去隐私信息）</a:t>
            </a:r>
            <a:endParaRPr lang="en-US" altLang="zh-CN" dirty="0"/>
          </a:p>
          <a:p>
            <a:pPr lvl="1"/>
            <a:endParaRPr lang="en-US" altLang="zh-CN" dirty="0" smtClean="0"/>
          </a:p>
          <a:p>
            <a:r>
              <a:rPr lang="zh-CN" altLang="en-US" dirty="0" smtClean="0"/>
              <a:t>其他特定信息同理</a:t>
            </a:r>
            <a:endParaRPr lang="en-US" altLang="zh-CN" dirty="0" smtClean="0"/>
          </a:p>
        </p:txBody>
      </p:sp>
      <p:pic>
        <p:nvPicPr>
          <p:cNvPr id="1026" name="Picture 2" descr="C:\Users\AGC\Desktop\反向工程ppt\捕获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192190"/>
            <a:ext cx="4993387" cy="3117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4714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极目远眺">
  <a:themeElements>
    <a:clrScheme name="极目远眺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极目远眺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极目远眺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170</TotalTime>
  <Words>418</Words>
  <Application>Microsoft Office PowerPoint</Application>
  <PresentationFormat>全屏显示(4:3)</PresentationFormat>
  <Paragraphs>86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极目远眺</vt:lpstr>
      <vt:lpstr>Android手机信息读取</vt:lpstr>
      <vt:lpstr>一则“旧闻”</vt:lpstr>
      <vt:lpstr>Android手机屏幕锁</vt:lpstr>
      <vt:lpstr>安全机制</vt:lpstr>
      <vt:lpstr>两类三种高大上的方法</vt:lpstr>
      <vt:lpstr>可是遇到禁用adb的手机呢？</vt:lpstr>
      <vt:lpstr>Clockworkmode</vt:lpstr>
      <vt:lpstr>解读备份文件</vt:lpstr>
      <vt:lpstr>回到fbi</vt:lpstr>
      <vt:lpstr>THANK YOU！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Android手机信息窃取</dc:title>
  <dc:creator>AGC</dc:creator>
  <cp:lastModifiedBy>AGC</cp:lastModifiedBy>
  <cp:revision>15</cp:revision>
  <dcterms:created xsi:type="dcterms:W3CDTF">2013-12-09T06:34:21Z</dcterms:created>
  <dcterms:modified xsi:type="dcterms:W3CDTF">2013-12-10T01:45:37Z</dcterms:modified>
</cp:coreProperties>
</file>