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2" r:id="rId6"/>
    <p:sldId id="263" r:id="rId7"/>
    <p:sldId id="260" r:id="rId8"/>
    <p:sldId id="266" r:id="rId9"/>
    <p:sldId id="265" r:id="rId10"/>
    <p:sldId id="261" r:id="rId11"/>
    <p:sldId id="264" r:id="rId12"/>
    <p:sldId id="267" r:id="rId13"/>
    <p:sldId id="268" r:id="rId14"/>
    <p:sldId id="269" r:id="rId15"/>
    <p:sldId id="270" r:id="rId16"/>
    <p:sldId id="275" r:id="rId17"/>
    <p:sldId id="274" r:id="rId18"/>
    <p:sldId id="271" r:id="rId19"/>
    <p:sldId id="273" r:id="rId20"/>
    <p:sldId id="27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66620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3456997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zh-CN" altLang="en-US" smtClean="0"/>
              <a:t>单击此处编辑母版标题样式</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3951367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zh-CN" altLang="en-US" smtClean="0"/>
              <a:t>单击此处编辑母版标题样式</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zh-CN" altLang="en-US" smtClean="0"/>
              <a:t>单击此处编辑母版文本样式</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0139165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29219610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4"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3561586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4"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841876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nchorCtr="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42117010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721359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447724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1718636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4294707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325811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7" name="Date Placeholder 2"/>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3"/>
          <p:cNvSpPr>
            <a:spLocks noGrp="1"/>
          </p:cNvSpPr>
          <p:nvPr>
            <p:ph type="ftr" sz="quarter" idx="11"/>
          </p:nvPr>
        </p:nvSpPr>
        <p:spPr/>
        <p:txBody>
          <a:bodyPr/>
          <a:lstStyle/>
          <a:p>
            <a:endParaRPr lang="zh-CN" altLang="en-US"/>
          </a:p>
        </p:txBody>
      </p:sp>
      <p:sp>
        <p:nvSpPr>
          <p:cNvPr id="6" name="Slide Number Placeholder 4"/>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96141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2"/>
          <p:cNvSpPr>
            <a:spLocks noGrp="1"/>
          </p:cNvSpPr>
          <p:nvPr>
            <p:ph type="ftr" sz="quarter" idx="11"/>
          </p:nvPr>
        </p:nvSpPr>
        <p:spPr/>
        <p:txBody>
          <a:bodyPr/>
          <a:lstStyle/>
          <a:p>
            <a:endParaRPr lang="zh-CN" altLang="en-US"/>
          </a:p>
        </p:txBody>
      </p:sp>
      <p:sp>
        <p:nvSpPr>
          <p:cNvPr id="6" name="Slide Number Placeholder 3"/>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351747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5" name="Footer Placeholder 5"/>
          <p:cNvSpPr>
            <a:spLocks noGrp="1"/>
          </p:cNvSpPr>
          <p:nvPr>
            <p:ph type="ftr" sz="quarter" idx="11"/>
          </p:nvPr>
        </p:nvSpPr>
        <p:spPr/>
        <p:txBody>
          <a:bodyPr/>
          <a:lstStyle/>
          <a:p>
            <a:endParaRPr lang="zh-CN" altLang="en-US"/>
          </a:p>
        </p:txBody>
      </p:sp>
      <p:sp>
        <p:nvSpPr>
          <p:cNvPr id="6" name="Slide Number Placeholder 6"/>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1013211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419D9AF-6558-4658-A777-03A5D5584A02}" type="datetimeFigureOut">
              <a:rPr lang="zh-CN" altLang="en-US" smtClean="0"/>
              <a:t>2013/12/30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1295126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1419D9AF-6558-4658-A777-03A5D5584A02}" type="datetimeFigureOut">
              <a:rPr lang="zh-CN" altLang="en-US" smtClean="0"/>
              <a:t>2013/12/30</a:t>
            </a:fld>
            <a:endParaRPr lang="zh-CN" alt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zh-CN" alt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32AD267-8450-4B8F-BB25-616765B3CB5B}" type="slidenum">
              <a:rPr lang="zh-CN" altLang="en-US" smtClean="0"/>
              <a:t>‹#›</a:t>
            </a:fld>
            <a:endParaRPr lang="zh-CN" altLang="en-US"/>
          </a:p>
        </p:txBody>
      </p:sp>
    </p:spTree>
    <p:extLst>
      <p:ext uri="{BB962C8B-B14F-4D97-AF65-F5344CB8AC3E}">
        <p14:creationId xmlns:p14="http://schemas.microsoft.com/office/powerpoint/2010/main" val="1177373050"/>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01170" y="1434904"/>
            <a:ext cx="9144000" cy="1390181"/>
          </a:xfrm>
        </p:spPr>
        <p:txBody>
          <a:bodyPr>
            <a:normAutofit fontScale="90000"/>
          </a:bodyPr>
          <a:lstStyle/>
          <a:p>
            <a:r>
              <a:rPr lang="zh-CN" altLang="en-US" sz="8800" dirty="0" smtClean="0">
                <a:latin typeface="华文隶书" panose="02010800040101010101" pitchFamily="2" charset="-122"/>
                <a:ea typeface="华文隶书" panose="02010800040101010101" pitchFamily="2" charset="-122"/>
              </a:rPr>
              <a:t>黑客反向工程</a:t>
            </a:r>
            <a:endParaRPr lang="zh-CN" altLang="en-US" sz="8800" dirty="0">
              <a:latin typeface="华文隶书" panose="02010800040101010101" pitchFamily="2" charset="-122"/>
              <a:ea typeface="华文隶书" panose="02010800040101010101" pitchFamily="2" charset="-122"/>
            </a:endParaRPr>
          </a:p>
        </p:txBody>
      </p:sp>
      <p:sp>
        <p:nvSpPr>
          <p:cNvPr id="3" name="副标题 2"/>
          <p:cNvSpPr>
            <a:spLocks noGrp="1"/>
          </p:cNvSpPr>
          <p:nvPr>
            <p:ph type="subTitle" idx="1"/>
          </p:nvPr>
        </p:nvSpPr>
        <p:spPr>
          <a:xfrm>
            <a:off x="1401170" y="3016155"/>
            <a:ext cx="9144000" cy="3016154"/>
          </a:xfrm>
        </p:spPr>
        <p:txBody>
          <a:bodyPr>
            <a:normAutofit/>
          </a:bodyPr>
          <a:lstStyle/>
          <a:p>
            <a:r>
              <a:rPr lang="en-US" altLang="zh-CN" sz="4000" dirty="0" smtClean="0">
                <a:latin typeface="华文隶书" panose="02010800040101010101" pitchFamily="2" charset="-122"/>
                <a:ea typeface="华文隶书" panose="02010800040101010101" pitchFamily="2" charset="-122"/>
              </a:rPr>
              <a:t>                               ----</a:t>
            </a:r>
            <a:r>
              <a:rPr lang="zh-CN" altLang="en-US" sz="4000" dirty="0" smtClean="0">
                <a:latin typeface="华文隶书" panose="02010800040101010101" pitchFamily="2" charset="-122"/>
                <a:ea typeface="华文隶书" panose="02010800040101010101" pitchFamily="2" charset="-122"/>
              </a:rPr>
              <a:t>病毒的免杀</a:t>
            </a:r>
            <a:endParaRPr lang="en-US" altLang="zh-CN" sz="4000" dirty="0" smtClean="0">
              <a:latin typeface="华文隶书" panose="02010800040101010101" pitchFamily="2" charset="-122"/>
              <a:ea typeface="华文隶书" panose="02010800040101010101" pitchFamily="2" charset="-122"/>
            </a:endParaRPr>
          </a:p>
          <a:p>
            <a:r>
              <a:rPr lang="zh-CN" altLang="en-US" dirty="0" smtClean="0"/>
              <a:t>                                                                                     </a:t>
            </a:r>
            <a:r>
              <a:rPr lang="en-US" altLang="zh-CN" dirty="0" smtClean="0"/>
              <a:t>                                                            </a:t>
            </a:r>
          </a:p>
          <a:p>
            <a:r>
              <a:rPr lang="en-US" altLang="zh-CN" dirty="0"/>
              <a:t> </a:t>
            </a:r>
            <a:r>
              <a:rPr lang="en-US" altLang="zh-CN" dirty="0" smtClean="0"/>
              <a:t>                                                                                      </a:t>
            </a:r>
            <a:r>
              <a:rPr lang="en-US" altLang="zh-CN" dirty="0" smtClean="0">
                <a:latin typeface="华文隶书" panose="02010800040101010101" pitchFamily="2" charset="-122"/>
                <a:ea typeface="华文隶书" panose="02010800040101010101" pitchFamily="2" charset="-122"/>
              </a:rPr>
              <a:t>     </a:t>
            </a:r>
            <a:r>
              <a:rPr lang="zh-CN" altLang="en-US" sz="3600" dirty="0" smtClean="0">
                <a:latin typeface="华文隶书" panose="02010800040101010101" pitchFamily="2" charset="-122"/>
                <a:ea typeface="华文隶书" panose="02010800040101010101" pitchFamily="2" charset="-122"/>
              </a:rPr>
              <a:t>代睿</a:t>
            </a:r>
            <a:endParaRPr lang="en-US" altLang="zh-CN" sz="3600" dirty="0" smtClean="0">
              <a:latin typeface="华文隶书" panose="02010800040101010101" pitchFamily="2" charset="-122"/>
              <a:ea typeface="华文隶书" panose="02010800040101010101" pitchFamily="2" charset="-122"/>
            </a:endParaRPr>
          </a:p>
          <a:p>
            <a:r>
              <a:rPr lang="en-US" altLang="zh-CN" sz="3200" dirty="0" smtClean="0">
                <a:latin typeface="华文隶书" panose="02010800040101010101" pitchFamily="2" charset="-122"/>
                <a:ea typeface="华文隶书" panose="02010800040101010101" pitchFamily="2" charset="-122"/>
              </a:rPr>
              <a:t>                                                                   PB10005041</a:t>
            </a:r>
            <a:endParaRPr lang="en-US" altLang="zh-CN" sz="3200" dirty="0">
              <a:latin typeface="华文隶书" panose="02010800040101010101" pitchFamily="2" charset="-122"/>
              <a:ea typeface="华文隶书" panose="02010800040101010101" pitchFamily="2" charset="-122"/>
            </a:endParaRPr>
          </a:p>
          <a:p>
            <a:endParaRPr lang="zh-CN" altLang="en-US" dirty="0"/>
          </a:p>
        </p:txBody>
      </p:sp>
    </p:spTree>
    <p:extLst>
      <p:ext uri="{BB962C8B-B14F-4D97-AF65-F5344CB8AC3E}">
        <p14:creationId xmlns:p14="http://schemas.microsoft.com/office/powerpoint/2010/main" val="24969838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818866"/>
            <a:ext cx="9664772" cy="5429533"/>
          </a:xfrm>
        </p:spPr>
        <p:txBody>
          <a:bodyPr>
            <a:normAutofit/>
          </a:bodyPr>
          <a:lstStyle/>
          <a:p>
            <a:r>
              <a:rPr lang="zh-CN" altLang="en-US" sz="3600" dirty="0" smtClean="0">
                <a:latin typeface="幼圆" panose="02010509060101010101" pitchFamily="49" charset="-122"/>
                <a:ea typeface="幼圆" panose="02010509060101010101" pitchFamily="49" charset="-122"/>
              </a:rPr>
              <a:t>免杀中必须要关闭杀毒软件的主动防御功能，有些软件有主动上传功能也需要关闭。</a:t>
            </a:r>
            <a:endParaRPr lang="en-US" altLang="zh-CN" sz="3600" dirty="0" smtClean="0">
              <a:latin typeface="幼圆" panose="02010509060101010101" pitchFamily="49" charset="-122"/>
              <a:ea typeface="幼圆" panose="02010509060101010101" pitchFamily="49" charset="-122"/>
            </a:endParaRPr>
          </a:p>
          <a:p>
            <a:endParaRPr lang="en-US" altLang="zh-CN" sz="3600" dirty="0" smtClean="0">
              <a:latin typeface="幼圆" panose="02010509060101010101" pitchFamily="49" charset="-122"/>
              <a:ea typeface="幼圆" panose="02010509060101010101" pitchFamily="49" charset="-122"/>
            </a:endParaRPr>
          </a:p>
          <a:p>
            <a:r>
              <a:rPr lang="zh-CN" altLang="en-US" sz="3600" dirty="0" smtClean="0">
                <a:latin typeface="幼圆" panose="02010509060101010101" pitchFamily="49" charset="-122"/>
                <a:ea typeface="幼圆" panose="02010509060101010101" pitchFamily="49" charset="-122"/>
              </a:rPr>
              <a:t>下面介绍一下最基本的免杀手段</a:t>
            </a:r>
            <a:endParaRPr lang="en-US" altLang="zh-CN" sz="3600" dirty="0" smtClean="0">
              <a:latin typeface="幼圆" panose="02010509060101010101" pitchFamily="49" charset="-122"/>
              <a:ea typeface="幼圆" panose="02010509060101010101" pitchFamily="49" charset="-122"/>
            </a:endParaRPr>
          </a:p>
          <a:p>
            <a:pPr marL="0" indent="0">
              <a:buNone/>
            </a:pPr>
            <a:endParaRPr lang="en-US" altLang="zh-CN" sz="3600" dirty="0" smtClean="0">
              <a:latin typeface="幼圆" panose="02010509060101010101" pitchFamily="49" charset="-122"/>
              <a:ea typeface="幼圆" panose="02010509060101010101" pitchFamily="49" charset="-122"/>
            </a:endParaRPr>
          </a:p>
          <a:p>
            <a:r>
              <a:rPr lang="zh-CN" altLang="en-US" sz="3600" dirty="0" smtClean="0">
                <a:latin typeface="幼圆" panose="02010509060101010101" pitchFamily="49" charset="-122"/>
                <a:ea typeface="幼圆" panose="02010509060101010101" pitchFamily="49" charset="-122"/>
              </a:rPr>
              <a:t>特征码免杀</a:t>
            </a:r>
            <a:endParaRPr lang="en-US" altLang="zh-CN" sz="3600" dirty="0" smtClean="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85838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1023582"/>
            <a:ext cx="8946541" cy="5224817"/>
          </a:xfrm>
        </p:spPr>
        <p:txBody>
          <a:bodyPr/>
          <a:lstStyle/>
          <a:p>
            <a:pPr lvl="0">
              <a:buClr>
                <a:srgbClr val="1E5155">
                  <a:lumMod val="40000"/>
                  <a:lumOff val="60000"/>
                </a:srgbClr>
              </a:buClr>
            </a:pPr>
            <a:r>
              <a:rPr lang="zh-CN" altLang="en-US" sz="3600" dirty="0">
                <a:solidFill>
                  <a:prstClr val="white"/>
                </a:solidFill>
                <a:latin typeface="幼圆" panose="02010509060101010101" pitchFamily="49" charset="-122"/>
                <a:ea typeface="幼圆" panose="02010509060101010101" pitchFamily="49" charset="-122"/>
              </a:rPr>
              <a:t>特征码免杀的主要方法有：</a:t>
            </a:r>
            <a:r>
              <a:rPr lang="en-US" altLang="zh-CN" sz="3600" dirty="0">
                <a:solidFill>
                  <a:prstClr val="white"/>
                </a:solidFill>
                <a:latin typeface="幼圆" panose="02010509060101010101" pitchFamily="49" charset="-122"/>
                <a:ea typeface="幼圆" panose="02010509060101010101" pitchFamily="49" charset="-122"/>
              </a:rPr>
              <a:t> </a:t>
            </a:r>
          </a:p>
          <a:p>
            <a:pPr marL="0" lvl="0" indent="0">
              <a:buClr>
                <a:srgbClr val="1E5155">
                  <a:lumMod val="40000"/>
                  <a:lumOff val="60000"/>
                </a:srgbClr>
              </a:buClr>
              <a:buNone/>
            </a:pPr>
            <a:r>
              <a:rPr lang="en-US" altLang="zh-CN" sz="3600" dirty="0">
                <a:solidFill>
                  <a:prstClr val="white"/>
                </a:solidFill>
                <a:latin typeface="幼圆" panose="02010509060101010101" pitchFamily="49" charset="-122"/>
                <a:ea typeface="幼圆" panose="02010509060101010101" pitchFamily="49" charset="-122"/>
              </a:rPr>
              <a:t> 1.</a:t>
            </a:r>
            <a:r>
              <a:rPr lang="zh-CN" altLang="en-US" sz="3600" dirty="0">
                <a:solidFill>
                  <a:prstClr val="white"/>
                </a:solidFill>
                <a:latin typeface="幼圆" panose="02010509060101010101" pitchFamily="49" charset="-122"/>
                <a:ea typeface="幼圆" panose="02010509060101010101" pitchFamily="49" charset="-122"/>
              </a:rPr>
              <a:t>指令上下移位法  </a:t>
            </a:r>
            <a:r>
              <a:rPr lang="en-US" altLang="zh-CN" sz="3600" dirty="0">
                <a:solidFill>
                  <a:prstClr val="white"/>
                </a:solidFill>
                <a:latin typeface="幼圆" panose="02010509060101010101" pitchFamily="49" charset="-122"/>
                <a:ea typeface="幼圆" panose="02010509060101010101" pitchFamily="49" charset="-122"/>
              </a:rPr>
              <a:t>2.</a:t>
            </a:r>
            <a:r>
              <a:rPr lang="zh-CN" altLang="en-US" sz="3600" dirty="0">
                <a:solidFill>
                  <a:prstClr val="white"/>
                </a:solidFill>
                <a:latin typeface="幼圆" panose="02010509060101010101" pitchFamily="49" charset="-122"/>
                <a:ea typeface="幼圆" panose="02010509060101010101" pitchFamily="49" charset="-122"/>
              </a:rPr>
              <a:t>等价替换法 </a:t>
            </a:r>
            <a:endParaRPr lang="en-US" altLang="zh-CN" sz="3600" dirty="0">
              <a:solidFill>
                <a:prstClr val="white"/>
              </a:solidFill>
              <a:latin typeface="幼圆" panose="02010509060101010101" pitchFamily="49" charset="-122"/>
              <a:ea typeface="幼圆" panose="02010509060101010101" pitchFamily="49" charset="-122"/>
            </a:endParaRPr>
          </a:p>
          <a:p>
            <a:pPr marL="0" lvl="0" indent="0">
              <a:buClr>
                <a:srgbClr val="1E5155">
                  <a:lumMod val="40000"/>
                  <a:lumOff val="60000"/>
                </a:srgbClr>
              </a:buClr>
              <a:buNone/>
            </a:pPr>
            <a:r>
              <a:rPr lang="zh-CN" altLang="en-US" sz="3600" dirty="0">
                <a:solidFill>
                  <a:prstClr val="white"/>
                </a:solidFill>
                <a:latin typeface="幼圆" panose="02010509060101010101" pitchFamily="49" charset="-122"/>
                <a:ea typeface="幼圆" panose="02010509060101010101" pitchFamily="49" charset="-122"/>
              </a:rPr>
              <a:t> </a:t>
            </a:r>
            <a:r>
              <a:rPr lang="en-US" altLang="zh-CN" sz="3600" dirty="0">
                <a:solidFill>
                  <a:prstClr val="white"/>
                </a:solidFill>
                <a:latin typeface="幼圆" panose="02010509060101010101" pitchFamily="49" charset="-122"/>
                <a:ea typeface="幼圆" panose="02010509060101010101" pitchFamily="49" charset="-122"/>
              </a:rPr>
              <a:t>3.00</a:t>
            </a:r>
            <a:r>
              <a:rPr lang="zh-CN" altLang="en-US" sz="3600" dirty="0">
                <a:solidFill>
                  <a:prstClr val="white"/>
                </a:solidFill>
                <a:latin typeface="幼圆" panose="02010509060101010101" pitchFamily="49" charset="-122"/>
                <a:ea typeface="幼圆" panose="02010509060101010101" pitchFamily="49" charset="-122"/>
              </a:rPr>
              <a:t>填充法        </a:t>
            </a:r>
            <a:r>
              <a:rPr lang="en-US" altLang="zh-CN" sz="3600" dirty="0">
                <a:solidFill>
                  <a:prstClr val="white"/>
                </a:solidFill>
                <a:latin typeface="幼圆" panose="02010509060101010101" pitchFamily="49" charset="-122"/>
                <a:ea typeface="幼圆" panose="02010509060101010101" pitchFamily="49" charset="-122"/>
              </a:rPr>
              <a:t>4.nop</a:t>
            </a:r>
            <a:r>
              <a:rPr lang="zh-CN" altLang="en-US" sz="3600" dirty="0">
                <a:solidFill>
                  <a:prstClr val="white"/>
                </a:solidFill>
                <a:latin typeface="幼圆" panose="02010509060101010101" pitchFamily="49" charset="-122"/>
                <a:ea typeface="幼圆" panose="02010509060101010101" pitchFamily="49" charset="-122"/>
              </a:rPr>
              <a:t>填充法  </a:t>
            </a:r>
            <a:endParaRPr lang="en-US" altLang="zh-CN" sz="3600" dirty="0">
              <a:solidFill>
                <a:prstClr val="white"/>
              </a:solidFill>
              <a:latin typeface="幼圆" panose="02010509060101010101" pitchFamily="49" charset="-122"/>
              <a:ea typeface="幼圆" panose="02010509060101010101" pitchFamily="49" charset="-122"/>
            </a:endParaRPr>
          </a:p>
          <a:p>
            <a:pPr marL="0" lvl="0" indent="0">
              <a:buClr>
                <a:srgbClr val="1E5155">
                  <a:lumMod val="40000"/>
                  <a:lumOff val="60000"/>
                </a:srgbClr>
              </a:buClr>
              <a:buNone/>
            </a:pPr>
            <a:r>
              <a:rPr lang="en-US" altLang="zh-CN" sz="3600" dirty="0">
                <a:solidFill>
                  <a:prstClr val="white"/>
                </a:solidFill>
                <a:latin typeface="幼圆" panose="02010509060101010101" pitchFamily="49" charset="-122"/>
                <a:ea typeface="幼圆" panose="02010509060101010101" pitchFamily="49" charset="-122"/>
              </a:rPr>
              <a:t> 5.</a:t>
            </a:r>
            <a:r>
              <a:rPr lang="zh-CN" altLang="en-US" sz="3600" dirty="0">
                <a:solidFill>
                  <a:prstClr val="white"/>
                </a:solidFill>
                <a:latin typeface="幼圆" panose="02010509060101010101" pitchFamily="49" charset="-122"/>
                <a:ea typeface="幼圆" panose="02010509060101010101" pitchFamily="49" charset="-122"/>
              </a:rPr>
              <a:t>字符串反转法    </a:t>
            </a:r>
            <a:r>
              <a:rPr lang="en-US" altLang="zh-CN" sz="3600" dirty="0">
                <a:solidFill>
                  <a:prstClr val="white"/>
                </a:solidFill>
                <a:latin typeface="幼圆" panose="02010509060101010101" pitchFamily="49" charset="-122"/>
                <a:ea typeface="幼圆" panose="02010509060101010101" pitchFamily="49" charset="-122"/>
              </a:rPr>
              <a:t>6.</a:t>
            </a:r>
            <a:r>
              <a:rPr lang="zh-CN" altLang="en-US" sz="3600" dirty="0">
                <a:solidFill>
                  <a:prstClr val="white"/>
                </a:solidFill>
                <a:latin typeface="幼圆" panose="02010509060101010101" pitchFamily="49" charset="-122"/>
                <a:ea typeface="幼圆" panose="02010509060101010101" pitchFamily="49" charset="-122"/>
              </a:rPr>
              <a:t>加一减一发 </a:t>
            </a:r>
            <a:endParaRPr lang="en-US" altLang="zh-CN" sz="3600" dirty="0">
              <a:solidFill>
                <a:prstClr val="white"/>
              </a:solidFill>
              <a:latin typeface="幼圆" panose="02010509060101010101" pitchFamily="49" charset="-122"/>
              <a:ea typeface="幼圆" panose="02010509060101010101" pitchFamily="49" charset="-122"/>
            </a:endParaRPr>
          </a:p>
          <a:p>
            <a:endParaRPr lang="zh-CN" altLang="en-US" dirty="0"/>
          </a:p>
        </p:txBody>
      </p:sp>
    </p:spTree>
    <p:extLst>
      <p:ext uri="{BB962C8B-B14F-4D97-AF65-F5344CB8AC3E}">
        <p14:creationId xmlns:p14="http://schemas.microsoft.com/office/powerpoint/2010/main" val="37387629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1105470"/>
            <a:ext cx="8946541" cy="5142930"/>
          </a:xfrm>
        </p:spPr>
        <p:txBody>
          <a:bodyPr/>
          <a:lstStyle/>
          <a:p>
            <a:endParaRPr lang="en-US" altLang="zh-CN" dirty="0" smtClean="0"/>
          </a:p>
          <a:p>
            <a:endParaRPr lang="en-US" altLang="zh-CN" dirty="0"/>
          </a:p>
          <a:p>
            <a:r>
              <a:rPr lang="zh-CN" altLang="en-US" sz="4400" dirty="0" smtClean="0">
                <a:latin typeface="幼圆" panose="02010509060101010101" pitchFamily="49" charset="-122"/>
                <a:ea typeface="幼圆" panose="02010509060101010101" pitchFamily="49" charset="-122"/>
              </a:rPr>
              <a:t>总结一下：</a:t>
            </a:r>
            <a:endParaRPr lang="en-US" altLang="zh-CN" sz="4400" dirty="0" smtClean="0">
              <a:latin typeface="幼圆" panose="02010509060101010101" pitchFamily="49" charset="-122"/>
              <a:ea typeface="幼圆" panose="02010509060101010101" pitchFamily="49" charset="-122"/>
            </a:endParaRPr>
          </a:p>
          <a:p>
            <a:endParaRPr lang="en-US" altLang="zh-CN" dirty="0"/>
          </a:p>
          <a:p>
            <a:r>
              <a:rPr lang="zh-CN" altLang="en-US" sz="4800" dirty="0" smtClean="0"/>
              <a:t>只要是病毒代码在更改后还能运行，其实怎样都行。</a:t>
            </a:r>
            <a:endParaRPr lang="zh-CN" altLang="en-US" sz="4800" dirty="0"/>
          </a:p>
        </p:txBody>
      </p:sp>
    </p:spTree>
    <p:extLst>
      <p:ext uri="{BB962C8B-B14F-4D97-AF65-F5344CB8AC3E}">
        <p14:creationId xmlns:p14="http://schemas.microsoft.com/office/powerpoint/2010/main" val="35281180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幼圆" panose="02010509060101010101" pitchFamily="49" charset="-122"/>
                <a:ea typeface="幼圆" panose="02010509060101010101" pitchFamily="49" charset="-122"/>
              </a:rPr>
              <a:t>7.</a:t>
            </a:r>
            <a:r>
              <a:rPr lang="zh-CN" altLang="en-US" dirty="0">
                <a:latin typeface="幼圆" panose="02010509060101010101" pitchFamily="49" charset="-122"/>
                <a:ea typeface="幼圆" panose="02010509060101010101" pitchFamily="49" charset="-122"/>
              </a:rPr>
              <a:t>特征码通用跳转法</a:t>
            </a:r>
          </a:p>
        </p:txBody>
      </p:sp>
      <p:sp>
        <p:nvSpPr>
          <p:cNvPr id="3" name="内容占位符 2"/>
          <p:cNvSpPr>
            <a:spLocks noGrp="1"/>
          </p:cNvSpPr>
          <p:nvPr>
            <p:ph idx="1"/>
          </p:nvPr>
        </p:nvSpPr>
        <p:spPr>
          <a:xfrm>
            <a:off x="1103312" y="1514902"/>
            <a:ext cx="8946541" cy="4733498"/>
          </a:xfrm>
        </p:spPr>
        <p:txBody>
          <a:bodyPr/>
          <a:lstStyle/>
          <a:p>
            <a:endParaRPr lang="en-US" altLang="zh-CN" dirty="0" smtClean="0"/>
          </a:p>
          <a:p>
            <a:r>
              <a:rPr lang="zh-CN" altLang="en-US" sz="2800" dirty="0" smtClean="0">
                <a:latin typeface="幼圆" panose="02010509060101010101" pitchFamily="49" charset="-122"/>
                <a:ea typeface="幼圆" panose="02010509060101010101" pitchFamily="49" charset="-122"/>
              </a:rPr>
              <a:t>首先</a:t>
            </a:r>
            <a:r>
              <a:rPr lang="zh-CN" altLang="en-US" sz="2800" dirty="0">
                <a:latin typeface="幼圆" panose="02010509060101010101" pitchFamily="49" charset="-122"/>
                <a:ea typeface="幼圆" panose="02010509060101010101" pitchFamily="49" charset="-122"/>
              </a:rPr>
              <a:t>要搜索出一些零</a:t>
            </a:r>
            <a:r>
              <a:rPr lang="zh-CN" altLang="en-US" sz="2800" dirty="0" smtClean="0">
                <a:latin typeface="幼圆" panose="02010509060101010101" pitchFamily="49" charset="-122"/>
                <a:ea typeface="幼圆" panose="02010509060101010101" pitchFamily="49" charset="-122"/>
              </a:rPr>
              <a:t>区域</a:t>
            </a:r>
            <a:endParaRPr lang="en-US" altLang="zh-CN" sz="2800" dirty="0" smtClean="0">
              <a:latin typeface="幼圆" panose="02010509060101010101" pitchFamily="49" charset="-122"/>
              <a:ea typeface="幼圆" panose="02010509060101010101" pitchFamily="49" charset="-122"/>
            </a:endParaRPr>
          </a:p>
          <a:p>
            <a:endParaRPr lang="en-US" altLang="zh-CN" sz="2800" dirty="0" smtClean="0">
              <a:latin typeface="幼圆" panose="02010509060101010101" pitchFamily="49" charset="-122"/>
              <a:ea typeface="幼圆" panose="02010509060101010101" pitchFamily="49" charset="-122"/>
            </a:endParaRPr>
          </a:p>
          <a:p>
            <a:r>
              <a:rPr lang="zh-CN" altLang="en-US" sz="2800" dirty="0" smtClean="0">
                <a:latin typeface="幼圆" panose="02010509060101010101" pitchFamily="49" charset="-122"/>
                <a:ea typeface="幼圆" panose="02010509060101010101" pitchFamily="49" charset="-122"/>
              </a:rPr>
              <a:t>零</a:t>
            </a:r>
            <a:r>
              <a:rPr lang="zh-CN" altLang="en-US" sz="2800" dirty="0">
                <a:latin typeface="幼圆" panose="02010509060101010101" pitchFamily="49" charset="-122"/>
                <a:ea typeface="幼圆" panose="02010509060101010101" pitchFamily="49" charset="-122"/>
              </a:rPr>
              <a:t>区域是编程人员为了写好的程序以后还能做出一些修改所写入的一些空区而写入空区的一些地方，说白了也就是说让刚才所写的特征码跳过来然后再跳回去继续执行。</a:t>
            </a:r>
          </a:p>
        </p:txBody>
      </p:sp>
    </p:spTree>
    <p:extLst>
      <p:ext uri="{BB962C8B-B14F-4D97-AF65-F5344CB8AC3E}">
        <p14:creationId xmlns:p14="http://schemas.microsoft.com/office/powerpoint/2010/main" val="8377775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6111" y="452718"/>
            <a:ext cx="9404723" cy="1048536"/>
          </a:xfrm>
        </p:spPr>
        <p:txBody>
          <a:bodyPr/>
          <a:lstStyle/>
          <a:p>
            <a:r>
              <a:rPr lang="en-US" altLang="zh-CN" dirty="0" smtClean="0">
                <a:latin typeface="幼圆" panose="02010509060101010101" pitchFamily="49" charset="-122"/>
                <a:ea typeface="幼圆" panose="02010509060101010101" pitchFamily="49" charset="-122"/>
              </a:rPr>
              <a:t>8.</a:t>
            </a:r>
            <a:r>
              <a:rPr lang="zh-CN" altLang="en-US" dirty="0" smtClean="0">
                <a:latin typeface="幼圆" panose="02010509060101010101" pitchFamily="49" charset="-122"/>
                <a:ea typeface="幼圆" panose="02010509060101010101" pitchFamily="49" charset="-122"/>
              </a:rPr>
              <a:t>其它的一些方法</a:t>
            </a:r>
            <a:r>
              <a:rPr lang="zh-CN" altLang="en-US" dirty="0" smtClean="0"/>
              <a:t>：</a:t>
            </a:r>
            <a:endParaRPr lang="zh-CN" altLang="en-US" dirty="0"/>
          </a:p>
        </p:txBody>
      </p:sp>
      <p:sp>
        <p:nvSpPr>
          <p:cNvPr id="3" name="内容占位符 2"/>
          <p:cNvSpPr>
            <a:spLocks noGrp="1"/>
          </p:cNvSpPr>
          <p:nvPr>
            <p:ph idx="1"/>
          </p:nvPr>
        </p:nvSpPr>
        <p:spPr>
          <a:xfrm>
            <a:off x="1103312" y="1692322"/>
            <a:ext cx="8946541" cy="4556077"/>
          </a:xfrm>
        </p:spPr>
        <p:txBody>
          <a:bodyPr/>
          <a:lstStyle/>
          <a:p>
            <a:r>
              <a:rPr lang="zh-CN" altLang="en-US" sz="3200" dirty="0" smtClean="0">
                <a:latin typeface="幼圆" panose="02010509060101010101" pitchFamily="49" charset="-122"/>
                <a:ea typeface="幼圆" panose="02010509060101010101" pitchFamily="49" charset="-122"/>
              </a:rPr>
              <a:t>说明：</a:t>
            </a:r>
            <a:endParaRPr lang="en-US" altLang="zh-CN" sz="3200" dirty="0" smtClean="0">
              <a:latin typeface="幼圆" panose="02010509060101010101" pitchFamily="49" charset="-122"/>
              <a:ea typeface="幼圆" panose="02010509060101010101" pitchFamily="49" charset="-122"/>
            </a:endParaRPr>
          </a:p>
          <a:p>
            <a:r>
              <a:rPr lang="zh-CN" altLang="en-US" sz="3200" dirty="0">
                <a:latin typeface="幼圆" panose="02010509060101010101" pitchFamily="49" charset="-122"/>
                <a:ea typeface="幼圆" panose="02010509060101010101" pitchFamily="49" charset="-122"/>
              </a:rPr>
              <a:t>遇到输入表和</a:t>
            </a:r>
            <a:r>
              <a:rPr lang="en-US" altLang="zh-CN" sz="3200" dirty="0" err="1">
                <a:latin typeface="幼圆" panose="02010509060101010101" pitchFamily="49" charset="-122"/>
                <a:ea typeface="幼圆" panose="02010509060101010101" pitchFamily="49" charset="-122"/>
              </a:rPr>
              <a:t>pe</a:t>
            </a:r>
            <a:r>
              <a:rPr lang="zh-CN" altLang="en-US" sz="3200" dirty="0">
                <a:latin typeface="幼圆" panose="02010509060101010101" pitchFamily="49" charset="-122"/>
                <a:ea typeface="幼圆" panose="02010509060101010101" pitchFamily="49" charset="-122"/>
              </a:rPr>
              <a:t>头等敏感</a:t>
            </a:r>
            <a:r>
              <a:rPr lang="zh-CN" altLang="en-US" sz="3200" dirty="0" smtClean="0">
                <a:latin typeface="幼圆" panose="02010509060101010101" pitchFamily="49" charset="-122"/>
                <a:ea typeface="幼圆" panose="02010509060101010101" pitchFamily="49" charset="-122"/>
              </a:rPr>
              <a:t>位置上面的方法都是</a:t>
            </a:r>
            <a:r>
              <a:rPr lang="zh-CN" altLang="en-US" sz="3200" dirty="0">
                <a:latin typeface="幼圆" panose="02010509060101010101" pitchFamily="49" charset="-122"/>
                <a:ea typeface="幼圆" panose="02010509060101010101" pitchFamily="49" charset="-122"/>
              </a:rPr>
              <a:t>不行</a:t>
            </a:r>
            <a:r>
              <a:rPr lang="zh-CN" altLang="en-US" sz="3200" dirty="0" smtClean="0">
                <a:latin typeface="幼圆" panose="02010509060101010101" pitchFamily="49" charset="-122"/>
                <a:ea typeface="幼圆" panose="02010509060101010101" pitchFamily="49" charset="-122"/>
              </a:rPr>
              <a:t>的。</a:t>
            </a:r>
            <a:endParaRPr lang="en-US" altLang="zh-CN" sz="3200" dirty="0" smtClean="0">
              <a:latin typeface="幼圆" panose="02010509060101010101" pitchFamily="49" charset="-122"/>
              <a:ea typeface="幼圆" panose="02010509060101010101" pitchFamily="49" charset="-122"/>
            </a:endParaRPr>
          </a:p>
          <a:p>
            <a:r>
              <a:rPr lang="zh-CN" altLang="en-US" sz="3200" dirty="0">
                <a:latin typeface="幼圆" panose="02010509060101010101" pitchFamily="49" charset="-122"/>
                <a:ea typeface="幼圆" panose="02010509060101010101" pitchFamily="49" charset="-122"/>
              </a:rPr>
              <a:t>输入表在</a:t>
            </a:r>
            <a:r>
              <a:rPr lang="en-US" altLang="zh-CN" sz="3200" dirty="0" err="1">
                <a:latin typeface="幼圆" panose="02010509060101010101" pitchFamily="49" charset="-122"/>
                <a:ea typeface="幼圆" panose="02010509060101010101" pitchFamily="49" charset="-122"/>
              </a:rPr>
              <a:t>pe</a:t>
            </a:r>
            <a:r>
              <a:rPr lang="zh-CN" altLang="en-US" sz="3200" dirty="0">
                <a:latin typeface="幼圆" panose="02010509060101010101" pitchFamily="49" charset="-122"/>
                <a:ea typeface="幼圆" panose="02010509060101010101" pitchFamily="49" charset="-122"/>
              </a:rPr>
              <a:t>文件中占有重要的地位，随便修改，会导致</a:t>
            </a:r>
            <a:r>
              <a:rPr lang="zh-CN" altLang="en-US" dirty="0"/>
              <a:t>程序损坏</a:t>
            </a:r>
          </a:p>
        </p:txBody>
      </p:sp>
    </p:spTree>
    <p:extLst>
      <p:ext uri="{BB962C8B-B14F-4D97-AF65-F5344CB8AC3E}">
        <p14:creationId xmlns:p14="http://schemas.microsoft.com/office/powerpoint/2010/main" val="2639790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幼圆" panose="02010509060101010101" pitchFamily="49" charset="-122"/>
                <a:ea typeface="幼圆" panose="02010509060101010101" pitchFamily="49" charset="-122"/>
              </a:rPr>
              <a:t>介绍下</a:t>
            </a:r>
            <a:r>
              <a:rPr lang="en-US" altLang="zh-CN" dirty="0" smtClean="0">
                <a:latin typeface="幼圆" panose="02010509060101010101" pitchFamily="49" charset="-122"/>
                <a:ea typeface="幼圆" panose="02010509060101010101" pitchFamily="49" charset="-122"/>
              </a:rPr>
              <a:t>PE</a:t>
            </a:r>
            <a:r>
              <a:rPr lang="zh-CN" altLang="en-US" dirty="0" smtClean="0">
                <a:latin typeface="幼圆" panose="02010509060101010101" pitchFamily="49" charset="-122"/>
                <a:ea typeface="幼圆" panose="02010509060101010101" pitchFamily="49" charset="-122"/>
              </a:rPr>
              <a:t>文件：</a:t>
            </a:r>
            <a:endParaRPr lang="zh-CN" altLang="en-US" dirty="0">
              <a:latin typeface="幼圆" panose="02010509060101010101" pitchFamily="49" charset="-122"/>
              <a:ea typeface="幼圆" panose="02010509060101010101" pitchFamily="49" charset="-122"/>
            </a:endParaRPr>
          </a:p>
        </p:txBody>
      </p:sp>
      <p:sp>
        <p:nvSpPr>
          <p:cNvPr id="3" name="内容占位符 2"/>
          <p:cNvSpPr>
            <a:spLocks noGrp="1"/>
          </p:cNvSpPr>
          <p:nvPr>
            <p:ph idx="1"/>
          </p:nvPr>
        </p:nvSpPr>
        <p:spPr/>
        <p:txBody>
          <a:bodyPr/>
          <a:lstStyle/>
          <a:p>
            <a:endParaRPr lang="zh-CN" altLang="en-US" dirty="0"/>
          </a:p>
          <a:p>
            <a:r>
              <a:rPr lang="zh-CN" altLang="en-US" sz="3600" dirty="0">
                <a:latin typeface="幼圆" panose="02010509060101010101" pitchFamily="49" charset="-122"/>
                <a:ea typeface="幼圆" panose="02010509060101010101" pitchFamily="49" charset="-122"/>
              </a:rPr>
              <a:t>常见的</a:t>
            </a:r>
            <a:r>
              <a:rPr lang="en-US" altLang="zh-CN" sz="3600" dirty="0">
                <a:latin typeface="幼圆" panose="02010509060101010101" pitchFamily="49" charset="-122"/>
                <a:ea typeface="幼圆" panose="02010509060101010101" pitchFamily="49" charset="-122"/>
              </a:rPr>
              <a:t>EXE</a:t>
            </a:r>
            <a:r>
              <a:rPr lang="zh-CN" altLang="en-US" sz="3600" dirty="0">
                <a:latin typeface="幼圆" panose="02010509060101010101" pitchFamily="49" charset="-122"/>
                <a:ea typeface="幼圆" panose="02010509060101010101" pitchFamily="49" charset="-122"/>
              </a:rPr>
              <a:t>、</a:t>
            </a:r>
            <a:r>
              <a:rPr lang="en-US" altLang="zh-CN" sz="3600" dirty="0">
                <a:latin typeface="幼圆" panose="02010509060101010101" pitchFamily="49" charset="-122"/>
                <a:ea typeface="幼圆" panose="02010509060101010101" pitchFamily="49" charset="-122"/>
              </a:rPr>
              <a:t>DLL</a:t>
            </a:r>
            <a:r>
              <a:rPr lang="zh-CN" altLang="en-US" sz="3600" dirty="0">
                <a:latin typeface="幼圆" panose="02010509060101010101" pitchFamily="49" charset="-122"/>
                <a:ea typeface="幼圆" panose="02010509060101010101" pitchFamily="49" charset="-122"/>
              </a:rPr>
              <a:t>、</a:t>
            </a:r>
            <a:r>
              <a:rPr lang="en-US" altLang="zh-CN" sz="3600" dirty="0">
                <a:latin typeface="幼圆" panose="02010509060101010101" pitchFamily="49" charset="-122"/>
                <a:ea typeface="幼圆" panose="02010509060101010101" pitchFamily="49" charset="-122"/>
              </a:rPr>
              <a:t>OCX</a:t>
            </a:r>
            <a:r>
              <a:rPr lang="zh-CN" altLang="en-US" sz="3600" dirty="0">
                <a:latin typeface="幼圆" panose="02010509060101010101" pitchFamily="49" charset="-122"/>
                <a:ea typeface="幼圆" panose="02010509060101010101" pitchFamily="49" charset="-122"/>
              </a:rPr>
              <a:t>、</a:t>
            </a:r>
            <a:r>
              <a:rPr lang="en-US" altLang="zh-CN" sz="3600" dirty="0">
                <a:latin typeface="幼圆" panose="02010509060101010101" pitchFamily="49" charset="-122"/>
                <a:ea typeface="幼圆" panose="02010509060101010101" pitchFamily="49" charset="-122"/>
              </a:rPr>
              <a:t>SYS</a:t>
            </a:r>
            <a:r>
              <a:rPr lang="zh-CN" altLang="en-US" sz="3600" dirty="0">
                <a:latin typeface="幼圆" panose="02010509060101010101" pitchFamily="49" charset="-122"/>
                <a:ea typeface="幼圆" panose="02010509060101010101" pitchFamily="49" charset="-122"/>
              </a:rPr>
              <a:t>、</a:t>
            </a:r>
            <a:r>
              <a:rPr lang="en-US" altLang="zh-CN" sz="3600" dirty="0">
                <a:latin typeface="幼圆" panose="02010509060101010101" pitchFamily="49" charset="-122"/>
                <a:ea typeface="幼圆" panose="02010509060101010101" pitchFamily="49" charset="-122"/>
              </a:rPr>
              <a:t>COM</a:t>
            </a:r>
            <a:r>
              <a:rPr lang="zh-CN" altLang="en-US" sz="3600" dirty="0">
                <a:latin typeface="幼圆" panose="02010509060101010101" pitchFamily="49" charset="-122"/>
                <a:ea typeface="幼圆" panose="02010509060101010101" pitchFamily="49" charset="-122"/>
              </a:rPr>
              <a:t>都是</a:t>
            </a:r>
            <a:r>
              <a:rPr lang="en-US" altLang="zh-CN" sz="3600" dirty="0">
                <a:latin typeface="幼圆" panose="02010509060101010101" pitchFamily="49" charset="-122"/>
                <a:ea typeface="幼圆" panose="02010509060101010101" pitchFamily="49" charset="-122"/>
              </a:rPr>
              <a:t>PE</a:t>
            </a:r>
            <a:r>
              <a:rPr lang="zh-CN" altLang="en-US" sz="3600" dirty="0">
                <a:latin typeface="幼圆" panose="02010509060101010101" pitchFamily="49" charset="-122"/>
                <a:ea typeface="幼圆" panose="02010509060101010101" pitchFamily="49" charset="-122"/>
              </a:rPr>
              <a:t>文件，</a:t>
            </a:r>
            <a:r>
              <a:rPr lang="en-US" altLang="zh-CN" sz="3600" dirty="0">
                <a:latin typeface="幼圆" panose="02010509060101010101" pitchFamily="49" charset="-122"/>
                <a:ea typeface="幼圆" panose="02010509060101010101" pitchFamily="49" charset="-122"/>
              </a:rPr>
              <a:t>PE</a:t>
            </a:r>
            <a:r>
              <a:rPr lang="zh-CN" altLang="en-US" sz="3600" dirty="0">
                <a:latin typeface="幼圆" panose="02010509060101010101" pitchFamily="49" charset="-122"/>
                <a:ea typeface="幼圆" panose="02010509060101010101" pitchFamily="49" charset="-122"/>
              </a:rPr>
              <a:t>文件是微软</a:t>
            </a:r>
            <a:r>
              <a:rPr lang="en-US" altLang="zh-CN" sz="3600" dirty="0">
                <a:latin typeface="幼圆" panose="02010509060101010101" pitchFamily="49" charset="-122"/>
                <a:ea typeface="幼圆" panose="02010509060101010101" pitchFamily="49" charset="-122"/>
              </a:rPr>
              <a:t>Windows</a:t>
            </a:r>
            <a:r>
              <a:rPr lang="zh-CN" altLang="en-US" sz="3600" dirty="0">
                <a:latin typeface="幼圆" panose="02010509060101010101" pitchFamily="49" charset="-122"/>
                <a:ea typeface="幼圆" panose="02010509060101010101" pitchFamily="49" charset="-122"/>
              </a:rPr>
              <a:t>操作系统上的程序文件（可能是间接被执行，如</a:t>
            </a:r>
            <a:r>
              <a:rPr lang="en-US" altLang="zh-CN" sz="3600" dirty="0">
                <a:latin typeface="幼圆" panose="02010509060101010101" pitchFamily="49" charset="-122"/>
                <a:ea typeface="幼圆" panose="02010509060101010101" pitchFamily="49" charset="-122"/>
              </a:rPr>
              <a:t>DLL</a:t>
            </a:r>
            <a:r>
              <a:rPr lang="zh-CN" altLang="en-US" sz="3600" dirty="0">
                <a:latin typeface="幼圆" panose="02010509060101010101" pitchFamily="49" charset="-122"/>
                <a:ea typeface="幼圆" panose="02010509060101010101" pitchFamily="49" charset="-122"/>
              </a:rPr>
              <a:t>）</a:t>
            </a:r>
          </a:p>
          <a:p>
            <a:r>
              <a:rPr lang="zh-CN" altLang="en-US" sz="3600" dirty="0">
                <a:latin typeface="幼圆" panose="02010509060101010101" pitchFamily="49" charset="-122"/>
                <a:ea typeface="幼圆" panose="02010509060101010101" pitchFamily="49" charset="-122"/>
              </a:rPr>
              <a:t>输入表是</a:t>
            </a:r>
            <a:r>
              <a:rPr lang="en-US" altLang="zh-CN" sz="3600" dirty="0">
                <a:latin typeface="幼圆" panose="02010509060101010101" pitchFamily="49" charset="-122"/>
                <a:ea typeface="幼圆" panose="02010509060101010101" pitchFamily="49" charset="-122"/>
              </a:rPr>
              <a:t>PE</a:t>
            </a:r>
            <a:r>
              <a:rPr lang="zh-CN" altLang="en-US" sz="3600" dirty="0">
                <a:latin typeface="幼圆" panose="02010509060101010101" pitchFamily="49" charset="-122"/>
                <a:ea typeface="幼圆" panose="02010509060101010101" pitchFamily="49" charset="-122"/>
              </a:rPr>
              <a:t>文件结构中不可或缺的部分，输入表也称之为“导入表”</a:t>
            </a:r>
          </a:p>
          <a:p>
            <a:endParaRPr lang="en-US" altLang="zh-CN" dirty="0" smtClean="0"/>
          </a:p>
        </p:txBody>
      </p:sp>
    </p:spTree>
    <p:extLst>
      <p:ext uri="{BB962C8B-B14F-4D97-AF65-F5344CB8AC3E}">
        <p14:creationId xmlns:p14="http://schemas.microsoft.com/office/powerpoint/2010/main" val="24743382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534" y="0"/>
            <a:ext cx="12287534" cy="6858000"/>
          </a:xfrm>
        </p:spPr>
      </p:pic>
    </p:spTree>
    <p:extLst>
      <p:ext uri="{BB962C8B-B14F-4D97-AF65-F5344CB8AC3E}">
        <p14:creationId xmlns:p14="http://schemas.microsoft.com/office/powerpoint/2010/main" val="4235549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080667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3200" dirty="0">
                <a:latin typeface="幼圆" panose="02010509060101010101" pitchFamily="49" charset="-122"/>
                <a:ea typeface="幼圆" panose="02010509060101010101" pitchFamily="49" charset="-122"/>
              </a:rPr>
              <a:t>卡巴，</a:t>
            </a:r>
            <a:r>
              <a:rPr lang="en-US" altLang="zh-CN" sz="3200" dirty="0">
                <a:latin typeface="幼圆" panose="02010509060101010101" pitchFamily="49" charset="-122"/>
                <a:ea typeface="幼圆" panose="02010509060101010101" pitchFamily="49" charset="-122"/>
              </a:rPr>
              <a:t>nod32</a:t>
            </a:r>
            <a:r>
              <a:rPr lang="zh-CN" altLang="en-US" sz="3200" dirty="0">
                <a:latin typeface="幼圆" panose="02010509060101010101" pitchFamily="49" charset="-122"/>
                <a:ea typeface="幼圆" panose="02010509060101010101" pitchFamily="49" charset="-122"/>
              </a:rPr>
              <a:t>，小红伞都比较喜欢杀输入</a:t>
            </a:r>
            <a:r>
              <a:rPr lang="zh-CN" altLang="en-US" sz="3200" dirty="0" smtClean="0">
                <a:latin typeface="幼圆" panose="02010509060101010101" pitchFamily="49" charset="-122"/>
                <a:ea typeface="幼圆" panose="02010509060101010101" pitchFamily="49" charset="-122"/>
              </a:rPr>
              <a:t>表</a:t>
            </a:r>
            <a:endParaRPr lang="en-US" altLang="zh-CN" sz="3200" dirty="0" smtClean="0">
              <a:latin typeface="幼圆" panose="02010509060101010101" pitchFamily="49" charset="-122"/>
              <a:ea typeface="幼圆" panose="02010509060101010101" pitchFamily="49" charset="-122"/>
            </a:endParaRPr>
          </a:p>
          <a:p>
            <a:endParaRPr lang="en-US" altLang="zh-CN" sz="3200" dirty="0">
              <a:latin typeface="幼圆" panose="02010509060101010101" pitchFamily="49" charset="-122"/>
              <a:ea typeface="幼圆" panose="02010509060101010101" pitchFamily="49" charset="-122"/>
            </a:endParaRPr>
          </a:p>
          <a:p>
            <a:r>
              <a:rPr lang="zh-CN" altLang="en-US" sz="3200" dirty="0">
                <a:latin typeface="幼圆" panose="02010509060101010101" pitchFamily="49" charset="-122"/>
                <a:ea typeface="幼圆" panose="02010509060101010101" pitchFamily="49" charset="-122"/>
              </a:rPr>
              <a:t>附加</a:t>
            </a:r>
            <a:r>
              <a:rPr lang="zh-CN" altLang="en-US" sz="3200" dirty="0" smtClean="0">
                <a:latin typeface="幼圆" panose="02010509060101010101" pitchFamily="49" charset="-122"/>
                <a:ea typeface="幼圆" panose="02010509060101010101" pitchFamily="49" charset="-122"/>
              </a:rPr>
              <a:t>说明</a:t>
            </a:r>
            <a:r>
              <a:rPr lang="en-US" altLang="zh-CN" sz="3200" dirty="0" smtClean="0">
                <a:latin typeface="幼圆" panose="02010509060101010101" pitchFamily="49" charset="-122"/>
                <a:ea typeface="幼圆" panose="02010509060101010101" pitchFamily="49" charset="-122"/>
              </a:rPr>
              <a:t>:</a:t>
            </a:r>
            <a:r>
              <a:rPr lang="zh-CN" altLang="en-US" sz="3200" dirty="0" smtClean="0">
                <a:latin typeface="幼圆" panose="02010509060101010101" pitchFamily="49" charset="-122"/>
                <a:ea typeface="幼圆" panose="02010509060101010101" pitchFamily="49" charset="-122"/>
              </a:rPr>
              <a:t>作为</a:t>
            </a:r>
            <a:r>
              <a:rPr lang="en-US" altLang="zh-CN" sz="3200" dirty="0">
                <a:latin typeface="幼圆" panose="02010509060101010101" pitchFamily="49" charset="-122"/>
                <a:ea typeface="幼圆" panose="02010509060101010101" pitchFamily="49" charset="-122"/>
              </a:rPr>
              <a:t>PE</a:t>
            </a:r>
            <a:r>
              <a:rPr lang="zh-CN" altLang="en-US" sz="3200" dirty="0">
                <a:latin typeface="幼圆" panose="02010509060101010101" pitchFamily="49" charset="-122"/>
                <a:ea typeface="幼圆" panose="02010509060101010101" pitchFamily="49" charset="-122"/>
              </a:rPr>
              <a:t>文件最重要的</a:t>
            </a:r>
            <a:r>
              <a:rPr lang="en-US" altLang="zh-CN" sz="3200" dirty="0">
                <a:latin typeface="幼圆" panose="02010509060101010101" pitchFamily="49" charset="-122"/>
                <a:ea typeface="幼圆" panose="02010509060101010101" pitchFamily="49" charset="-122"/>
              </a:rPr>
              <a:t>DOS</a:t>
            </a:r>
            <a:r>
              <a:rPr lang="zh-CN" altLang="en-US" sz="3200" dirty="0">
                <a:latin typeface="幼圆" panose="02010509060101010101" pitchFamily="49" charset="-122"/>
                <a:ea typeface="幼圆" panose="02010509060101010101" pitchFamily="49" charset="-122"/>
              </a:rPr>
              <a:t>头文件是不能随便修改数据的</a:t>
            </a:r>
          </a:p>
        </p:txBody>
      </p:sp>
    </p:spTree>
    <p:extLst>
      <p:ext uri="{BB962C8B-B14F-4D97-AF65-F5344CB8AC3E}">
        <p14:creationId xmlns:p14="http://schemas.microsoft.com/office/powerpoint/2010/main" val="32782120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25984033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129" y="354244"/>
            <a:ext cx="9404723" cy="911848"/>
          </a:xfrm>
        </p:spPr>
        <p:txBody>
          <a:bodyPr/>
          <a:lstStyle/>
          <a:p>
            <a:r>
              <a:rPr lang="zh-CN" altLang="en-US" dirty="0" smtClean="0">
                <a:latin typeface="幼圆" panose="02010509060101010101" pitchFamily="49" charset="-122"/>
                <a:ea typeface="幼圆" panose="02010509060101010101" pitchFamily="49" charset="-122"/>
              </a:rPr>
              <a:t>认识杀毒软件</a:t>
            </a:r>
            <a:r>
              <a:rPr lang="zh-CN" altLang="en-US" dirty="0" smtClean="0"/>
              <a:t>：</a:t>
            </a:r>
            <a:endParaRPr lang="zh-CN" altLang="en-US" dirty="0"/>
          </a:p>
        </p:txBody>
      </p:sp>
      <p:sp>
        <p:nvSpPr>
          <p:cNvPr id="3" name="内容占位符 2"/>
          <p:cNvSpPr>
            <a:spLocks noGrp="1"/>
          </p:cNvSpPr>
          <p:nvPr>
            <p:ph idx="1"/>
          </p:nvPr>
        </p:nvSpPr>
        <p:spPr>
          <a:xfrm>
            <a:off x="645130" y="1139483"/>
            <a:ext cx="9404723" cy="5514535"/>
          </a:xfrm>
        </p:spPr>
        <p:txBody>
          <a:bodyPr>
            <a:normAutofit/>
          </a:bodyPr>
          <a:lstStyle/>
          <a:p>
            <a:r>
              <a:rPr lang="zh-CN" altLang="en-US" sz="2800" dirty="0" smtClean="0">
                <a:latin typeface="幼圆" panose="02010509060101010101" pitchFamily="49" charset="-122"/>
                <a:ea typeface="幼圆" panose="02010509060101010101" pitchFamily="49" charset="-122"/>
              </a:rPr>
              <a:t>主要的杀毒软件：</a:t>
            </a:r>
            <a:endParaRPr lang="en-US" altLang="zh-CN" dirty="0">
              <a:latin typeface="华文隶书" panose="02010800040101010101" pitchFamily="2" charset="-122"/>
              <a:ea typeface="华文隶书" panose="02010800040101010101" pitchFamily="2" charset="-122"/>
            </a:endParaRPr>
          </a:p>
          <a:p>
            <a:pPr marL="0" indent="0">
              <a:buNone/>
            </a:pPr>
            <a:r>
              <a:rPr lang="zh-CN" altLang="en-US" sz="4000" dirty="0" smtClean="0">
                <a:latin typeface="隶书" panose="02010509060101010101" pitchFamily="49" charset="-122"/>
                <a:ea typeface="隶书" panose="02010509060101010101" pitchFamily="49" charset="-122"/>
              </a:rPr>
              <a:t>国外的：</a:t>
            </a:r>
            <a:r>
              <a:rPr lang="en-US" altLang="zh-CN" dirty="0" smtClean="0">
                <a:latin typeface="华文隶书" panose="02010800040101010101" pitchFamily="2" charset="-122"/>
                <a:ea typeface="华文隶书" panose="02010800040101010101" pitchFamily="2" charset="-122"/>
              </a:rPr>
              <a:t>  </a:t>
            </a:r>
          </a:p>
          <a:p>
            <a:pPr marL="0" indent="0">
              <a:buNone/>
            </a:pPr>
            <a:r>
              <a:rPr lang="en-US" altLang="zh-CN" dirty="0">
                <a:latin typeface="华文隶书" panose="02010800040101010101" pitchFamily="2" charset="-122"/>
                <a:ea typeface="华文隶书" panose="02010800040101010101" pitchFamily="2" charset="-122"/>
              </a:rPr>
              <a:t> </a:t>
            </a:r>
            <a:r>
              <a:rPr lang="en-US" altLang="zh-CN" dirty="0" smtClean="0">
                <a:latin typeface="华文隶书" panose="02010800040101010101" pitchFamily="2" charset="-122"/>
                <a:ea typeface="华文隶书" panose="02010800040101010101" pitchFamily="2" charset="-122"/>
              </a:rPr>
              <a:t> </a:t>
            </a:r>
            <a:r>
              <a:rPr lang="en-US" altLang="zh-CN" sz="3200" dirty="0" smtClean="0">
                <a:latin typeface="华文隶书" panose="02010800040101010101" pitchFamily="2" charset="-122"/>
                <a:ea typeface="华文隶书" panose="02010800040101010101" pitchFamily="2" charset="-122"/>
              </a:rPr>
              <a:t>NOD32  (</a:t>
            </a:r>
            <a:r>
              <a:rPr lang="zh-CN" altLang="en-US" sz="3200" dirty="0" smtClean="0">
                <a:latin typeface="华文隶书" panose="02010800040101010101" pitchFamily="2" charset="-122"/>
                <a:ea typeface="华文隶书" panose="02010800040101010101" pitchFamily="2" charset="-122"/>
              </a:rPr>
              <a:t>有云引擎</a:t>
            </a:r>
            <a:r>
              <a:rPr lang="en-US" altLang="zh-CN" sz="3200" dirty="0" smtClean="0">
                <a:latin typeface="华文隶书" panose="02010800040101010101" pitchFamily="2" charset="-122"/>
                <a:ea typeface="华文隶书" panose="02010800040101010101" pitchFamily="2" charset="-122"/>
              </a:rPr>
              <a:t>)</a:t>
            </a:r>
          </a:p>
          <a:p>
            <a:pPr marL="0" indent="0">
              <a:buNone/>
            </a:pPr>
            <a:r>
              <a:rPr lang="en-US" altLang="zh-CN" sz="3200" dirty="0">
                <a:latin typeface="华文隶书" panose="02010800040101010101" pitchFamily="2" charset="-122"/>
                <a:ea typeface="华文隶书" panose="02010800040101010101" pitchFamily="2" charset="-122"/>
              </a:rPr>
              <a:t> </a:t>
            </a:r>
            <a:r>
              <a:rPr lang="zh-CN" altLang="en-US" sz="3200" dirty="0" smtClean="0">
                <a:latin typeface="华文隶书" panose="02010800040101010101" pitchFamily="2" charset="-122"/>
                <a:ea typeface="华文隶书" panose="02010800040101010101" pitchFamily="2" charset="-122"/>
              </a:rPr>
              <a:t>卡巴斯基 </a:t>
            </a:r>
            <a:r>
              <a:rPr lang="en-US" altLang="zh-CN" sz="3200" dirty="0" smtClean="0">
                <a:latin typeface="华文隶书" panose="02010800040101010101" pitchFamily="2" charset="-122"/>
                <a:ea typeface="华文隶书" panose="02010800040101010101" pitchFamily="2" charset="-122"/>
              </a:rPr>
              <a:t>(</a:t>
            </a:r>
            <a:r>
              <a:rPr lang="zh-CN" altLang="en-US" sz="3200" dirty="0" smtClean="0">
                <a:latin typeface="华文隶书" panose="02010800040101010101" pitchFamily="2" charset="-122"/>
                <a:ea typeface="华文隶书" panose="02010800040101010101" pitchFamily="2" charset="-122"/>
              </a:rPr>
              <a:t>有云引擎</a:t>
            </a:r>
            <a:r>
              <a:rPr lang="en-US" altLang="zh-CN" sz="3200" dirty="0" smtClean="0">
                <a:latin typeface="华文隶书" panose="02010800040101010101" pitchFamily="2" charset="-122"/>
                <a:ea typeface="华文隶书" panose="02010800040101010101" pitchFamily="2" charset="-122"/>
              </a:rPr>
              <a:t>)</a:t>
            </a:r>
          </a:p>
          <a:p>
            <a:pPr marL="0" indent="0">
              <a:buNone/>
            </a:pPr>
            <a:r>
              <a:rPr lang="en-US" altLang="zh-CN" sz="3200" dirty="0" smtClean="0">
                <a:latin typeface="华文隶书" panose="02010800040101010101" pitchFamily="2" charset="-122"/>
                <a:ea typeface="华文隶书" panose="02010800040101010101" pitchFamily="2" charset="-122"/>
              </a:rPr>
              <a:t> </a:t>
            </a:r>
            <a:r>
              <a:rPr lang="zh-CN" altLang="en-US" sz="3200" dirty="0" smtClean="0">
                <a:latin typeface="华文隶书" panose="02010800040101010101" pitchFamily="2" charset="-122"/>
                <a:ea typeface="华文隶书" panose="02010800040101010101" pitchFamily="2" charset="-122"/>
              </a:rPr>
              <a:t>小红伞  </a:t>
            </a:r>
            <a:r>
              <a:rPr lang="en-US" altLang="zh-CN" sz="3200" dirty="0" smtClean="0">
                <a:latin typeface="华文隶书" panose="02010800040101010101" pitchFamily="2" charset="-122"/>
                <a:ea typeface="华文隶书" panose="02010800040101010101" pitchFamily="2" charset="-122"/>
              </a:rPr>
              <a:t>(</a:t>
            </a:r>
            <a:r>
              <a:rPr lang="zh-CN" altLang="en-US" sz="3200" dirty="0" smtClean="0">
                <a:latin typeface="华文隶书" panose="02010800040101010101" pitchFamily="2" charset="-122"/>
                <a:ea typeface="华文隶书" panose="02010800040101010101" pitchFamily="2" charset="-122"/>
              </a:rPr>
              <a:t>以前没有，现在不太清楚，不过好像有虚拟机技术</a:t>
            </a:r>
            <a:r>
              <a:rPr lang="en-US" altLang="zh-CN" sz="3200" dirty="0" smtClean="0">
                <a:latin typeface="华文隶书" panose="02010800040101010101" pitchFamily="2" charset="-122"/>
                <a:ea typeface="华文隶书" panose="02010800040101010101" pitchFamily="2" charset="-122"/>
              </a:rPr>
              <a:t>)</a:t>
            </a:r>
          </a:p>
          <a:p>
            <a:pPr marL="0" indent="0">
              <a:buNone/>
            </a:pPr>
            <a:r>
              <a:rPr lang="en-US" altLang="zh-CN" sz="3200" dirty="0" smtClean="0">
                <a:latin typeface="华文隶书" panose="02010800040101010101" pitchFamily="2" charset="-122"/>
                <a:ea typeface="华文隶书" panose="02010800040101010101" pitchFamily="2" charset="-122"/>
              </a:rPr>
              <a:t>F-Secure   (</a:t>
            </a:r>
            <a:r>
              <a:rPr lang="zh-CN" altLang="en-US" sz="3200" dirty="0" smtClean="0">
                <a:latin typeface="华文隶书" panose="02010800040101010101" pitchFamily="2" charset="-122"/>
                <a:ea typeface="华文隶书" panose="02010800040101010101" pitchFamily="2" charset="-122"/>
              </a:rPr>
              <a:t>有云引擎</a:t>
            </a:r>
            <a:r>
              <a:rPr lang="en-US" altLang="zh-CN" sz="3200" dirty="0">
                <a:latin typeface="华文隶书" panose="02010800040101010101" pitchFamily="2" charset="-122"/>
                <a:ea typeface="华文隶书" panose="02010800040101010101" pitchFamily="2" charset="-122"/>
              </a:rPr>
              <a:t>)</a:t>
            </a:r>
            <a:endParaRPr lang="en-US" altLang="zh-CN" sz="3200" dirty="0" smtClean="0">
              <a:latin typeface="华文隶书" panose="02010800040101010101" pitchFamily="2" charset="-122"/>
              <a:ea typeface="华文隶书" panose="02010800040101010101" pitchFamily="2" charset="-122"/>
            </a:endParaRPr>
          </a:p>
          <a:p>
            <a:pPr marL="0" indent="0">
              <a:buNone/>
            </a:pPr>
            <a:r>
              <a:rPr lang="zh-CN" altLang="en-US" sz="3200" dirty="0" smtClean="0">
                <a:latin typeface="华文隶书" panose="02010800040101010101" pitchFamily="2" charset="-122"/>
                <a:ea typeface="华文隶书" panose="02010800040101010101" pitchFamily="2" charset="-122"/>
              </a:rPr>
              <a:t>特点：这</a:t>
            </a:r>
            <a:r>
              <a:rPr lang="zh-CN" altLang="en-US" sz="3200" dirty="0">
                <a:latin typeface="华文隶书" panose="02010800040101010101" pitchFamily="2" charset="-122"/>
                <a:ea typeface="华文隶书" panose="02010800040101010101" pitchFamily="2" charset="-122"/>
              </a:rPr>
              <a:t>几款软件都有属于高启发类的杀毒</a:t>
            </a:r>
            <a:r>
              <a:rPr lang="zh-CN" altLang="en-US" sz="3200" dirty="0" smtClean="0">
                <a:latin typeface="华文隶书" panose="02010800040101010101" pitchFamily="2" charset="-122"/>
                <a:ea typeface="华文隶书" panose="02010800040101010101" pitchFamily="2" charset="-122"/>
              </a:rPr>
              <a:t>软件，并且主防中病毒的行为分析能了很变态</a:t>
            </a:r>
            <a:r>
              <a:rPr lang="en-US" altLang="zh-CN" sz="3200" dirty="0">
                <a:latin typeface="华文隶书" panose="02010800040101010101" pitchFamily="2" charset="-122"/>
                <a:ea typeface="华文隶书" panose="02010800040101010101" pitchFamily="2" charset="-122"/>
              </a:rPr>
              <a:t>)</a:t>
            </a:r>
          </a:p>
        </p:txBody>
      </p:sp>
    </p:spTree>
    <p:extLst>
      <p:ext uri="{BB962C8B-B14F-4D97-AF65-F5344CB8AC3E}">
        <p14:creationId xmlns:p14="http://schemas.microsoft.com/office/powerpoint/2010/main" val="10981506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4034" y="1078174"/>
            <a:ext cx="9403742" cy="5101987"/>
          </a:xfrm>
        </p:spPr>
        <p:txBody>
          <a:bodyPr/>
          <a:lstStyle/>
          <a:p>
            <a:pPr marL="0" indent="0">
              <a:buNone/>
            </a:pPr>
            <a:endParaRPr lang="en-US" altLang="zh-CN" dirty="0"/>
          </a:p>
          <a:p>
            <a:pPr marL="0" indent="0" algn="ctr">
              <a:buNone/>
            </a:pPr>
            <a:r>
              <a:rPr lang="zh-CN" altLang="en-US" sz="5400" dirty="0" smtClean="0"/>
              <a:t>                                                        谢谢！</a:t>
            </a:r>
            <a:endParaRPr lang="zh-CN" altLang="en-US" sz="5400" dirty="0"/>
          </a:p>
        </p:txBody>
      </p:sp>
    </p:spTree>
    <p:extLst>
      <p:ext uri="{BB962C8B-B14F-4D97-AF65-F5344CB8AC3E}">
        <p14:creationId xmlns:p14="http://schemas.microsoft.com/office/powerpoint/2010/main" val="22567143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309490"/>
            <a:ext cx="8946541" cy="5938910"/>
          </a:xfrm>
        </p:spPr>
        <p:txBody>
          <a:bodyPr/>
          <a:lstStyle/>
          <a:p>
            <a:r>
              <a:rPr lang="zh-CN" altLang="en-US" sz="4400" dirty="0">
                <a:latin typeface="华文隶书" panose="02010800040101010101" pitchFamily="2" charset="-122"/>
                <a:ea typeface="华文隶书" panose="02010800040101010101" pitchFamily="2" charset="-122"/>
              </a:rPr>
              <a:t>国内</a:t>
            </a:r>
            <a:r>
              <a:rPr lang="zh-CN" altLang="en-US" sz="4400" dirty="0" smtClean="0">
                <a:latin typeface="华文隶书" panose="02010800040101010101" pitchFamily="2" charset="-122"/>
                <a:ea typeface="华文隶书" panose="02010800040101010101" pitchFamily="2" charset="-122"/>
              </a:rPr>
              <a:t>的：</a:t>
            </a:r>
            <a:endParaRPr lang="en-US" altLang="zh-CN" sz="3200" dirty="0" smtClean="0">
              <a:latin typeface="幼圆" panose="02010509060101010101" pitchFamily="49" charset="-122"/>
              <a:ea typeface="幼圆" panose="02010509060101010101" pitchFamily="49" charset="-122"/>
            </a:endParaRPr>
          </a:p>
          <a:p>
            <a:pPr marL="0" indent="0">
              <a:buNone/>
            </a:pPr>
            <a:r>
              <a:rPr lang="en-US" altLang="zh-CN" sz="3200" dirty="0">
                <a:latin typeface="幼圆" panose="02010509060101010101" pitchFamily="49" charset="-122"/>
                <a:ea typeface="幼圆" panose="02010509060101010101" pitchFamily="49" charset="-122"/>
              </a:rPr>
              <a:t> </a:t>
            </a:r>
            <a:r>
              <a:rPr lang="en-US" altLang="zh-CN" sz="3200" dirty="0" smtClean="0">
                <a:latin typeface="幼圆" panose="02010509060101010101" pitchFamily="49" charset="-122"/>
                <a:ea typeface="幼圆" panose="02010509060101010101" pitchFamily="49" charset="-122"/>
              </a:rPr>
              <a:t>    360</a:t>
            </a:r>
            <a:r>
              <a:rPr lang="zh-CN" altLang="en-US" sz="3200" dirty="0" smtClean="0">
                <a:latin typeface="幼圆" panose="02010509060101010101" pitchFamily="49" charset="-122"/>
                <a:ea typeface="幼圆" panose="02010509060101010101" pitchFamily="49" charset="-122"/>
              </a:rPr>
              <a:t>（基于云安全的，现在在国内的用户量应该最多）</a:t>
            </a:r>
            <a:endParaRPr lang="en-US" altLang="zh-CN" sz="3200" dirty="0" smtClean="0">
              <a:latin typeface="幼圆" panose="02010509060101010101" pitchFamily="49" charset="-122"/>
              <a:ea typeface="幼圆" panose="02010509060101010101" pitchFamily="49" charset="-122"/>
            </a:endParaRPr>
          </a:p>
          <a:p>
            <a:pPr marL="0" indent="0">
              <a:buNone/>
            </a:pPr>
            <a:r>
              <a:rPr lang="en-US" altLang="zh-CN" sz="3200"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金山  （云安全技术）</a:t>
            </a:r>
            <a:endParaRPr lang="en-US" altLang="zh-CN" sz="3200" dirty="0" smtClean="0">
              <a:latin typeface="幼圆" panose="02010509060101010101" pitchFamily="49" charset="-122"/>
              <a:ea typeface="幼圆" panose="02010509060101010101" pitchFamily="49" charset="-122"/>
            </a:endParaRPr>
          </a:p>
          <a:p>
            <a:pPr marL="0" indent="0">
              <a:buNone/>
            </a:pPr>
            <a:r>
              <a:rPr lang="en-US" altLang="zh-CN" sz="3200" dirty="0">
                <a:latin typeface="幼圆" panose="02010509060101010101" pitchFamily="49" charset="-122"/>
                <a:ea typeface="幼圆" panose="02010509060101010101" pitchFamily="49" charset="-122"/>
              </a:rPr>
              <a:t> </a:t>
            </a:r>
            <a:r>
              <a:rPr lang="en-US" altLang="zh-CN" sz="3200"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江民  （云安全技术）</a:t>
            </a:r>
            <a:endParaRPr lang="en-US" altLang="zh-CN" sz="3200" dirty="0" smtClean="0">
              <a:latin typeface="幼圆" panose="02010509060101010101" pitchFamily="49" charset="-122"/>
              <a:ea typeface="幼圆" panose="02010509060101010101" pitchFamily="49" charset="-122"/>
            </a:endParaRPr>
          </a:p>
          <a:p>
            <a:pPr marL="0" indent="0">
              <a:buNone/>
            </a:pPr>
            <a:r>
              <a:rPr lang="en-US" altLang="zh-CN" sz="3200" dirty="0">
                <a:latin typeface="幼圆" panose="02010509060101010101" pitchFamily="49" charset="-122"/>
                <a:ea typeface="幼圆" panose="02010509060101010101" pitchFamily="49" charset="-122"/>
              </a:rPr>
              <a:t> </a:t>
            </a:r>
            <a:r>
              <a:rPr lang="en-US" altLang="zh-CN" sz="3200" dirty="0" smtClean="0">
                <a:latin typeface="幼圆" panose="02010509060101010101" pitchFamily="49" charset="-122"/>
                <a:ea typeface="幼圆" panose="02010509060101010101" pitchFamily="49" charset="-122"/>
              </a:rPr>
              <a:t>    </a:t>
            </a:r>
            <a:r>
              <a:rPr lang="zh-CN" altLang="en-US" sz="3200" dirty="0" smtClean="0">
                <a:latin typeface="幼圆" panose="02010509060101010101" pitchFamily="49" charset="-122"/>
                <a:ea typeface="幼圆" panose="02010509060101010101" pitchFamily="49" charset="-122"/>
              </a:rPr>
              <a:t>瑞星  （云安全技术）</a:t>
            </a:r>
            <a:endParaRPr lang="en-US" altLang="zh-CN" sz="3200" dirty="0" smtClean="0">
              <a:latin typeface="幼圆" panose="02010509060101010101" pitchFamily="49" charset="-122"/>
              <a:ea typeface="幼圆" panose="02010509060101010101" pitchFamily="49" charset="-122"/>
            </a:endParaRPr>
          </a:p>
          <a:p>
            <a:pPr marL="0" indent="0">
              <a:buNone/>
            </a:pPr>
            <a:r>
              <a:rPr lang="en-US" altLang="zh-CN" sz="3200" dirty="0">
                <a:latin typeface="幼圆" panose="02010509060101010101" pitchFamily="49" charset="-122"/>
                <a:ea typeface="幼圆" panose="02010509060101010101" pitchFamily="49" charset="-122"/>
              </a:rPr>
              <a:t> </a:t>
            </a:r>
            <a:r>
              <a:rPr lang="en-US" altLang="zh-CN" sz="3200" dirty="0" smtClean="0">
                <a:latin typeface="幼圆" panose="02010509060101010101" pitchFamily="49" charset="-122"/>
                <a:ea typeface="幼圆" panose="02010509060101010101" pitchFamily="49" charset="-122"/>
              </a:rPr>
              <a:t>    QQ    </a:t>
            </a:r>
            <a:r>
              <a:rPr lang="zh-CN" altLang="en-US" sz="3200" dirty="0" smtClean="0">
                <a:latin typeface="幼圆" panose="02010509060101010101" pitchFamily="49" charset="-122"/>
                <a:ea typeface="幼圆" panose="02010509060101010101" pitchFamily="49" charset="-122"/>
              </a:rPr>
              <a:t>（云安全技术）</a:t>
            </a:r>
            <a:r>
              <a:rPr lang="en-US" altLang="zh-CN" sz="3200" dirty="0" smtClean="0">
                <a:latin typeface="幼圆" panose="02010509060101010101" pitchFamily="49" charset="-122"/>
                <a:ea typeface="幼圆" panose="02010509060101010101" pitchFamily="49" charset="-122"/>
              </a:rPr>
              <a:t>     </a:t>
            </a:r>
          </a:p>
          <a:p>
            <a:pPr marL="0" indent="0">
              <a:buNone/>
            </a:pPr>
            <a:r>
              <a:rPr lang="zh-CN" altLang="en-US" sz="3200" dirty="0" smtClean="0">
                <a:latin typeface="幼圆" panose="02010509060101010101" pitchFamily="49" charset="-122"/>
                <a:ea typeface="幼圆" panose="02010509060101010101" pitchFamily="49" charset="-122"/>
              </a:rPr>
              <a:t>特点：都是基于云安全，特别提一下</a:t>
            </a:r>
            <a:r>
              <a:rPr lang="en-US" altLang="zh-CN" sz="3200" dirty="0" smtClean="0">
                <a:latin typeface="幼圆" panose="02010509060101010101" pitchFamily="49" charset="-122"/>
                <a:ea typeface="幼圆" panose="02010509060101010101" pitchFamily="49" charset="-122"/>
              </a:rPr>
              <a:t>360</a:t>
            </a:r>
            <a:r>
              <a:rPr lang="zh-CN" altLang="en-US" sz="3200" dirty="0" smtClean="0">
                <a:latin typeface="幼圆" panose="02010509060101010101" pitchFamily="49" charset="-122"/>
                <a:ea typeface="幼圆" panose="02010509060101010101" pitchFamily="49" charset="-122"/>
              </a:rPr>
              <a:t>属于特别</a:t>
            </a:r>
            <a:r>
              <a:rPr lang="en-US" altLang="zh-CN" sz="3200" dirty="0" smtClean="0">
                <a:latin typeface="幼圆" panose="02010509060101010101" pitchFamily="49" charset="-122"/>
                <a:ea typeface="幼圆" panose="02010509060101010101" pitchFamily="49" charset="-122"/>
              </a:rPr>
              <a:t>NB</a:t>
            </a:r>
            <a:r>
              <a:rPr lang="zh-CN" altLang="en-US" sz="3200" dirty="0" smtClean="0">
                <a:latin typeface="幼圆" panose="02010509060101010101" pitchFamily="49" charset="-122"/>
                <a:ea typeface="幼圆" panose="02010509060101010101" pitchFamily="49" charset="-122"/>
              </a:rPr>
              <a:t>的杀毒软件。免杀要想实用必须过</a:t>
            </a:r>
            <a:r>
              <a:rPr lang="en-US" altLang="zh-CN" sz="3200" dirty="0" smtClean="0">
                <a:latin typeface="幼圆" panose="02010509060101010101" pitchFamily="49" charset="-122"/>
                <a:ea typeface="幼圆" panose="02010509060101010101" pitchFamily="49" charset="-122"/>
              </a:rPr>
              <a:t>360</a:t>
            </a:r>
            <a:r>
              <a:rPr lang="zh-CN" altLang="en-US" sz="3200" dirty="0" smtClean="0">
                <a:latin typeface="幼圆" panose="02010509060101010101" pitchFamily="49" charset="-122"/>
                <a:ea typeface="幼圆" panose="02010509060101010101" pitchFamily="49" charset="-122"/>
              </a:rPr>
              <a:t>（用户量太多了</a:t>
            </a:r>
            <a:r>
              <a:rPr lang="zh-CN" altLang="en-US" sz="3200" dirty="0">
                <a:latin typeface="幼圆" panose="02010509060101010101" pitchFamily="49" charset="-122"/>
                <a:ea typeface="幼圆" panose="02010509060101010101" pitchFamily="49" charset="-122"/>
              </a:rPr>
              <a:t>）</a:t>
            </a:r>
            <a:endParaRPr lang="en-US" altLang="zh-CN" sz="32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733443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633046"/>
            <a:ext cx="8946541" cy="5615354"/>
          </a:xfrm>
        </p:spPr>
        <p:txBody>
          <a:bodyPr>
            <a:normAutofit/>
          </a:bodyPr>
          <a:lstStyle/>
          <a:p>
            <a:r>
              <a:rPr lang="zh-CN" altLang="en-US" sz="4000" dirty="0">
                <a:latin typeface="隶书" panose="02010509060101010101" pitchFamily="49" charset="-122"/>
                <a:ea typeface="隶书" panose="02010509060101010101" pitchFamily="49" charset="-122"/>
              </a:rPr>
              <a:t>云</a:t>
            </a:r>
            <a:r>
              <a:rPr lang="zh-CN" altLang="en-US" sz="4000" dirty="0" smtClean="0">
                <a:latin typeface="隶书" panose="02010509060101010101" pitchFamily="49" charset="-122"/>
                <a:ea typeface="隶书" panose="02010509060101010101" pitchFamily="49" charset="-122"/>
              </a:rPr>
              <a:t>引擎：</a:t>
            </a:r>
            <a:endParaRPr lang="en-US" altLang="zh-CN" sz="4000" dirty="0" smtClean="0">
              <a:latin typeface="隶书" panose="02010509060101010101" pitchFamily="49" charset="-122"/>
              <a:ea typeface="隶书" panose="02010509060101010101" pitchFamily="49" charset="-122"/>
            </a:endParaRPr>
          </a:p>
          <a:p>
            <a:pPr marL="0" indent="0">
              <a:buNone/>
            </a:pPr>
            <a:r>
              <a:rPr lang="en-US" altLang="zh-CN" sz="4000" dirty="0" smtClean="0">
                <a:latin typeface="隶书" panose="02010509060101010101" pitchFamily="49" charset="-122"/>
                <a:ea typeface="隶书" panose="02010509060101010101" pitchFamily="49" charset="-122"/>
              </a:rPr>
              <a:t>  360</a:t>
            </a:r>
            <a:r>
              <a:rPr lang="zh-CN" altLang="en-US" sz="4000" dirty="0" smtClean="0">
                <a:latin typeface="隶书" panose="02010509060101010101" pitchFamily="49" charset="-122"/>
                <a:ea typeface="隶书" panose="02010509060101010101" pitchFamily="49" charset="-122"/>
              </a:rPr>
              <a:t>之所以</a:t>
            </a:r>
            <a:r>
              <a:rPr lang="en-US" altLang="zh-CN" sz="4000" dirty="0" smtClean="0">
                <a:latin typeface="隶书" panose="02010509060101010101" pitchFamily="49" charset="-122"/>
                <a:ea typeface="隶书" panose="02010509060101010101" pitchFamily="49" charset="-122"/>
              </a:rPr>
              <a:t>NB</a:t>
            </a:r>
            <a:r>
              <a:rPr lang="zh-CN" altLang="en-US" sz="4000" dirty="0" smtClean="0">
                <a:latin typeface="隶书" panose="02010509060101010101" pitchFamily="49" charset="-122"/>
                <a:ea typeface="隶书" panose="02010509060101010101" pitchFamily="49" charset="-122"/>
              </a:rPr>
              <a:t>不仅是因为集成了好多国外杀毒软件的引擎，同时其自身杀毒引擎粗略估计应该有一二十个没有问题。</a:t>
            </a:r>
            <a:endParaRPr lang="en-US" altLang="zh-CN" sz="4000" dirty="0" smtClean="0">
              <a:latin typeface="隶书" panose="02010509060101010101" pitchFamily="49" charset="-122"/>
              <a:ea typeface="隶书" panose="02010509060101010101" pitchFamily="49" charset="-122"/>
            </a:endParaRPr>
          </a:p>
          <a:p>
            <a:pPr marL="0" indent="0">
              <a:buNone/>
            </a:pPr>
            <a:endParaRPr lang="en-US" altLang="zh-CN" sz="4000" dirty="0" smtClean="0">
              <a:latin typeface="隶书" panose="02010509060101010101" pitchFamily="49" charset="-122"/>
              <a:ea typeface="隶书" panose="02010509060101010101" pitchFamily="49" charset="-122"/>
            </a:endParaRPr>
          </a:p>
          <a:p>
            <a:pPr marL="0" indent="0">
              <a:buNone/>
            </a:pPr>
            <a:r>
              <a:rPr lang="zh-CN" altLang="en-US" sz="4000" dirty="0" smtClean="0">
                <a:latin typeface="隶书" panose="02010509060101010101" pitchFamily="49" charset="-122"/>
                <a:ea typeface="隶书" panose="02010509060101010101" pitchFamily="49" charset="-122"/>
              </a:rPr>
              <a:t>仅仅云引擎已知的有：</a:t>
            </a:r>
            <a:r>
              <a:rPr lang="en-US" altLang="zh-CN" sz="4000" dirty="0" smtClean="0">
                <a:latin typeface="隶书" panose="02010509060101010101" pitchFamily="49" charset="-122"/>
                <a:ea typeface="隶书" panose="02010509060101010101" pitchFamily="49" charset="-122"/>
              </a:rPr>
              <a:t>QVM01,05,06,07,09,10,11,14,15,18, 19,20,27 (</a:t>
            </a:r>
            <a:r>
              <a:rPr lang="zh-CN" altLang="en-US" sz="4000" dirty="0" smtClean="0">
                <a:latin typeface="隶书" panose="02010509060101010101" pitchFamily="49" charset="-122"/>
                <a:ea typeface="隶书" panose="02010509060101010101" pitchFamily="49" charset="-122"/>
              </a:rPr>
              <a:t>常遇到这些引擎）</a:t>
            </a:r>
            <a:endParaRPr lang="en-US" altLang="zh-CN" sz="4000" dirty="0" smtClean="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274084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774" y="452718"/>
            <a:ext cx="6532686" cy="3657595"/>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248" y="2715905"/>
            <a:ext cx="6883020" cy="4258101"/>
          </a:xfrm>
          <a:prstGeom prst="rect">
            <a:avLst/>
          </a:prstGeom>
        </p:spPr>
      </p:pic>
    </p:spTree>
    <p:extLst>
      <p:ext uri="{BB962C8B-B14F-4D97-AF65-F5344CB8AC3E}">
        <p14:creationId xmlns:p14="http://schemas.microsoft.com/office/powerpoint/2010/main" val="3232881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0251" y="875798"/>
            <a:ext cx="8639033" cy="5415819"/>
          </a:xfr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7903" y="0"/>
            <a:ext cx="6234097" cy="4129078"/>
          </a:xfrm>
          <a:prstGeom prst="rect">
            <a:avLst/>
          </a:prstGeom>
        </p:spPr>
      </p:pic>
    </p:spTree>
    <p:extLst>
      <p:ext uri="{BB962C8B-B14F-4D97-AF65-F5344CB8AC3E}">
        <p14:creationId xmlns:p14="http://schemas.microsoft.com/office/powerpoint/2010/main" val="33125653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spcBef>
                <a:spcPts val="1000"/>
              </a:spcBef>
            </a:pPr>
            <a:r>
              <a:rPr lang="zh-CN" altLang="en-US" sz="4000" dirty="0" smtClean="0">
                <a:solidFill>
                  <a:prstClr val="white"/>
                </a:solidFill>
                <a:latin typeface="隶书" panose="02010509060101010101" pitchFamily="49" charset="-122"/>
                <a:ea typeface="隶书" panose="02010509060101010101" pitchFamily="49" charset="-122"/>
              </a:rPr>
              <a:t>云</a:t>
            </a:r>
            <a:r>
              <a:rPr lang="zh-CN" altLang="en-US" sz="4000" dirty="0">
                <a:solidFill>
                  <a:prstClr val="white"/>
                </a:solidFill>
                <a:latin typeface="隶书" panose="02010509060101010101" pitchFamily="49" charset="-122"/>
                <a:ea typeface="隶书" panose="02010509060101010101" pitchFamily="49" charset="-122"/>
              </a:rPr>
              <a:t>引擎的免杀</a:t>
            </a:r>
            <a:r>
              <a:rPr lang="en-US" altLang="zh-CN" sz="4000" dirty="0">
                <a:solidFill>
                  <a:prstClr val="white"/>
                </a:solidFill>
                <a:latin typeface="隶书" panose="02010509060101010101" pitchFamily="49" charset="-122"/>
                <a:ea typeface="隶书" panose="02010509060101010101" pitchFamily="49" charset="-122"/>
              </a:rPr>
              <a:t/>
            </a:r>
            <a:br>
              <a:rPr lang="en-US" altLang="zh-CN" sz="4000" dirty="0">
                <a:solidFill>
                  <a:prstClr val="white"/>
                </a:solidFill>
                <a:latin typeface="隶书" panose="02010509060101010101" pitchFamily="49" charset="-122"/>
                <a:ea typeface="隶书" panose="02010509060101010101" pitchFamily="49" charset="-122"/>
              </a:rPr>
            </a:br>
            <a:endParaRPr lang="zh-CN" altLang="en-US" dirty="0"/>
          </a:p>
        </p:txBody>
      </p:sp>
      <p:sp>
        <p:nvSpPr>
          <p:cNvPr id="3" name="内容占位符 2"/>
          <p:cNvSpPr>
            <a:spLocks noGrp="1"/>
          </p:cNvSpPr>
          <p:nvPr>
            <p:ph idx="1"/>
          </p:nvPr>
        </p:nvSpPr>
        <p:spPr>
          <a:xfrm>
            <a:off x="1103312" y="1337482"/>
            <a:ext cx="8946541" cy="4910918"/>
          </a:xfrm>
        </p:spPr>
        <p:txBody>
          <a:bodyPr>
            <a:normAutofit/>
          </a:bodyPr>
          <a:lstStyle/>
          <a:p>
            <a:r>
              <a:rPr lang="zh-CN" altLang="en-US" sz="2800" dirty="0" smtClean="0"/>
              <a:t>对于现在国产的杀毒软件断网后性能会大幅度降低，因此主要科普一下云引擎的免杀方法：</a:t>
            </a:r>
            <a:endParaRPr lang="en-US" altLang="zh-CN" sz="2800" dirty="0"/>
          </a:p>
          <a:p>
            <a:endParaRPr lang="en-US" altLang="zh-CN" sz="2800" dirty="0" smtClean="0"/>
          </a:p>
          <a:p>
            <a:r>
              <a:rPr lang="zh-CN" altLang="en-US" sz="2800" dirty="0">
                <a:latin typeface="幼圆" panose="02010509060101010101" pitchFamily="49" charset="-122"/>
                <a:ea typeface="幼圆" panose="02010509060101010101" pitchFamily="49" charset="-122"/>
              </a:rPr>
              <a:t>云引擎一般喜欢杀入口点，代码</a:t>
            </a:r>
            <a:r>
              <a:rPr lang="zh-CN" altLang="en-US" sz="2800" dirty="0" smtClean="0">
                <a:latin typeface="幼圆" panose="02010509060101010101" pitchFamily="49" charset="-122"/>
                <a:ea typeface="幼圆" panose="02010509060101010101" pitchFamily="49" charset="-122"/>
              </a:rPr>
              <a:t>段输入</a:t>
            </a:r>
            <a:r>
              <a:rPr lang="zh-CN" altLang="en-US" sz="2800" dirty="0">
                <a:latin typeface="幼圆" panose="02010509060101010101" pitchFamily="49" charset="-122"/>
                <a:ea typeface="幼圆" panose="02010509060101010101" pitchFamily="49" charset="-122"/>
              </a:rPr>
              <a:t>表和节表</a:t>
            </a:r>
            <a:r>
              <a:rPr lang="zh-CN" altLang="en-US" sz="2800" dirty="0" smtClean="0">
                <a:latin typeface="幼圆" panose="02010509060101010101" pitchFamily="49" charset="-122"/>
                <a:ea typeface="幼圆" panose="02010509060101010101" pitchFamily="49" charset="-122"/>
              </a:rPr>
              <a:t>信息</a:t>
            </a:r>
            <a:r>
              <a:rPr lang="zh-CN" altLang="en-US" sz="2800" dirty="0" smtClean="0"/>
              <a:t>。</a:t>
            </a:r>
            <a:endParaRPr lang="en-US" altLang="zh-CN" sz="2800" dirty="0" smtClean="0"/>
          </a:p>
          <a:p>
            <a:pPr marL="0" indent="0">
              <a:buNone/>
            </a:pPr>
            <a:endParaRPr lang="en-US" altLang="zh-CN" sz="2800" dirty="0" smtClean="0"/>
          </a:p>
          <a:p>
            <a:pPr marL="0" indent="0">
              <a:buNone/>
            </a:pPr>
            <a:r>
              <a:rPr lang="zh-CN" altLang="en-US" sz="2800" dirty="0" smtClean="0">
                <a:latin typeface="幼圆" panose="02010509060101010101" pitchFamily="49" charset="-122"/>
                <a:ea typeface="幼圆" panose="02010509060101010101" pitchFamily="49" charset="-122"/>
              </a:rPr>
              <a:t>对于云引擎的免杀主要是：</a:t>
            </a:r>
            <a:endParaRPr lang="en-US" altLang="zh-CN" sz="2800" dirty="0">
              <a:latin typeface="幼圆" panose="02010509060101010101" pitchFamily="49" charset="-122"/>
              <a:ea typeface="幼圆" panose="02010509060101010101" pitchFamily="49" charset="-122"/>
            </a:endParaRPr>
          </a:p>
          <a:p>
            <a:pPr marL="0" indent="0">
              <a:buNone/>
            </a:pPr>
            <a:r>
              <a:rPr lang="en-US" altLang="zh-CN" sz="2800" dirty="0" smtClean="0">
                <a:latin typeface="幼圆" panose="02010509060101010101" pitchFamily="49" charset="-122"/>
                <a:ea typeface="幼圆" panose="02010509060101010101" pitchFamily="49" charset="-122"/>
              </a:rPr>
              <a:t>1</a:t>
            </a:r>
            <a:r>
              <a:rPr lang="en-US" altLang="zh-CN" sz="2800" dirty="0">
                <a:latin typeface="幼圆" panose="02010509060101010101" pitchFamily="49" charset="-122"/>
                <a:ea typeface="幼圆" panose="02010509060101010101" pitchFamily="49" charset="-122"/>
              </a:rPr>
              <a:t>.</a:t>
            </a:r>
            <a:r>
              <a:rPr lang="zh-CN" altLang="en-US" sz="2800" dirty="0">
                <a:latin typeface="幼圆" panose="02010509060101010101" pitchFamily="49" charset="-122"/>
                <a:ea typeface="幼圆" panose="02010509060101010101" pitchFamily="49" charset="-122"/>
              </a:rPr>
              <a:t>加一些垃圾资源  </a:t>
            </a:r>
            <a:r>
              <a:rPr lang="en-US" altLang="zh-CN" sz="2800" dirty="0">
                <a:latin typeface="幼圆" panose="02010509060101010101" pitchFamily="49" charset="-122"/>
                <a:ea typeface="幼圆" panose="02010509060101010101" pitchFamily="49" charset="-122"/>
              </a:rPr>
              <a:t>2.</a:t>
            </a:r>
            <a:r>
              <a:rPr lang="zh-CN" altLang="en-US" sz="2800" dirty="0">
                <a:latin typeface="幼圆" panose="02010509060101010101" pitchFamily="49" charset="-122"/>
                <a:ea typeface="幼圆" panose="02010509060101010101" pitchFamily="49" charset="-122"/>
              </a:rPr>
              <a:t>入口点变异  </a:t>
            </a:r>
            <a:r>
              <a:rPr lang="en-US" altLang="zh-CN" sz="2800" dirty="0">
                <a:latin typeface="幼圆" panose="02010509060101010101" pitchFamily="49" charset="-122"/>
                <a:ea typeface="幼圆" panose="02010509060101010101" pitchFamily="49" charset="-122"/>
              </a:rPr>
              <a:t>3.</a:t>
            </a:r>
            <a:r>
              <a:rPr lang="zh-CN" altLang="en-US" sz="2800" dirty="0">
                <a:latin typeface="幼圆" panose="02010509060101010101" pitchFamily="49" charset="-122"/>
                <a:ea typeface="幼圆" panose="02010509060101010101" pitchFamily="49" charset="-122"/>
              </a:rPr>
              <a:t>重建输入表  </a:t>
            </a:r>
            <a:r>
              <a:rPr lang="en-US" altLang="zh-CN" sz="2800" dirty="0">
                <a:latin typeface="幼圆" panose="02010509060101010101" pitchFamily="49" charset="-122"/>
                <a:ea typeface="幼圆" panose="02010509060101010101" pitchFamily="49" charset="-122"/>
              </a:rPr>
              <a:t>4.</a:t>
            </a:r>
            <a:r>
              <a:rPr lang="zh-CN" altLang="en-US" sz="2800" dirty="0">
                <a:latin typeface="幼圆" panose="02010509060101010101" pitchFamily="49" charset="-122"/>
                <a:ea typeface="幼圆" panose="02010509060101010101" pitchFamily="49" charset="-122"/>
              </a:rPr>
              <a:t>合并区段  </a:t>
            </a:r>
            <a:r>
              <a:rPr lang="en-US" altLang="zh-CN" sz="2800" dirty="0">
                <a:latin typeface="幼圆" panose="02010509060101010101" pitchFamily="49" charset="-122"/>
                <a:ea typeface="幼圆" panose="02010509060101010101" pitchFamily="49" charset="-122"/>
              </a:rPr>
              <a:t>5.</a:t>
            </a:r>
            <a:r>
              <a:rPr lang="zh-CN" altLang="en-US" sz="2800" dirty="0">
                <a:latin typeface="幼圆" panose="02010509060101010101" pitchFamily="49" charset="-122"/>
                <a:ea typeface="幼圆" panose="02010509060101010101" pitchFamily="49" charset="-122"/>
              </a:rPr>
              <a:t>填充输入表</a:t>
            </a:r>
            <a:r>
              <a:rPr lang="en-US" altLang="zh-CN" sz="2800" dirty="0">
                <a:latin typeface="幼圆" panose="02010509060101010101" pitchFamily="49" charset="-122"/>
                <a:ea typeface="幼圆" panose="02010509060101010101" pitchFamily="49" charset="-122"/>
              </a:rPr>
              <a:t>DLL</a:t>
            </a:r>
            <a:r>
              <a:rPr lang="zh-CN" altLang="en-US" sz="2800" dirty="0">
                <a:latin typeface="幼圆" panose="02010509060101010101" pitchFamily="49" charset="-122"/>
                <a:ea typeface="幼圆" panose="02010509060101010101" pitchFamily="49" charset="-122"/>
              </a:rPr>
              <a:t>函数后缀</a:t>
            </a:r>
            <a:endParaRPr lang="en-US" altLang="zh-CN" sz="2800" dirty="0" smtClean="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72047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4042438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312" y="791570"/>
            <a:ext cx="8946541" cy="5456829"/>
          </a:xfrm>
        </p:spPr>
        <p:txBody>
          <a:bodyPr>
            <a:normAutofit/>
          </a:bodyPr>
          <a:lstStyle/>
          <a:p>
            <a:r>
              <a:rPr lang="zh-CN" altLang="en-US" sz="2800" dirty="0" smtClean="0">
                <a:latin typeface="幼圆" panose="02010509060101010101" pitchFamily="49" charset="-122"/>
                <a:ea typeface="幼圆" panose="02010509060101010101" pitchFamily="49" charset="-122"/>
              </a:rPr>
              <a:t>说明以上方法对一般的杀毒软件可以起到一定的干扰作用。</a:t>
            </a:r>
            <a:endParaRPr lang="en-US" altLang="zh-CN" sz="2800" dirty="0" smtClean="0">
              <a:latin typeface="幼圆" panose="02010509060101010101" pitchFamily="49" charset="-122"/>
              <a:ea typeface="幼圆" panose="02010509060101010101" pitchFamily="49" charset="-122"/>
            </a:endParaRPr>
          </a:p>
          <a:p>
            <a:endParaRPr lang="en-US" altLang="zh-CN" sz="2800" dirty="0">
              <a:latin typeface="幼圆" panose="02010509060101010101" pitchFamily="49" charset="-122"/>
              <a:ea typeface="幼圆" panose="02010509060101010101" pitchFamily="49" charset="-122"/>
            </a:endParaRPr>
          </a:p>
          <a:p>
            <a:r>
              <a:rPr lang="en-US" altLang="zh-CN" sz="2800" dirty="0" smtClean="0">
                <a:latin typeface="幼圆" panose="02010509060101010101" pitchFamily="49" charset="-122"/>
                <a:ea typeface="幼圆" panose="02010509060101010101" pitchFamily="49" charset="-122"/>
              </a:rPr>
              <a:t> </a:t>
            </a:r>
            <a:r>
              <a:rPr lang="zh-CN" altLang="en-US" sz="2800" dirty="0" smtClean="0">
                <a:latin typeface="幼圆" panose="02010509060101010101" pitchFamily="49" charset="-122"/>
                <a:ea typeface="幼圆" panose="02010509060101010101" pitchFamily="49" charset="-122"/>
              </a:rPr>
              <a:t>尤其是利用</a:t>
            </a:r>
            <a:r>
              <a:rPr lang="en-US" altLang="zh-CN" sz="2800" dirty="0" smtClean="0">
                <a:latin typeface="幼圆" panose="02010509060101010101" pitchFamily="49" charset="-122"/>
                <a:ea typeface="幼圆" panose="02010509060101010101" pitchFamily="49" charset="-122"/>
              </a:rPr>
              <a:t>MD5</a:t>
            </a:r>
            <a:r>
              <a:rPr lang="zh-CN" altLang="en-US" sz="2800" dirty="0" smtClean="0">
                <a:latin typeface="幼圆" panose="02010509060101010101" pitchFamily="49" charset="-122"/>
                <a:ea typeface="幼圆" panose="02010509060101010101" pitchFamily="49" charset="-122"/>
              </a:rPr>
              <a:t>进行杀毒的时候干扰作用尤为明显。</a:t>
            </a:r>
            <a:endParaRPr lang="en-US" altLang="zh-CN" sz="2800" dirty="0" smtClean="0">
              <a:latin typeface="幼圆" panose="02010509060101010101" pitchFamily="49" charset="-122"/>
              <a:ea typeface="幼圆" panose="02010509060101010101" pitchFamily="49" charset="-122"/>
            </a:endParaRPr>
          </a:p>
          <a:p>
            <a:pPr marL="0" indent="0">
              <a:buNone/>
            </a:pPr>
            <a:endParaRPr lang="en-US" altLang="zh-CN" sz="2800" dirty="0">
              <a:latin typeface="幼圆" panose="02010509060101010101" pitchFamily="49" charset="-122"/>
              <a:ea typeface="幼圆" panose="02010509060101010101" pitchFamily="49" charset="-122"/>
            </a:endParaRPr>
          </a:p>
          <a:p>
            <a:pPr marL="0" indent="0">
              <a:buNone/>
            </a:pPr>
            <a:endParaRPr lang="en-US" altLang="zh-CN" sz="2800" dirty="0" smtClean="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167981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离子">
  <a:themeElements>
    <a:clrScheme name="离子">
      <a:dk1>
        <a:sysClr val="windowText" lastClr="000000"/>
      </a:dk1>
      <a:lt1>
        <a:sysClr val="window" lastClr="CCE8C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离子">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77</TotalTime>
  <Words>635</Words>
  <Application>Microsoft Office PowerPoint</Application>
  <PresentationFormat>宽屏</PresentationFormat>
  <Paragraphs>66</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华文隶书</vt:lpstr>
      <vt:lpstr>隶书</vt:lpstr>
      <vt:lpstr>宋体</vt:lpstr>
      <vt:lpstr>幼圆</vt:lpstr>
      <vt:lpstr>Arial</vt:lpstr>
      <vt:lpstr>Century Gothic</vt:lpstr>
      <vt:lpstr>Wingdings 3</vt:lpstr>
      <vt:lpstr>离子</vt:lpstr>
      <vt:lpstr>黑客反向工程</vt:lpstr>
      <vt:lpstr>认识杀毒软件：</vt:lpstr>
      <vt:lpstr>PowerPoint 演示文稿</vt:lpstr>
      <vt:lpstr>PowerPoint 演示文稿</vt:lpstr>
      <vt:lpstr>PowerPoint 演示文稿</vt:lpstr>
      <vt:lpstr>PowerPoint 演示文稿</vt:lpstr>
      <vt:lpstr>云引擎的免杀 </vt:lpstr>
      <vt:lpstr>PowerPoint 演示文稿</vt:lpstr>
      <vt:lpstr>PowerPoint 演示文稿</vt:lpstr>
      <vt:lpstr>PowerPoint 演示文稿</vt:lpstr>
      <vt:lpstr>PowerPoint 演示文稿</vt:lpstr>
      <vt:lpstr>PowerPoint 演示文稿</vt:lpstr>
      <vt:lpstr>7.特征码通用跳转法</vt:lpstr>
      <vt:lpstr>8.其它的一些方法：</vt:lpstr>
      <vt:lpstr>介绍下PE文件：</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黑客反向工程</dc:title>
  <dc:creator>rdai</dc:creator>
  <cp:lastModifiedBy>rdai</cp:lastModifiedBy>
  <cp:revision>10</cp:revision>
  <dcterms:created xsi:type="dcterms:W3CDTF">2013-12-29T16:04:00Z</dcterms:created>
  <dcterms:modified xsi:type="dcterms:W3CDTF">2013-12-30T03:39:42Z</dcterms:modified>
</cp:coreProperties>
</file>