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7" r:id="rId4"/>
    <p:sldId id="268" r:id="rId5"/>
    <p:sldId id="261" r:id="rId6"/>
    <p:sldId id="270" r:id="rId7"/>
    <p:sldId id="263" r:id="rId8"/>
    <p:sldId id="269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95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>
              <a:gd name="T0" fmla="*/ 808 w 1429"/>
              <a:gd name="T1" fmla="*/ 283 h 1707"/>
              <a:gd name="T2" fmla="*/ 673 w 1429"/>
              <a:gd name="T3" fmla="*/ 252 h 1707"/>
              <a:gd name="T4" fmla="*/ 654 w 1429"/>
              <a:gd name="T5" fmla="*/ 0 h 1707"/>
              <a:gd name="T6" fmla="*/ 488 w 1429"/>
              <a:gd name="T7" fmla="*/ 13 h 1707"/>
              <a:gd name="T8" fmla="*/ 476 w 1429"/>
              <a:gd name="T9" fmla="*/ 252 h 1707"/>
              <a:gd name="T10" fmla="*/ 365 w 1429"/>
              <a:gd name="T11" fmla="*/ 290 h 1707"/>
              <a:gd name="T12" fmla="*/ 206 w 1429"/>
              <a:gd name="T13" fmla="*/ 86 h 1707"/>
              <a:gd name="T14" fmla="*/ 95 w 1429"/>
              <a:gd name="T15" fmla="*/ 148 h 1707"/>
              <a:gd name="T16" fmla="*/ 200 w 1429"/>
              <a:gd name="T17" fmla="*/ 376 h 1707"/>
              <a:gd name="T18" fmla="*/ 126 w 1429"/>
              <a:gd name="T19" fmla="*/ 450 h 1707"/>
              <a:gd name="T20" fmla="*/ 0 w 1429"/>
              <a:gd name="T21" fmla="*/ 423 h 1707"/>
              <a:gd name="T22" fmla="*/ 0 w 1429"/>
              <a:gd name="T23" fmla="*/ 1273 h 1707"/>
              <a:gd name="T24" fmla="*/ 101 w 1429"/>
              <a:gd name="T25" fmla="*/ 1226 h 1707"/>
              <a:gd name="T26" fmla="*/ 181 w 1429"/>
              <a:gd name="T27" fmla="*/ 1306 h 1707"/>
              <a:gd name="T28" fmla="*/ 70 w 1429"/>
              <a:gd name="T29" fmla="*/ 1509 h 1707"/>
              <a:gd name="T30" fmla="*/ 175 w 1429"/>
              <a:gd name="T31" fmla="*/ 1596 h 1707"/>
              <a:gd name="T32" fmla="*/ 365 w 1429"/>
              <a:gd name="T33" fmla="*/ 1411 h 1707"/>
              <a:gd name="T34" fmla="*/ 476 w 1429"/>
              <a:gd name="T35" fmla="*/ 1448 h 1707"/>
              <a:gd name="T36" fmla="*/ 501 w 1429"/>
              <a:gd name="T37" fmla="*/ 1700 h 1707"/>
              <a:gd name="T38" fmla="*/ 667 w 1429"/>
              <a:gd name="T39" fmla="*/ 1707 h 1707"/>
              <a:gd name="T40" fmla="*/ 685 w 1429"/>
              <a:gd name="T41" fmla="*/ 1442 h 1707"/>
              <a:gd name="T42" fmla="*/ 826 w 1429"/>
              <a:gd name="T43" fmla="*/ 1405 h 1707"/>
              <a:gd name="T44" fmla="*/ 993 w 1429"/>
              <a:gd name="T45" fmla="*/ 1590 h 1707"/>
              <a:gd name="T46" fmla="*/ 1103 w 1429"/>
              <a:gd name="T47" fmla="*/ 1522 h 1707"/>
              <a:gd name="T48" fmla="*/ 993 w 1429"/>
              <a:gd name="T49" fmla="*/ 1300 h 1707"/>
              <a:gd name="T50" fmla="*/ 1067 w 1429"/>
              <a:gd name="T51" fmla="*/ 1207 h 1707"/>
              <a:gd name="T52" fmla="*/ 1288 w 1429"/>
              <a:gd name="T53" fmla="*/ 1312 h 1707"/>
              <a:gd name="T54" fmla="*/ 1355 w 1429"/>
              <a:gd name="T55" fmla="*/ 1196 h 1707"/>
              <a:gd name="T56" fmla="*/ 1153 w 1429"/>
              <a:gd name="T57" fmla="*/ 1047 h 1707"/>
              <a:gd name="T58" fmla="*/ 1177 w 1429"/>
              <a:gd name="T59" fmla="*/ 918 h 1707"/>
              <a:gd name="T60" fmla="*/ 1429 w 1429"/>
              <a:gd name="T61" fmla="*/ 894 h 1707"/>
              <a:gd name="T62" fmla="*/ 1423 w 1429"/>
              <a:gd name="T63" fmla="*/ 764 h 1707"/>
              <a:gd name="T64" fmla="*/ 1171 w 1429"/>
              <a:gd name="T65" fmla="*/ 727 h 1707"/>
              <a:gd name="T66" fmla="*/ 1146 w 1429"/>
              <a:gd name="T67" fmla="*/ 629 h 1707"/>
              <a:gd name="T68" fmla="*/ 1349 w 1429"/>
              <a:gd name="T69" fmla="*/ 487 h 1707"/>
              <a:gd name="T70" fmla="*/ 1282 w 1429"/>
              <a:gd name="T71" fmla="*/ 370 h 1707"/>
              <a:gd name="T72" fmla="*/ 1054 w 1429"/>
              <a:gd name="T73" fmla="*/ 462 h 1707"/>
              <a:gd name="T74" fmla="*/ 980 w 1429"/>
              <a:gd name="T75" fmla="*/ 388 h 1707"/>
              <a:gd name="T76" fmla="*/ 1097 w 1429"/>
              <a:gd name="T77" fmla="*/ 173 h 1707"/>
              <a:gd name="T78" fmla="*/ 986 w 1429"/>
              <a:gd name="T79" fmla="*/ 105 h 1707"/>
              <a:gd name="T80" fmla="*/ 808 w 1429"/>
              <a:gd name="T81" fmla="*/ 283 h 1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4099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>
              <a:gd name="T0" fmla="*/ 335 w 528"/>
              <a:gd name="T1" fmla="*/ 56 h 496"/>
              <a:gd name="T2" fmla="*/ 293 w 528"/>
              <a:gd name="T3" fmla="*/ 46 h 496"/>
              <a:gd name="T4" fmla="*/ 288 w 528"/>
              <a:gd name="T5" fmla="*/ 0 h 496"/>
              <a:gd name="T6" fmla="*/ 238 w 528"/>
              <a:gd name="T7" fmla="*/ 0 h 496"/>
              <a:gd name="T8" fmla="*/ 232 w 528"/>
              <a:gd name="T9" fmla="*/ 46 h 496"/>
              <a:gd name="T10" fmla="*/ 198 w 528"/>
              <a:gd name="T11" fmla="*/ 58 h 496"/>
              <a:gd name="T12" fmla="*/ 146 w 528"/>
              <a:gd name="T13" fmla="*/ 0 h 496"/>
              <a:gd name="T14" fmla="*/ 114 w 528"/>
              <a:gd name="T15" fmla="*/ 14 h 496"/>
              <a:gd name="T16" fmla="*/ 147 w 528"/>
              <a:gd name="T17" fmla="*/ 84 h 496"/>
              <a:gd name="T18" fmla="*/ 124 w 528"/>
              <a:gd name="T19" fmla="*/ 107 h 496"/>
              <a:gd name="T20" fmla="*/ 50 w 528"/>
              <a:gd name="T21" fmla="*/ 81 h 496"/>
              <a:gd name="T22" fmla="*/ 32 w 528"/>
              <a:gd name="T23" fmla="*/ 109 h 496"/>
              <a:gd name="T24" fmla="*/ 90 w 528"/>
              <a:gd name="T25" fmla="*/ 159 h 496"/>
              <a:gd name="T26" fmla="*/ 80 w 528"/>
              <a:gd name="T27" fmla="*/ 197 h 496"/>
              <a:gd name="T28" fmla="*/ 2 w 528"/>
              <a:gd name="T29" fmla="*/ 202 h 496"/>
              <a:gd name="T30" fmla="*/ 0 w 528"/>
              <a:gd name="T31" fmla="*/ 244 h 496"/>
              <a:gd name="T32" fmla="*/ 80 w 528"/>
              <a:gd name="T33" fmla="*/ 256 h 496"/>
              <a:gd name="T34" fmla="*/ 88 w 528"/>
              <a:gd name="T35" fmla="*/ 292 h 496"/>
              <a:gd name="T36" fmla="*/ 29 w 528"/>
              <a:gd name="T37" fmla="*/ 345 h 496"/>
              <a:gd name="T38" fmla="*/ 50 w 528"/>
              <a:gd name="T39" fmla="*/ 378 h 496"/>
              <a:gd name="T40" fmla="*/ 116 w 528"/>
              <a:gd name="T41" fmla="*/ 347 h 496"/>
              <a:gd name="T42" fmla="*/ 141 w 528"/>
              <a:gd name="T43" fmla="*/ 372 h 496"/>
              <a:gd name="T44" fmla="*/ 107 w 528"/>
              <a:gd name="T45" fmla="*/ 435 h 496"/>
              <a:gd name="T46" fmla="*/ 139 w 528"/>
              <a:gd name="T47" fmla="*/ 462 h 496"/>
              <a:gd name="T48" fmla="*/ 198 w 528"/>
              <a:gd name="T49" fmla="*/ 404 h 496"/>
              <a:gd name="T50" fmla="*/ 232 w 528"/>
              <a:gd name="T51" fmla="*/ 416 h 496"/>
              <a:gd name="T52" fmla="*/ 240 w 528"/>
              <a:gd name="T53" fmla="*/ 494 h 496"/>
              <a:gd name="T54" fmla="*/ 292 w 528"/>
              <a:gd name="T55" fmla="*/ 496 h 496"/>
              <a:gd name="T56" fmla="*/ 297 w 528"/>
              <a:gd name="T57" fmla="*/ 414 h 496"/>
              <a:gd name="T58" fmla="*/ 341 w 528"/>
              <a:gd name="T59" fmla="*/ 403 h 496"/>
              <a:gd name="T60" fmla="*/ 393 w 528"/>
              <a:gd name="T61" fmla="*/ 460 h 496"/>
              <a:gd name="T62" fmla="*/ 427 w 528"/>
              <a:gd name="T63" fmla="*/ 439 h 496"/>
              <a:gd name="T64" fmla="*/ 393 w 528"/>
              <a:gd name="T65" fmla="*/ 370 h 496"/>
              <a:gd name="T66" fmla="*/ 416 w 528"/>
              <a:gd name="T67" fmla="*/ 341 h 496"/>
              <a:gd name="T68" fmla="*/ 484 w 528"/>
              <a:gd name="T69" fmla="*/ 374 h 496"/>
              <a:gd name="T70" fmla="*/ 505 w 528"/>
              <a:gd name="T71" fmla="*/ 338 h 496"/>
              <a:gd name="T72" fmla="*/ 442 w 528"/>
              <a:gd name="T73" fmla="*/ 292 h 496"/>
              <a:gd name="T74" fmla="*/ 450 w 528"/>
              <a:gd name="T75" fmla="*/ 252 h 496"/>
              <a:gd name="T76" fmla="*/ 528 w 528"/>
              <a:gd name="T77" fmla="*/ 244 h 496"/>
              <a:gd name="T78" fmla="*/ 526 w 528"/>
              <a:gd name="T79" fmla="*/ 204 h 496"/>
              <a:gd name="T80" fmla="*/ 448 w 528"/>
              <a:gd name="T81" fmla="*/ 193 h 496"/>
              <a:gd name="T82" fmla="*/ 440 w 528"/>
              <a:gd name="T83" fmla="*/ 162 h 496"/>
              <a:gd name="T84" fmla="*/ 503 w 528"/>
              <a:gd name="T85" fmla="*/ 119 h 496"/>
              <a:gd name="T86" fmla="*/ 482 w 528"/>
              <a:gd name="T87" fmla="*/ 82 h 496"/>
              <a:gd name="T88" fmla="*/ 412 w 528"/>
              <a:gd name="T89" fmla="*/ 111 h 496"/>
              <a:gd name="T90" fmla="*/ 389 w 528"/>
              <a:gd name="T91" fmla="*/ 88 h 496"/>
              <a:gd name="T92" fmla="*/ 425 w 528"/>
              <a:gd name="T93" fmla="*/ 21 h 496"/>
              <a:gd name="T94" fmla="*/ 391 w 528"/>
              <a:gd name="T95" fmla="*/ 0 h 496"/>
              <a:gd name="T96" fmla="*/ 335 w 528"/>
              <a:gd name="T97" fmla="*/ 56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4100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4101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4102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>
              <a:gd name="T0" fmla="*/ 1368 w 2153"/>
              <a:gd name="T1" fmla="*/ 358 h 1321"/>
              <a:gd name="T2" fmla="*/ 1197 w 2153"/>
              <a:gd name="T3" fmla="*/ 318 h 1321"/>
              <a:gd name="T4" fmla="*/ 1173 w 2153"/>
              <a:gd name="T5" fmla="*/ 0 h 1321"/>
              <a:gd name="T6" fmla="*/ 964 w 2153"/>
              <a:gd name="T7" fmla="*/ 16 h 1321"/>
              <a:gd name="T8" fmla="*/ 948 w 2153"/>
              <a:gd name="T9" fmla="*/ 318 h 1321"/>
              <a:gd name="T10" fmla="*/ 808 w 2153"/>
              <a:gd name="T11" fmla="*/ 366 h 1321"/>
              <a:gd name="T12" fmla="*/ 606 w 2153"/>
              <a:gd name="T13" fmla="*/ 109 h 1321"/>
              <a:gd name="T14" fmla="*/ 467 w 2153"/>
              <a:gd name="T15" fmla="*/ 187 h 1321"/>
              <a:gd name="T16" fmla="*/ 599 w 2153"/>
              <a:gd name="T17" fmla="*/ 474 h 1321"/>
              <a:gd name="T18" fmla="*/ 506 w 2153"/>
              <a:gd name="T19" fmla="*/ 568 h 1321"/>
              <a:gd name="T20" fmla="*/ 202 w 2153"/>
              <a:gd name="T21" fmla="*/ 459 h 1321"/>
              <a:gd name="T22" fmla="*/ 132 w 2153"/>
              <a:gd name="T23" fmla="*/ 576 h 1321"/>
              <a:gd name="T24" fmla="*/ 365 w 2153"/>
              <a:gd name="T25" fmla="*/ 778 h 1321"/>
              <a:gd name="T26" fmla="*/ 327 w 2153"/>
              <a:gd name="T27" fmla="*/ 933 h 1321"/>
              <a:gd name="T28" fmla="*/ 7 w 2153"/>
              <a:gd name="T29" fmla="*/ 956 h 1321"/>
              <a:gd name="T30" fmla="*/ 0 w 2153"/>
              <a:gd name="T31" fmla="*/ 1128 h 1321"/>
              <a:gd name="T32" fmla="*/ 327 w 2153"/>
              <a:gd name="T33" fmla="*/ 1174 h 1321"/>
              <a:gd name="T34" fmla="*/ 358 w 2153"/>
              <a:gd name="T35" fmla="*/ 1321 h 1321"/>
              <a:gd name="T36" fmla="*/ 1804 w 2153"/>
              <a:gd name="T37" fmla="*/ 1321 h 1321"/>
              <a:gd name="T38" fmla="*/ 1835 w 2153"/>
              <a:gd name="T39" fmla="*/ 1158 h 1321"/>
              <a:gd name="T40" fmla="*/ 2153 w 2153"/>
              <a:gd name="T41" fmla="*/ 1128 h 1321"/>
              <a:gd name="T42" fmla="*/ 2146 w 2153"/>
              <a:gd name="T43" fmla="*/ 964 h 1321"/>
              <a:gd name="T44" fmla="*/ 1827 w 2153"/>
              <a:gd name="T45" fmla="*/ 917 h 1321"/>
              <a:gd name="T46" fmla="*/ 1795 w 2153"/>
              <a:gd name="T47" fmla="*/ 793 h 1321"/>
              <a:gd name="T48" fmla="*/ 2052 w 2153"/>
              <a:gd name="T49" fmla="*/ 615 h 1321"/>
              <a:gd name="T50" fmla="*/ 1967 w 2153"/>
              <a:gd name="T51" fmla="*/ 467 h 1321"/>
              <a:gd name="T52" fmla="*/ 1679 w 2153"/>
              <a:gd name="T53" fmla="*/ 583 h 1321"/>
              <a:gd name="T54" fmla="*/ 1586 w 2153"/>
              <a:gd name="T55" fmla="*/ 490 h 1321"/>
              <a:gd name="T56" fmla="*/ 1733 w 2153"/>
              <a:gd name="T57" fmla="*/ 218 h 1321"/>
              <a:gd name="T58" fmla="*/ 1593 w 2153"/>
              <a:gd name="T59" fmla="*/ 132 h 1321"/>
              <a:gd name="T60" fmla="*/ 1368 w 2153"/>
              <a:gd name="T61" fmla="*/ 358 h 1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4103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4104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4105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>
              <a:gd name="T0" fmla="*/ 1265 w 1265"/>
              <a:gd name="T1" fmla="*/ 0 h 2518"/>
              <a:gd name="T2" fmla="*/ 1128 w 1265"/>
              <a:gd name="T3" fmla="*/ 18 h 2518"/>
              <a:gd name="T4" fmla="*/ 1110 w 1265"/>
              <a:gd name="T5" fmla="*/ 372 h 2518"/>
              <a:gd name="T6" fmla="*/ 946 w 1265"/>
              <a:gd name="T7" fmla="*/ 428 h 2518"/>
              <a:gd name="T8" fmla="*/ 710 w 1265"/>
              <a:gd name="T9" fmla="*/ 127 h 2518"/>
              <a:gd name="T10" fmla="*/ 546 w 1265"/>
              <a:gd name="T11" fmla="*/ 219 h 2518"/>
              <a:gd name="T12" fmla="*/ 701 w 1265"/>
              <a:gd name="T13" fmla="*/ 555 h 2518"/>
              <a:gd name="T14" fmla="*/ 592 w 1265"/>
              <a:gd name="T15" fmla="*/ 665 h 2518"/>
              <a:gd name="T16" fmla="*/ 237 w 1265"/>
              <a:gd name="T17" fmla="*/ 537 h 2518"/>
              <a:gd name="T18" fmla="*/ 155 w 1265"/>
              <a:gd name="T19" fmla="*/ 674 h 2518"/>
              <a:gd name="T20" fmla="*/ 427 w 1265"/>
              <a:gd name="T21" fmla="*/ 911 h 2518"/>
              <a:gd name="T22" fmla="*/ 383 w 1265"/>
              <a:gd name="T23" fmla="*/ 1093 h 2518"/>
              <a:gd name="T24" fmla="*/ 9 w 1265"/>
              <a:gd name="T25" fmla="*/ 1121 h 2518"/>
              <a:gd name="T26" fmla="*/ 0 w 1265"/>
              <a:gd name="T27" fmla="*/ 1322 h 2518"/>
              <a:gd name="T28" fmla="*/ 383 w 1265"/>
              <a:gd name="T29" fmla="*/ 1376 h 2518"/>
              <a:gd name="T30" fmla="*/ 419 w 1265"/>
              <a:gd name="T31" fmla="*/ 1549 h 2518"/>
              <a:gd name="T32" fmla="*/ 136 w 1265"/>
              <a:gd name="T33" fmla="*/ 1804 h 2518"/>
              <a:gd name="T34" fmla="*/ 237 w 1265"/>
              <a:gd name="T35" fmla="*/ 1959 h 2518"/>
              <a:gd name="T36" fmla="*/ 555 w 1265"/>
              <a:gd name="T37" fmla="*/ 1813 h 2518"/>
              <a:gd name="T38" fmla="*/ 674 w 1265"/>
              <a:gd name="T39" fmla="*/ 1932 h 2518"/>
              <a:gd name="T40" fmla="*/ 509 w 1265"/>
              <a:gd name="T41" fmla="*/ 2232 h 2518"/>
              <a:gd name="T42" fmla="*/ 664 w 1265"/>
              <a:gd name="T43" fmla="*/ 2360 h 2518"/>
              <a:gd name="T44" fmla="*/ 946 w 1265"/>
              <a:gd name="T45" fmla="*/ 2087 h 2518"/>
              <a:gd name="T46" fmla="*/ 1110 w 1265"/>
              <a:gd name="T47" fmla="*/ 2142 h 2518"/>
              <a:gd name="T48" fmla="*/ 1147 w 1265"/>
              <a:gd name="T49" fmla="*/ 2515 h 2518"/>
              <a:gd name="T50" fmla="*/ 1265 w 1265"/>
              <a:gd name="T51" fmla="*/ 2518 h 2518"/>
              <a:gd name="T52" fmla="*/ 1265 w 1265"/>
              <a:gd name="T53" fmla="*/ 0 h 2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4106" name="Freeform 10"/>
          <p:cNvSpPr>
            <a:spLocks/>
          </p:cNvSpPr>
          <p:nvPr/>
        </p:nvSpPr>
        <p:spPr bwMode="hidden">
          <a:xfrm rot="-5400000">
            <a:off x="3977481" y="-853281"/>
            <a:ext cx="1722438" cy="3429000"/>
          </a:xfrm>
          <a:custGeom>
            <a:avLst/>
            <a:gdLst>
              <a:gd name="T0" fmla="*/ 1265 w 1265"/>
              <a:gd name="T1" fmla="*/ 0 h 2518"/>
              <a:gd name="T2" fmla="*/ 1128 w 1265"/>
              <a:gd name="T3" fmla="*/ 18 h 2518"/>
              <a:gd name="T4" fmla="*/ 1110 w 1265"/>
              <a:gd name="T5" fmla="*/ 372 h 2518"/>
              <a:gd name="T6" fmla="*/ 946 w 1265"/>
              <a:gd name="T7" fmla="*/ 428 h 2518"/>
              <a:gd name="T8" fmla="*/ 710 w 1265"/>
              <a:gd name="T9" fmla="*/ 127 h 2518"/>
              <a:gd name="T10" fmla="*/ 546 w 1265"/>
              <a:gd name="T11" fmla="*/ 219 h 2518"/>
              <a:gd name="T12" fmla="*/ 701 w 1265"/>
              <a:gd name="T13" fmla="*/ 555 h 2518"/>
              <a:gd name="T14" fmla="*/ 592 w 1265"/>
              <a:gd name="T15" fmla="*/ 665 h 2518"/>
              <a:gd name="T16" fmla="*/ 237 w 1265"/>
              <a:gd name="T17" fmla="*/ 537 h 2518"/>
              <a:gd name="T18" fmla="*/ 155 w 1265"/>
              <a:gd name="T19" fmla="*/ 674 h 2518"/>
              <a:gd name="T20" fmla="*/ 427 w 1265"/>
              <a:gd name="T21" fmla="*/ 911 h 2518"/>
              <a:gd name="T22" fmla="*/ 383 w 1265"/>
              <a:gd name="T23" fmla="*/ 1093 h 2518"/>
              <a:gd name="T24" fmla="*/ 9 w 1265"/>
              <a:gd name="T25" fmla="*/ 1121 h 2518"/>
              <a:gd name="T26" fmla="*/ 0 w 1265"/>
              <a:gd name="T27" fmla="*/ 1322 h 2518"/>
              <a:gd name="T28" fmla="*/ 383 w 1265"/>
              <a:gd name="T29" fmla="*/ 1376 h 2518"/>
              <a:gd name="T30" fmla="*/ 419 w 1265"/>
              <a:gd name="T31" fmla="*/ 1549 h 2518"/>
              <a:gd name="T32" fmla="*/ 136 w 1265"/>
              <a:gd name="T33" fmla="*/ 1804 h 2518"/>
              <a:gd name="T34" fmla="*/ 237 w 1265"/>
              <a:gd name="T35" fmla="*/ 1959 h 2518"/>
              <a:gd name="T36" fmla="*/ 555 w 1265"/>
              <a:gd name="T37" fmla="*/ 1813 h 2518"/>
              <a:gd name="T38" fmla="*/ 674 w 1265"/>
              <a:gd name="T39" fmla="*/ 1932 h 2518"/>
              <a:gd name="T40" fmla="*/ 509 w 1265"/>
              <a:gd name="T41" fmla="*/ 2232 h 2518"/>
              <a:gd name="T42" fmla="*/ 664 w 1265"/>
              <a:gd name="T43" fmla="*/ 2360 h 2518"/>
              <a:gd name="T44" fmla="*/ 946 w 1265"/>
              <a:gd name="T45" fmla="*/ 2087 h 2518"/>
              <a:gd name="T46" fmla="*/ 1110 w 1265"/>
              <a:gd name="T47" fmla="*/ 2142 h 2518"/>
              <a:gd name="T48" fmla="*/ 1147 w 1265"/>
              <a:gd name="T49" fmla="*/ 2515 h 2518"/>
              <a:gd name="T50" fmla="*/ 1265 w 1265"/>
              <a:gd name="T51" fmla="*/ 2518 h 2518"/>
              <a:gd name="T52" fmla="*/ 1265 w 1265"/>
              <a:gd name="T53" fmla="*/ 0 h 2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pic>
        <p:nvPicPr>
          <p:cNvPr id="4107" name="Picture 11" descr="Facban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5511B89-D087-47C0-9D98-F76D7EFCA184}" type="slidenum">
              <a:rPr lang="en-US" altLang="zh-CN">
                <a:solidFill>
                  <a:srgbClr val="EBD189"/>
                </a:solidFill>
              </a:rPr>
              <a:pPr/>
              <a:t>‹#›</a:t>
            </a:fld>
            <a:endParaRPr lang="en-US" altLang="zh-CN">
              <a:solidFill>
                <a:srgbClr val="EBD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92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29C6C-245A-4376-A7D4-7F4DE7EF1822}" type="slidenum">
              <a:rPr lang="en-US" altLang="zh-CN">
                <a:solidFill>
                  <a:srgbClr val="EBD189"/>
                </a:solidFill>
              </a:rPr>
              <a:pPr/>
              <a:t>‹#›</a:t>
            </a:fld>
            <a:endParaRPr lang="en-US" altLang="zh-CN">
              <a:solidFill>
                <a:srgbClr val="EBD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35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F8FED-3552-4EEF-A98A-2F88D4C756E5}" type="slidenum">
              <a:rPr lang="en-US" altLang="zh-CN">
                <a:solidFill>
                  <a:srgbClr val="EBD189"/>
                </a:solidFill>
              </a:rPr>
              <a:pPr/>
              <a:t>‹#›</a:t>
            </a:fld>
            <a:endParaRPr lang="en-US" altLang="zh-CN">
              <a:solidFill>
                <a:srgbClr val="EBD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7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9906D-AEE5-4218-8A45-9617714186A4}" type="slidenum">
              <a:rPr lang="en-US" altLang="zh-CN">
                <a:solidFill>
                  <a:srgbClr val="EBD189"/>
                </a:solidFill>
              </a:rPr>
              <a:pPr/>
              <a:t>‹#›</a:t>
            </a:fld>
            <a:endParaRPr lang="en-US" altLang="zh-CN">
              <a:solidFill>
                <a:srgbClr val="EBD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52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90926-C254-46C9-ACD4-7DD0DD72175E}" type="slidenum">
              <a:rPr lang="en-US" altLang="zh-CN">
                <a:solidFill>
                  <a:srgbClr val="EBD189"/>
                </a:solidFill>
              </a:rPr>
              <a:pPr/>
              <a:t>‹#›</a:t>
            </a:fld>
            <a:endParaRPr lang="en-US" altLang="zh-CN">
              <a:solidFill>
                <a:srgbClr val="EBD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55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C270B-D95F-4689-AB82-D932D2966CA9}" type="slidenum">
              <a:rPr lang="en-US" altLang="zh-CN">
                <a:solidFill>
                  <a:srgbClr val="EBD189"/>
                </a:solidFill>
              </a:rPr>
              <a:pPr/>
              <a:t>‹#›</a:t>
            </a:fld>
            <a:endParaRPr lang="en-US" altLang="zh-CN">
              <a:solidFill>
                <a:srgbClr val="EBD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213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38413-7677-4933-AA47-E226A8928A84}" type="slidenum">
              <a:rPr lang="en-US" altLang="zh-CN">
                <a:solidFill>
                  <a:srgbClr val="EBD189"/>
                </a:solidFill>
              </a:rPr>
              <a:pPr/>
              <a:t>‹#›</a:t>
            </a:fld>
            <a:endParaRPr lang="en-US" altLang="zh-CN">
              <a:solidFill>
                <a:srgbClr val="EBD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168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677AC-A495-4DAC-B643-DF8EFB5B3D9D}" type="slidenum">
              <a:rPr lang="en-US" altLang="zh-CN">
                <a:solidFill>
                  <a:srgbClr val="EBD189"/>
                </a:solidFill>
              </a:rPr>
              <a:pPr/>
              <a:t>‹#›</a:t>
            </a:fld>
            <a:endParaRPr lang="en-US" altLang="zh-CN">
              <a:solidFill>
                <a:srgbClr val="EBD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87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28F77-C9DC-4FBE-98B2-0D3E972023F7}" type="slidenum">
              <a:rPr lang="en-US" altLang="zh-CN">
                <a:solidFill>
                  <a:srgbClr val="EBD189"/>
                </a:solidFill>
              </a:rPr>
              <a:pPr/>
              <a:t>‹#›</a:t>
            </a:fld>
            <a:endParaRPr lang="en-US" altLang="zh-CN">
              <a:solidFill>
                <a:srgbClr val="EBD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759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7BC0F-AF97-49F2-AB55-BEF5F1EC76F1}" type="slidenum">
              <a:rPr lang="en-US" altLang="zh-CN">
                <a:solidFill>
                  <a:srgbClr val="EBD189"/>
                </a:solidFill>
              </a:rPr>
              <a:pPr/>
              <a:t>‹#›</a:t>
            </a:fld>
            <a:endParaRPr lang="en-US" altLang="zh-CN">
              <a:solidFill>
                <a:srgbClr val="EBD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05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27BA8-78DE-46B4-BA3E-6D8779F2F517}" type="slidenum">
              <a:rPr lang="en-US" altLang="zh-CN">
                <a:solidFill>
                  <a:srgbClr val="EBD189"/>
                </a:solidFill>
              </a:rPr>
              <a:pPr/>
              <a:t>‹#›</a:t>
            </a:fld>
            <a:endParaRPr lang="en-US" altLang="zh-CN">
              <a:solidFill>
                <a:srgbClr val="EBD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0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>
              <a:gd name="T0" fmla="*/ 808 w 1429"/>
              <a:gd name="T1" fmla="*/ 283 h 1707"/>
              <a:gd name="T2" fmla="*/ 673 w 1429"/>
              <a:gd name="T3" fmla="*/ 252 h 1707"/>
              <a:gd name="T4" fmla="*/ 654 w 1429"/>
              <a:gd name="T5" fmla="*/ 0 h 1707"/>
              <a:gd name="T6" fmla="*/ 488 w 1429"/>
              <a:gd name="T7" fmla="*/ 13 h 1707"/>
              <a:gd name="T8" fmla="*/ 476 w 1429"/>
              <a:gd name="T9" fmla="*/ 252 h 1707"/>
              <a:gd name="T10" fmla="*/ 365 w 1429"/>
              <a:gd name="T11" fmla="*/ 290 h 1707"/>
              <a:gd name="T12" fmla="*/ 206 w 1429"/>
              <a:gd name="T13" fmla="*/ 86 h 1707"/>
              <a:gd name="T14" fmla="*/ 95 w 1429"/>
              <a:gd name="T15" fmla="*/ 148 h 1707"/>
              <a:gd name="T16" fmla="*/ 200 w 1429"/>
              <a:gd name="T17" fmla="*/ 376 h 1707"/>
              <a:gd name="T18" fmla="*/ 126 w 1429"/>
              <a:gd name="T19" fmla="*/ 450 h 1707"/>
              <a:gd name="T20" fmla="*/ 0 w 1429"/>
              <a:gd name="T21" fmla="*/ 423 h 1707"/>
              <a:gd name="T22" fmla="*/ 0 w 1429"/>
              <a:gd name="T23" fmla="*/ 1273 h 1707"/>
              <a:gd name="T24" fmla="*/ 101 w 1429"/>
              <a:gd name="T25" fmla="*/ 1226 h 1707"/>
              <a:gd name="T26" fmla="*/ 181 w 1429"/>
              <a:gd name="T27" fmla="*/ 1306 h 1707"/>
              <a:gd name="T28" fmla="*/ 70 w 1429"/>
              <a:gd name="T29" fmla="*/ 1509 h 1707"/>
              <a:gd name="T30" fmla="*/ 175 w 1429"/>
              <a:gd name="T31" fmla="*/ 1596 h 1707"/>
              <a:gd name="T32" fmla="*/ 365 w 1429"/>
              <a:gd name="T33" fmla="*/ 1411 h 1707"/>
              <a:gd name="T34" fmla="*/ 476 w 1429"/>
              <a:gd name="T35" fmla="*/ 1448 h 1707"/>
              <a:gd name="T36" fmla="*/ 501 w 1429"/>
              <a:gd name="T37" fmla="*/ 1700 h 1707"/>
              <a:gd name="T38" fmla="*/ 667 w 1429"/>
              <a:gd name="T39" fmla="*/ 1707 h 1707"/>
              <a:gd name="T40" fmla="*/ 685 w 1429"/>
              <a:gd name="T41" fmla="*/ 1442 h 1707"/>
              <a:gd name="T42" fmla="*/ 826 w 1429"/>
              <a:gd name="T43" fmla="*/ 1405 h 1707"/>
              <a:gd name="T44" fmla="*/ 993 w 1429"/>
              <a:gd name="T45" fmla="*/ 1590 h 1707"/>
              <a:gd name="T46" fmla="*/ 1103 w 1429"/>
              <a:gd name="T47" fmla="*/ 1522 h 1707"/>
              <a:gd name="T48" fmla="*/ 993 w 1429"/>
              <a:gd name="T49" fmla="*/ 1300 h 1707"/>
              <a:gd name="T50" fmla="*/ 1067 w 1429"/>
              <a:gd name="T51" fmla="*/ 1207 h 1707"/>
              <a:gd name="T52" fmla="*/ 1288 w 1429"/>
              <a:gd name="T53" fmla="*/ 1312 h 1707"/>
              <a:gd name="T54" fmla="*/ 1355 w 1429"/>
              <a:gd name="T55" fmla="*/ 1196 h 1707"/>
              <a:gd name="T56" fmla="*/ 1153 w 1429"/>
              <a:gd name="T57" fmla="*/ 1047 h 1707"/>
              <a:gd name="T58" fmla="*/ 1177 w 1429"/>
              <a:gd name="T59" fmla="*/ 918 h 1707"/>
              <a:gd name="T60" fmla="*/ 1429 w 1429"/>
              <a:gd name="T61" fmla="*/ 894 h 1707"/>
              <a:gd name="T62" fmla="*/ 1423 w 1429"/>
              <a:gd name="T63" fmla="*/ 764 h 1707"/>
              <a:gd name="T64" fmla="*/ 1171 w 1429"/>
              <a:gd name="T65" fmla="*/ 727 h 1707"/>
              <a:gd name="T66" fmla="*/ 1146 w 1429"/>
              <a:gd name="T67" fmla="*/ 629 h 1707"/>
              <a:gd name="T68" fmla="*/ 1349 w 1429"/>
              <a:gd name="T69" fmla="*/ 487 h 1707"/>
              <a:gd name="T70" fmla="*/ 1282 w 1429"/>
              <a:gd name="T71" fmla="*/ 370 h 1707"/>
              <a:gd name="T72" fmla="*/ 1054 w 1429"/>
              <a:gd name="T73" fmla="*/ 462 h 1707"/>
              <a:gd name="T74" fmla="*/ 980 w 1429"/>
              <a:gd name="T75" fmla="*/ 388 h 1707"/>
              <a:gd name="T76" fmla="*/ 1097 w 1429"/>
              <a:gd name="T77" fmla="*/ 173 h 1707"/>
              <a:gd name="T78" fmla="*/ 986 w 1429"/>
              <a:gd name="T79" fmla="*/ 105 h 1707"/>
              <a:gd name="T80" fmla="*/ 808 w 1429"/>
              <a:gd name="T81" fmla="*/ 283 h 1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3075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>
              <a:gd name="T0" fmla="*/ 335 w 528"/>
              <a:gd name="T1" fmla="*/ 56 h 496"/>
              <a:gd name="T2" fmla="*/ 293 w 528"/>
              <a:gd name="T3" fmla="*/ 46 h 496"/>
              <a:gd name="T4" fmla="*/ 288 w 528"/>
              <a:gd name="T5" fmla="*/ 0 h 496"/>
              <a:gd name="T6" fmla="*/ 238 w 528"/>
              <a:gd name="T7" fmla="*/ 0 h 496"/>
              <a:gd name="T8" fmla="*/ 232 w 528"/>
              <a:gd name="T9" fmla="*/ 46 h 496"/>
              <a:gd name="T10" fmla="*/ 198 w 528"/>
              <a:gd name="T11" fmla="*/ 58 h 496"/>
              <a:gd name="T12" fmla="*/ 146 w 528"/>
              <a:gd name="T13" fmla="*/ 0 h 496"/>
              <a:gd name="T14" fmla="*/ 114 w 528"/>
              <a:gd name="T15" fmla="*/ 14 h 496"/>
              <a:gd name="T16" fmla="*/ 147 w 528"/>
              <a:gd name="T17" fmla="*/ 84 h 496"/>
              <a:gd name="T18" fmla="*/ 124 w 528"/>
              <a:gd name="T19" fmla="*/ 107 h 496"/>
              <a:gd name="T20" fmla="*/ 50 w 528"/>
              <a:gd name="T21" fmla="*/ 81 h 496"/>
              <a:gd name="T22" fmla="*/ 32 w 528"/>
              <a:gd name="T23" fmla="*/ 109 h 496"/>
              <a:gd name="T24" fmla="*/ 90 w 528"/>
              <a:gd name="T25" fmla="*/ 159 h 496"/>
              <a:gd name="T26" fmla="*/ 80 w 528"/>
              <a:gd name="T27" fmla="*/ 197 h 496"/>
              <a:gd name="T28" fmla="*/ 2 w 528"/>
              <a:gd name="T29" fmla="*/ 202 h 496"/>
              <a:gd name="T30" fmla="*/ 0 w 528"/>
              <a:gd name="T31" fmla="*/ 244 h 496"/>
              <a:gd name="T32" fmla="*/ 80 w 528"/>
              <a:gd name="T33" fmla="*/ 256 h 496"/>
              <a:gd name="T34" fmla="*/ 88 w 528"/>
              <a:gd name="T35" fmla="*/ 292 h 496"/>
              <a:gd name="T36" fmla="*/ 29 w 528"/>
              <a:gd name="T37" fmla="*/ 345 h 496"/>
              <a:gd name="T38" fmla="*/ 50 w 528"/>
              <a:gd name="T39" fmla="*/ 378 h 496"/>
              <a:gd name="T40" fmla="*/ 116 w 528"/>
              <a:gd name="T41" fmla="*/ 347 h 496"/>
              <a:gd name="T42" fmla="*/ 141 w 528"/>
              <a:gd name="T43" fmla="*/ 372 h 496"/>
              <a:gd name="T44" fmla="*/ 107 w 528"/>
              <a:gd name="T45" fmla="*/ 435 h 496"/>
              <a:gd name="T46" fmla="*/ 139 w 528"/>
              <a:gd name="T47" fmla="*/ 462 h 496"/>
              <a:gd name="T48" fmla="*/ 198 w 528"/>
              <a:gd name="T49" fmla="*/ 404 h 496"/>
              <a:gd name="T50" fmla="*/ 232 w 528"/>
              <a:gd name="T51" fmla="*/ 416 h 496"/>
              <a:gd name="T52" fmla="*/ 240 w 528"/>
              <a:gd name="T53" fmla="*/ 494 h 496"/>
              <a:gd name="T54" fmla="*/ 292 w 528"/>
              <a:gd name="T55" fmla="*/ 496 h 496"/>
              <a:gd name="T56" fmla="*/ 297 w 528"/>
              <a:gd name="T57" fmla="*/ 414 h 496"/>
              <a:gd name="T58" fmla="*/ 341 w 528"/>
              <a:gd name="T59" fmla="*/ 403 h 496"/>
              <a:gd name="T60" fmla="*/ 393 w 528"/>
              <a:gd name="T61" fmla="*/ 460 h 496"/>
              <a:gd name="T62" fmla="*/ 427 w 528"/>
              <a:gd name="T63" fmla="*/ 439 h 496"/>
              <a:gd name="T64" fmla="*/ 393 w 528"/>
              <a:gd name="T65" fmla="*/ 370 h 496"/>
              <a:gd name="T66" fmla="*/ 416 w 528"/>
              <a:gd name="T67" fmla="*/ 341 h 496"/>
              <a:gd name="T68" fmla="*/ 484 w 528"/>
              <a:gd name="T69" fmla="*/ 374 h 496"/>
              <a:gd name="T70" fmla="*/ 505 w 528"/>
              <a:gd name="T71" fmla="*/ 338 h 496"/>
              <a:gd name="T72" fmla="*/ 442 w 528"/>
              <a:gd name="T73" fmla="*/ 292 h 496"/>
              <a:gd name="T74" fmla="*/ 450 w 528"/>
              <a:gd name="T75" fmla="*/ 252 h 496"/>
              <a:gd name="T76" fmla="*/ 528 w 528"/>
              <a:gd name="T77" fmla="*/ 244 h 496"/>
              <a:gd name="T78" fmla="*/ 526 w 528"/>
              <a:gd name="T79" fmla="*/ 204 h 496"/>
              <a:gd name="T80" fmla="*/ 448 w 528"/>
              <a:gd name="T81" fmla="*/ 193 h 496"/>
              <a:gd name="T82" fmla="*/ 440 w 528"/>
              <a:gd name="T83" fmla="*/ 162 h 496"/>
              <a:gd name="T84" fmla="*/ 503 w 528"/>
              <a:gd name="T85" fmla="*/ 119 h 496"/>
              <a:gd name="T86" fmla="*/ 482 w 528"/>
              <a:gd name="T87" fmla="*/ 82 h 496"/>
              <a:gd name="T88" fmla="*/ 412 w 528"/>
              <a:gd name="T89" fmla="*/ 111 h 496"/>
              <a:gd name="T90" fmla="*/ 389 w 528"/>
              <a:gd name="T91" fmla="*/ 88 h 496"/>
              <a:gd name="T92" fmla="*/ 425 w 528"/>
              <a:gd name="T93" fmla="*/ 21 h 496"/>
              <a:gd name="T94" fmla="*/ 391 w 528"/>
              <a:gd name="T95" fmla="*/ 0 h 496"/>
              <a:gd name="T96" fmla="*/ 335 w 528"/>
              <a:gd name="T97" fmla="*/ 56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3076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3077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3078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>
              <a:gd name="T0" fmla="*/ 1368 w 2153"/>
              <a:gd name="T1" fmla="*/ 358 h 1321"/>
              <a:gd name="T2" fmla="*/ 1197 w 2153"/>
              <a:gd name="T3" fmla="*/ 318 h 1321"/>
              <a:gd name="T4" fmla="*/ 1173 w 2153"/>
              <a:gd name="T5" fmla="*/ 0 h 1321"/>
              <a:gd name="T6" fmla="*/ 964 w 2153"/>
              <a:gd name="T7" fmla="*/ 16 h 1321"/>
              <a:gd name="T8" fmla="*/ 948 w 2153"/>
              <a:gd name="T9" fmla="*/ 318 h 1321"/>
              <a:gd name="T10" fmla="*/ 808 w 2153"/>
              <a:gd name="T11" fmla="*/ 366 h 1321"/>
              <a:gd name="T12" fmla="*/ 606 w 2153"/>
              <a:gd name="T13" fmla="*/ 109 h 1321"/>
              <a:gd name="T14" fmla="*/ 467 w 2153"/>
              <a:gd name="T15" fmla="*/ 187 h 1321"/>
              <a:gd name="T16" fmla="*/ 599 w 2153"/>
              <a:gd name="T17" fmla="*/ 474 h 1321"/>
              <a:gd name="T18" fmla="*/ 506 w 2153"/>
              <a:gd name="T19" fmla="*/ 568 h 1321"/>
              <a:gd name="T20" fmla="*/ 202 w 2153"/>
              <a:gd name="T21" fmla="*/ 459 h 1321"/>
              <a:gd name="T22" fmla="*/ 132 w 2153"/>
              <a:gd name="T23" fmla="*/ 576 h 1321"/>
              <a:gd name="T24" fmla="*/ 365 w 2153"/>
              <a:gd name="T25" fmla="*/ 778 h 1321"/>
              <a:gd name="T26" fmla="*/ 327 w 2153"/>
              <a:gd name="T27" fmla="*/ 933 h 1321"/>
              <a:gd name="T28" fmla="*/ 7 w 2153"/>
              <a:gd name="T29" fmla="*/ 956 h 1321"/>
              <a:gd name="T30" fmla="*/ 0 w 2153"/>
              <a:gd name="T31" fmla="*/ 1128 h 1321"/>
              <a:gd name="T32" fmla="*/ 327 w 2153"/>
              <a:gd name="T33" fmla="*/ 1174 h 1321"/>
              <a:gd name="T34" fmla="*/ 358 w 2153"/>
              <a:gd name="T35" fmla="*/ 1321 h 1321"/>
              <a:gd name="T36" fmla="*/ 1804 w 2153"/>
              <a:gd name="T37" fmla="*/ 1321 h 1321"/>
              <a:gd name="T38" fmla="*/ 1835 w 2153"/>
              <a:gd name="T39" fmla="*/ 1158 h 1321"/>
              <a:gd name="T40" fmla="*/ 2153 w 2153"/>
              <a:gd name="T41" fmla="*/ 1128 h 1321"/>
              <a:gd name="T42" fmla="*/ 2146 w 2153"/>
              <a:gd name="T43" fmla="*/ 964 h 1321"/>
              <a:gd name="T44" fmla="*/ 1827 w 2153"/>
              <a:gd name="T45" fmla="*/ 917 h 1321"/>
              <a:gd name="T46" fmla="*/ 1795 w 2153"/>
              <a:gd name="T47" fmla="*/ 793 h 1321"/>
              <a:gd name="T48" fmla="*/ 2052 w 2153"/>
              <a:gd name="T49" fmla="*/ 615 h 1321"/>
              <a:gd name="T50" fmla="*/ 1967 w 2153"/>
              <a:gd name="T51" fmla="*/ 467 h 1321"/>
              <a:gd name="T52" fmla="*/ 1679 w 2153"/>
              <a:gd name="T53" fmla="*/ 583 h 1321"/>
              <a:gd name="T54" fmla="*/ 1586 w 2153"/>
              <a:gd name="T55" fmla="*/ 490 h 1321"/>
              <a:gd name="T56" fmla="*/ 1733 w 2153"/>
              <a:gd name="T57" fmla="*/ 218 h 1321"/>
              <a:gd name="T58" fmla="*/ 1593 w 2153"/>
              <a:gd name="T59" fmla="*/ 132 h 1321"/>
              <a:gd name="T60" fmla="*/ 1368 w 2153"/>
              <a:gd name="T61" fmla="*/ 358 h 1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3079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3080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sp>
        <p:nvSpPr>
          <p:cNvPr id="3081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>
              <a:gd name="T0" fmla="*/ 1265 w 1265"/>
              <a:gd name="T1" fmla="*/ 0 h 2518"/>
              <a:gd name="T2" fmla="*/ 1128 w 1265"/>
              <a:gd name="T3" fmla="*/ 18 h 2518"/>
              <a:gd name="T4" fmla="*/ 1110 w 1265"/>
              <a:gd name="T5" fmla="*/ 372 h 2518"/>
              <a:gd name="T6" fmla="*/ 946 w 1265"/>
              <a:gd name="T7" fmla="*/ 428 h 2518"/>
              <a:gd name="T8" fmla="*/ 710 w 1265"/>
              <a:gd name="T9" fmla="*/ 127 h 2518"/>
              <a:gd name="T10" fmla="*/ 546 w 1265"/>
              <a:gd name="T11" fmla="*/ 219 h 2518"/>
              <a:gd name="T12" fmla="*/ 701 w 1265"/>
              <a:gd name="T13" fmla="*/ 555 h 2518"/>
              <a:gd name="T14" fmla="*/ 592 w 1265"/>
              <a:gd name="T15" fmla="*/ 665 h 2518"/>
              <a:gd name="T16" fmla="*/ 237 w 1265"/>
              <a:gd name="T17" fmla="*/ 537 h 2518"/>
              <a:gd name="T18" fmla="*/ 155 w 1265"/>
              <a:gd name="T19" fmla="*/ 674 h 2518"/>
              <a:gd name="T20" fmla="*/ 427 w 1265"/>
              <a:gd name="T21" fmla="*/ 911 h 2518"/>
              <a:gd name="T22" fmla="*/ 383 w 1265"/>
              <a:gd name="T23" fmla="*/ 1093 h 2518"/>
              <a:gd name="T24" fmla="*/ 9 w 1265"/>
              <a:gd name="T25" fmla="*/ 1121 h 2518"/>
              <a:gd name="T26" fmla="*/ 0 w 1265"/>
              <a:gd name="T27" fmla="*/ 1322 h 2518"/>
              <a:gd name="T28" fmla="*/ 383 w 1265"/>
              <a:gd name="T29" fmla="*/ 1376 h 2518"/>
              <a:gd name="T30" fmla="*/ 419 w 1265"/>
              <a:gd name="T31" fmla="*/ 1549 h 2518"/>
              <a:gd name="T32" fmla="*/ 136 w 1265"/>
              <a:gd name="T33" fmla="*/ 1804 h 2518"/>
              <a:gd name="T34" fmla="*/ 237 w 1265"/>
              <a:gd name="T35" fmla="*/ 1959 h 2518"/>
              <a:gd name="T36" fmla="*/ 555 w 1265"/>
              <a:gd name="T37" fmla="*/ 1813 h 2518"/>
              <a:gd name="T38" fmla="*/ 674 w 1265"/>
              <a:gd name="T39" fmla="*/ 1932 h 2518"/>
              <a:gd name="T40" fmla="*/ 509 w 1265"/>
              <a:gd name="T41" fmla="*/ 2232 h 2518"/>
              <a:gd name="T42" fmla="*/ 664 w 1265"/>
              <a:gd name="T43" fmla="*/ 2360 h 2518"/>
              <a:gd name="T44" fmla="*/ 946 w 1265"/>
              <a:gd name="T45" fmla="*/ 2087 h 2518"/>
              <a:gd name="T46" fmla="*/ 1110 w 1265"/>
              <a:gd name="T47" fmla="*/ 2142 h 2518"/>
              <a:gd name="T48" fmla="*/ 1147 w 1265"/>
              <a:gd name="T49" fmla="*/ 2515 h 2518"/>
              <a:gd name="T50" fmla="*/ 1265 w 1265"/>
              <a:gd name="T51" fmla="*/ 2518 h 2518"/>
              <a:gd name="T52" fmla="*/ 1265 w 1265"/>
              <a:gd name="T53" fmla="*/ 0 h 2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EAEAEA"/>
              </a:solidFill>
              <a:latin typeface="Arial Narrow" pitchFamily="34" charset="0"/>
            </a:endParaRPr>
          </a:p>
        </p:txBody>
      </p:sp>
      <p:pic>
        <p:nvPicPr>
          <p:cNvPr id="3082" name="Picture 10" descr="Facbann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EBD189"/>
              </a:solidFill>
            </a:endParaRP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081E54F-5362-4A05-AC81-DD0187A2169A}" type="slidenum">
              <a:rPr lang="en-US" altLang="zh-CN">
                <a:solidFill>
                  <a:srgbClr val="EBD1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EBD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98133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itchFamily="2" charset="2"/>
        <a:buChar char="®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itchFamily="2" charset="2"/>
        <a:buChar char="®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itchFamily="2" charset="2"/>
        <a:buChar char="®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enku.baidu.com/view/ea22bcf5910ef12d2af9e7a9.html" TargetMode="External"/><Relationship Id="rId2" Type="http://schemas.openxmlformats.org/officeDocument/2006/relationships/hyperlink" Target="http://code.google.com/p/tesseract-oc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fu.ca/~mori/research/gimpy/" TargetMode="External"/><Relationship Id="rId2" Type="http://schemas.openxmlformats.org/officeDocument/2006/relationships/hyperlink" Target="http://wenku.baidu.com/view/97b64ae181c758f5f61f676b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hape_context" TargetMode="External"/><Relationship Id="rId5" Type="http://schemas.openxmlformats.org/officeDocument/2006/relationships/hyperlink" Target="http://www.cs.sfu.ca/~mori/research/papers/mori_cvpr03.pdf" TargetMode="External"/><Relationship Id="rId4" Type="http://schemas.openxmlformats.org/officeDocument/2006/relationships/hyperlink" Target="http://www.kloover.com/2008/05/12/breaking-the-paypalcom-captcha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836712"/>
            <a:ext cx="7772400" cy="1143000"/>
          </a:xfrm>
        </p:spPr>
        <p:txBody>
          <a:bodyPr/>
          <a:lstStyle/>
          <a:p>
            <a:pPr algn="ctr"/>
            <a:r>
              <a:rPr lang="zh-CN" altLang="en-US" sz="5400" b="1" dirty="0" smtClean="0">
                <a:latin typeface="Tahoma" pitchFamily="34" charset="0"/>
                <a:ea typeface="仿宋_GB2312" pitchFamily="49" charset="-122"/>
              </a:rPr>
              <a:t>验证码的破解和机器注册</a:t>
            </a:r>
            <a:endParaRPr lang="zh-CN" altLang="en-US" sz="5400" b="1" dirty="0">
              <a:latin typeface="Tahoma" pitchFamily="34" charset="0"/>
              <a:ea typeface="仿宋_GB2312" pitchFamily="49" charset="-122"/>
            </a:endParaRPr>
          </a:p>
        </p:txBody>
      </p:sp>
      <p:pic>
        <p:nvPicPr>
          <p:cNvPr id="1026" name="Picture 2" descr="验证码 验证码有什么用 验证码识别 验证码的作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969" y="2348880"/>
            <a:ext cx="7123091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5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那些丧心病狂的验证码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100" name="Picture 4" descr="http://coolshell.cn/wp-content/uploads/2012/07/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32856"/>
            <a:ext cx="5172075" cy="340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coolshell.cn/wp-content/uploads/2012/07/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764" y="1450191"/>
            <a:ext cx="4464496" cy="515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coolshell.cn/wp-content/uploads/2012/07/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18" y="2564904"/>
            <a:ext cx="6592787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://www.blogcdn.com/chinese.engadget.com/media/2009/03/captcha1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73" y="3115870"/>
            <a:ext cx="4382043" cy="254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128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2852936"/>
            <a:ext cx="7772400" cy="1143000"/>
          </a:xfrm>
        </p:spPr>
        <p:txBody>
          <a:bodyPr/>
          <a:lstStyle/>
          <a:p>
            <a:pPr algn="ctr"/>
            <a:r>
              <a:rPr lang="zh-CN" altLang="en-US" sz="7200" dirty="0" smtClean="0"/>
              <a:t>谢  谢！</a:t>
            </a:r>
            <a:endParaRPr lang="zh-CN" altLang="en-US" sz="7200" dirty="0"/>
          </a:p>
        </p:txBody>
      </p:sp>
    </p:spTree>
    <p:extLst>
      <p:ext uri="{BB962C8B-B14F-4D97-AF65-F5344CB8AC3E}">
        <p14:creationId xmlns:p14="http://schemas.microsoft.com/office/powerpoint/2010/main" val="374141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一、验证码的历史由来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6800" y="1676400"/>
            <a:ext cx="7609656" cy="5181600"/>
          </a:xfrm>
        </p:spPr>
        <p:txBody>
          <a:bodyPr/>
          <a:lstStyle/>
          <a:p>
            <a:r>
              <a:rPr lang="zh-CN" altLang="en-US" dirty="0" smtClean="0"/>
              <a:t>全自动区分计算机和人类的图灵测试（英语：</a:t>
            </a:r>
            <a:r>
              <a:rPr lang="en-US" altLang="zh-CN" dirty="0" smtClean="0"/>
              <a:t>Completely Automated Public Turing test to tell Computers and Humans Apart</a:t>
            </a:r>
            <a:r>
              <a:rPr lang="zh-CN" altLang="en-US" dirty="0" smtClean="0"/>
              <a:t>，简称</a:t>
            </a:r>
            <a:r>
              <a:rPr lang="en-US" altLang="zh-CN" dirty="0" smtClean="0"/>
              <a:t>CAPTCHA</a:t>
            </a:r>
            <a:r>
              <a:rPr lang="zh-CN" altLang="en-US" dirty="0" smtClean="0"/>
              <a:t>），俗称验证码</a:t>
            </a:r>
            <a:endParaRPr lang="en-US" altLang="zh-CN" dirty="0" smtClean="0"/>
          </a:p>
          <a:p>
            <a:r>
              <a:rPr lang="zh-CN" altLang="en-US" dirty="0" smtClean="0"/>
              <a:t>最早是在</a:t>
            </a:r>
            <a:r>
              <a:rPr lang="en-US" altLang="zh-CN" dirty="0" smtClean="0"/>
              <a:t>2002</a:t>
            </a:r>
            <a:r>
              <a:rPr lang="zh-CN" altLang="en-US" dirty="0" smtClean="0"/>
              <a:t>年由卡内基梅隆大学的路易斯</a:t>
            </a:r>
            <a:r>
              <a:rPr lang="en-US" altLang="zh-CN" dirty="0" smtClean="0"/>
              <a:t>·</a:t>
            </a:r>
            <a:r>
              <a:rPr lang="zh-CN" altLang="en-US" dirty="0" smtClean="0"/>
              <a:t>冯</a:t>
            </a:r>
            <a:r>
              <a:rPr lang="en-US" altLang="zh-CN" dirty="0" smtClean="0"/>
              <a:t>·</a:t>
            </a:r>
            <a:r>
              <a:rPr lang="zh-CN" altLang="en-US" dirty="0" smtClean="0"/>
              <a:t>安、</a:t>
            </a:r>
            <a:r>
              <a:rPr lang="en-US" altLang="zh-CN" dirty="0" smtClean="0"/>
              <a:t>Manuel Blum</a:t>
            </a:r>
            <a:r>
              <a:rPr lang="zh-CN" altLang="en-US" dirty="0" smtClean="0"/>
              <a:t>、</a:t>
            </a:r>
            <a:r>
              <a:rPr lang="en-US" altLang="zh-CN" dirty="0" smtClean="0"/>
              <a:t>Nicholas </a:t>
            </a:r>
            <a:r>
              <a:rPr lang="en-US" altLang="zh-CN" dirty="0" err="1" smtClean="0"/>
              <a:t>J.Hopper</a:t>
            </a:r>
            <a:r>
              <a:rPr lang="zh-CN" altLang="en-US" dirty="0" smtClean="0"/>
              <a:t>以及</a:t>
            </a:r>
            <a:r>
              <a:rPr lang="en-US" altLang="zh-CN" dirty="0" smtClean="0"/>
              <a:t>IBM</a:t>
            </a:r>
            <a:r>
              <a:rPr lang="zh-CN" altLang="en-US" dirty="0" smtClean="0"/>
              <a:t>的</a:t>
            </a:r>
            <a:r>
              <a:rPr lang="en-US" altLang="zh-CN" dirty="0" smtClean="0"/>
              <a:t>John Langford</a:t>
            </a:r>
            <a:r>
              <a:rPr lang="zh-CN" altLang="en-US" dirty="0" smtClean="0"/>
              <a:t>所提出。</a:t>
            </a:r>
            <a:endParaRPr lang="en-US" altLang="zh-CN" dirty="0" smtClean="0"/>
          </a:p>
          <a:p>
            <a:r>
              <a:rPr lang="zh-CN" altLang="en-US" dirty="0" smtClean="0"/>
              <a:t>源于</a:t>
            </a:r>
            <a:r>
              <a:rPr lang="en-US" altLang="zh-CN" dirty="0" smtClean="0"/>
              <a:t>Yahoo</a:t>
            </a:r>
            <a:r>
              <a:rPr lang="zh-CN" altLang="en-US" dirty="0" smtClean="0"/>
              <a:t>对解决垃圾邮件的需求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847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Capcha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反向图灵测试</a:t>
            </a:r>
            <a:endParaRPr lang="en-US" altLang="zh-CN" dirty="0" smtClean="0"/>
          </a:p>
          <a:p>
            <a:r>
              <a:rPr lang="zh-CN" altLang="en-US" dirty="0" smtClean="0"/>
              <a:t>最早的</a:t>
            </a:r>
            <a:r>
              <a:rPr lang="en-US" altLang="zh-CN" dirty="0" err="1" smtClean="0"/>
              <a:t>capcha</a:t>
            </a:r>
            <a:endParaRPr lang="en-US" altLang="zh-CN" dirty="0" smtClean="0"/>
          </a:p>
          <a:p>
            <a:r>
              <a:rPr lang="zh-CN" altLang="en-US" dirty="0" smtClean="0"/>
              <a:t>更现代的</a:t>
            </a:r>
            <a:r>
              <a:rPr lang="en-US" altLang="zh-CN" dirty="0" smtClean="0"/>
              <a:t>CAPTCHA</a:t>
            </a:r>
          </a:p>
          <a:p>
            <a:endParaRPr lang="en-US" altLang="zh-CN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101" y="1895872"/>
            <a:ext cx="2762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573016"/>
            <a:ext cx="3937325" cy="74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562544"/>
            <a:ext cx="4004315" cy="828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 descr="http://www.blogcdn.com/chinese.engadget.com/media/2009/03/captcha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4" descr="http://www.blogcdn.com/chinese.engadget.com/media/2009/03/captcha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6" descr="http://www.blogcdn.com/chinese.engadget.com/media/2009/03/captcha6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117" y="5733256"/>
            <a:ext cx="3445583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169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 smtClean="0"/>
              <a:t>reCAPTCHA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利用</a:t>
            </a:r>
            <a:r>
              <a:rPr lang="en-US" altLang="zh-CN" dirty="0" smtClean="0"/>
              <a:t>CAPTCHA</a:t>
            </a:r>
            <a:r>
              <a:rPr lang="zh-CN" altLang="en-US" dirty="0" smtClean="0"/>
              <a:t>技术来帮助典籍数字化的进行</a:t>
            </a:r>
            <a:endParaRPr lang="en-US" altLang="zh-CN" dirty="0" smtClean="0"/>
          </a:p>
          <a:p>
            <a:r>
              <a:rPr lang="zh-CN" altLang="en-US" dirty="0" smtClean="0"/>
              <a:t>一个是需要辨认的文档图像，一个是计算机生成的</a:t>
            </a:r>
            <a:r>
              <a:rPr lang="en-US" altLang="zh-CN" dirty="0" err="1" smtClean="0"/>
              <a:t>capcha</a:t>
            </a:r>
            <a:endParaRPr lang="en-US" altLang="zh-CN" dirty="0" smtClean="0"/>
          </a:p>
          <a:p>
            <a:r>
              <a:rPr lang="zh-CN" altLang="en-US" dirty="0" smtClean="0"/>
              <a:t>已经帮助完成了整个纽约时报</a:t>
            </a:r>
            <a:r>
              <a:rPr lang="en-US" altLang="zh-CN" dirty="0" smtClean="0"/>
              <a:t>130</a:t>
            </a:r>
            <a:r>
              <a:rPr lang="zh-CN" altLang="en-US" dirty="0" smtClean="0"/>
              <a:t>年的报纸存档数字化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229200"/>
            <a:ext cx="3312368" cy="628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840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如何破解？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利用了早期的计算机技术</a:t>
            </a:r>
            <a:r>
              <a:rPr lang="en-US" altLang="zh-CN" dirty="0" smtClean="0"/>
              <a:t>computer vision</a:t>
            </a:r>
            <a:r>
              <a:rPr lang="zh-CN" altLang="en-US" dirty="0" smtClean="0"/>
              <a:t>技术不先进的因素</a:t>
            </a:r>
            <a:endParaRPr lang="en-US" altLang="zh-CN" dirty="0" smtClean="0"/>
          </a:p>
          <a:p>
            <a:r>
              <a:rPr lang="en-US" altLang="zh-CN" dirty="0"/>
              <a:t>OCR</a:t>
            </a:r>
            <a:r>
              <a:rPr lang="zh-CN" altLang="en-US" dirty="0"/>
              <a:t>（</a:t>
            </a:r>
            <a:r>
              <a:rPr lang="en-US" altLang="zh-CN" dirty="0"/>
              <a:t>Optical Character Recognition</a:t>
            </a:r>
            <a:r>
              <a:rPr lang="zh-CN" altLang="en-US" dirty="0"/>
              <a:t>，光学字符识别）识别引擎</a:t>
            </a:r>
            <a:endParaRPr lang="en-US" altLang="zh-CN" dirty="0"/>
          </a:p>
          <a:p>
            <a:r>
              <a:rPr lang="zh-CN" altLang="en-US" dirty="0" smtClean="0"/>
              <a:t>图像</a:t>
            </a:r>
            <a:r>
              <a:rPr lang="zh-CN" altLang="en-US" dirty="0"/>
              <a:t>输入、预处理</a:t>
            </a:r>
            <a:r>
              <a:rPr lang="en-US" altLang="zh-CN" dirty="0"/>
              <a:t>;</a:t>
            </a:r>
            <a:r>
              <a:rPr lang="zh-CN" altLang="en-US" dirty="0"/>
              <a:t>二值化</a:t>
            </a:r>
            <a:r>
              <a:rPr lang="en-US" altLang="zh-CN" dirty="0"/>
              <a:t>;</a:t>
            </a:r>
            <a:r>
              <a:rPr lang="zh-CN" altLang="en-US" dirty="0"/>
              <a:t>噪声去除</a:t>
            </a:r>
            <a:r>
              <a:rPr lang="en-US" altLang="zh-CN" dirty="0"/>
              <a:t>;</a:t>
            </a:r>
            <a:r>
              <a:rPr lang="zh-CN" altLang="en-US" dirty="0"/>
              <a:t>倾斜校正</a:t>
            </a:r>
            <a:r>
              <a:rPr lang="en-US" altLang="zh-CN" dirty="0"/>
              <a:t>;</a:t>
            </a:r>
            <a:r>
              <a:rPr lang="zh-CN" altLang="en-US" dirty="0"/>
              <a:t>版面分析</a:t>
            </a:r>
            <a:r>
              <a:rPr lang="en-US" altLang="zh-CN" dirty="0"/>
              <a:t>;</a:t>
            </a:r>
            <a:r>
              <a:rPr lang="zh-CN" altLang="en-US" dirty="0"/>
              <a:t>字符切割</a:t>
            </a:r>
            <a:r>
              <a:rPr lang="en-US" altLang="zh-CN" dirty="0"/>
              <a:t>;</a:t>
            </a:r>
            <a:r>
              <a:rPr lang="zh-CN" altLang="en-US" dirty="0"/>
              <a:t>字符识别</a:t>
            </a:r>
            <a:r>
              <a:rPr lang="en-US" altLang="zh-CN" dirty="0"/>
              <a:t>;</a:t>
            </a:r>
            <a:r>
              <a:rPr lang="zh-CN" altLang="en-US" dirty="0"/>
              <a:t>版面恢复</a:t>
            </a:r>
            <a:r>
              <a:rPr lang="en-US" altLang="zh-CN" dirty="0"/>
              <a:t>;</a:t>
            </a:r>
            <a:r>
              <a:rPr lang="zh-CN" altLang="en-US" dirty="0"/>
              <a:t>后处理、</a:t>
            </a:r>
            <a:r>
              <a:rPr lang="zh-CN" altLang="en-US" dirty="0" smtClean="0"/>
              <a:t>校对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8068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竞赛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err="1"/>
              <a:t>Captcha</a:t>
            </a:r>
            <a:r>
              <a:rPr lang="zh-CN" altLang="en-US" b="1" dirty="0"/>
              <a:t>方：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sz="2000" dirty="0" err="1" smtClean="0"/>
              <a:t>Captcha</a:t>
            </a:r>
            <a:r>
              <a:rPr lang="zh-CN" altLang="en-US" sz="2000" dirty="0"/>
              <a:t>项目： </a:t>
            </a:r>
            <a:r>
              <a:rPr lang="en-US" altLang="zh-CN" sz="2000" dirty="0"/>
              <a:t>http://www.captcha.net</a:t>
            </a:r>
            <a:r>
              <a:rPr lang="en-US" altLang="zh-CN" sz="2000" dirty="0" smtClean="0"/>
              <a:t>/</a:t>
            </a:r>
            <a:r>
              <a:rPr lang="en-US" altLang="zh-CN" sz="2000" dirty="0"/>
              <a:t/>
            </a:r>
            <a:br>
              <a:rPr lang="en-US" altLang="zh-CN" sz="2000" dirty="0"/>
            </a:br>
            <a:r>
              <a:rPr lang="en-US" altLang="zh-CN" sz="2000" dirty="0" err="1" smtClean="0"/>
              <a:t>jCaptcha</a:t>
            </a:r>
            <a:r>
              <a:rPr lang="zh-CN" altLang="en-US" sz="2000" dirty="0"/>
              <a:t>项目：</a:t>
            </a:r>
            <a:r>
              <a:rPr lang="en-US" altLang="zh-CN" sz="2000" dirty="0"/>
              <a:t>http://jcaptcha.sourceforge.net/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b="1" dirty="0" smtClean="0"/>
              <a:t>Break </a:t>
            </a:r>
            <a:r>
              <a:rPr lang="en-US" altLang="zh-CN" b="1" dirty="0" err="1"/>
              <a:t>Captcha</a:t>
            </a:r>
            <a:r>
              <a:rPr lang="zh-CN" altLang="en-US" b="1" dirty="0"/>
              <a:t>方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sz="2000" dirty="0"/>
              <a:t>http://www.cs.sfu.ca/~mori/research/gimpy</a:t>
            </a:r>
            <a:r>
              <a:rPr lang="en-US" altLang="zh-CN" sz="2000" dirty="0" smtClean="0"/>
              <a:t>/</a:t>
            </a:r>
            <a:r>
              <a:rPr lang="en-US" altLang="zh-CN" sz="2000" dirty="0"/>
              <a:t/>
            </a:r>
            <a:br>
              <a:rPr lang="en-US" altLang="zh-CN" sz="2000" dirty="0"/>
            </a:br>
            <a:r>
              <a:rPr lang="en-US" altLang="zh-CN" sz="2000" dirty="0"/>
              <a:t>http://sam.zoy.org/pwntcha</a:t>
            </a:r>
            <a:r>
              <a:rPr lang="en-US" altLang="zh-CN" sz="2000" dirty="0" smtClean="0"/>
              <a:t>/</a:t>
            </a:r>
            <a:r>
              <a:rPr lang="en-US" altLang="zh-CN" sz="2000" dirty="0"/>
              <a:t/>
            </a:r>
            <a:br>
              <a:rPr lang="en-US" altLang="zh-CN" sz="2000" dirty="0"/>
            </a:br>
            <a:r>
              <a:rPr lang="en-US" altLang="zh-CN" sz="2000" dirty="0"/>
              <a:t>http://</a:t>
            </a:r>
            <a:r>
              <a:rPr lang="en-US" altLang="zh-CN" sz="2000" dirty="0" smtClean="0"/>
              <a:t>www.brains-n-brawn.com/default.aspx?vDir=aicaptcha</a:t>
            </a:r>
            <a:r>
              <a:rPr lang="en-US" altLang="zh-CN" sz="2000" dirty="0"/>
              <a:t/>
            </a:r>
            <a:br>
              <a:rPr lang="en-US" altLang="zh-CN" sz="2000" dirty="0"/>
            </a:br>
            <a:r>
              <a:rPr lang="en-US" altLang="zh-CN" sz="2000" dirty="0"/>
              <a:t>http://homepages.cs.ncl.ac.uk/jeff.yan/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254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tesseract-ocr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1676400"/>
            <a:ext cx="7772400" cy="4114800"/>
          </a:xfrm>
        </p:spPr>
        <p:txBody>
          <a:bodyPr/>
          <a:lstStyle/>
          <a:p>
            <a:r>
              <a:rPr lang="zh-CN" altLang="en-US" dirty="0" smtClean="0"/>
              <a:t>难点：</a:t>
            </a:r>
            <a:r>
              <a:rPr lang="zh-TW" altLang="en-US" dirty="0"/>
              <a:t>消去</a:t>
            </a:r>
            <a:r>
              <a:rPr lang="zh-TW" altLang="en-US" dirty="0" smtClean="0"/>
              <a:t>背景</a:t>
            </a:r>
            <a:r>
              <a:rPr lang="zh-CN" altLang="en-US" dirty="0" smtClean="0"/>
              <a:t>、</a:t>
            </a:r>
            <a:r>
              <a:rPr lang="zh-TW" altLang="en-US" dirty="0" smtClean="0"/>
              <a:t>切割元素</a:t>
            </a:r>
            <a:r>
              <a:rPr lang="zh-CN" altLang="en-US" dirty="0" smtClean="0"/>
              <a:t>、</a:t>
            </a:r>
            <a:r>
              <a:rPr lang="zh-TW" altLang="en-US" dirty="0" smtClean="0"/>
              <a:t>辨</a:t>
            </a:r>
            <a:r>
              <a:rPr lang="zh-TW" altLang="en-US" dirty="0"/>
              <a:t>認</a:t>
            </a:r>
            <a:r>
              <a:rPr lang="zh-TW" altLang="en-US" dirty="0" smtClean="0"/>
              <a:t>元素</a:t>
            </a:r>
            <a:endParaRPr lang="en-US" altLang="zh-TW" dirty="0" smtClean="0"/>
          </a:p>
          <a:p>
            <a:r>
              <a:rPr lang="zh-CN" altLang="en-US" dirty="0"/>
              <a:t>一些曾经或者正在使用中的验证码系统已被破解。这包括</a:t>
            </a:r>
            <a:r>
              <a:rPr lang="en-US" altLang="zh-CN" dirty="0"/>
              <a:t>Yahoo</a:t>
            </a:r>
            <a:r>
              <a:rPr lang="zh-CN" altLang="en-US" dirty="0"/>
              <a:t>验证码的一个早期版本 </a:t>
            </a:r>
            <a:r>
              <a:rPr lang="en-US" altLang="zh-CN" dirty="0"/>
              <a:t>EZ-Gimpy</a:t>
            </a:r>
            <a:r>
              <a:rPr lang="zh-CN" altLang="en-US" dirty="0"/>
              <a:t>，</a:t>
            </a:r>
            <a:r>
              <a:rPr lang="en-US" altLang="zh-CN" dirty="0"/>
              <a:t>PayPal</a:t>
            </a:r>
            <a:r>
              <a:rPr lang="zh-CN" altLang="en-US" dirty="0"/>
              <a:t>使用的验证码，</a:t>
            </a:r>
            <a:r>
              <a:rPr lang="en-US" altLang="zh-CN" dirty="0" err="1"/>
              <a:t>LiveJournal</a:t>
            </a:r>
            <a:r>
              <a:rPr lang="zh-CN" altLang="en-US" dirty="0"/>
              <a:t>、</a:t>
            </a:r>
            <a:r>
              <a:rPr lang="en-US" altLang="zh-CN" dirty="0" err="1"/>
              <a:t>phpBB</a:t>
            </a:r>
            <a:r>
              <a:rPr lang="zh-CN" altLang="en-US" dirty="0"/>
              <a:t>使用的验证</a:t>
            </a:r>
            <a:r>
              <a:rPr lang="zh-CN" altLang="en-US" dirty="0" smtClean="0"/>
              <a:t>码</a:t>
            </a:r>
            <a:endParaRPr lang="zh-TW" altLang="en-US" dirty="0"/>
          </a:p>
          <a:p>
            <a:r>
              <a:rPr lang="en-US" altLang="zh-CN" dirty="0" smtClean="0">
                <a:hlinkClick r:id="rId2"/>
              </a:rPr>
              <a:t>Google code page</a:t>
            </a:r>
            <a:endParaRPr lang="en-US" altLang="zh-CN" dirty="0" smtClean="0"/>
          </a:p>
          <a:p>
            <a:r>
              <a:rPr lang="en-US" altLang="zh-CN" dirty="0">
                <a:hlinkClick r:id="rId3"/>
              </a:rPr>
              <a:t>http://</a:t>
            </a:r>
            <a:r>
              <a:rPr lang="en-US" altLang="zh-CN" dirty="0" smtClean="0">
                <a:hlinkClick r:id="rId3"/>
              </a:rPr>
              <a:t>wenku.baidu.com/view/ea22bcf5910ef12d2af9e7a9.html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451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实例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http://</a:t>
            </a:r>
            <a:r>
              <a:rPr lang="en-US" altLang="zh-CN" dirty="0" smtClean="0">
                <a:hlinkClick r:id="rId2"/>
              </a:rPr>
              <a:t>wenku.baidu.com/view/97b64ae181c758f5f61f676b.html</a:t>
            </a:r>
            <a:endParaRPr lang="en-US" altLang="zh-CN" dirty="0"/>
          </a:p>
          <a:p>
            <a:r>
              <a:rPr lang="en-US" altLang="zh-CN" dirty="0" smtClean="0">
                <a:hlinkClick r:id="rId3"/>
              </a:rPr>
              <a:t>EZ-Gimpy</a:t>
            </a:r>
            <a:endParaRPr lang="en-US" altLang="zh-CN" dirty="0"/>
          </a:p>
          <a:p>
            <a:r>
              <a:rPr lang="en-US" altLang="zh-CN" dirty="0" err="1" smtClean="0">
                <a:hlinkClick r:id="rId4"/>
              </a:rPr>
              <a:t>Paypal</a:t>
            </a:r>
            <a:endParaRPr lang="en-US" altLang="zh-CN" dirty="0" smtClean="0"/>
          </a:p>
          <a:p>
            <a:r>
              <a:rPr lang="en-US" altLang="zh-CN" dirty="0">
                <a:hlinkClick r:id="rId5"/>
              </a:rPr>
              <a:t>Recognizing Objects in Adversarial Clutter: Breaking a Visual CAPTCHA</a:t>
            </a:r>
            <a:r>
              <a:rPr lang="en-US" altLang="zh-CN" dirty="0"/>
              <a:t> </a:t>
            </a:r>
            <a:endParaRPr lang="en-US" altLang="zh-CN" dirty="0" smtClean="0"/>
          </a:p>
          <a:p>
            <a:r>
              <a:rPr lang="zh-CN" altLang="en-US" dirty="0"/>
              <a:t>作者</a:t>
            </a:r>
            <a:r>
              <a:rPr lang="en-US" altLang="zh-CN" dirty="0" err="1"/>
              <a:t>G.Mori</a:t>
            </a:r>
            <a:r>
              <a:rPr lang="en-US" altLang="zh-CN" dirty="0"/>
              <a:t> </a:t>
            </a:r>
            <a:r>
              <a:rPr lang="zh-CN" altLang="en-US" dirty="0"/>
              <a:t>的宣称他们在</a:t>
            </a:r>
            <a:r>
              <a:rPr lang="en-US" altLang="zh-CN" dirty="0"/>
              <a:t>EZ-gimpy</a:t>
            </a:r>
            <a:r>
              <a:rPr lang="zh-CN" altLang="en-US" dirty="0"/>
              <a:t>里的识别率为</a:t>
            </a:r>
            <a:r>
              <a:rPr lang="en-US" altLang="zh-CN" dirty="0"/>
              <a:t>92%</a:t>
            </a:r>
            <a:r>
              <a:rPr lang="zh-CN" altLang="en-US" dirty="0"/>
              <a:t>，在</a:t>
            </a:r>
            <a:r>
              <a:rPr lang="en-US" altLang="zh-CN" dirty="0"/>
              <a:t>gimpy</a:t>
            </a:r>
            <a:r>
              <a:rPr lang="zh-CN" altLang="en-US" dirty="0"/>
              <a:t>里的识别率为</a:t>
            </a:r>
            <a:r>
              <a:rPr lang="en-US" altLang="zh-CN" dirty="0"/>
              <a:t>33%</a:t>
            </a:r>
            <a:r>
              <a:rPr lang="zh-CN" altLang="en-US" dirty="0"/>
              <a:t>。里边提出了</a:t>
            </a:r>
            <a:r>
              <a:rPr lang="en-US" altLang="zh-CN" dirty="0">
                <a:hlinkClick r:id="rId6"/>
              </a:rPr>
              <a:t>shape context</a:t>
            </a:r>
            <a:r>
              <a:rPr lang="zh-CN" altLang="en-US" dirty="0"/>
              <a:t> 的概念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988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人肉破解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即花钱雇佣了大量来自第三世界的廉价劳动者，让他们逐个对进行 </a:t>
            </a:r>
            <a:r>
              <a:rPr lang="en-US" altLang="zh-CN" dirty="0" smtClean="0"/>
              <a:t>CAPTCHA</a:t>
            </a:r>
            <a:r>
              <a:rPr lang="zh-CN" altLang="en-US" dirty="0" smtClean="0"/>
              <a:t>系统进行人手破解</a:t>
            </a:r>
            <a:endParaRPr lang="en-US" altLang="zh-CN" dirty="0" smtClean="0"/>
          </a:p>
          <a:p>
            <a:r>
              <a:rPr lang="zh-CN" altLang="en-US" b="1" dirty="0" smtClean="0"/>
              <a:t>打码任务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822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tory">
  <a:themeElements>
    <a:clrScheme name="Factory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555BAD"/>
      </a:accent2>
      <a:accent3>
        <a:srgbClr val="AAAABE"/>
      </a:accent3>
      <a:accent4>
        <a:srgbClr val="C8C8C8"/>
      </a:accent4>
      <a:accent5>
        <a:srgbClr val="FDD2AF"/>
      </a:accent5>
      <a:accent6>
        <a:srgbClr val="4C529C"/>
      </a:accent6>
      <a:hlink>
        <a:srgbClr val="B97C01"/>
      </a:hlink>
      <a:folHlink>
        <a:srgbClr val="CCFF33"/>
      </a:folHlink>
    </a:clrScheme>
    <a:fontScheme name="Factory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宋体" pitchFamily="2" charset="-122"/>
          </a:defRPr>
        </a:defPPr>
      </a:lstStyle>
    </a:lnDef>
  </a:objectDefaults>
  <a:extraClrSchemeLst>
    <a:extraClrScheme>
      <a:clrScheme name="Factory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326</Words>
  <Application>Microsoft Office PowerPoint</Application>
  <PresentationFormat>全屏显示(4:3)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Factory</vt:lpstr>
      <vt:lpstr>验证码的破解和机器注册</vt:lpstr>
      <vt:lpstr>一、验证码的历史由来</vt:lpstr>
      <vt:lpstr>Capcha</vt:lpstr>
      <vt:lpstr>reCAPTCHA</vt:lpstr>
      <vt:lpstr>如何破解？</vt:lpstr>
      <vt:lpstr>竞赛</vt:lpstr>
      <vt:lpstr>tesseract-ocr</vt:lpstr>
      <vt:lpstr>实例</vt:lpstr>
      <vt:lpstr>人肉破解</vt:lpstr>
      <vt:lpstr>那些丧心病狂的验证码</vt:lpstr>
      <vt:lpstr>谢  谢！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验证码的破解和</dc:title>
  <dc:creator>Administration</dc:creator>
  <cp:lastModifiedBy>Lenovo</cp:lastModifiedBy>
  <cp:revision>15</cp:revision>
  <dcterms:created xsi:type="dcterms:W3CDTF">2013-11-22T15:12:44Z</dcterms:created>
  <dcterms:modified xsi:type="dcterms:W3CDTF">2013-12-07T14:14:26Z</dcterms:modified>
</cp:coreProperties>
</file>