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7" r:id="rId19"/>
    <p:sldId id="273" r:id="rId20"/>
    <p:sldId id="276" r:id="rId21"/>
    <p:sldId id="278" r:id="rId22"/>
    <p:sldId id="279" r:id="rId23"/>
    <p:sldId id="280" r:id="rId24"/>
    <p:sldId id="281" r:id="rId25"/>
    <p:sldId id="283" r:id="rId26"/>
    <p:sldId id="284" r:id="rId27"/>
    <p:sldId id="282" r:id="rId28"/>
    <p:sldId id="295" r:id="rId29"/>
    <p:sldId id="285" r:id="rId30"/>
    <p:sldId id="294" r:id="rId31"/>
    <p:sldId id="298" r:id="rId32"/>
    <p:sldId id="275" r:id="rId33"/>
    <p:sldId id="288" r:id="rId34"/>
    <p:sldId id="289" r:id="rId35"/>
    <p:sldId id="296" r:id="rId36"/>
    <p:sldId id="290" r:id="rId37"/>
    <p:sldId id="291" r:id="rId38"/>
    <p:sldId id="292" r:id="rId39"/>
    <p:sldId id="293" r:id="rId40"/>
    <p:sldId id="274" r:id="rId41"/>
    <p:sldId id="297" r:id="rId42"/>
    <p:sldId id="299" r:id="rId43"/>
    <p:sldId id="300" r:id="rId44"/>
    <p:sldId id="302" r:id="rId45"/>
    <p:sldId id="301" r:id="rId4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535B6D-6ACC-432B-BB76-ECDD83DBD6B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4775BE1-71F2-4DD2-AE73-B5BBA89DAC23}">
      <dgm:prSet phldrT="[文本]" custT="1"/>
      <dgm:spPr/>
      <dgm:t>
        <a:bodyPr/>
        <a:lstStyle/>
        <a:p>
          <a:r>
            <a:rPr lang="en-US" altLang="zh-CN" sz="3200" dirty="0" smtClean="0"/>
            <a:t>SQL</a:t>
          </a:r>
          <a:r>
            <a:rPr lang="zh-CN" altLang="en-US" sz="3200" dirty="0" smtClean="0"/>
            <a:t>注入</a:t>
          </a:r>
          <a:endParaRPr lang="zh-CN" altLang="en-US" sz="3200" dirty="0"/>
        </a:p>
      </dgm:t>
    </dgm:pt>
    <dgm:pt modelId="{37D18CE3-DAD1-41C9-9232-8E9DDB670BD7}" type="parTrans" cxnId="{A82EF5A0-0163-487F-93E5-5432B20B4A9B}">
      <dgm:prSet/>
      <dgm:spPr/>
      <dgm:t>
        <a:bodyPr/>
        <a:lstStyle/>
        <a:p>
          <a:endParaRPr lang="zh-CN" altLang="en-US"/>
        </a:p>
      </dgm:t>
    </dgm:pt>
    <dgm:pt modelId="{BD84058B-9821-4409-8756-7F09C8C68DC8}" type="sibTrans" cxnId="{A82EF5A0-0163-487F-93E5-5432B20B4A9B}">
      <dgm:prSet/>
      <dgm:spPr/>
      <dgm:t>
        <a:bodyPr/>
        <a:lstStyle/>
        <a:p>
          <a:endParaRPr lang="zh-CN" altLang="en-US"/>
        </a:p>
      </dgm:t>
    </dgm:pt>
    <dgm:pt modelId="{EAFA2A44-942F-4672-936C-2AE815E7A0E7}">
      <dgm:prSet phldrT="[文本]" custT="1"/>
      <dgm:spPr/>
      <dgm:t>
        <a:bodyPr/>
        <a:lstStyle/>
        <a:p>
          <a:r>
            <a:rPr lang="zh-CN" altLang="en-US" sz="3200" dirty="0" smtClean="0"/>
            <a:t>跨站脚本攻击（</a:t>
          </a:r>
          <a:r>
            <a:rPr lang="en-US" altLang="zh-CN" sz="3200" dirty="0" smtClean="0"/>
            <a:t>XSS</a:t>
          </a:r>
          <a:r>
            <a:rPr lang="zh-CN" altLang="en-US" sz="3200" dirty="0" smtClean="0"/>
            <a:t>）</a:t>
          </a:r>
          <a:endParaRPr lang="zh-CN" altLang="en-US" sz="3200" dirty="0"/>
        </a:p>
      </dgm:t>
    </dgm:pt>
    <dgm:pt modelId="{C03447EB-35E7-49E0-AF8B-19B5BB1182A9}" type="parTrans" cxnId="{E2635FF5-E1E4-4FC2-A719-894BF9DF5EE5}">
      <dgm:prSet/>
      <dgm:spPr/>
      <dgm:t>
        <a:bodyPr/>
        <a:lstStyle/>
        <a:p>
          <a:endParaRPr lang="zh-CN" altLang="en-US"/>
        </a:p>
      </dgm:t>
    </dgm:pt>
    <dgm:pt modelId="{DF550FE4-C83F-46D7-B3BA-0A0039B1D669}" type="sibTrans" cxnId="{E2635FF5-E1E4-4FC2-A719-894BF9DF5EE5}">
      <dgm:prSet/>
      <dgm:spPr/>
      <dgm:t>
        <a:bodyPr/>
        <a:lstStyle/>
        <a:p>
          <a:endParaRPr lang="zh-CN" altLang="en-US"/>
        </a:p>
      </dgm:t>
    </dgm:pt>
    <dgm:pt modelId="{98D7B53C-7B54-4BA4-9A53-CD47E1CEBE25}">
      <dgm:prSet phldrT="[文本]" custT="1"/>
      <dgm:spPr/>
      <dgm:t>
        <a:bodyPr/>
        <a:lstStyle/>
        <a:p>
          <a:r>
            <a:rPr lang="zh-CN" altLang="en-US" sz="3200" dirty="0" smtClean="0"/>
            <a:t>基于</a:t>
          </a:r>
          <a:r>
            <a:rPr lang="en-US" altLang="zh-CN" sz="3200" dirty="0" smtClean="0"/>
            <a:t>web</a:t>
          </a:r>
          <a:r>
            <a:rPr lang="zh-CN" altLang="en-US" sz="3200" dirty="0" smtClean="0"/>
            <a:t>的</a:t>
          </a:r>
          <a:r>
            <a:rPr lang="en-US" altLang="zh-CN" sz="3200" dirty="0" err="1" smtClean="0"/>
            <a:t>DDoS</a:t>
          </a:r>
          <a:r>
            <a:rPr lang="zh-CN" altLang="en-US" sz="3200" dirty="0" smtClean="0"/>
            <a:t>攻击</a:t>
          </a:r>
          <a:endParaRPr lang="zh-CN" altLang="en-US" sz="3200" dirty="0"/>
        </a:p>
      </dgm:t>
    </dgm:pt>
    <dgm:pt modelId="{0ECA1DFB-38F2-4503-99F1-20F44572B175}" type="parTrans" cxnId="{FD88871F-99DC-4A2C-BFED-C85962827DDA}">
      <dgm:prSet/>
      <dgm:spPr/>
      <dgm:t>
        <a:bodyPr/>
        <a:lstStyle/>
        <a:p>
          <a:endParaRPr lang="zh-CN" altLang="en-US"/>
        </a:p>
      </dgm:t>
    </dgm:pt>
    <dgm:pt modelId="{7EB74CB5-8E47-4E9F-809C-2497E72F0619}" type="sibTrans" cxnId="{FD88871F-99DC-4A2C-BFED-C85962827DDA}">
      <dgm:prSet/>
      <dgm:spPr/>
      <dgm:t>
        <a:bodyPr/>
        <a:lstStyle/>
        <a:p>
          <a:endParaRPr lang="zh-CN" altLang="en-US"/>
        </a:p>
      </dgm:t>
    </dgm:pt>
    <dgm:pt modelId="{6FEE5E98-B51F-4D16-ACC8-6408E8D00A31}">
      <dgm:prSet/>
      <dgm:spPr/>
      <dgm:t>
        <a:bodyPr/>
        <a:lstStyle/>
        <a:p>
          <a:endParaRPr lang="zh-CN" altLang="en-US"/>
        </a:p>
      </dgm:t>
    </dgm:pt>
    <dgm:pt modelId="{C3475CCE-35A8-4375-AEE4-A04358288A2A}" type="parTrans" cxnId="{E1F1CCD4-F3B9-423D-A39B-448FAAE6622A}">
      <dgm:prSet/>
      <dgm:spPr/>
      <dgm:t>
        <a:bodyPr/>
        <a:lstStyle/>
        <a:p>
          <a:endParaRPr lang="zh-CN" altLang="en-US"/>
        </a:p>
      </dgm:t>
    </dgm:pt>
    <dgm:pt modelId="{819DC448-83B7-4793-BE82-52FCF9A5FAD0}" type="sibTrans" cxnId="{E1F1CCD4-F3B9-423D-A39B-448FAAE6622A}">
      <dgm:prSet/>
      <dgm:spPr/>
      <dgm:t>
        <a:bodyPr/>
        <a:lstStyle/>
        <a:p>
          <a:endParaRPr lang="zh-CN" altLang="en-US"/>
        </a:p>
      </dgm:t>
    </dgm:pt>
    <dgm:pt modelId="{BCBA59F6-72E1-46FB-943B-90F79DD1FF55}" type="pres">
      <dgm:prSet presAssocID="{F0535B6D-6ACC-432B-BB76-ECDD83DBD6B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A794971-BE42-465F-90F6-2DE199AF2F1D}" type="pres">
      <dgm:prSet presAssocID="{14775BE1-71F2-4DD2-AE73-B5BBA89DAC23}" presName="parentLin" presStyleCnt="0"/>
      <dgm:spPr/>
    </dgm:pt>
    <dgm:pt modelId="{BABBD780-BE28-4AD8-80BF-906241014E69}" type="pres">
      <dgm:prSet presAssocID="{14775BE1-71F2-4DD2-AE73-B5BBA89DAC23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BFD4D65E-ACC8-4B19-9A6E-1B6305B5049D}" type="pres">
      <dgm:prSet presAssocID="{14775BE1-71F2-4DD2-AE73-B5BBA89DAC23}" presName="parentText" presStyleLbl="node1" presStyleIdx="0" presStyleCnt="4" custLinFactNeighborX="-8573" custLinFactNeighborY="9495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E2744CA-D8BE-4C93-8772-F33A6B32655A}" type="pres">
      <dgm:prSet presAssocID="{14775BE1-71F2-4DD2-AE73-B5BBA89DAC23}" presName="negativeSpace" presStyleCnt="0"/>
      <dgm:spPr/>
    </dgm:pt>
    <dgm:pt modelId="{708E8692-BA8E-4157-93AE-201C753F8BCB}" type="pres">
      <dgm:prSet presAssocID="{14775BE1-71F2-4DD2-AE73-B5BBA89DAC23}" presName="childText" presStyleLbl="conFgAcc1" presStyleIdx="0" presStyleCnt="4">
        <dgm:presLayoutVars>
          <dgm:bulletEnabled val="1"/>
        </dgm:presLayoutVars>
      </dgm:prSet>
      <dgm:spPr/>
    </dgm:pt>
    <dgm:pt modelId="{61CCFAA0-2EDA-4B04-9FC7-44F5785A46C4}" type="pres">
      <dgm:prSet presAssocID="{BD84058B-9821-4409-8756-7F09C8C68DC8}" presName="spaceBetweenRectangles" presStyleCnt="0"/>
      <dgm:spPr/>
    </dgm:pt>
    <dgm:pt modelId="{173A48C2-F66D-4E6E-95BE-8206FABF75FF}" type="pres">
      <dgm:prSet presAssocID="{6FEE5E98-B51F-4D16-ACC8-6408E8D00A31}" presName="parentLin" presStyleCnt="0"/>
      <dgm:spPr/>
    </dgm:pt>
    <dgm:pt modelId="{89F0D704-16FA-413A-9C3C-E8481E7FE014}" type="pres">
      <dgm:prSet presAssocID="{6FEE5E98-B51F-4D16-ACC8-6408E8D00A31}" presName="parentLeftMargin" presStyleLbl="node1" presStyleIdx="0" presStyleCnt="4"/>
      <dgm:spPr/>
      <dgm:t>
        <a:bodyPr/>
        <a:lstStyle/>
        <a:p>
          <a:endParaRPr lang="zh-CN" altLang="en-US"/>
        </a:p>
      </dgm:t>
    </dgm:pt>
    <dgm:pt modelId="{771420A9-6212-4983-8404-6EF33DC324D2}" type="pres">
      <dgm:prSet presAssocID="{6FEE5E98-B51F-4D16-ACC8-6408E8D00A3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85AD91A-0E67-4691-8DAB-FE756CF5CDE0}" type="pres">
      <dgm:prSet presAssocID="{6FEE5E98-B51F-4D16-ACC8-6408E8D00A31}" presName="negativeSpace" presStyleCnt="0"/>
      <dgm:spPr/>
    </dgm:pt>
    <dgm:pt modelId="{8EAAECAC-9CF6-49B1-99BD-036C58282273}" type="pres">
      <dgm:prSet presAssocID="{6FEE5E98-B51F-4D16-ACC8-6408E8D00A31}" presName="childText" presStyleLbl="conFgAcc1" presStyleIdx="1" presStyleCnt="4">
        <dgm:presLayoutVars>
          <dgm:bulletEnabled val="1"/>
        </dgm:presLayoutVars>
      </dgm:prSet>
      <dgm:spPr/>
    </dgm:pt>
    <dgm:pt modelId="{77806FFD-21C1-4D8A-B7A7-C632DB48A7F1}" type="pres">
      <dgm:prSet presAssocID="{819DC448-83B7-4793-BE82-52FCF9A5FAD0}" presName="spaceBetweenRectangles" presStyleCnt="0"/>
      <dgm:spPr/>
    </dgm:pt>
    <dgm:pt modelId="{76F19CD0-56D6-4633-B12E-A3BE9F13B634}" type="pres">
      <dgm:prSet presAssocID="{EAFA2A44-942F-4672-936C-2AE815E7A0E7}" presName="parentLin" presStyleCnt="0"/>
      <dgm:spPr/>
    </dgm:pt>
    <dgm:pt modelId="{60F99D18-1764-4B13-B091-AF016685F784}" type="pres">
      <dgm:prSet presAssocID="{EAFA2A44-942F-4672-936C-2AE815E7A0E7}" presName="parentLeftMargin" presStyleLbl="node1" presStyleIdx="1" presStyleCnt="4"/>
      <dgm:spPr/>
      <dgm:t>
        <a:bodyPr/>
        <a:lstStyle/>
        <a:p>
          <a:endParaRPr lang="zh-CN" altLang="en-US"/>
        </a:p>
      </dgm:t>
    </dgm:pt>
    <dgm:pt modelId="{9370311A-CA71-4EDD-BFE4-A0BFFB74ADBB}" type="pres">
      <dgm:prSet presAssocID="{EAFA2A44-942F-4672-936C-2AE815E7A0E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9E0F259-8562-403D-858C-EA6E9E2A5177}" type="pres">
      <dgm:prSet presAssocID="{EAFA2A44-942F-4672-936C-2AE815E7A0E7}" presName="negativeSpace" presStyleCnt="0"/>
      <dgm:spPr/>
    </dgm:pt>
    <dgm:pt modelId="{AEE7376D-C8B1-4BF3-BE07-A443F8E2B873}" type="pres">
      <dgm:prSet presAssocID="{EAFA2A44-942F-4672-936C-2AE815E7A0E7}" presName="childText" presStyleLbl="conFgAcc1" presStyleIdx="2" presStyleCnt="4">
        <dgm:presLayoutVars>
          <dgm:bulletEnabled val="1"/>
        </dgm:presLayoutVars>
      </dgm:prSet>
      <dgm:spPr/>
    </dgm:pt>
    <dgm:pt modelId="{948A875E-5AC9-4574-AE43-EEA7A6E36F75}" type="pres">
      <dgm:prSet presAssocID="{DF550FE4-C83F-46D7-B3BA-0A0039B1D669}" presName="spaceBetweenRectangles" presStyleCnt="0"/>
      <dgm:spPr/>
    </dgm:pt>
    <dgm:pt modelId="{A12595D8-8C7B-4625-8834-C2176A405856}" type="pres">
      <dgm:prSet presAssocID="{98D7B53C-7B54-4BA4-9A53-CD47E1CEBE25}" presName="parentLin" presStyleCnt="0"/>
      <dgm:spPr/>
    </dgm:pt>
    <dgm:pt modelId="{FA9EDC3C-3791-4D89-AE15-53E83507B064}" type="pres">
      <dgm:prSet presAssocID="{98D7B53C-7B54-4BA4-9A53-CD47E1CEBE25}" presName="parentLeftMargin" presStyleLbl="node1" presStyleIdx="2" presStyleCnt="4"/>
      <dgm:spPr/>
      <dgm:t>
        <a:bodyPr/>
        <a:lstStyle/>
        <a:p>
          <a:endParaRPr lang="zh-CN" altLang="en-US"/>
        </a:p>
      </dgm:t>
    </dgm:pt>
    <dgm:pt modelId="{63FF4BB9-B2DC-48B9-B77E-EC3002585388}" type="pres">
      <dgm:prSet presAssocID="{98D7B53C-7B54-4BA4-9A53-CD47E1CEBE2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0A463B0-7817-4E0F-A95A-624273ED9D9F}" type="pres">
      <dgm:prSet presAssocID="{98D7B53C-7B54-4BA4-9A53-CD47E1CEBE25}" presName="negativeSpace" presStyleCnt="0"/>
      <dgm:spPr/>
    </dgm:pt>
    <dgm:pt modelId="{25115A4B-B049-47DF-8E8F-B3256DCE17EC}" type="pres">
      <dgm:prSet presAssocID="{98D7B53C-7B54-4BA4-9A53-CD47E1CEBE25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E1F1CCD4-F3B9-423D-A39B-448FAAE6622A}" srcId="{F0535B6D-6ACC-432B-BB76-ECDD83DBD6B8}" destId="{6FEE5E98-B51F-4D16-ACC8-6408E8D00A31}" srcOrd="1" destOrd="0" parTransId="{C3475CCE-35A8-4375-AEE4-A04358288A2A}" sibTransId="{819DC448-83B7-4793-BE82-52FCF9A5FAD0}"/>
    <dgm:cxn modelId="{70C85ABE-89AC-4D20-8F43-48B0DEE03196}" type="presOf" srcId="{EAFA2A44-942F-4672-936C-2AE815E7A0E7}" destId="{9370311A-CA71-4EDD-BFE4-A0BFFB74ADBB}" srcOrd="1" destOrd="0" presId="urn:microsoft.com/office/officeart/2005/8/layout/list1"/>
    <dgm:cxn modelId="{FD88871F-99DC-4A2C-BFED-C85962827DDA}" srcId="{F0535B6D-6ACC-432B-BB76-ECDD83DBD6B8}" destId="{98D7B53C-7B54-4BA4-9A53-CD47E1CEBE25}" srcOrd="3" destOrd="0" parTransId="{0ECA1DFB-38F2-4503-99F1-20F44572B175}" sibTransId="{7EB74CB5-8E47-4E9F-809C-2497E72F0619}"/>
    <dgm:cxn modelId="{1415C85E-F16D-4AC0-AEB8-471059B283FE}" type="presOf" srcId="{14775BE1-71F2-4DD2-AE73-B5BBA89DAC23}" destId="{BFD4D65E-ACC8-4B19-9A6E-1B6305B5049D}" srcOrd="1" destOrd="0" presId="urn:microsoft.com/office/officeart/2005/8/layout/list1"/>
    <dgm:cxn modelId="{A82EF5A0-0163-487F-93E5-5432B20B4A9B}" srcId="{F0535B6D-6ACC-432B-BB76-ECDD83DBD6B8}" destId="{14775BE1-71F2-4DD2-AE73-B5BBA89DAC23}" srcOrd="0" destOrd="0" parTransId="{37D18CE3-DAD1-41C9-9232-8E9DDB670BD7}" sibTransId="{BD84058B-9821-4409-8756-7F09C8C68DC8}"/>
    <dgm:cxn modelId="{E2635FF5-E1E4-4FC2-A719-894BF9DF5EE5}" srcId="{F0535B6D-6ACC-432B-BB76-ECDD83DBD6B8}" destId="{EAFA2A44-942F-4672-936C-2AE815E7A0E7}" srcOrd="2" destOrd="0" parTransId="{C03447EB-35E7-49E0-AF8B-19B5BB1182A9}" sibTransId="{DF550FE4-C83F-46D7-B3BA-0A0039B1D669}"/>
    <dgm:cxn modelId="{0DFD392E-9995-437B-BB1F-3674DCDB8277}" type="presOf" srcId="{98D7B53C-7B54-4BA4-9A53-CD47E1CEBE25}" destId="{63FF4BB9-B2DC-48B9-B77E-EC3002585388}" srcOrd="1" destOrd="0" presId="urn:microsoft.com/office/officeart/2005/8/layout/list1"/>
    <dgm:cxn modelId="{4B9AB1E9-A444-4CC9-B2DB-3AA81FD3C3EB}" type="presOf" srcId="{98D7B53C-7B54-4BA4-9A53-CD47E1CEBE25}" destId="{FA9EDC3C-3791-4D89-AE15-53E83507B064}" srcOrd="0" destOrd="0" presId="urn:microsoft.com/office/officeart/2005/8/layout/list1"/>
    <dgm:cxn modelId="{F9C41926-5BFD-4913-BA44-F58F6F8AC5E6}" type="presOf" srcId="{F0535B6D-6ACC-432B-BB76-ECDD83DBD6B8}" destId="{BCBA59F6-72E1-46FB-943B-90F79DD1FF55}" srcOrd="0" destOrd="0" presId="urn:microsoft.com/office/officeart/2005/8/layout/list1"/>
    <dgm:cxn modelId="{EA54CB79-6042-42AC-90D1-DA73EE2AEA10}" type="presOf" srcId="{6FEE5E98-B51F-4D16-ACC8-6408E8D00A31}" destId="{771420A9-6212-4983-8404-6EF33DC324D2}" srcOrd="1" destOrd="0" presId="urn:microsoft.com/office/officeart/2005/8/layout/list1"/>
    <dgm:cxn modelId="{62FC30CD-E8A7-481B-BCE4-733E4A3BC501}" type="presOf" srcId="{EAFA2A44-942F-4672-936C-2AE815E7A0E7}" destId="{60F99D18-1764-4B13-B091-AF016685F784}" srcOrd="0" destOrd="0" presId="urn:microsoft.com/office/officeart/2005/8/layout/list1"/>
    <dgm:cxn modelId="{BD3D1FFB-2BC3-403E-B2A4-BBCEAFAF1C3D}" type="presOf" srcId="{14775BE1-71F2-4DD2-AE73-B5BBA89DAC23}" destId="{BABBD780-BE28-4AD8-80BF-906241014E69}" srcOrd="0" destOrd="0" presId="urn:microsoft.com/office/officeart/2005/8/layout/list1"/>
    <dgm:cxn modelId="{2FDEDE39-AF13-4DF6-A24B-E91EC37946A3}" type="presOf" srcId="{6FEE5E98-B51F-4D16-ACC8-6408E8D00A31}" destId="{89F0D704-16FA-413A-9C3C-E8481E7FE014}" srcOrd="0" destOrd="0" presId="urn:microsoft.com/office/officeart/2005/8/layout/list1"/>
    <dgm:cxn modelId="{89DF19C3-FC3B-4001-9738-16A27BC12AB1}" type="presParOf" srcId="{BCBA59F6-72E1-46FB-943B-90F79DD1FF55}" destId="{DA794971-BE42-465F-90F6-2DE199AF2F1D}" srcOrd="0" destOrd="0" presId="urn:microsoft.com/office/officeart/2005/8/layout/list1"/>
    <dgm:cxn modelId="{1BF67A96-997D-4022-AE12-0F70FC975489}" type="presParOf" srcId="{DA794971-BE42-465F-90F6-2DE199AF2F1D}" destId="{BABBD780-BE28-4AD8-80BF-906241014E69}" srcOrd="0" destOrd="0" presId="urn:microsoft.com/office/officeart/2005/8/layout/list1"/>
    <dgm:cxn modelId="{AF2F350F-BFBC-4540-AB30-371270A3B2ED}" type="presParOf" srcId="{DA794971-BE42-465F-90F6-2DE199AF2F1D}" destId="{BFD4D65E-ACC8-4B19-9A6E-1B6305B5049D}" srcOrd="1" destOrd="0" presId="urn:microsoft.com/office/officeart/2005/8/layout/list1"/>
    <dgm:cxn modelId="{ED9114A5-3056-4FFD-AF3E-F21145080F7F}" type="presParOf" srcId="{BCBA59F6-72E1-46FB-943B-90F79DD1FF55}" destId="{CE2744CA-D8BE-4C93-8772-F33A6B32655A}" srcOrd="1" destOrd="0" presId="urn:microsoft.com/office/officeart/2005/8/layout/list1"/>
    <dgm:cxn modelId="{6AD28A60-6892-48AF-9B33-0D51A720A02E}" type="presParOf" srcId="{BCBA59F6-72E1-46FB-943B-90F79DD1FF55}" destId="{708E8692-BA8E-4157-93AE-201C753F8BCB}" srcOrd="2" destOrd="0" presId="urn:microsoft.com/office/officeart/2005/8/layout/list1"/>
    <dgm:cxn modelId="{8D20BE69-13A7-492A-821A-17371A4E6C53}" type="presParOf" srcId="{BCBA59F6-72E1-46FB-943B-90F79DD1FF55}" destId="{61CCFAA0-2EDA-4B04-9FC7-44F5785A46C4}" srcOrd="3" destOrd="0" presId="urn:microsoft.com/office/officeart/2005/8/layout/list1"/>
    <dgm:cxn modelId="{3ACAEAAD-6898-4F38-8A20-3A4AA36ECC32}" type="presParOf" srcId="{BCBA59F6-72E1-46FB-943B-90F79DD1FF55}" destId="{173A48C2-F66D-4E6E-95BE-8206FABF75FF}" srcOrd="4" destOrd="0" presId="urn:microsoft.com/office/officeart/2005/8/layout/list1"/>
    <dgm:cxn modelId="{125C264E-5312-4DBC-A2F1-F8A0617FC3C8}" type="presParOf" srcId="{173A48C2-F66D-4E6E-95BE-8206FABF75FF}" destId="{89F0D704-16FA-413A-9C3C-E8481E7FE014}" srcOrd="0" destOrd="0" presId="urn:microsoft.com/office/officeart/2005/8/layout/list1"/>
    <dgm:cxn modelId="{606FF6DA-8F0C-4EB6-A81C-281608F3D3CA}" type="presParOf" srcId="{173A48C2-F66D-4E6E-95BE-8206FABF75FF}" destId="{771420A9-6212-4983-8404-6EF33DC324D2}" srcOrd="1" destOrd="0" presId="urn:microsoft.com/office/officeart/2005/8/layout/list1"/>
    <dgm:cxn modelId="{97BE899E-D2E6-4915-B4DB-04A3FEE7B3F3}" type="presParOf" srcId="{BCBA59F6-72E1-46FB-943B-90F79DD1FF55}" destId="{A85AD91A-0E67-4691-8DAB-FE756CF5CDE0}" srcOrd="5" destOrd="0" presId="urn:microsoft.com/office/officeart/2005/8/layout/list1"/>
    <dgm:cxn modelId="{A198CE3B-80D5-49E5-B7FA-5A014951FE06}" type="presParOf" srcId="{BCBA59F6-72E1-46FB-943B-90F79DD1FF55}" destId="{8EAAECAC-9CF6-49B1-99BD-036C58282273}" srcOrd="6" destOrd="0" presId="urn:microsoft.com/office/officeart/2005/8/layout/list1"/>
    <dgm:cxn modelId="{E9ABBFA3-34DA-4B77-BC2D-3876B0D33514}" type="presParOf" srcId="{BCBA59F6-72E1-46FB-943B-90F79DD1FF55}" destId="{77806FFD-21C1-4D8A-B7A7-C632DB48A7F1}" srcOrd="7" destOrd="0" presId="urn:microsoft.com/office/officeart/2005/8/layout/list1"/>
    <dgm:cxn modelId="{73533BC8-A87F-4460-B78D-B3CD8FE2CB3D}" type="presParOf" srcId="{BCBA59F6-72E1-46FB-943B-90F79DD1FF55}" destId="{76F19CD0-56D6-4633-B12E-A3BE9F13B634}" srcOrd="8" destOrd="0" presId="urn:microsoft.com/office/officeart/2005/8/layout/list1"/>
    <dgm:cxn modelId="{415ABE21-8DA6-4F82-90C1-1DFE8CCEA41A}" type="presParOf" srcId="{76F19CD0-56D6-4633-B12E-A3BE9F13B634}" destId="{60F99D18-1764-4B13-B091-AF016685F784}" srcOrd="0" destOrd="0" presId="urn:microsoft.com/office/officeart/2005/8/layout/list1"/>
    <dgm:cxn modelId="{B9CD03BD-5E0E-4754-BA2C-B1C4FCACF693}" type="presParOf" srcId="{76F19CD0-56D6-4633-B12E-A3BE9F13B634}" destId="{9370311A-CA71-4EDD-BFE4-A0BFFB74ADBB}" srcOrd="1" destOrd="0" presId="urn:microsoft.com/office/officeart/2005/8/layout/list1"/>
    <dgm:cxn modelId="{28C7576F-D5B7-4A63-8AC8-C7586D8ECC41}" type="presParOf" srcId="{BCBA59F6-72E1-46FB-943B-90F79DD1FF55}" destId="{C9E0F259-8562-403D-858C-EA6E9E2A5177}" srcOrd="9" destOrd="0" presId="urn:microsoft.com/office/officeart/2005/8/layout/list1"/>
    <dgm:cxn modelId="{AACBD932-161C-4491-8DBB-E5DB970B8887}" type="presParOf" srcId="{BCBA59F6-72E1-46FB-943B-90F79DD1FF55}" destId="{AEE7376D-C8B1-4BF3-BE07-A443F8E2B873}" srcOrd="10" destOrd="0" presId="urn:microsoft.com/office/officeart/2005/8/layout/list1"/>
    <dgm:cxn modelId="{401F2448-0FA0-435F-8087-244BE3095B41}" type="presParOf" srcId="{BCBA59F6-72E1-46FB-943B-90F79DD1FF55}" destId="{948A875E-5AC9-4574-AE43-EEA7A6E36F75}" srcOrd="11" destOrd="0" presId="urn:microsoft.com/office/officeart/2005/8/layout/list1"/>
    <dgm:cxn modelId="{8E6EE2B9-CBE5-484D-B48C-E1A51E94392B}" type="presParOf" srcId="{BCBA59F6-72E1-46FB-943B-90F79DD1FF55}" destId="{A12595D8-8C7B-4625-8834-C2176A405856}" srcOrd="12" destOrd="0" presId="urn:microsoft.com/office/officeart/2005/8/layout/list1"/>
    <dgm:cxn modelId="{BE0023A5-B9FF-4BC4-8C8D-3B6BBE995A12}" type="presParOf" srcId="{A12595D8-8C7B-4625-8834-C2176A405856}" destId="{FA9EDC3C-3791-4D89-AE15-53E83507B064}" srcOrd="0" destOrd="0" presId="urn:microsoft.com/office/officeart/2005/8/layout/list1"/>
    <dgm:cxn modelId="{5931F64E-23F4-4CEC-9752-294A4C70E307}" type="presParOf" srcId="{A12595D8-8C7B-4625-8834-C2176A405856}" destId="{63FF4BB9-B2DC-48B9-B77E-EC3002585388}" srcOrd="1" destOrd="0" presId="urn:microsoft.com/office/officeart/2005/8/layout/list1"/>
    <dgm:cxn modelId="{D3BCC4B4-5112-4523-8EA9-29139DFF9056}" type="presParOf" srcId="{BCBA59F6-72E1-46FB-943B-90F79DD1FF55}" destId="{E0A463B0-7817-4E0F-A95A-624273ED9D9F}" srcOrd="13" destOrd="0" presId="urn:microsoft.com/office/officeart/2005/8/layout/list1"/>
    <dgm:cxn modelId="{6C546E19-2C43-4586-8E52-052F0A0CEA1B}" type="presParOf" srcId="{BCBA59F6-72E1-46FB-943B-90F79DD1FF55}" destId="{25115A4B-B049-47DF-8E8F-B3256DCE17EC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8E8692-BA8E-4157-93AE-201C753F8BCB}">
      <dsp:nvSpPr>
        <dsp:cNvPr id="0" name=""/>
        <dsp:cNvSpPr/>
      </dsp:nvSpPr>
      <dsp:spPr>
        <a:xfrm>
          <a:off x="0" y="34702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D4D65E-ACC8-4B19-9A6E-1B6305B5049D}">
      <dsp:nvSpPr>
        <dsp:cNvPr id="0" name=""/>
        <dsp:cNvSpPr/>
      </dsp:nvSpPr>
      <dsp:spPr>
        <a:xfrm>
          <a:off x="278669" y="72007"/>
          <a:ext cx="426720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200" kern="1200" dirty="0" smtClean="0"/>
            <a:t>SQL</a:t>
          </a:r>
          <a:r>
            <a:rPr lang="zh-CN" altLang="en-US" sz="3200" kern="1200" dirty="0" smtClean="0"/>
            <a:t>注入</a:t>
          </a:r>
          <a:endParaRPr lang="zh-CN" altLang="en-US" sz="3200" kern="1200" dirty="0"/>
        </a:p>
      </dsp:txBody>
      <dsp:txXfrm>
        <a:off x="311813" y="105151"/>
        <a:ext cx="4200912" cy="612672"/>
      </dsp:txXfrm>
    </dsp:sp>
    <dsp:sp modelId="{8EAAECAC-9CF6-49B1-99BD-036C58282273}">
      <dsp:nvSpPr>
        <dsp:cNvPr id="0" name=""/>
        <dsp:cNvSpPr/>
      </dsp:nvSpPr>
      <dsp:spPr>
        <a:xfrm>
          <a:off x="0" y="139030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1420A9-6212-4983-8404-6EF33DC324D2}">
      <dsp:nvSpPr>
        <dsp:cNvPr id="0" name=""/>
        <dsp:cNvSpPr/>
      </dsp:nvSpPr>
      <dsp:spPr>
        <a:xfrm>
          <a:off x="304800" y="1050819"/>
          <a:ext cx="426720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300" kern="1200"/>
        </a:p>
      </dsp:txBody>
      <dsp:txXfrm>
        <a:off x="337944" y="1083963"/>
        <a:ext cx="4200912" cy="612672"/>
      </dsp:txXfrm>
    </dsp:sp>
    <dsp:sp modelId="{AEE7376D-C8B1-4BF3-BE07-A443F8E2B873}">
      <dsp:nvSpPr>
        <dsp:cNvPr id="0" name=""/>
        <dsp:cNvSpPr/>
      </dsp:nvSpPr>
      <dsp:spPr>
        <a:xfrm>
          <a:off x="0" y="243358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70311A-CA71-4EDD-BFE4-A0BFFB74ADBB}">
      <dsp:nvSpPr>
        <dsp:cNvPr id="0" name=""/>
        <dsp:cNvSpPr/>
      </dsp:nvSpPr>
      <dsp:spPr>
        <a:xfrm>
          <a:off x="304800" y="2094100"/>
          <a:ext cx="426720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/>
            <a:t>跨站脚本攻击（</a:t>
          </a:r>
          <a:r>
            <a:rPr lang="en-US" altLang="zh-CN" sz="3200" kern="1200" dirty="0" smtClean="0"/>
            <a:t>XSS</a:t>
          </a:r>
          <a:r>
            <a:rPr lang="zh-CN" altLang="en-US" sz="3200" kern="1200" dirty="0" smtClean="0"/>
            <a:t>）</a:t>
          </a:r>
          <a:endParaRPr lang="zh-CN" altLang="en-US" sz="3200" kern="1200" dirty="0"/>
        </a:p>
      </dsp:txBody>
      <dsp:txXfrm>
        <a:off x="337944" y="2127244"/>
        <a:ext cx="4200912" cy="612672"/>
      </dsp:txXfrm>
    </dsp:sp>
    <dsp:sp modelId="{25115A4B-B049-47DF-8E8F-B3256DCE17EC}">
      <dsp:nvSpPr>
        <dsp:cNvPr id="0" name=""/>
        <dsp:cNvSpPr/>
      </dsp:nvSpPr>
      <dsp:spPr>
        <a:xfrm>
          <a:off x="0" y="347686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FF4BB9-B2DC-48B9-B77E-EC3002585388}">
      <dsp:nvSpPr>
        <dsp:cNvPr id="0" name=""/>
        <dsp:cNvSpPr/>
      </dsp:nvSpPr>
      <dsp:spPr>
        <a:xfrm>
          <a:off x="304800" y="3137380"/>
          <a:ext cx="4267200" cy="678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kern="1200" dirty="0" smtClean="0"/>
            <a:t>基于</a:t>
          </a:r>
          <a:r>
            <a:rPr lang="en-US" altLang="zh-CN" sz="3200" kern="1200" dirty="0" smtClean="0"/>
            <a:t>web</a:t>
          </a:r>
          <a:r>
            <a:rPr lang="zh-CN" altLang="en-US" sz="3200" kern="1200" dirty="0" smtClean="0"/>
            <a:t>的</a:t>
          </a:r>
          <a:r>
            <a:rPr lang="en-US" altLang="zh-CN" sz="3200" kern="1200" dirty="0" err="1" smtClean="0"/>
            <a:t>DDoS</a:t>
          </a:r>
          <a:r>
            <a:rPr lang="zh-CN" altLang="en-US" sz="3200" kern="1200" dirty="0" smtClean="0"/>
            <a:t>攻击</a:t>
          </a:r>
          <a:endParaRPr lang="zh-CN" altLang="en-US" sz="3200" kern="1200" dirty="0"/>
        </a:p>
      </dsp:txBody>
      <dsp:txXfrm>
        <a:off x="337944" y="3170524"/>
        <a:ext cx="4200912" cy="6126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对角圆角矩形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30820CF-B880-4189-942D-D702A7CBA730}" type="datetimeFigureOut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30820CF-B880-4189-942D-D702A7CBA730}" type="datetimeFigureOut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30820CF-B880-4189-942D-D702A7CBA730}" type="datetimeFigureOut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zh-CN" alt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单击图标添加图片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30820CF-B880-4189-942D-D702A7CBA730}" type="datetimeFigureOut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对角圆角矩形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2013/11/25</a:t>
            </a:fld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ooyun.org/?1035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zh-CN" dirty="0" smtClean="0"/>
              <a:t>Web</a:t>
            </a:r>
            <a:r>
              <a:rPr lang="zh-CN" altLang="en-US" dirty="0" smtClean="0"/>
              <a:t>脚本攻击与防御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sz="3600" dirty="0"/>
              <a:t>彭佳</a:t>
            </a:r>
            <a:r>
              <a:rPr lang="en-US" altLang="zh-CN" sz="3600" dirty="0"/>
              <a:t/>
            </a:r>
            <a:br>
              <a:rPr lang="en-US" altLang="zh-CN" sz="3600" dirty="0"/>
            </a:br>
            <a:r>
              <a:rPr lang="en-US" altLang="zh-CN" sz="3600" dirty="0" smtClean="0"/>
              <a:t>PB11025012</a:t>
            </a: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002" y="2924944"/>
            <a:ext cx="5324847" cy="3763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990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SQL</a:t>
            </a:r>
            <a:r>
              <a:rPr lang="zh-CN" altLang="en-US" dirty="0" smtClean="0"/>
              <a:t>注入猜解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098" name="Picture 2" descr="D:\学业\黑客与反向工程技术\大丰民政网\jsdfmz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1628800"/>
            <a:ext cx="6848053" cy="4619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44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出现一个小意外！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9767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407813"/>
          </a:xfrm>
        </p:spPr>
        <p:txBody>
          <a:bodyPr/>
          <a:lstStyle/>
          <a:p>
            <a:r>
              <a:rPr lang="zh-CN" altLang="en-US" dirty="0" smtClean="0"/>
              <a:t>检测出来</a:t>
            </a:r>
            <a:r>
              <a:rPr lang="en-US" altLang="zh-CN" dirty="0" smtClean="0"/>
              <a:t>admin</a:t>
            </a:r>
            <a:r>
              <a:rPr lang="zh-CN" altLang="en-US" dirty="0" smtClean="0"/>
              <a:t>表的密码应该是加密的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在线</a:t>
            </a:r>
            <a:r>
              <a:rPr lang="zh-CN" altLang="en-US" dirty="0"/>
              <a:t>网页</a:t>
            </a:r>
            <a:r>
              <a:rPr lang="zh-CN" altLang="en-US" dirty="0" smtClean="0"/>
              <a:t>破解</a:t>
            </a:r>
            <a:r>
              <a:rPr lang="en-US" altLang="zh-CN" dirty="0" smtClean="0"/>
              <a:t>MD5</a:t>
            </a:r>
            <a:r>
              <a:rPr lang="zh-CN" altLang="en-US" dirty="0" smtClean="0"/>
              <a:t>即可</a:t>
            </a:r>
            <a:endParaRPr lang="zh-CN" altLang="en-US" dirty="0"/>
          </a:p>
        </p:txBody>
      </p:sp>
      <p:pic>
        <p:nvPicPr>
          <p:cNvPr id="5122" name="Picture 2" descr="D:\学业\黑客与反向工程技术\大丰民政网\daf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64904"/>
            <a:ext cx="7043847" cy="375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59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67853"/>
          </a:xfrm>
        </p:spPr>
        <p:txBody>
          <a:bodyPr/>
          <a:lstStyle/>
          <a:p>
            <a:r>
              <a:rPr lang="zh-CN" altLang="en-US" dirty="0" smtClean="0"/>
              <a:t>怀着激动的心情</a:t>
            </a:r>
            <a:endParaRPr lang="en-US" altLang="zh-CN" dirty="0" smtClean="0"/>
          </a:p>
          <a:p>
            <a:r>
              <a:rPr lang="zh-CN" altLang="en-US" dirty="0" smtClean="0"/>
              <a:t>将账号和密码输入</a:t>
            </a:r>
            <a:endParaRPr lang="en-US" altLang="zh-CN" dirty="0" smtClean="0"/>
          </a:p>
          <a:p>
            <a:r>
              <a:rPr lang="en-US" altLang="zh-CN" dirty="0" smtClean="0"/>
              <a:t>Jsdfmz.gov.cn/admin.asp</a:t>
            </a:r>
          </a:p>
          <a:p>
            <a:endParaRPr lang="zh-CN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20888"/>
            <a:ext cx="36957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166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911869"/>
          </a:xfrm>
        </p:spPr>
        <p:txBody>
          <a:bodyPr/>
          <a:lstStyle/>
          <a:p>
            <a:r>
              <a:rPr lang="zh-CN" altLang="en-US" dirty="0" smtClean="0"/>
              <a:t>思考：</a:t>
            </a:r>
            <a:endParaRPr lang="en-US" altLang="zh-CN" dirty="0" smtClean="0"/>
          </a:p>
          <a:p>
            <a:r>
              <a:rPr lang="zh-CN" altLang="en-US" dirty="0" smtClean="0"/>
              <a:t>可能后台改了域名，用户表也更改了存储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查找</a:t>
            </a:r>
            <a:r>
              <a:rPr lang="en-US" altLang="zh-CN" dirty="0" smtClean="0"/>
              <a:t>manage</a:t>
            </a:r>
            <a:r>
              <a:rPr lang="zh-CN" altLang="en-US" dirty="0" smtClean="0"/>
              <a:t>表内容</a:t>
            </a:r>
            <a:endParaRPr lang="zh-CN" altLang="en-US" dirty="0"/>
          </a:p>
        </p:txBody>
      </p:sp>
      <p:pic>
        <p:nvPicPr>
          <p:cNvPr id="7170" name="Picture 2" descr="D:\学业\黑客与反向工程技术\大丰民政网\daf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148" y="2708920"/>
            <a:ext cx="6372200" cy="3345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543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67853"/>
          </a:xfrm>
        </p:spPr>
        <p:txBody>
          <a:bodyPr/>
          <a:lstStyle/>
          <a:p>
            <a:r>
              <a:rPr lang="zh-CN" altLang="en-US" dirty="0" smtClean="0"/>
              <a:t>扫描后台</a:t>
            </a:r>
            <a:endParaRPr lang="zh-CN" altLang="en-US" dirty="0"/>
          </a:p>
        </p:txBody>
      </p:sp>
      <p:pic>
        <p:nvPicPr>
          <p:cNvPr id="8194" name="Picture 2" descr="D:\学业\黑客与反向工程技术\大丰民政网\daf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57898"/>
            <a:ext cx="7283897" cy="460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44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407813"/>
          </a:xfrm>
        </p:spPr>
        <p:txBody>
          <a:bodyPr/>
          <a:lstStyle/>
          <a:p>
            <a:r>
              <a:rPr lang="zh-CN" altLang="en-US" dirty="0" smtClean="0"/>
              <a:t>判断：</a:t>
            </a:r>
            <a:endParaRPr lang="en-US" altLang="zh-CN" dirty="0" smtClean="0"/>
          </a:p>
          <a:p>
            <a:r>
              <a:rPr lang="zh-CN" altLang="en-US" dirty="0" smtClean="0"/>
              <a:t>后台是</a:t>
            </a:r>
            <a:r>
              <a:rPr lang="en-US" altLang="zh-CN" dirty="0" smtClean="0"/>
              <a:t>/manage.asp</a:t>
            </a:r>
            <a:r>
              <a:rPr lang="zh-CN" altLang="en-US" dirty="0" smtClean="0"/>
              <a:t>，用</a:t>
            </a:r>
            <a:r>
              <a:rPr lang="en-US" altLang="zh-CN" dirty="0" smtClean="0"/>
              <a:t>manage</a:t>
            </a:r>
            <a:r>
              <a:rPr lang="zh-CN" altLang="en-US" dirty="0" smtClean="0"/>
              <a:t>表内容登入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32856"/>
            <a:ext cx="5687541" cy="4493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7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成功</a:t>
            </a:r>
            <a:r>
              <a:rPr lang="zh-CN" altLang="en-US" dirty="0" smtClean="0"/>
              <a:t>！！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  <p:pic>
        <p:nvPicPr>
          <p:cNvPr id="4" name="Picture 2" descr="D:\学业\黑客与反向工程技术\大丰民政网\大丰民政局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353" y="1779787"/>
            <a:ext cx="6745160" cy="366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101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 smtClean="0">
                <a:solidFill>
                  <a:srgbClr val="FF0000"/>
                </a:solidFill>
              </a:rPr>
              <a:t>防范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、验证用户输入数据的合法性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、从脚本层面屏蔽通用错误信息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、删除或修改默认高权数据库链接账户</a:t>
            </a:r>
            <a:endParaRPr lang="en-US" altLang="zh-CN" dirty="0" smtClean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、严格监控或者删除数据库高权账户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903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Cookies</a:t>
            </a:r>
            <a:r>
              <a:rPr lang="zh-CN" altLang="en-US" dirty="0" smtClean="0"/>
              <a:t>欺骗部分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308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内容概要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1187624" y="1844824"/>
            <a:ext cx="6096000" cy="4064000"/>
            <a:chOff x="1475656" y="1916832"/>
            <a:chExt cx="6096000" cy="4064000"/>
          </a:xfrm>
        </p:grpSpPr>
        <p:graphicFrame>
          <p:nvGraphicFramePr>
            <p:cNvPr id="4" name="图示 3"/>
            <p:cNvGraphicFramePr/>
            <p:nvPr>
              <p:extLst>
                <p:ext uri="{D42A27DB-BD31-4B8C-83A1-F6EECF244321}">
                  <p14:modId xmlns:p14="http://schemas.microsoft.com/office/powerpoint/2010/main" val="1687376241"/>
                </p:ext>
              </p:extLst>
            </p:nvPr>
          </p:nvGraphicFramePr>
          <p:xfrm>
            <a:off x="1475656" y="1916832"/>
            <a:ext cx="6096000" cy="4064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1907704" y="2996952"/>
              <a:ext cx="295232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/>
                <a:t>cookies</a:t>
              </a:r>
              <a:r>
                <a:rPr lang="zh-CN" altLang="en-US" sz="3200" dirty="0"/>
                <a:t>欺骗</a:t>
              </a:r>
              <a:endParaRPr lang="en-US" altLang="zh-CN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77439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Cookies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Cookies</a:t>
            </a:r>
            <a:r>
              <a:rPr lang="zh-CN" altLang="en-US" dirty="0" smtClean="0"/>
              <a:t>，指某些网站为了辨别用户身份、进行</a:t>
            </a:r>
            <a:r>
              <a:rPr lang="en-US" altLang="zh-CN" dirty="0" smtClean="0"/>
              <a:t>session</a:t>
            </a:r>
            <a:r>
              <a:rPr lang="zh-CN" altLang="en-US" dirty="0" smtClean="0"/>
              <a:t>跟踪而存储在用户本地终端上的数据，这些数据通常经过加密。</a:t>
            </a:r>
            <a:r>
              <a:rPr lang="en-US" altLang="zh-CN" dirty="0" smtClean="0"/>
              <a:t>Cookies</a:t>
            </a:r>
            <a:r>
              <a:rPr lang="zh-CN" altLang="en-US" dirty="0" smtClean="0"/>
              <a:t>定义于</a:t>
            </a:r>
            <a:r>
              <a:rPr lang="en-US" altLang="zh-CN" dirty="0" smtClean="0"/>
              <a:t>RFC 2109,</a:t>
            </a:r>
            <a:r>
              <a:rPr lang="zh-CN" altLang="en-US" dirty="0" smtClean="0"/>
              <a:t>最新取代的规范是</a:t>
            </a:r>
            <a:r>
              <a:rPr lang="en-US" altLang="zh-CN" dirty="0" smtClean="0"/>
              <a:t>RFC2965.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720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sz="4400" dirty="0" smtClean="0"/>
              <a:t>实例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40283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利用虚拟机进行的实验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准备</a:t>
            </a:r>
            <a:endParaRPr lang="en-US" altLang="zh-CN" dirty="0" smtClean="0"/>
          </a:p>
          <a:p>
            <a:r>
              <a:rPr lang="en-US" altLang="zh-CN" dirty="0" smtClean="0"/>
              <a:t>VMware</a:t>
            </a:r>
            <a:endParaRPr lang="en-US" altLang="zh-CN" dirty="0"/>
          </a:p>
          <a:p>
            <a:r>
              <a:rPr lang="en-US" altLang="zh-CN" dirty="0" err="1" smtClean="0"/>
              <a:t>Wireshark</a:t>
            </a:r>
            <a:r>
              <a:rPr lang="en-US" altLang="zh-CN" dirty="0" smtClean="0"/>
              <a:t>(windows 7)</a:t>
            </a:r>
          </a:p>
          <a:p>
            <a:r>
              <a:rPr lang="en-US" altLang="zh-CN" dirty="0" err="1" smtClean="0"/>
              <a:t>Ettercap</a:t>
            </a:r>
            <a:r>
              <a:rPr lang="en-US" altLang="zh-CN" dirty="0" smtClean="0"/>
              <a:t>(Ubuntu)</a:t>
            </a:r>
          </a:p>
          <a:p>
            <a:r>
              <a:rPr lang="en-US" altLang="zh-CN" dirty="0" smtClean="0"/>
              <a:t>Firebug</a:t>
            </a:r>
          </a:p>
          <a:p>
            <a:r>
              <a:rPr lang="zh-CN" altLang="en-US" sz="2800" dirty="0" smtClean="0"/>
              <a:t>（</a:t>
            </a:r>
            <a:r>
              <a:rPr lang="en-US" altLang="zh-CN" sz="2800" dirty="0" err="1" smtClean="0"/>
              <a:t>Firesheep</a:t>
            </a:r>
            <a:r>
              <a:rPr lang="zh-CN" altLang="en-US" sz="2800" dirty="0" smtClean="0"/>
              <a:t>）</a:t>
            </a:r>
            <a:endParaRPr lang="en-US" altLang="zh-CN" sz="2800" dirty="0" smtClean="0"/>
          </a:p>
          <a:p>
            <a:endParaRPr lang="en-US" altLang="zh-CN" sz="2800" dirty="0"/>
          </a:p>
          <a:p>
            <a:endParaRPr lang="en-US" altLang="zh-CN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688353"/>
            <a:ext cx="3744416" cy="2548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937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zh-CN" altLang="en-US" sz="4000" dirty="0"/>
              <a:t>打开</a:t>
            </a:r>
            <a:r>
              <a:rPr lang="en-US" altLang="zh-CN" sz="4000" dirty="0" err="1"/>
              <a:t>wireshark</a:t>
            </a:r>
            <a:r>
              <a:rPr lang="en-US" altLang="zh-CN" sz="4000" dirty="0"/>
              <a:t>,</a:t>
            </a:r>
            <a:br>
              <a:rPr lang="en-US" altLang="zh-CN" sz="4000" dirty="0"/>
            </a:br>
            <a:r>
              <a:rPr lang="zh-CN" altLang="en-US" sz="3600" dirty="0"/>
              <a:t>搜索的</a:t>
            </a:r>
            <a:r>
              <a:rPr lang="en-US" altLang="zh-CN" sz="3600" dirty="0"/>
              <a:t>capture</a:t>
            </a:r>
            <a:r>
              <a:rPr lang="zh-CN" altLang="en-US" sz="3600" dirty="0"/>
              <a:t> </a:t>
            </a:r>
            <a:r>
              <a:rPr lang="en-US" altLang="zh-CN" sz="3600" dirty="0" err="1"/>
              <a:t>fliters</a:t>
            </a:r>
            <a:r>
              <a:rPr lang="zh-CN" altLang="en-US" sz="3600" dirty="0"/>
              <a:t>设为</a:t>
            </a:r>
            <a:r>
              <a:rPr lang="en-US" altLang="zh-CN" sz="3600" dirty="0" err="1"/>
              <a:t>tcp</a:t>
            </a:r>
            <a:r>
              <a:rPr lang="en-US" altLang="zh-CN" sz="3600" dirty="0"/>
              <a:t> port </a:t>
            </a:r>
            <a:r>
              <a:rPr lang="en-US" altLang="zh-CN" sz="3600" dirty="0" smtClean="0"/>
              <a:t>http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098" name="Picture 2" descr="C:\Users\puppyjane\Desktop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54257"/>
            <a:ext cx="8545869" cy="4341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47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找到其中</a:t>
            </a:r>
            <a:r>
              <a:rPr lang="en-US" altLang="zh-CN" dirty="0" smtClean="0"/>
              <a:t>protocol</a:t>
            </a:r>
            <a:r>
              <a:rPr lang="zh-CN" altLang="en-US" dirty="0" smtClean="0"/>
              <a:t>为</a:t>
            </a:r>
            <a:r>
              <a:rPr lang="en-US" altLang="zh-CN" dirty="0" smtClean="0"/>
              <a:t>HTTP</a:t>
            </a:r>
            <a:r>
              <a:rPr lang="zh-CN" altLang="en-US" dirty="0" smtClean="0"/>
              <a:t>，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Info</a:t>
            </a:r>
            <a:r>
              <a:rPr lang="zh-CN" altLang="en-US" dirty="0" smtClean="0"/>
              <a:t>为</a:t>
            </a:r>
            <a:r>
              <a:rPr lang="en-US" altLang="zh-CN" dirty="0" smtClean="0"/>
              <a:t>POST</a:t>
            </a:r>
            <a:r>
              <a:rPr lang="zh-CN" altLang="en-US" dirty="0" smtClean="0"/>
              <a:t>的项</a:t>
            </a:r>
            <a:r>
              <a:rPr lang="en-US" altLang="zh-CN" dirty="0" smtClean="0"/>
              <a:t>follow </a:t>
            </a:r>
            <a:r>
              <a:rPr lang="en-US" altLang="zh-CN" dirty="0" err="1" smtClean="0"/>
              <a:t>tcp</a:t>
            </a:r>
            <a:r>
              <a:rPr lang="en-US" altLang="zh-CN" dirty="0" smtClean="0"/>
              <a:t> strea</a:t>
            </a:r>
            <a:r>
              <a:rPr lang="en-US" altLang="zh-CN" dirty="0"/>
              <a:t>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5122" name="Picture 2" descr="C:\Users\puppyjane\Desktop\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34152"/>
            <a:ext cx="7398043" cy="4840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467544" y="2564904"/>
            <a:ext cx="7416824" cy="3909634"/>
            <a:chOff x="467544" y="2564904"/>
            <a:chExt cx="7416824" cy="3909634"/>
          </a:xfrm>
        </p:grpSpPr>
        <p:sp>
          <p:nvSpPr>
            <p:cNvPr id="4" name="图文框 3"/>
            <p:cNvSpPr/>
            <p:nvPr/>
          </p:nvSpPr>
          <p:spPr>
            <a:xfrm>
              <a:off x="899592" y="2564904"/>
              <a:ext cx="6984776" cy="1224136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圆角矩形标注 4"/>
            <p:cNvSpPr/>
            <p:nvPr/>
          </p:nvSpPr>
          <p:spPr>
            <a:xfrm>
              <a:off x="467544" y="5445224"/>
              <a:ext cx="2088232" cy="1029314"/>
            </a:xfrm>
            <a:prstGeom prst="wedgeRoundRectCallout">
              <a:avLst>
                <a:gd name="adj1" fmla="val -14577"/>
                <a:gd name="adj2" fmla="val -213526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 smtClean="0"/>
                <a:t>站点和</a:t>
              </a:r>
              <a:endParaRPr lang="en-US" altLang="zh-CN" dirty="0" smtClean="0"/>
            </a:p>
            <a:p>
              <a:pPr algn="ctr"/>
              <a:r>
                <a:rPr lang="en-US" altLang="zh-CN" dirty="0" smtClean="0"/>
                <a:t>Cookies</a:t>
              </a:r>
              <a:r>
                <a:rPr lang="zh-CN" altLang="en-US" dirty="0" smtClean="0"/>
                <a:t>内容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12590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构造</a:t>
            </a:r>
            <a:r>
              <a:rPr lang="en-US" altLang="zh-CN" dirty="0" smtClean="0"/>
              <a:t>cookie</a:t>
            </a:r>
            <a:r>
              <a:rPr lang="zh-CN" altLang="en-US" dirty="0" smtClean="0"/>
              <a:t>欺骗</a:t>
            </a:r>
            <a:r>
              <a:rPr lang="en-US" altLang="zh-CN" dirty="0" smtClean="0"/>
              <a:t>_firebug</a:t>
            </a:r>
            <a:r>
              <a:rPr lang="zh-CN" altLang="en-US" dirty="0" smtClean="0"/>
              <a:t>修改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222" y="2204864"/>
            <a:ext cx="7988443" cy="2747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85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构造</a:t>
            </a:r>
            <a:r>
              <a:rPr lang="en-US" altLang="zh-CN" dirty="0"/>
              <a:t>cookie</a:t>
            </a:r>
            <a:r>
              <a:rPr lang="zh-CN" altLang="en-US" dirty="0"/>
              <a:t>欺骗</a:t>
            </a:r>
            <a:r>
              <a:rPr lang="en-US" altLang="zh-CN" dirty="0" smtClean="0"/>
              <a:t>_</a:t>
            </a:r>
            <a:r>
              <a:rPr lang="zh-CN" altLang="en-US" dirty="0" smtClean="0"/>
              <a:t>命令行输入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42" y="2204865"/>
            <a:ext cx="8433317" cy="1678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56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26" y="620688"/>
            <a:ext cx="8284521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75656" y="5373216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/>
              <a:t>成功</a:t>
            </a:r>
            <a:r>
              <a:rPr lang="zh-CN" altLang="en-US" sz="4000" dirty="0"/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253912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利用脚本进行的</a:t>
            </a:r>
            <a:r>
              <a:rPr lang="en-US" altLang="zh-CN" dirty="0" smtClean="0"/>
              <a:t>cookies</a:t>
            </a:r>
            <a:r>
              <a:rPr lang="zh-CN" altLang="en-US" dirty="0" smtClean="0"/>
              <a:t>欺骗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以动网（一种论坛构造平台）为例：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需要了解体系</a:t>
            </a:r>
            <a:r>
              <a:rPr lang="en-US" altLang="zh-CN" dirty="0" smtClean="0"/>
              <a:t>cookies</a:t>
            </a:r>
            <a:r>
              <a:rPr lang="zh-CN" altLang="en-US" dirty="0" smtClean="0"/>
              <a:t>存储的特点</a:t>
            </a:r>
            <a:endParaRPr lang="en-US" altLang="zh-CN" dirty="0" smtClean="0"/>
          </a:p>
          <a:p>
            <a:r>
              <a:rPr lang="zh-CN" altLang="en-US" dirty="0" smtClean="0"/>
              <a:t>目标对象对于平台不加修改地移植</a:t>
            </a:r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539552" y="2276872"/>
            <a:ext cx="6840760" cy="3024336"/>
            <a:chOff x="539552" y="2420888"/>
            <a:chExt cx="6840760" cy="3024336"/>
          </a:xfrm>
        </p:grpSpPr>
        <p:sp>
          <p:nvSpPr>
            <p:cNvPr id="4" name="图文框 3"/>
            <p:cNvSpPr/>
            <p:nvPr/>
          </p:nvSpPr>
          <p:spPr>
            <a:xfrm>
              <a:off x="539552" y="2420888"/>
              <a:ext cx="6840760" cy="1872208"/>
            </a:xfrm>
            <a:prstGeom prst="fram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下箭头 4"/>
            <p:cNvSpPr/>
            <p:nvPr/>
          </p:nvSpPr>
          <p:spPr>
            <a:xfrm>
              <a:off x="3851920" y="4293096"/>
              <a:ext cx="648072" cy="115212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755576" y="5445224"/>
            <a:ext cx="69140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</a:rPr>
              <a:t>安全隐患！</a:t>
            </a:r>
            <a:endParaRPr lang="en-US" altLang="zh-CN" sz="2800" dirty="0" smtClean="0">
              <a:solidFill>
                <a:srgbClr val="FF0000"/>
              </a:solidFill>
            </a:endParaRPr>
          </a:p>
          <a:p>
            <a:pPr algn="ctr"/>
            <a:r>
              <a:rPr lang="zh-CN" altLang="en-US" sz="2800" dirty="0" smtClean="0">
                <a:solidFill>
                  <a:schemeClr val="bg1"/>
                </a:solidFill>
              </a:rPr>
              <a:t>可以通过普通用户上升到管理员权限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96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心得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据说</a:t>
            </a:r>
            <a:r>
              <a:rPr lang="en-US" altLang="zh-CN" dirty="0" err="1" smtClean="0"/>
              <a:t>Firesheep</a:t>
            </a:r>
            <a:r>
              <a:rPr lang="en-US" altLang="zh-CN" dirty="0" smtClean="0"/>
              <a:t> </a:t>
            </a:r>
          </a:p>
          <a:p>
            <a:pPr marL="0" indent="0">
              <a:buNone/>
            </a:pPr>
            <a:r>
              <a:rPr lang="zh-CN" altLang="en-US" dirty="0" smtClean="0"/>
              <a:t>可以直接在界面中查看网络中登陆的账号，然后点击即可获得权限。</a:t>
            </a:r>
            <a:endParaRPr lang="en-US" altLang="zh-CN" dirty="0" smtClean="0"/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/>
              <a:t>Chrome</a:t>
            </a:r>
            <a:r>
              <a:rPr lang="zh-CN" altLang="en-US" dirty="0"/>
              <a:t>中刷新一次</a:t>
            </a:r>
            <a:r>
              <a:rPr lang="en-US" altLang="zh-CN" dirty="0" err="1"/>
              <a:t>anonymid</a:t>
            </a:r>
            <a:r>
              <a:rPr lang="zh-CN" altLang="en-US" dirty="0"/>
              <a:t>会更新一次，从而与自己写的</a:t>
            </a:r>
            <a:r>
              <a:rPr lang="en-US" altLang="zh-CN" dirty="0" err="1"/>
              <a:t>anonymid</a:t>
            </a:r>
            <a:r>
              <a:rPr lang="zh-CN" altLang="en-US" dirty="0"/>
              <a:t>相矛盾。因此用</a:t>
            </a:r>
            <a:r>
              <a:rPr lang="en-US" altLang="zh-CN" dirty="0" err="1"/>
              <a:t>firefox</a:t>
            </a:r>
            <a:endParaRPr lang="zh-CN" altLang="en-US" dirty="0"/>
          </a:p>
          <a:p>
            <a:pPr marL="0" indent="0">
              <a:buNone/>
            </a:pPr>
            <a:endParaRPr lang="en-US" altLang="zh-CN" dirty="0"/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034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SQL</a:t>
            </a:r>
            <a:r>
              <a:rPr lang="zh-CN" altLang="en-US" dirty="0" smtClean="0"/>
              <a:t>注入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SQL</a:t>
            </a:r>
            <a:r>
              <a:rPr lang="zh-CN" altLang="en-US" dirty="0" smtClean="0"/>
              <a:t>注入</a:t>
            </a:r>
            <a:endParaRPr lang="en-US" altLang="zh-CN" dirty="0" smtClean="0"/>
          </a:p>
          <a:p>
            <a:r>
              <a:rPr lang="zh-CN" altLang="en-US" dirty="0"/>
              <a:t>又</a:t>
            </a:r>
            <a:r>
              <a:rPr lang="zh-CN" altLang="en-US" dirty="0" smtClean="0"/>
              <a:t>称脚本注入、数据库注入，就是通过把</a:t>
            </a:r>
            <a:r>
              <a:rPr lang="en-US" altLang="zh-CN" dirty="0" smtClean="0"/>
              <a:t>SQL</a:t>
            </a:r>
            <a:r>
              <a:rPr lang="zh-CN" altLang="en-US" dirty="0" smtClean="0"/>
              <a:t>命令、</a:t>
            </a:r>
            <a:r>
              <a:rPr lang="en-US" altLang="zh-CN" dirty="0" smtClean="0"/>
              <a:t>SQL</a:t>
            </a:r>
            <a:r>
              <a:rPr lang="zh-CN" altLang="en-US" dirty="0" smtClean="0"/>
              <a:t>语句插入</a:t>
            </a:r>
            <a:r>
              <a:rPr lang="en-US" altLang="zh-CN" dirty="0" smtClean="0"/>
              <a:t>Web</a:t>
            </a:r>
            <a:r>
              <a:rPr lang="zh-CN" altLang="en-US" dirty="0" smtClean="0"/>
              <a:t>表单递交或输入域名、页面请求的查询字符串，最终达到欺骗服务器执行恶意的</a:t>
            </a:r>
            <a:r>
              <a:rPr lang="en-US" altLang="zh-CN" dirty="0" smtClean="0"/>
              <a:t>SQL</a:t>
            </a:r>
            <a:r>
              <a:rPr lang="zh-CN" altLang="en-US" dirty="0" smtClean="0"/>
              <a:t>命令的一种攻击方式。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7092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心得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Blog.ustc.edu.cn</a:t>
            </a:r>
            <a:r>
              <a:rPr lang="zh-CN" altLang="en-US" dirty="0" smtClean="0"/>
              <a:t>在校网中</a:t>
            </a:r>
            <a:r>
              <a:rPr lang="en-US" altLang="zh-CN" dirty="0" smtClean="0"/>
              <a:t>ipv6</a:t>
            </a:r>
            <a:r>
              <a:rPr lang="zh-CN" altLang="en-US" dirty="0" smtClean="0"/>
              <a:t>传播，</a:t>
            </a:r>
            <a:r>
              <a:rPr lang="en-US" altLang="zh-CN" dirty="0" smtClean="0"/>
              <a:t>ipv6</a:t>
            </a:r>
            <a:r>
              <a:rPr lang="zh-CN" altLang="en-US" dirty="0" smtClean="0"/>
              <a:t>数据包分析正在学习中。。。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分析漏洞是一个体力活，需要看很多代码。而大部分在网上可以找到的漏洞都已经得以完善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（交流网站：</a:t>
            </a:r>
            <a:r>
              <a:rPr lang="en-US" altLang="zh-CN" dirty="0">
                <a:hlinkClick r:id="rId2"/>
              </a:rPr>
              <a:t>http://www.wooyun.org/?</a:t>
            </a:r>
            <a:r>
              <a:rPr lang="en-US" altLang="zh-CN" dirty="0" smtClean="0">
                <a:hlinkClick r:id="rId2"/>
              </a:rPr>
              <a:t>1035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372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 smtClean="0">
                <a:solidFill>
                  <a:srgbClr val="C00000"/>
                </a:solidFill>
              </a:rPr>
              <a:t>防范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、不在</a:t>
            </a:r>
            <a:r>
              <a:rPr lang="en-US" altLang="zh-CN" dirty="0" smtClean="0"/>
              <a:t>cookies</a:t>
            </a:r>
            <a:r>
              <a:rPr lang="zh-CN" altLang="en-US" dirty="0" smtClean="0"/>
              <a:t>中存放敏感信息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、堵住脚本系统中可能提交盗取</a:t>
            </a:r>
            <a:r>
              <a:rPr lang="en-US" altLang="zh-CN" dirty="0" smtClean="0"/>
              <a:t>cookies</a:t>
            </a:r>
            <a:r>
              <a:rPr lang="zh-CN" altLang="en-US" dirty="0" smtClean="0"/>
              <a:t>的代码</a:t>
            </a:r>
            <a:endParaRPr lang="en-US" altLang="zh-CN" dirty="0" smtClean="0"/>
          </a:p>
          <a:p>
            <a:r>
              <a:rPr lang="en-US" altLang="zh-CN" dirty="0" smtClean="0"/>
              <a:t>3</a:t>
            </a:r>
            <a:r>
              <a:rPr lang="zh-CN" altLang="en-US" dirty="0" smtClean="0"/>
              <a:t>、使用</a:t>
            </a:r>
            <a:r>
              <a:rPr lang="en-US" altLang="zh-CN" dirty="0" smtClean="0"/>
              <a:t>session</a:t>
            </a:r>
            <a:r>
              <a:rPr lang="zh-CN" altLang="en-US" dirty="0" smtClean="0"/>
              <a:t>和</a:t>
            </a:r>
            <a:r>
              <a:rPr lang="en-US" altLang="zh-CN" dirty="0" smtClean="0"/>
              <a:t>cookies</a:t>
            </a:r>
            <a:r>
              <a:rPr lang="zh-CN" altLang="en-US" dirty="0" smtClean="0"/>
              <a:t>双重验证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4</a:t>
            </a:r>
            <a:r>
              <a:rPr lang="zh-CN" altLang="en-US" dirty="0" smtClean="0"/>
              <a:t>、注意网络安全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884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/>
              <a:t>跨站脚本攻击（</a:t>
            </a:r>
            <a:r>
              <a:rPr lang="en-US" altLang="zh-CN" dirty="0"/>
              <a:t>XSS</a:t>
            </a:r>
            <a:r>
              <a:rPr lang="zh-CN" altLang="en-US"/>
              <a:t>）</a:t>
            </a:r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92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XSS</a:t>
            </a:r>
            <a:r>
              <a:rPr lang="zh-CN" altLang="en-US" dirty="0" smtClean="0"/>
              <a:t>介绍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Xss</a:t>
            </a:r>
            <a:r>
              <a:rPr lang="zh-CN" altLang="en-US" dirty="0" smtClean="0"/>
              <a:t>又叫</a:t>
            </a:r>
            <a:r>
              <a:rPr lang="en-US" altLang="zh-CN" dirty="0" smtClean="0"/>
              <a:t>CSS</a:t>
            </a:r>
            <a:r>
              <a:rPr lang="zh-CN" altLang="en-US" dirty="0" smtClean="0"/>
              <a:t>，跨站脚本攻击。它指的是恶意攻击者在</a:t>
            </a:r>
            <a:r>
              <a:rPr lang="en-US" altLang="zh-CN" dirty="0" smtClean="0"/>
              <a:t>Web</a:t>
            </a:r>
            <a:r>
              <a:rPr lang="zh-CN" altLang="en-US" dirty="0" smtClean="0"/>
              <a:t>页面里插入恶意</a:t>
            </a:r>
            <a:r>
              <a:rPr lang="en-US" altLang="zh-CN" dirty="0" smtClean="0"/>
              <a:t>html</a:t>
            </a:r>
            <a:r>
              <a:rPr lang="zh-CN" altLang="en-US" dirty="0" smtClean="0"/>
              <a:t>代码，当用户浏览该页时，嵌入其中</a:t>
            </a:r>
            <a:r>
              <a:rPr lang="en-US" altLang="zh-CN" dirty="0" smtClean="0"/>
              <a:t>web</a:t>
            </a:r>
            <a:r>
              <a:rPr lang="zh-CN" altLang="en-US" dirty="0" smtClean="0"/>
              <a:t>里面的</a:t>
            </a:r>
            <a:r>
              <a:rPr lang="en-US" altLang="zh-CN" dirty="0" smtClean="0"/>
              <a:t>html</a:t>
            </a:r>
            <a:r>
              <a:rPr lang="zh-CN" altLang="en-US" dirty="0" smtClean="0"/>
              <a:t>代码会被执行。从而达到恶意攻击用户的特殊目的。</a:t>
            </a:r>
            <a:r>
              <a:rPr lang="en-US" altLang="zh-CN" dirty="0" smtClean="0"/>
              <a:t>XSS</a:t>
            </a:r>
            <a:r>
              <a:rPr lang="zh-CN" altLang="en-US" dirty="0" smtClean="0"/>
              <a:t>属于被动式攻击。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420236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sz="4400" dirty="0" smtClean="0"/>
              <a:t>利用</a:t>
            </a:r>
            <a:r>
              <a:rPr lang="en-US" altLang="zh-CN" sz="4400" dirty="0" err="1" smtClean="0"/>
              <a:t>xss</a:t>
            </a:r>
            <a:r>
              <a:rPr lang="zh-CN" altLang="en-US" sz="4400" dirty="0" smtClean="0"/>
              <a:t>获得</a:t>
            </a:r>
            <a:r>
              <a:rPr lang="en-US" altLang="zh-CN" sz="4400" dirty="0" smtClean="0"/>
              <a:t>cookies</a:t>
            </a:r>
            <a:r>
              <a:rPr lang="zh-CN" altLang="en-US" sz="4400" dirty="0" smtClean="0"/>
              <a:t>实例</a:t>
            </a:r>
            <a:endParaRPr lang="zh-CN" altLang="en-US" sz="4400" dirty="0"/>
          </a:p>
        </p:txBody>
      </p:sp>
    </p:spTree>
    <p:extLst>
      <p:ext uri="{BB962C8B-B14F-4D97-AF65-F5344CB8AC3E}">
        <p14:creationId xmlns:p14="http://schemas.microsoft.com/office/powerpoint/2010/main" val="140692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文档截图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i</a:t>
            </a:r>
            <a:r>
              <a:rPr lang="en-US" altLang="zh-CN" dirty="0" smtClean="0"/>
              <a:t>ndex.html </a:t>
            </a:r>
            <a:r>
              <a:rPr lang="zh-CN" altLang="en-US" dirty="0" smtClean="0"/>
              <a:t>表单提交</a:t>
            </a:r>
            <a:endParaRPr lang="en-US" altLang="zh-CN" dirty="0" smtClean="0"/>
          </a:p>
          <a:p>
            <a:r>
              <a:rPr lang="en-US" altLang="zh-CN" dirty="0" err="1" smtClean="0"/>
              <a:t>ex.php</a:t>
            </a:r>
            <a:r>
              <a:rPr lang="en-US" altLang="zh-CN" dirty="0" smtClean="0"/>
              <a:t> </a:t>
            </a:r>
            <a:r>
              <a:rPr lang="zh-CN" altLang="en-US" dirty="0" smtClean="0"/>
              <a:t>提交表单处理</a:t>
            </a:r>
            <a:endParaRPr lang="en-US" altLang="zh-CN" dirty="0" smtClean="0"/>
          </a:p>
          <a:p>
            <a:r>
              <a:rPr lang="en-US" altLang="zh-CN" dirty="0" err="1"/>
              <a:t>s</a:t>
            </a:r>
            <a:r>
              <a:rPr lang="en-US" altLang="zh-CN" dirty="0" err="1" smtClean="0"/>
              <a:t>hiyan.php</a:t>
            </a:r>
            <a:r>
              <a:rPr lang="en-US" altLang="zh-CN" dirty="0" smtClean="0"/>
              <a:t> </a:t>
            </a:r>
            <a:r>
              <a:rPr lang="en-US" altLang="zh-CN" dirty="0" err="1" smtClean="0"/>
              <a:t>xss</a:t>
            </a:r>
            <a:r>
              <a:rPr lang="en-US" altLang="zh-CN" dirty="0" smtClean="0"/>
              <a:t> </a:t>
            </a:r>
            <a:r>
              <a:rPr lang="zh-CN" altLang="en-US" dirty="0" smtClean="0"/>
              <a:t>获取</a:t>
            </a:r>
            <a:r>
              <a:rPr lang="en-US" altLang="zh-CN" dirty="0" smtClean="0"/>
              <a:t>cookies</a:t>
            </a:r>
          </a:p>
          <a:p>
            <a:r>
              <a:rPr lang="en-US" altLang="zh-CN" dirty="0" smtClean="0"/>
              <a:t>i</a:t>
            </a:r>
            <a:r>
              <a:rPr lang="en-US" altLang="zh-CN" dirty="0" smtClean="0"/>
              <a:t>nfo.txt </a:t>
            </a:r>
            <a:r>
              <a:rPr lang="zh-CN" altLang="en-US" dirty="0" smtClean="0"/>
              <a:t>存储</a:t>
            </a:r>
            <a:r>
              <a:rPr lang="en-US" altLang="zh-CN" dirty="0" smtClean="0"/>
              <a:t>cookies</a:t>
            </a:r>
            <a:r>
              <a:rPr lang="zh-CN" altLang="en-US" dirty="0" smtClean="0"/>
              <a:t>信息</a:t>
            </a:r>
            <a:endParaRPr lang="en-US" altLang="zh-CN" dirty="0" smtClean="0"/>
          </a:p>
          <a:p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935423"/>
            <a:ext cx="7645105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9920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Index.html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60848"/>
            <a:ext cx="8370384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85184"/>
            <a:ext cx="8583006" cy="770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432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shiyan.php</a:t>
            </a:r>
            <a:r>
              <a:rPr lang="zh-CN" altLang="en-US" dirty="0" smtClean="0"/>
              <a:t>里内容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113" y="1628800"/>
            <a:ext cx="6313247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024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输出</a:t>
            </a:r>
            <a:r>
              <a:rPr lang="en-US" altLang="zh-CN" dirty="0" smtClean="0"/>
              <a:t>info.txt</a:t>
            </a:r>
            <a:r>
              <a:rPr lang="zh-CN" altLang="en-US" dirty="0" smtClean="0"/>
              <a:t>中结果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6872" y="2348880"/>
            <a:ext cx="6764550" cy="3078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403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 smtClean="0">
                <a:solidFill>
                  <a:srgbClr val="C00000"/>
                </a:solidFill>
              </a:rPr>
              <a:t>防范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用户：</a:t>
            </a:r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、调高安全级别（一般设为中）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、安装一些防止内嵌代码的浏览器插件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管理员：</a:t>
            </a:r>
            <a:endParaRPr lang="en-US" altLang="zh-CN" dirty="0" smtClean="0"/>
          </a:p>
          <a:p>
            <a:r>
              <a:rPr lang="en-US" altLang="zh-CN" dirty="0" smtClean="0"/>
              <a:t>1</a:t>
            </a:r>
            <a:r>
              <a:rPr lang="zh-CN" altLang="en-US" dirty="0" smtClean="0"/>
              <a:t>、基于特征的代码级</a:t>
            </a:r>
            <a:r>
              <a:rPr lang="en-US" altLang="zh-CN" dirty="0" smtClean="0"/>
              <a:t>XSS</a:t>
            </a:r>
            <a:r>
              <a:rPr lang="zh-CN" altLang="en-US" dirty="0" smtClean="0"/>
              <a:t>防御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、脚本程序本身的安全防御</a:t>
            </a:r>
            <a:endParaRPr lang="en-US" altLang="zh-CN" dirty="0" smtClean="0"/>
          </a:p>
          <a:p>
            <a:r>
              <a:rPr lang="zh-CN" altLang="en-US" dirty="0" smtClean="0"/>
              <a:t>（尴尬的处境）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117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sz="5400" dirty="0" smtClean="0"/>
              <a:t> 实例</a:t>
            </a:r>
            <a:endParaRPr lang="zh-CN" altLang="en-US" sz="5400" dirty="0"/>
          </a:p>
        </p:txBody>
      </p:sp>
    </p:spTree>
    <p:extLst>
      <p:ext uri="{BB962C8B-B14F-4D97-AF65-F5344CB8AC3E}">
        <p14:creationId xmlns:p14="http://schemas.microsoft.com/office/powerpoint/2010/main" val="422641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/>
              <a:t>基于</a:t>
            </a:r>
            <a:r>
              <a:rPr lang="en-US" altLang="zh-CN" dirty="0"/>
              <a:t>web</a:t>
            </a:r>
            <a:r>
              <a:rPr lang="zh-CN" altLang="en-US" dirty="0"/>
              <a:t>的</a:t>
            </a:r>
            <a:r>
              <a:rPr lang="en-US" altLang="zh-CN" dirty="0" err="1"/>
              <a:t>DDoS</a:t>
            </a:r>
            <a:r>
              <a:rPr lang="zh-CN" altLang="en-US" dirty="0"/>
              <a:t>攻击</a:t>
            </a:r>
          </a:p>
        </p:txBody>
      </p:sp>
    </p:spTree>
    <p:extLst>
      <p:ext uri="{BB962C8B-B14F-4D97-AF65-F5344CB8AC3E}">
        <p14:creationId xmlns:p14="http://schemas.microsoft.com/office/powerpoint/2010/main" val="146821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DDoS</a:t>
            </a:r>
            <a:r>
              <a:rPr lang="zh-CN" altLang="en-US" dirty="0" smtClean="0"/>
              <a:t>简介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err="1" smtClean="0"/>
              <a:t>DDoS</a:t>
            </a:r>
            <a:r>
              <a:rPr lang="zh-CN" altLang="en-US" dirty="0" smtClean="0"/>
              <a:t>是建立在传统</a:t>
            </a:r>
            <a:r>
              <a:rPr lang="en-US" altLang="zh-CN" dirty="0" err="1" smtClean="0"/>
              <a:t>DoS</a:t>
            </a:r>
            <a:r>
              <a:rPr lang="zh-CN" altLang="en-US" dirty="0" smtClean="0"/>
              <a:t>攻击基础上产生的新的攻击方式，即分布式拒绝服务攻击。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分布式拒绝服务攻击就是攻击者利用入侵手段，控制几百台后者成千上万台计算机，然后在这些计算机上安装大量的</a:t>
            </a:r>
            <a:r>
              <a:rPr lang="en-US" altLang="zh-CN" dirty="0" err="1" smtClean="0"/>
              <a:t>DDoS</a:t>
            </a:r>
            <a:r>
              <a:rPr lang="zh-CN" altLang="en-US" dirty="0" smtClean="0"/>
              <a:t>程序，这些程序接收来自攻击者的控制命令，形成一个</a:t>
            </a:r>
            <a:r>
              <a:rPr lang="en-US" altLang="zh-CN" dirty="0" err="1" smtClean="0"/>
              <a:t>DoS</a:t>
            </a:r>
            <a:r>
              <a:rPr lang="zh-CN" altLang="en-US" dirty="0" smtClean="0"/>
              <a:t>攻击群，猛烈的攻击目标，这样能极为暴力地将原本处理能力很强的目标服务器攻陷。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9316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6280"/>
          </a:xfrm>
        </p:spPr>
        <p:txBody>
          <a:bodyPr/>
          <a:lstStyle/>
          <a:p>
            <a:r>
              <a:rPr lang="zh-CN" altLang="en-US" dirty="0" smtClean="0"/>
              <a:t>一个便于理解的例子：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3356992"/>
            <a:ext cx="33123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 smtClean="0"/>
              <a:t>爆吧！！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308964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 smtClean="0">
                <a:solidFill>
                  <a:srgbClr val="FF0000"/>
                </a:solidFill>
              </a:rPr>
              <a:t>防范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en-US" dirty="0" smtClean="0"/>
              <a:t>、技术上的方法：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基于</a:t>
            </a:r>
            <a:r>
              <a:rPr lang="en-US" altLang="zh-CN" dirty="0" smtClean="0"/>
              <a:t>Web</a:t>
            </a:r>
            <a:r>
              <a:rPr lang="zh-CN" altLang="en-US" dirty="0" smtClean="0"/>
              <a:t>端口的</a:t>
            </a:r>
            <a:r>
              <a:rPr lang="en-US" altLang="zh-CN" dirty="0" err="1" smtClean="0"/>
              <a:t>DDoS</a:t>
            </a:r>
            <a:r>
              <a:rPr lang="zh-CN" altLang="en-US" dirty="0" smtClean="0"/>
              <a:t>的防范策略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基于脚本页面的</a:t>
            </a:r>
            <a:r>
              <a:rPr lang="en-US" altLang="zh-CN" dirty="0" err="1" smtClean="0"/>
              <a:t>DDoS</a:t>
            </a:r>
            <a:r>
              <a:rPr lang="zh-CN" altLang="en-US" dirty="0" smtClean="0"/>
              <a:t>攻防策略</a:t>
            </a:r>
            <a:endParaRPr lang="en-US" altLang="zh-CN" dirty="0" smtClean="0"/>
          </a:p>
          <a:p>
            <a:r>
              <a:rPr lang="en-US" altLang="zh-CN" dirty="0" smtClean="0"/>
              <a:t>2</a:t>
            </a:r>
            <a:r>
              <a:rPr lang="zh-CN" altLang="en-US" dirty="0" smtClean="0"/>
              <a:t>、社会工程学方面：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观测社会局势，对将会出现的威胁做出判断，提前做好准备。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3234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主要参考</a:t>
            </a:r>
            <a:r>
              <a:rPr lang="zh-CN" altLang="en-US" dirty="0" smtClean="0"/>
              <a:t>书目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黑客 </a:t>
            </a:r>
            <a:r>
              <a:rPr lang="en-US" altLang="zh-CN" dirty="0" smtClean="0"/>
              <a:t>Web</a:t>
            </a:r>
            <a:r>
              <a:rPr lang="zh-CN" altLang="en-US" dirty="0" smtClean="0"/>
              <a:t>脚本攻击与防御技术核心剖析</a:t>
            </a:r>
            <a:r>
              <a:rPr lang="en-US" altLang="zh-CN" dirty="0" smtClean="0"/>
              <a:t>》</a:t>
            </a:r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黑客攻防三十六计</a:t>
            </a:r>
            <a:r>
              <a:rPr lang="en-US" altLang="zh-CN" dirty="0" smtClean="0"/>
              <a:t>》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23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谢谢大家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1975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查找有漏洞的</a:t>
            </a:r>
            <a:r>
              <a:rPr lang="zh-CN" altLang="en-US" dirty="0" smtClean="0"/>
              <a:t>网页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Google </a:t>
            </a:r>
            <a:r>
              <a:rPr lang="zh-CN" altLang="en-US" dirty="0" smtClean="0"/>
              <a:t>相关网站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492896"/>
            <a:ext cx="6313905" cy="3706306"/>
          </a:xfrm>
          <a:prstGeom prst="rect">
            <a:avLst/>
          </a:prstGeom>
        </p:spPr>
      </p:pic>
      <p:sp>
        <p:nvSpPr>
          <p:cNvPr id="5" name="圆角矩形标注 4"/>
          <p:cNvSpPr/>
          <p:nvPr/>
        </p:nvSpPr>
        <p:spPr>
          <a:xfrm>
            <a:off x="5076056" y="1592796"/>
            <a:ext cx="3240360" cy="1764196"/>
          </a:xfrm>
          <a:prstGeom prst="wedgeRoundRectCallout">
            <a:avLst>
              <a:gd name="adj1" fmla="val -84701"/>
              <a:gd name="adj2" fmla="val 1819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Google</a:t>
            </a:r>
            <a:r>
              <a:rPr lang="zh-CN" altLang="en-US" dirty="0" smtClean="0"/>
              <a:t>不用</a:t>
            </a:r>
            <a:r>
              <a:rPr lang="en-US" altLang="zh-CN" dirty="0" err="1" smtClean="0"/>
              <a:t>baidu</a:t>
            </a:r>
            <a:r>
              <a:rPr lang="zh-CN" altLang="en-US" dirty="0" smtClean="0"/>
              <a:t>，实践经验得知</a:t>
            </a:r>
            <a:r>
              <a:rPr lang="en-US" altLang="zh-CN" dirty="0" err="1" smtClean="0"/>
              <a:t>google</a:t>
            </a:r>
            <a:r>
              <a:rPr lang="zh-CN" altLang="en-US" dirty="0" smtClean="0"/>
              <a:t>在查询方面的优势还是很明显的</a:t>
            </a:r>
            <a:endParaRPr lang="zh-CN" altLang="en-US" dirty="0"/>
          </a:p>
        </p:txBody>
      </p:sp>
      <p:sp>
        <p:nvSpPr>
          <p:cNvPr id="6" name="图文框 5"/>
          <p:cNvSpPr/>
          <p:nvPr/>
        </p:nvSpPr>
        <p:spPr>
          <a:xfrm>
            <a:off x="2123728" y="3429000"/>
            <a:ext cx="1656184" cy="36004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70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手动检测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21756"/>
            <a:ext cx="6276474" cy="3652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标注 3"/>
          <p:cNvSpPr/>
          <p:nvPr/>
        </p:nvSpPr>
        <p:spPr>
          <a:xfrm>
            <a:off x="2123728" y="4437112"/>
            <a:ext cx="3816424" cy="1855576"/>
          </a:xfrm>
          <a:prstGeom prst="wedgeRoundRectCallout">
            <a:avLst>
              <a:gd name="adj1" fmla="val -47000"/>
              <a:gd name="adj2" fmla="val -14490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大部分的网站都进行了这方面的预防，即使是有</a:t>
            </a:r>
            <a:r>
              <a:rPr lang="en-US" altLang="zh-CN" dirty="0" smtClean="0"/>
              <a:t>SQL</a:t>
            </a:r>
            <a:r>
              <a:rPr lang="zh-CN" altLang="en-US" dirty="0" smtClean="0"/>
              <a:t>注入漏洞的网页也有一定的防御措施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1503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借助工具</a:t>
            </a:r>
            <a:r>
              <a:rPr lang="en-US" altLang="zh-CN" dirty="0" smtClean="0"/>
              <a:t>-domain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115"/>
            <a:ext cx="7566670" cy="4063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标注 3"/>
          <p:cNvSpPr/>
          <p:nvPr/>
        </p:nvSpPr>
        <p:spPr>
          <a:xfrm>
            <a:off x="3419872" y="4488332"/>
            <a:ext cx="2989688" cy="1347365"/>
          </a:xfrm>
          <a:prstGeom prst="wedgeRectCallout">
            <a:avLst>
              <a:gd name="adj1" fmla="val -105348"/>
              <a:gd name="adj2" fmla="val -1801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注入的工具挺多的，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推荐</a:t>
            </a:r>
            <a:r>
              <a:rPr lang="en-US" altLang="zh-CN" dirty="0" smtClean="0"/>
              <a:t>domain</a:t>
            </a:r>
          </a:p>
          <a:p>
            <a:pPr algn="ctr"/>
            <a:r>
              <a:rPr lang="zh-CN" altLang="en-US" dirty="0" smtClean="0"/>
              <a:t>界面清晰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使用需要关闭防病毒软件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320299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最终确定攻击对象</a:t>
            </a:r>
            <a:endParaRPr lang="en-US" altLang="zh-CN" dirty="0" smtClean="0"/>
          </a:p>
          <a:p>
            <a:endParaRPr lang="en-US" altLang="zh-CN" dirty="0"/>
          </a:p>
          <a:p>
            <a:r>
              <a:rPr lang="zh-CN" altLang="en-US" dirty="0" smtClean="0"/>
              <a:t>大丰民政网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www.jsdfmz.gov.cn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2814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检测注入点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22" y="2055611"/>
            <a:ext cx="7668344" cy="4061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072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沉稳">
  <a:themeElements>
    <a:clrScheme name="沉稳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沉稳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沉稳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209</TotalTime>
  <Words>862</Words>
  <Application>Microsoft Office PowerPoint</Application>
  <PresentationFormat>全屏显示(4:3)</PresentationFormat>
  <Paragraphs>140</Paragraphs>
  <Slides>45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45</vt:i4>
      </vt:variant>
    </vt:vector>
  </HeadingPairs>
  <TitlesOfParts>
    <vt:vector size="46" baseType="lpstr">
      <vt:lpstr>沉稳</vt:lpstr>
      <vt:lpstr>Web脚本攻击与防御 彭佳 PB11025012</vt:lpstr>
      <vt:lpstr>内容概要</vt:lpstr>
      <vt:lpstr>SQL注入</vt:lpstr>
      <vt:lpstr>PowerPoint 演示文稿</vt:lpstr>
      <vt:lpstr>查找有漏洞的网页</vt:lpstr>
      <vt:lpstr>手动检测</vt:lpstr>
      <vt:lpstr>借助工具-domain</vt:lpstr>
      <vt:lpstr>PowerPoint 演示文稿</vt:lpstr>
      <vt:lpstr>检测注入点</vt:lpstr>
      <vt:lpstr>SQL注入猜解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成功！！</vt:lpstr>
      <vt:lpstr>防范</vt:lpstr>
      <vt:lpstr>PowerPoint 演示文稿</vt:lpstr>
      <vt:lpstr>Cookies介绍</vt:lpstr>
      <vt:lpstr>PowerPoint 演示文稿</vt:lpstr>
      <vt:lpstr>利用虚拟机进行的实验</vt:lpstr>
      <vt:lpstr>打开wireshark, 搜索的capture fliters设为tcp port http</vt:lpstr>
      <vt:lpstr>找到其中protocol为HTTP， Info为POST的项follow tcp stream</vt:lpstr>
      <vt:lpstr>构造cookie欺骗_firebug修改</vt:lpstr>
      <vt:lpstr>构造cookie欺骗_命令行输入</vt:lpstr>
      <vt:lpstr>PowerPoint 演示文稿</vt:lpstr>
      <vt:lpstr>利用脚本进行的cookies欺骗</vt:lpstr>
      <vt:lpstr>心得</vt:lpstr>
      <vt:lpstr>心得</vt:lpstr>
      <vt:lpstr>防范</vt:lpstr>
      <vt:lpstr>PowerPoint 演示文稿</vt:lpstr>
      <vt:lpstr>XSS介绍</vt:lpstr>
      <vt:lpstr>PowerPoint 演示文稿</vt:lpstr>
      <vt:lpstr>文档截图</vt:lpstr>
      <vt:lpstr>Index.html</vt:lpstr>
      <vt:lpstr>shiyan.php里内容</vt:lpstr>
      <vt:lpstr>输出info.txt中结果</vt:lpstr>
      <vt:lpstr>防范</vt:lpstr>
      <vt:lpstr>PowerPoint 演示文稿</vt:lpstr>
      <vt:lpstr>DDoS简介</vt:lpstr>
      <vt:lpstr>PowerPoint 演示文稿</vt:lpstr>
      <vt:lpstr>防范</vt:lpstr>
      <vt:lpstr>主要参考书目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Web脚本攻击与防御</dc:title>
  <dc:creator>puppyjane</dc:creator>
  <cp:lastModifiedBy>puppyjane</cp:lastModifiedBy>
  <cp:revision>30</cp:revision>
  <dcterms:created xsi:type="dcterms:W3CDTF">2013-11-17T14:08:01Z</dcterms:created>
  <dcterms:modified xsi:type="dcterms:W3CDTF">2013-11-25T11:59:38Z</dcterms:modified>
</cp:coreProperties>
</file>