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ags/tag112.xml" ContentType="application/vnd.openxmlformats-officedocument.presentationml.tags+xml"/>
  <Override PartName="/ppt/tags/tag123.xml" ContentType="application/vnd.openxmlformats-officedocument.presentationml.tags+xml"/>
  <Override PartName="/ppt/presProps.xml" ContentType="application/vnd.openxmlformats-officedocument.presentationml.presProps+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15.xml" ContentType="application/vnd.openxmlformats-officedocument.presentationml.tags+xml"/>
  <Override PartName="/ppt/tags/tag124.xml" ContentType="application/vnd.openxmlformats-officedocument.presentationml.tags+xml"/>
  <Override PartName="/ppt/tags/tag13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7"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2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109.wmf"/><Relationship Id="rId7" Type="http://schemas.openxmlformats.org/officeDocument/2006/relationships/image" Target="../media/image40.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11" Type="http://schemas.openxmlformats.org/officeDocument/2006/relationships/image" Target="../media/image115.wmf"/><Relationship Id="rId5" Type="http://schemas.openxmlformats.org/officeDocument/2006/relationships/image" Target="../media/image111.wmf"/><Relationship Id="rId10" Type="http://schemas.openxmlformats.org/officeDocument/2006/relationships/image" Target="../media/image114.wmf"/><Relationship Id="rId4" Type="http://schemas.openxmlformats.org/officeDocument/2006/relationships/image" Target="../media/image110.wmf"/><Relationship Id="rId9" Type="http://schemas.openxmlformats.org/officeDocument/2006/relationships/image" Target="../media/image1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124.wmf"/><Relationship Id="rId1" Type="http://schemas.openxmlformats.org/officeDocument/2006/relationships/image" Target="../media/image123.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5" Type="http://schemas.openxmlformats.org/officeDocument/2006/relationships/image" Target="../media/image135.wmf"/><Relationship Id="rId4" Type="http://schemas.openxmlformats.org/officeDocument/2006/relationships/image" Target="../media/image1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5AE435-D094-42F1-AD0F-2D8B62E57A16}" type="datetimeFigureOut">
              <a:rPr lang="zh-CN" altLang="en-US" smtClean="0"/>
              <a:pPr/>
              <a:t>2010-12-18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869C13-B1BF-4709-8B93-5E59EEFFCDF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AE435-D094-42F1-AD0F-2D8B62E57A16}" type="datetimeFigureOut">
              <a:rPr lang="zh-CN" altLang="en-US" smtClean="0"/>
              <a:pPr/>
              <a:t>2010-12-18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69C13-B1BF-4709-8B93-5E59EEFFCDF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1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oleObject" Target="../embeddings/oleObject9.bin"/><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2.png"/><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oleObject" Target="../embeddings/oleObject8.bin"/><Relationship Id="rId4" Type="http://schemas.openxmlformats.org/officeDocument/2006/relationships/image" Target="../media/image90.png"/><Relationship Id="rId9" Type="http://schemas.openxmlformats.org/officeDocument/2006/relationships/image" Target="../media/image9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106.png"/><Relationship Id="rId5" Type="http://schemas.openxmlformats.org/officeDocument/2006/relationships/oleObject" Target="../embeddings/oleObject12.bin"/><Relationship Id="rId10" Type="http://schemas.openxmlformats.org/officeDocument/2006/relationships/image" Target="../media/image105.png"/><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3.bin"/><Relationship Id="rId18" Type="http://schemas.openxmlformats.org/officeDocument/2006/relationships/image" Target="../media/image122.png"/><Relationship Id="rId3" Type="http://schemas.openxmlformats.org/officeDocument/2006/relationships/image" Target="../media/image116.png"/><Relationship Id="rId7" Type="http://schemas.openxmlformats.org/officeDocument/2006/relationships/image" Target="../media/image118.png"/><Relationship Id="rId12" Type="http://schemas.openxmlformats.org/officeDocument/2006/relationships/oleObject" Target="../embeddings/oleObject22.bin"/><Relationship Id="rId17" Type="http://schemas.openxmlformats.org/officeDocument/2006/relationships/image" Target="../media/image121.png"/><Relationship Id="rId2" Type="http://schemas.openxmlformats.org/officeDocument/2006/relationships/slideLayout" Target="../slideLayouts/slideLayout7.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oleObject" Target="../embeddings/oleObject21.bin"/><Relationship Id="rId5" Type="http://schemas.openxmlformats.org/officeDocument/2006/relationships/oleObject" Target="../embeddings/oleObject17.bin"/><Relationship Id="rId15" Type="http://schemas.openxmlformats.org/officeDocument/2006/relationships/image" Target="../media/image120.png"/><Relationship Id="rId10" Type="http://schemas.openxmlformats.org/officeDocument/2006/relationships/image" Target="../media/image119.png"/><Relationship Id="rId19" Type="http://schemas.openxmlformats.org/officeDocument/2006/relationships/oleObject" Target="../embeddings/oleObject26.bin"/><Relationship Id="rId4" Type="http://schemas.openxmlformats.org/officeDocument/2006/relationships/image" Target="../media/image117.png"/><Relationship Id="rId9" Type="http://schemas.openxmlformats.org/officeDocument/2006/relationships/oleObject" Target="../embeddings/oleObject20.bin"/><Relationship Id="rId1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oleObject" Target="../embeddings/oleObject28.bin"/><Relationship Id="rId7" Type="http://schemas.openxmlformats.org/officeDocument/2006/relationships/image" Target="../media/image126.png"/><Relationship Id="rId12" Type="http://schemas.openxmlformats.org/officeDocument/2006/relationships/image" Target="../media/image130.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0.bin"/><Relationship Id="rId11" Type="http://schemas.openxmlformats.org/officeDocument/2006/relationships/oleObject" Target="../embeddings/oleObject31.bin"/><Relationship Id="rId5" Type="http://schemas.openxmlformats.org/officeDocument/2006/relationships/image" Target="../media/image125.png"/><Relationship Id="rId10" Type="http://schemas.openxmlformats.org/officeDocument/2006/relationships/image" Target="../media/image129.png"/><Relationship Id="rId4" Type="http://schemas.openxmlformats.org/officeDocument/2006/relationships/oleObject" Target="../embeddings/oleObject29.bin"/><Relationship Id="rId9" Type="http://schemas.openxmlformats.org/officeDocument/2006/relationships/image" Target="../media/image128.png"/></Relationships>
</file>

<file path=ppt/slides/_rels/slide16.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oleObject" Target="../embeddings/oleObject32.bin"/><Relationship Id="rId18" Type="http://schemas.openxmlformats.org/officeDocument/2006/relationships/image" Target="../media/image137.png"/><Relationship Id="rId26" Type="http://schemas.openxmlformats.org/officeDocument/2006/relationships/image" Target="../media/image144.png"/><Relationship Id="rId3" Type="http://schemas.openxmlformats.org/officeDocument/2006/relationships/tags" Target="../tags/tag62.xml"/><Relationship Id="rId21" Type="http://schemas.openxmlformats.org/officeDocument/2006/relationships/image" Target="../media/image140.png"/><Relationship Id="rId7" Type="http://schemas.openxmlformats.org/officeDocument/2006/relationships/tags" Target="../tags/tag66.xml"/><Relationship Id="rId12" Type="http://schemas.openxmlformats.org/officeDocument/2006/relationships/slideLayout" Target="../slideLayouts/slideLayout7.xml"/><Relationship Id="rId17" Type="http://schemas.openxmlformats.org/officeDocument/2006/relationships/image" Target="../media/image136.png"/><Relationship Id="rId25" Type="http://schemas.openxmlformats.org/officeDocument/2006/relationships/image" Target="../media/image143.png"/><Relationship Id="rId2" Type="http://schemas.openxmlformats.org/officeDocument/2006/relationships/tags" Target="../tags/tag61.xml"/><Relationship Id="rId16" Type="http://schemas.openxmlformats.org/officeDocument/2006/relationships/oleObject" Target="../embeddings/oleObject35.bin"/><Relationship Id="rId20" Type="http://schemas.openxmlformats.org/officeDocument/2006/relationships/image" Target="../media/image139.png"/><Relationship Id="rId1" Type="http://schemas.openxmlformats.org/officeDocument/2006/relationships/vmlDrawing" Target="../drawings/vmlDrawing7.v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image" Target="../media/image142.png"/><Relationship Id="rId5" Type="http://schemas.openxmlformats.org/officeDocument/2006/relationships/tags" Target="../tags/tag64.xml"/><Relationship Id="rId15" Type="http://schemas.openxmlformats.org/officeDocument/2006/relationships/oleObject" Target="../embeddings/oleObject34.bin"/><Relationship Id="rId23" Type="http://schemas.openxmlformats.org/officeDocument/2006/relationships/image" Target="../media/image141.png"/><Relationship Id="rId10" Type="http://schemas.openxmlformats.org/officeDocument/2006/relationships/tags" Target="../tags/tag69.xml"/><Relationship Id="rId19" Type="http://schemas.openxmlformats.org/officeDocument/2006/relationships/image" Target="../media/image138.png"/><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oleObject" Target="../embeddings/oleObject33.bin"/><Relationship Id="rId22" Type="http://schemas.openxmlformats.org/officeDocument/2006/relationships/oleObject" Target="../embeddings/oleObject36.bin"/><Relationship Id="rId27" Type="http://schemas.openxmlformats.org/officeDocument/2006/relationships/image" Target="../media/image145.png"/></Relationships>
</file>

<file path=ppt/slides/_rels/slide1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46.png"/><Relationship Id="rId18" Type="http://schemas.openxmlformats.org/officeDocument/2006/relationships/image" Target="../media/image151.png"/><Relationship Id="rId3" Type="http://schemas.openxmlformats.org/officeDocument/2006/relationships/tags" Target="../tags/tag73.xml"/><Relationship Id="rId21" Type="http://schemas.openxmlformats.org/officeDocument/2006/relationships/image" Target="../media/image154.png"/><Relationship Id="rId7" Type="http://schemas.openxmlformats.org/officeDocument/2006/relationships/tags" Target="../tags/tag77.xml"/><Relationship Id="rId12" Type="http://schemas.openxmlformats.org/officeDocument/2006/relationships/slideLayout" Target="../slideLayouts/slideLayout7.xml"/><Relationship Id="rId17" Type="http://schemas.openxmlformats.org/officeDocument/2006/relationships/image" Target="../media/image150.png"/><Relationship Id="rId2" Type="http://schemas.openxmlformats.org/officeDocument/2006/relationships/tags" Target="../tags/tag72.xml"/><Relationship Id="rId16" Type="http://schemas.openxmlformats.org/officeDocument/2006/relationships/image" Target="../media/image149.png"/><Relationship Id="rId20" Type="http://schemas.openxmlformats.org/officeDocument/2006/relationships/image" Target="../media/image153.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image" Target="../media/image148.png"/><Relationship Id="rId23" Type="http://schemas.openxmlformats.org/officeDocument/2006/relationships/image" Target="../media/image156.png"/><Relationship Id="rId10" Type="http://schemas.openxmlformats.org/officeDocument/2006/relationships/tags" Target="../tags/tag80.xml"/><Relationship Id="rId19" Type="http://schemas.openxmlformats.org/officeDocument/2006/relationships/image" Target="../media/image152.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147.png"/><Relationship Id="rId22" Type="http://schemas.openxmlformats.org/officeDocument/2006/relationships/image" Target="../media/image155.png"/></Relationships>
</file>

<file path=ppt/slides/_rels/slide18.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image" Target="../media/image159.png"/><Relationship Id="rId26" Type="http://schemas.openxmlformats.org/officeDocument/2006/relationships/image" Target="../media/image167.png"/><Relationship Id="rId3" Type="http://schemas.openxmlformats.org/officeDocument/2006/relationships/tags" Target="../tags/tag84.xml"/><Relationship Id="rId21" Type="http://schemas.openxmlformats.org/officeDocument/2006/relationships/image" Target="../media/image162.png"/><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image" Target="../media/image158.png"/><Relationship Id="rId25" Type="http://schemas.openxmlformats.org/officeDocument/2006/relationships/image" Target="../media/image166.png"/><Relationship Id="rId2" Type="http://schemas.openxmlformats.org/officeDocument/2006/relationships/tags" Target="../tags/tag83.xml"/><Relationship Id="rId16" Type="http://schemas.openxmlformats.org/officeDocument/2006/relationships/image" Target="../media/image157.png"/><Relationship Id="rId20" Type="http://schemas.openxmlformats.org/officeDocument/2006/relationships/image" Target="../media/image161.png"/><Relationship Id="rId29" Type="http://schemas.openxmlformats.org/officeDocument/2006/relationships/image" Target="../media/image170.png"/><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image" Target="../media/image165.png"/><Relationship Id="rId5" Type="http://schemas.openxmlformats.org/officeDocument/2006/relationships/tags" Target="../tags/tag86.xml"/><Relationship Id="rId15" Type="http://schemas.openxmlformats.org/officeDocument/2006/relationships/slideLayout" Target="../slideLayouts/slideLayout7.xml"/><Relationship Id="rId23" Type="http://schemas.openxmlformats.org/officeDocument/2006/relationships/image" Target="../media/image164.png"/><Relationship Id="rId28" Type="http://schemas.openxmlformats.org/officeDocument/2006/relationships/image" Target="../media/image169.png"/><Relationship Id="rId10" Type="http://schemas.openxmlformats.org/officeDocument/2006/relationships/tags" Target="../tags/tag91.xml"/><Relationship Id="rId19" Type="http://schemas.openxmlformats.org/officeDocument/2006/relationships/image" Target="../media/image160.png"/><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image" Target="../media/image163.png"/><Relationship Id="rId27" Type="http://schemas.openxmlformats.org/officeDocument/2006/relationships/image" Target="../media/image168.png"/><Relationship Id="rId30" Type="http://schemas.openxmlformats.org/officeDocument/2006/relationships/image" Target="../media/image171.png"/></Relationships>
</file>

<file path=ppt/slides/_rels/slide19.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image" Target="../media/image172.png"/><Relationship Id="rId26" Type="http://schemas.openxmlformats.org/officeDocument/2006/relationships/image" Target="../media/image180.png"/><Relationship Id="rId3" Type="http://schemas.openxmlformats.org/officeDocument/2006/relationships/tags" Target="../tags/tag98.xml"/><Relationship Id="rId21" Type="http://schemas.openxmlformats.org/officeDocument/2006/relationships/image" Target="../media/image175.png"/><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slideLayout" Target="../slideLayouts/slideLayout7.xml"/><Relationship Id="rId25" Type="http://schemas.openxmlformats.org/officeDocument/2006/relationships/image" Target="../media/image179.png"/><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image" Target="../media/image174.png"/><Relationship Id="rId29" Type="http://schemas.openxmlformats.org/officeDocument/2006/relationships/image" Target="../media/image183.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image" Target="../media/image178.png"/><Relationship Id="rId32" Type="http://schemas.openxmlformats.org/officeDocument/2006/relationships/image" Target="../media/image186.png"/><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image" Target="../media/image177.png"/><Relationship Id="rId28" Type="http://schemas.openxmlformats.org/officeDocument/2006/relationships/image" Target="../media/image182.png"/><Relationship Id="rId10" Type="http://schemas.openxmlformats.org/officeDocument/2006/relationships/tags" Target="../tags/tag105.xml"/><Relationship Id="rId19" Type="http://schemas.openxmlformats.org/officeDocument/2006/relationships/image" Target="../media/image173.png"/><Relationship Id="rId31" Type="http://schemas.openxmlformats.org/officeDocument/2006/relationships/image" Target="../media/image185.pn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image" Target="../media/image176.png"/><Relationship Id="rId27" Type="http://schemas.openxmlformats.org/officeDocument/2006/relationships/image" Target="../media/image181.png"/><Relationship Id="rId30" Type="http://schemas.openxmlformats.org/officeDocument/2006/relationships/image" Target="../media/image18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slideLayout" Target="../slideLayouts/slideLayout7.xml"/><Relationship Id="rId26" Type="http://schemas.openxmlformats.org/officeDocument/2006/relationships/image" Target="../media/image193.png"/><Relationship Id="rId3" Type="http://schemas.openxmlformats.org/officeDocument/2006/relationships/tags" Target="../tags/tag114.xml"/><Relationship Id="rId21" Type="http://schemas.openxmlformats.org/officeDocument/2006/relationships/image" Target="../media/image189.png"/><Relationship Id="rId34" Type="http://schemas.openxmlformats.org/officeDocument/2006/relationships/image" Target="../media/image200.png"/><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image" Target="../media/image192.png"/><Relationship Id="rId33" Type="http://schemas.openxmlformats.org/officeDocument/2006/relationships/image" Target="../media/image199.png"/><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image" Target="../media/image188.png"/><Relationship Id="rId29" Type="http://schemas.openxmlformats.org/officeDocument/2006/relationships/image" Target="../media/image195.png"/><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image" Target="../media/image191.png"/><Relationship Id="rId32" Type="http://schemas.openxmlformats.org/officeDocument/2006/relationships/image" Target="../media/image198.png"/><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image" Target="../media/image170.png"/><Relationship Id="rId28" Type="http://schemas.openxmlformats.org/officeDocument/2006/relationships/image" Target="../media/image194.png"/><Relationship Id="rId10" Type="http://schemas.openxmlformats.org/officeDocument/2006/relationships/tags" Target="../tags/tag121.xml"/><Relationship Id="rId19" Type="http://schemas.openxmlformats.org/officeDocument/2006/relationships/image" Target="../media/image187.png"/><Relationship Id="rId31" Type="http://schemas.openxmlformats.org/officeDocument/2006/relationships/image" Target="../media/image197.png"/><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image" Target="../media/image190.png"/><Relationship Id="rId27" Type="http://schemas.openxmlformats.org/officeDocument/2006/relationships/image" Target="../media/image172.png"/><Relationship Id="rId30" Type="http://schemas.openxmlformats.org/officeDocument/2006/relationships/image" Target="../media/image196.png"/><Relationship Id="rId35" Type="http://schemas.openxmlformats.org/officeDocument/2006/relationships/image" Target="../media/image201.png"/></Relationships>
</file>

<file path=ppt/slides/_rels/slide21.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203.png"/><Relationship Id="rId18" Type="http://schemas.openxmlformats.org/officeDocument/2006/relationships/image" Target="../media/image208.pn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image" Target="../media/image202.png"/><Relationship Id="rId17" Type="http://schemas.openxmlformats.org/officeDocument/2006/relationships/image" Target="../media/image207.png"/><Relationship Id="rId2" Type="http://schemas.openxmlformats.org/officeDocument/2006/relationships/tags" Target="../tags/tag130.xml"/><Relationship Id="rId16" Type="http://schemas.openxmlformats.org/officeDocument/2006/relationships/image" Target="../media/image206.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170.png"/><Relationship Id="rId5" Type="http://schemas.openxmlformats.org/officeDocument/2006/relationships/tags" Target="../tags/tag133.xml"/><Relationship Id="rId15" Type="http://schemas.openxmlformats.org/officeDocument/2006/relationships/image" Target="../media/image205.png"/><Relationship Id="rId10" Type="http://schemas.openxmlformats.org/officeDocument/2006/relationships/slideLayout" Target="../slideLayouts/slideLayout7.xml"/><Relationship Id="rId19" Type="http://schemas.openxmlformats.org/officeDocument/2006/relationships/image" Target="../media/image209.png"/><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204.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tags" Target="../tags/tag2.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slideLayout" Target="../slideLayouts/slideLayout7.xml"/><Relationship Id="rId19" Type="http://schemas.openxmlformats.org/officeDocument/2006/relationships/image" Target="../media/image1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tags" Target="../tags/tag12.xml"/><Relationship Id="rId21" Type="http://schemas.openxmlformats.org/officeDocument/2006/relationships/image" Target="../media/image21.png"/><Relationship Id="rId7" Type="http://schemas.openxmlformats.org/officeDocument/2006/relationships/tags" Target="../tags/tag16.xml"/><Relationship Id="rId12" Type="http://schemas.openxmlformats.org/officeDocument/2006/relationships/slideLayout" Target="../slideLayouts/slideLayout7.xml"/><Relationship Id="rId17" Type="http://schemas.openxmlformats.org/officeDocument/2006/relationships/image" Target="../media/image17.png"/><Relationship Id="rId2" Type="http://schemas.openxmlformats.org/officeDocument/2006/relationships/tags" Target="../tags/tag1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tags" Target="../tags/tag19.xml"/><Relationship Id="rId19" Type="http://schemas.openxmlformats.org/officeDocument/2006/relationships/image" Target="../media/image19.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4.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7.xml"/><Relationship Id="rId18" Type="http://schemas.openxmlformats.org/officeDocument/2006/relationships/image" Target="../media/image31.png"/><Relationship Id="rId26" Type="http://schemas.openxmlformats.org/officeDocument/2006/relationships/oleObject" Target="../embeddings/oleObject2.bin"/><Relationship Id="rId3" Type="http://schemas.openxmlformats.org/officeDocument/2006/relationships/tags" Target="../tags/tag22.xml"/><Relationship Id="rId21" Type="http://schemas.openxmlformats.org/officeDocument/2006/relationships/image" Target="../media/image34.pn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30.png"/><Relationship Id="rId25" Type="http://schemas.openxmlformats.org/officeDocument/2006/relationships/oleObject" Target="../embeddings/oleObject1.bin"/><Relationship Id="rId2" Type="http://schemas.openxmlformats.org/officeDocument/2006/relationships/tags" Target="../tags/tag21.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vmlDrawing" Target="../drawings/vmlDrawing1.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image" Target="../media/image37.png"/><Relationship Id="rId5" Type="http://schemas.openxmlformats.org/officeDocument/2006/relationships/tags" Target="../tags/tag24.xml"/><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tags" Target="../tags/tag29.xml"/><Relationship Id="rId19" Type="http://schemas.openxmlformats.org/officeDocument/2006/relationships/image" Target="../media/image32.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tags" Target="../tags/tag34.xml"/><Relationship Id="rId21" Type="http://schemas.openxmlformats.org/officeDocument/2006/relationships/image" Target="../media/image52.png"/><Relationship Id="rId7" Type="http://schemas.openxmlformats.org/officeDocument/2006/relationships/tags" Target="../tags/tag38.xml"/><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tags" Target="../tags/tag33.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7.xml"/><Relationship Id="rId5" Type="http://schemas.openxmlformats.org/officeDocument/2006/relationships/tags" Target="../tags/tag36.xml"/><Relationship Id="rId15" Type="http://schemas.openxmlformats.org/officeDocument/2006/relationships/image" Target="../media/image46.png"/><Relationship Id="rId10" Type="http://schemas.openxmlformats.org/officeDocument/2006/relationships/tags" Target="../tags/tag41.xml"/><Relationship Id="rId19" Type="http://schemas.openxmlformats.org/officeDocument/2006/relationships/image" Target="../media/image50.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slideLayout" Target="../slideLayouts/slideLayout7.xml"/><Relationship Id="rId18" Type="http://schemas.openxmlformats.org/officeDocument/2006/relationships/image" Target="../media/image57.png"/><Relationship Id="rId3" Type="http://schemas.openxmlformats.org/officeDocument/2006/relationships/tags" Target="../tags/tag44.xml"/><Relationship Id="rId21" Type="http://schemas.openxmlformats.org/officeDocument/2006/relationships/image" Target="../media/image60.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tags" Target="../tags/tag43.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image" Target="../media/image63.png"/><Relationship Id="rId5" Type="http://schemas.openxmlformats.org/officeDocument/2006/relationships/tags" Target="../tags/tag46.xml"/><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tags" Target="../tags/tag51.xml"/><Relationship Id="rId19" Type="http://schemas.openxmlformats.org/officeDocument/2006/relationships/image" Target="../media/image58.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53.png"/><Relationship Id="rId22"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9.pn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68.png"/><Relationship Id="rId2" Type="http://schemas.openxmlformats.org/officeDocument/2006/relationships/tags" Target="../tags/tag55.xml"/><Relationship Id="rId16" Type="http://schemas.openxmlformats.org/officeDocument/2006/relationships/image" Target="../media/image72.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67.png"/><Relationship Id="rId5" Type="http://schemas.openxmlformats.org/officeDocument/2006/relationships/tags" Target="../tags/tag58.xml"/><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tags" Target="../tags/tag57.xml"/><Relationship Id="rId9" Type="http://schemas.openxmlformats.org/officeDocument/2006/relationships/image" Target="../media/image65.png"/><Relationship Id="rId1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60648"/>
            <a:ext cx="5976664" cy="461665"/>
          </a:xfrm>
          <a:prstGeom prst="rect">
            <a:avLst/>
          </a:prstGeom>
          <a:noFill/>
        </p:spPr>
        <p:txBody>
          <a:bodyPr wrap="square" rtlCol="0">
            <a:spAutoFit/>
          </a:bodyPr>
          <a:lstStyle/>
          <a:p>
            <a:pPr algn="ctr"/>
            <a:r>
              <a:rPr lang="zh-CN" altLang="en-US" sz="2400" dirty="0"/>
              <a:t>第八</a:t>
            </a:r>
            <a:r>
              <a:rPr lang="zh-CN" altLang="en-US" sz="2400" dirty="0" smtClean="0"/>
              <a:t>章 相变与临界现象的基本概念</a:t>
            </a:r>
            <a:endParaRPr lang="zh-CN" altLang="en-US" sz="2400" dirty="0"/>
          </a:p>
        </p:txBody>
      </p:sp>
      <p:sp>
        <p:nvSpPr>
          <p:cNvPr id="5" name="TextBox 4"/>
          <p:cNvSpPr txBox="1"/>
          <p:nvPr/>
        </p:nvSpPr>
        <p:spPr>
          <a:xfrm>
            <a:off x="251520" y="908720"/>
            <a:ext cx="8424936" cy="369332"/>
          </a:xfrm>
          <a:prstGeom prst="rect">
            <a:avLst/>
          </a:prstGeom>
          <a:noFill/>
        </p:spPr>
        <p:txBody>
          <a:bodyPr wrap="square" rtlCol="0">
            <a:spAutoFit/>
          </a:bodyPr>
          <a:lstStyle/>
          <a:p>
            <a:pPr algn="ctr"/>
            <a:r>
              <a:rPr lang="en-US" altLang="zh-CN" dirty="0" smtClean="0"/>
              <a:t>8.1</a:t>
            </a:r>
            <a:r>
              <a:rPr lang="zh-CN" altLang="en-US" dirty="0" smtClean="0"/>
              <a:t> 相变与相变分类</a:t>
            </a:r>
            <a:endParaRPr lang="zh-CN" altLang="en-US" dirty="0"/>
          </a:p>
        </p:txBody>
      </p:sp>
      <p:sp>
        <p:nvSpPr>
          <p:cNvPr id="6" name="TextBox 5"/>
          <p:cNvSpPr txBox="1"/>
          <p:nvPr/>
        </p:nvSpPr>
        <p:spPr>
          <a:xfrm>
            <a:off x="395536" y="1556792"/>
            <a:ext cx="8424936" cy="3539430"/>
          </a:xfrm>
          <a:prstGeom prst="rect">
            <a:avLst/>
          </a:prstGeom>
          <a:noFill/>
        </p:spPr>
        <p:txBody>
          <a:bodyPr wrap="square" rtlCol="0">
            <a:spAutoFit/>
          </a:bodyPr>
          <a:lstStyle/>
          <a:p>
            <a:r>
              <a:rPr lang="zh-CN" altLang="en-US" sz="1600" dirty="0" smtClean="0"/>
              <a:t>常见的一些相变：如气－液相变，顺磁－铁磁相变，金属正常态－超导态相变等。</a:t>
            </a:r>
            <a:endParaRPr lang="en-US" altLang="zh-CN" sz="1600" dirty="0" smtClean="0"/>
          </a:p>
          <a:p>
            <a:endParaRPr lang="en-US" altLang="zh-CN" sz="1600" dirty="0"/>
          </a:p>
          <a:p>
            <a:r>
              <a:rPr lang="zh-CN" altLang="en-US" sz="1600" dirty="0" smtClean="0">
                <a:solidFill>
                  <a:srgbClr val="FF0000"/>
                </a:solidFill>
              </a:rPr>
              <a:t>何种情况下会发生相变</a:t>
            </a:r>
            <a:r>
              <a:rPr lang="zh-CN" altLang="en-US" sz="1600" dirty="0" smtClean="0"/>
              <a:t>？</a:t>
            </a:r>
            <a:endParaRPr lang="en-US" altLang="zh-CN" sz="1600" dirty="0"/>
          </a:p>
          <a:p>
            <a:r>
              <a:rPr lang="zh-CN" altLang="en-US" sz="1600" dirty="0" smtClean="0"/>
              <a:t>相变是物质内部粒子间相互作用（倾向于使系统有序）与粒子自身热运动（使系统无序）相互竞争的结果：</a:t>
            </a:r>
            <a:endParaRPr lang="en-US" altLang="zh-CN" sz="1600" dirty="0" smtClean="0"/>
          </a:p>
          <a:p>
            <a:pPr marL="342900" indent="-342900">
              <a:buFont typeface="+mj-lt"/>
              <a:buAutoNum type="arabicPeriod"/>
            </a:pPr>
            <a:r>
              <a:rPr lang="zh-CN" altLang="en-US" sz="1600" dirty="0" smtClean="0"/>
              <a:t>如无相互作用不可能有相变，如理想气体无气－液相变；自旋磁距间如无相互作用，就不可能产生铁磁态；</a:t>
            </a:r>
            <a:endParaRPr lang="en-US" altLang="zh-CN" sz="1600" dirty="0" smtClean="0"/>
          </a:p>
          <a:p>
            <a:pPr marL="342900" indent="-342900">
              <a:buFont typeface="+mj-lt"/>
              <a:buAutoNum type="arabicPeriod"/>
            </a:pPr>
            <a:r>
              <a:rPr lang="zh-CN" altLang="en-US" sz="1600" dirty="0"/>
              <a:t>如</a:t>
            </a:r>
            <a:r>
              <a:rPr lang="zh-CN" altLang="en-US" sz="1600" dirty="0" smtClean="0"/>
              <a:t>无热运动干扰，系统内部形成有序态，也不会有相变。</a:t>
            </a:r>
            <a:endParaRPr lang="en-US" altLang="zh-CN" sz="1600" dirty="0" smtClean="0"/>
          </a:p>
          <a:p>
            <a:pPr marL="342900" indent="-342900">
              <a:buFont typeface="+mj-lt"/>
              <a:buAutoNum type="arabicPeriod"/>
            </a:pPr>
            <a:r>
              <a:rPr lang="zh-CN" altLang="en-US" sz="1600" dirty="0" smtClean="0"/>
              <a:t>相变时的平衡条件：各相温度，压强和化学势相等。特别地，如系统由一种组元组成，由于吉布斯自由能</a:t>
            </a:r>
            <a:r>
              <a:rPr lang="en-US" altLang="zh-CN" sz="1600" dirty="0" smtClean="0"/>
              <a:t>G=n</a:t>
            </a:r>
            <a:r>
              <a:rPr lang="el-GR" altLang="zh-CN" sz="1600" dirty="0" smtClean="0">
                <a:ea typeface="宋体"/>
              </a:rPr>
              <a:t>μ</a:t>
            </a:r>
            <a:r>
              <a:rPr lang="zh-CN" altLang="en-US" sz="1600" dirty="0" smtClean="0">
                <a:ea typeface="宋体"/>
              </a:rPr>
              <a:t>，故各相吉布斯自由能也相等。</a:t>
            </a:r>
            <a:endParaRPr lang="en-US" altLang="zh-CN" sz="1600" dirty="0" smtClean="0">
              <a:ea typeface="宋体"/>
            </a:endParaRPr>
          </a:p>
          <a:p>
            <a:pPr marL="342900" indent="-342900">
              <a:buFont typeface="+mj-lt"/>
              <a:buAutoNum type="arabicPeriod"/>
            </a:pPr>
            <a:endParaRPr lang="en-US" altLang="zh-CN" sz="1600" dirty="0">
              <a:ea typeface="宋体"/>
            </a:endParaRPr>
          </a:p>
          <a:p>
            <a:pPr marL="342900" indent="-342900"/>
            <a:r>
              <a:rPr lang="zh-CN" altLang="en-US" sz="1600" dirty="0" smtClean="0">
                <a:ea typeface="宋体"/>
              </a:rPr>
              <a:t>相变分类：</a:t>
            </a:r>
            <a:endParaRPr lang="en-US" altLang="zh-CN" sz="1600" dirty="0" smtClean="0">
              <a:ea typeface="宋体"/>
            </a:endParaRPr>
          </a:p>
          <a:p>
            <a:pPr marL="342900" indent="-342900">
              <a:buFont typeface="+mj-lt"/>
              <a:buAutoNum type="arabicPeriod"/>
            </a:pPr>
            <a:r>
              <a:rPr lang="zh-CN" altLang="en-US" sz="1600" dirty="0" smtClean="0">
                <a:ea typeface="宋体"/>
              </a:rPr>
              <a:t>如化学势的一阶导数在相变点不连续，相变为一级相变；</a:t>
            </a:r>
            <a:endParaRPr lang="en-US" altLang="zh-CN" sz="1600" dirty="0" smtClean="0">
              <a:ea typeface="宋体"/>
            </a:endParaRPr>
          </a:p>
          <a:p>
            <a:pPr marL="342900" indent="-342900">
              <a:buFont typeface="+mj-lt"/>
              <a:buAutoNum type="arabicPeriod"/>
            </a:pPr>
            <a:r>
              <a:rPr lang="zh-CN" altLang="en-US" sz="1600" dirty="0"/>
              <a:t>如化学势的一阶导数在相变</a:t>
            </a:r>
            <a:r>
              <a:rPr lang="zh-CN" altLang="en-US" sz="1600" dirty="0" smtClean="0"/>
              <a:t>点连续，但二阶导数不连续</a:t>
            </a:r>
            <a:r>
              <a:rPr lang="zh-CN" altLang="en-US" sz="1600" dirty="0"/>
              <a:t>，相变</a:t>
            </a:r>
            <a:r>
              <a:rPr lang="zh-CN" altLang="en-US" sz="1600" dirty="0" smtClean="0"/>
              <a:t>为二级相变；以此类推。</a:t>
            </a:r>
            <a:endParaRPr lang="en-US" altLang="zh-CN" sz="1600" dirty="0" smtClean="0"/>
          </a:p>
        </p:txBody>
      </p:sp>
      <p:sp>
        <p:nvSpPr>
          <p:cNvPr id="8" name="矩形 7"/>
          <p:cNvSpPr/>
          <p:nvPr/>
        </p:nvSpPr>
        <p:spPr>
          <a:xfrm>
            <a:off x="323528" y="5229200"/>
            <a:ext cx="8424936" cy="1077218"/>
          </a:xfrm>
          <a:prstGeom prst="rect">
            <a:avLst/>
          </a:prstGeom>
        </p:spPr>
        <p:txBody>
          <a:bodyPr wrap="square">
            <a:spAutoFit/>
          </a:bodyPr>
          <a:lstStyle/>
          <a:p>
            <a:r>
              <a:rPr lang="zh-CN" altLang="en-US" sz="1600" dirty="0" smtClean="0"/>
              <a:t>二级及以上相变（二级以上的相变极少见到）也称为连续相变，其最本质特征是发生自发对称破缺，即系统自发地由较高对称性的态变为较低对称性的态，这可用</a:t>
            </a:r>
            <a:r>
              <a:rPr lang="zh-CN" altLang="en-US" sz="1600" b="1" dirty="0" smtClean="0">
                <a:solidFill>
                  <a:srgbClr val="FF0000"/>
                </a:solidFill>
              </a:rPr>
              <a:t>序参量</a:t>
            </a:r>
            <a:r>
              <a:rPr lang="zh-CN" altLang="en-US" sz="1600" dirty="0" smtClean="0"/>
              <a:t>来描写。序参量的结构和含义随相变系统的不同而不同，可以为标量或矢量，实数或复数等等。对连续相变，序参量在临界点附近连续地趋于零。</a:t>
            </a:r>
            <a:endParaRPr lang="zh-CN" alt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03848" y="188640"/>
            <a:ext cx="1736373" cy="369332"/>
          </a:xfrm>
          <a:prstGeom prst="rect">
            <a:avLst/>
          </a:prstGeom>
        </p:spPr>
        <p:txBody>
          <a:bodyPr wrap="none">
            <a:spAutoFit/>
          </a:bodyPr>
          <a:lstStyle/>
          <a:p>
            <a:pPr algn="ctr"/>
            <a:r>
              <a:rPr lang="en-US" altLang="zh-CN" dirty="0" smtClean="0"/>
              <a:t>8.5 </a:t>
            </a:r>
            <a:r>
              <a:rPr lang="zh-CN" altLang="en-US" dirty="0" smtClean="0"/>
              <a:t>平均场理论 </a:t>
            </a:r>
            <a:endParaRPr lang="zh-CN" altLang="en-US" dirty="0"/>
          </a:p>
        </p:txBody>
      </p:sp>
      <p:sp>
        <p:nvSpPr>
          <p:cNvPr id="3" name="TextBox 2"/>
          <p:cNvSpPr txBox="1"/>
          <p:nvPr/>
        </p:nvSpPr>
        <p:spPr>
          <a:xfrm>
            <a:off x="251520" y="764704"/>
            <a:ext cx="8712968" cy="5016758"/>
          </a:xfrm>
          <a:prstGeom prst="rect">
            <a:avLst/>
          </a:prstGeom>
          <a:noFill/>
        </p:spPr>
        <p:txBody>
          <a:bodyPr wrap="square" rtlCol="0">
            <a:spAutoFit/>
          </a:bodyPr>
          <a:lstStyle/>
          <a:p>
            <a:r>
              <a:rPr lang="zh-CN" altLang="en-US" sz="1600" dirty="0" smtClean="0"/>
              <a:t>我们先引入一个粗粒（</a:t>
            </a:r>
            <a:r>
              <a:rPr lang="en-US" altLang="zh-CN" sz="1600" dirty="0" smtClean="0"/>
              <a:t>coarse-grained</a:t>
            </a:r>
            <a:r>
              <a:rPr lang="zh-CN" altLang="en-US" sz="1600" dirty="0" smtClean="0"/>
              <a:t>）序参量密度函数</a:t>
            </a:r>
            <a:r>
              <a:rPr lang="en-US" altLang="zh-CN" sz="1600" dirty="0" smtClean="0"/>
              <a:t>m(x)</a:t>
            </a:r>
            <a:r>
              <a:rPr lang="zh-CN" altLang="en-US" sz="1600" dirty="0" smtClean="0"/>
              <a:t>，我们可以把它看作原子大小尺度</a:t>
            </a:r>
            <a:r>
              <a:rPr lang="en-US" altLang="zh-CN" sz="1600" dirty="0" smtClean="0"/>
              <a:t>a</a:t>
            </a:r>
            <a:r>
              <a:rPr lang="zh-CN" altLang="en-US" sz="1600" dirty="0" smtClean="0"/>
              <a:t>范围内的平均磁距密度，因此</a:t>
            </a:r>
            <a:r>
              <a:rPr lang="en-US" altLang="zh-CN" sz="1600" dirty="0" smtClean="0"/>
              <a:t>m(x)</a:t>
            </a:r>
            <a:r>
              <a:rPr lang="zh-CN" altLang="en-US" sz="1600" dirty="0" smtClean="0"/>
              <a:t>在比</a:t>
            </a:r>
            <a:r>
              <a:rPr lang="en-US" altLang="zh-CN" sz="1600" dirty="0" smtClean="0"/>
              <a:t>a</a:t>
            </a:r>
            <a:r>
              <a:rPr lang="zh-CN" altLang="en-US" sz="1600" dirty="0" smtClean="0"/>
              <a:t>更小的尺度里没有涨落。</a:t>
            </a:r>
            <a:endParaRPr lang="en-US" altLang="zh-CN" sz="1600" dirty="0" smtClean="0"/>
          </a:p>
          <a:p>
            <a:r>
              <a:rPr lang="zh-CN" altLang="en-US" sz="1600" dirty="0" smtClean="0"/>
              <a:t>我们考虑临界点附近的系统，这时序参量或</a:t>
            </a:r>
            <a:r>
              <a:rPr lang="en-US" altLang="zh-CN" sz="1600" dirty="0" smtClean="0"/>
              <a:t>m(x)</a:t>
            </a:r>
            <a:r>
              <a:rPr lang="zh-CN" altLang="en-US" sz="1600" dirty="0" smtClean="0"/>
              <a:t>很小。定义朗道自由能：</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r>
              <a:rPr lang="zh-CN" altLang="en-US" sz="1600" dirty="0" smtClean="0"/>
              <a:t>假设外场</a:t>
            </a:r>
            <a:r>
              <a:rPr lang="en-US" altLang="zh-CN" sz="1600" dirty="0" smtClean="0"/>
              <a:t>h(x)=H/(</a:t>
            </a:r>
            <a:r>
              <a:rPr lang="en-US" altLang="zh-CN" sz="1600" dirty="0" err="1" smtClean="0"/>
              <a:t>k</a:t>
            </a:r>
            <a:r>
              <a:rPr lang="en-US" altLang="zh-CN" sz="1000" dirty="0" err="1" smtClean="0"/>
              <a:t>B</a:t>
            </a:r>
            <a:r>
              <a:rPr lang="en-US" altLang="zh-CN" sz="1600" dirty="0" err="1" smtClean="0"/>
              <a:t>T</a:t>
            </a:r>
            <a:r>
              <a:rPr lang="en-US" altLang="zh-CN" sz="1600" dirty="0" smtClean="0"/>
              <a:t>)</a:t>
            </a:r>
            <a:r>
              <a:rPr lang="zh-CN" altLang="en-US" sz="1600" dirty="0" smtClean="0"/>
              <a:t>很弱，因此只考虑线性项。由</a:t>
            </a:r>
            <a:r>
              <a:rPr lang="en-US" altLang="zh-CN" sz="1600" dirty="0" smtClean="0"/>
              <a:t>m(x)</a:t>
            </a:r>
            <a:r>
              <a:rPr lang="zh-CN" altLang="en-US" sz="1600" dirty="0" smtClean="0"/>
              <a:t>的空间反演不变性（</a:t>
            </a:r>
            <a:r>
              <a:rPr lang="en-US" altLang="zh-CN" sz="1600" dirty="0" smtClean="0"/>
              <a:t>H=0</a:t>
            </a:r>
            <a:r>
              <a:rPr lang="zh-CN" altLang="en-US" sz="1600" dirty="0" smtClean="0"/>
              <a:t>时），</a:t>
            </a:r>
            <a:r>
              <a:rPr lang="en-US" altLang="zh-CN" sz="1600" dirty="0" smtClean="0"/>
              <a:t>m</a:t>
            </a:r>
            <a:r>
              <a:rPr lang="zh-CN" altLang="en-US" sz="1600" dirty="0" smtClean="0"/>
              <a:t>的所有奇次项的系数应为零。假设</a:t>
            </a:r>
            <a:r>
              <a:rPr lang="en-US" altLang="zh-CN" sz="1600" dirty="0" smtClean="0"/>
              <a:t>u</a:t>
            </a:r>
            <a:r>
              <a:rPr lang="en-US" altLang="zh-CN" sz="1000" dirty="0" smtClean="0"/>
              <a:t>0</a:t>
            </a:r>
            <a:r>
              <a:rPr lang="zh-CN" altLang="en-US" sz="1600" dirty="0" smtClean="0"/>
              <a:t>和温度无关，令</a:t>
            </a:r>
            <a:endParaRPr lang="en-US" altLang="zh-CN" sz="1600" dirty="0" smtClean="0"/>
          </a:p>
          <a:p>
            <a:endParaRPr lang="en-US" altLang="zh-CN" sz="1600" dirty="0"/>
          </a:p>
          <a:p>
            <a:endParaRPr lang="en-US" altLang="zh-CN" sz="1600" dirty="0" smtClean="0"/>
          </a:p>
          <a:p>
            <a:endParaRPr lang="en-US" altLang="zh-CN" sz="1600" dirty="0"/>
          </a:p>
          <a:p>
            <a:r>
              <a:rPr lang="zh-CN" altLang="en-US" sz="1600" dirty="0" smtClean="0"/>
              <a:t>这里</a:t>
            </a:r>
            <a:r>
              <a:rPr lang="en-US" altLang="zh-CN" sz="1600" dirty="0" smtClean="0"/>
              <a:t>t</a:t>
            </a:r>
            <a:r>
              <a:rPr lang="zh-CN" altLang="en-US" sz="1600" dirty="0" smtClean="0"/>
              <a:t>是约化温度。而系统哈密顿量可写为：</a:t>
            </a:r>
            <a:endParaRPr lang="en-US" altLang="zh-CN" sz="1600" dirty="0" smtClean="0"/>
          </a:p>
          <a:p>
            <a:r>
              <a:rPr lang="zh-CN" altLang="en-US" sz="1600" dirty="0"/>
              <a:t>它</a:t>
            </a:r>
            <a:r>
              <a:rPr lang="zh-CN" altLang="en-US" sz="1600" dirty="0" smtClean="0"/>
              <a:t>是</a:t>
            </a:r>
            <a:r>
              <a:rPr lang="en-US" altLang="zh-CN" sz="1600" dirty="0" smtClean="0"/>
              <a:t>m(x)</a:t>
            </a:r>
            <a:r>
              <a:rPr lang="zh-CN" altLang="en-US" sz="1600" dirty="0" smtClean="0"/>
              <a:t>及其共轭场</a:t>
            </a:r>
            <a:r>
              <a:rPr lang="en-US" altLang="zh-CN" sz="1600" dirty="0" smtClean="0"/>
              <a:t>H(x)</a:t>
            </a:r>
            <a:r>
              <a:rPr lang="zh-CN" altLang="en-US" sz="1600" dirty="0" smtClean="0"/>
              <a:t>的泛函。</a:t>
            </a:r>
            <a:endParaRPr lang="en-US" altLang="zh-CN" sz="1600" dirty="0" smtClean="0"/>
          </a:p>
          <a:p>
            <a:endParaRPr lang="en-US" altLang="zh-CN" sz="1600" dirty="0"/>
          </a:p>
          <a:p>
            <a:r>
              <a:rPr lang="zh-CN" altLang="en-US" sz="1600" dirty="0" smtClean="0"/>
              <a:t>在平均场理论里，朗道假定临界点附近朗道自由能可写为</a:t>
            </a:r>
            <a:endParaRPr lang="en-US" altLang="zh-CN" sz="1600" dirty="0" smtClean="0"/>
          </a:p>
          <a:p>
            <a:endParaRPr lang="en-US" altLang="zh-CN" sz="1600" dirty="0"/>
          </a:p>
          <a:p>
            <a:endParaRPr lang="en-US" altLang="zh-CN" sz="1600" dirty="0" smtClean="0"/>
          </a:p>
          <a:p>
            <a:r>
              <a:rPr lang="zh-CN" altLang="en-US" sz="1600" dirty="0" smtClean="0"/>
              <a:t>这里</a:t>
            </a:r>
            <a:r>
              <a:rPr lang="en-US" altLang="zh-CN" sz="1600" dirty="0" smtClean="0"/>
              <a:t>m</a:t>
            </a:r>
            <a:r>
              <a:rPr lang="zh-CN" altLang="en-US" sz="1600" dirty="0" smtClean="0"/>
              <a:t>是均匀序参量密度，即各处</a:t>
            </a:r>
            <a:r>
              <a:rPr lang="en-US" altLang="zh-CN" sz="1600" dirty="0" smtClean="0"/>
              <a:t>m(x)</a:t>
            </a:r>
            <a:r>
              <a:rPr lang="zh-CN" altLang="en-US" sz="1600" dirty="0" smtClean="0"/>
              <a:t>相等，外磁场也为均匀外场。这样，哈密顿量为</a:t>
            </a:r>
            <a:endParaRPr lang="en-US" altLang="zh-CN" sz="1600" dirty="0" smtClean="0"/>
          </a:p>
          <a:p>
            <a:endParaRPr lang="zh-CN" altLang="en-US" sz="1600" dirty="0"/>
          </a:p>
        </p:txBody>
      </p:sp>
      <p:pic>
        <p:nvPicPr>
          <p:cNvPr id="6146" name="Picture 2"/>
          <p:cNvPicPr>
            <a:picLocks noChangeAspect="1" noChangeArrowheads="1"/>
          </p:cNvPicPr>
          <p:nvPr/>
        </p:nvPicPr>
        <p:blipFill>
          <a:blip r:embed="rId2" cstate="print"/>
          <a:srcRect/>
          <a:stretch>
            <a:fillRect/>
          </a:stretch>
        </p:blipFill>
        <p:spPr bwMode="auto">
          <a:xfrm>
            <a:off x="395536" y="1628800"/>
            <a:ext cx="5956090" cy="432048"/>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267744" y="2074293"/>
            <a:ext cx="2808312" cy="34659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123728" y="2996952"/>
            <a:ext cx="2160240" cy="586351"/>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4283969" y="3645024"/>
            <a:ext cx="3096343" cy="389749"/>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2339752" y="4703687"/>
            <a:ext cx="3096344" cy="453505"/>
          </a:xfrm>
          <a:prstGeom prst="rect">
            <a:avLst/>
          </a:prstGeom>
          <a:noFill/>
          <a:ln w="9525">
            <a:noFill/>
            <a:miter lim="800000"/>
            <a:headEnd/>
            <a:tailEnd/>
          </a:ln>
        </p:spPr>
      </p:pic>
      <p:pic>
        <p:nvPicPr>
          <p:cNvPr id="6151" name="Picture 7"/>
          <p:cNvPicPr>
            <a:picLocks noChangeAspect="1" noChangeArrowheads="1"/>
          </p:cNvPicPr>
          <p:nvPr/>
        </p:nvPicPr>
        <p:blipFill>
          <a:blip r:embed="rId7" cstate="print"/>
          <a:srcRect/>
          <a:stretch>
            <a:fillRect/>
          </a:stretch>
        </p:blipFill>
        <p:spPr bwMode="auto">
          <a:xfrm>
            <a:off x="323528" y="5445224"/>
            <a:ext cx="5544616" cy="132657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96944" cy="6740307"/>
          </a:xfrm>
          <a:prstGeom prst="rect">
            <a:avLst/>
          </a:prstGeom>
          <a:noFill/>
        </p:spPr>
        <p:txBody>
          <a:bodyPr wrap="square" rtlCol="0">
            <a:spAutoFit/>
          </a:bodyPr>
          <a:lstStyle/>
          <a:p>
            <a:r>
              <a:rPr lang="zh-CN" altLang="en-US" sz="1600" dirty="0" smtClean="0"/>
              <a:t>上面的</a:t>
            </a:r>
            <a:r>
              <a:rPr lang="en-US" altLang="zh-CN" sz="1600" dirty="0" smtClean="0"/>
              <a:t>(Dm)</a:t>
            </a:r>
            <a:r>
              <a:rPr lang="zh-CN" altLang="en-US" sz="1600" dirty="0" smtClean="0"/>
              <a:t>代表对</a:t>
            </a:r>
            <a:r>
              <a:rPr lang="en-US" altLang="zh-CN" sz="1600" dirty="0" smtClean="0"/>
              <a:t>m</a:t>
            </a:r>
            <a:r>
              <a:rPr lang="zh-CN" altLang="en-US" sz="1600" dirty="0" smtClean="0"/>
              <a:t>的泛函积分。我们可以用</a:t>
            </a:r>
            <a:r>
              <a:rPr lang="en-US" altLang="zh-CN" sz="1600" dirty="0" smtClean="0"/>
              <a:t>Z</a:t>
            </a:r>
            <a:r>
              <a:rPr lang="zh-CN" altLang="en-US" sz="1600" dirty="0" smtClean="0"/>
              <a:t>中最大的一项代替泛函积分来作近似，这项需满足：</a:t>
            </a:r>
            <a:endParaRPr lang="en-US" altLang="zh-CN" sz="1600" dirty="0" smtClean="0"/>
          </a:p>
          <a:p>
            <a:endParaRPr lang="en-US" altLang="zh-CN" sz="1600" dirty="0"/>
          </a:p>
          <a:p>
            <a:endParaRPr lang="en-US" altLang="zh-CN" sz="1600" dirty="0" smtClean="0"/>
          </a:p>
          <a:p>
            <a:endParaRPr lang="en-US" altLang="zh-CN" sz="1600" dirty="0"/>
          </a:p>
          <a:p>
            <a:r>
              <a:rPr lang="zh-CN" altLang="en-US" sz="1600" dirty="0" smtClean="0"/>
              <a:t>把朗道自由能代入上式，可得</a:t>
            </a:r>
            <a:r>
              <a:rPr lang="en-US" altLang="zh-CN" sz="1600" dirty="0" smtClean="0"/>
              <a:t>(*)</a:t>
            </a:r>
            <a:r>
              <a:rPr lang="zh-CN" altLang="en-US" sz="1600" dirty="0" smtClean="0"/>
              <a:t>式：</a:t>
            </a:r>
            <a:endParaRPr lang="en-US" altLang="zh-CN" sz="1600" dirty="0" smtClean="0"/>
          </a:p>
          <a:p>
            <a:endParaRPr lang="en-US" altLang="zh-CN" sz="1600" dirty="0"/>
          </a:p>
          <a:p>
            <a:r>
              <a:rPr lang="zh-CN" altLang="en-US" sz="1600" dirty="0" smtClean="0"/>
              <a:t>解之，当</a:t>
            </a:r>
            <a:r>
              <a:rPr lang="en-US" altLang="zh-CN" sz="1600" dirty="0" smtClean="0"/>
              <a:t>h=0</a:t>
            </a:r>
            <a:r>
              <a:rPr lang="zh-CN" altLang="en-US" sz="1600" dirty="0" smtClean="0"/>
              <a:t>时我们有（下式及右图）</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r>
              <a:rPr lang="zh-CN" altLang="en-US" sz="1600" dirty="0" smtClean="0"/>
              <a:t>由此可得临界指数</a:t>
            </a:r>
            <a:r>
              <a:rPr lang="el-GR" altLang="zh-CN" sz="1600" dirty="0" smtClean="0">
                <a:ea typeface="宋体"/>
              </a:rPr>
              <a:t>β</a:t>
            </a:r>
            <a:r>
              <a:rPr lang="en-US" altLang="zh-CN" sz="1600" dirty="0" smtClean="0">
                <a:ea typeface="宋体"/>
              </a:rPr>
              <a:t>=1/2</a:t>
            </a:r>
            <a:r>
              <a:rPr lang="zh-CN" altLang="en-US" sz="1600" dirty="0" smtClean="0">
                <a:ea typeface="宋体"/>
              </a:rPr>
              <a:t>。</a:t>
            </a:r>
            <a:endParaRPr lang="en-US" altLang="zh-CN" sz="1600" dirty="0" smtClean="0">
              <a:ea typeface="宋体"/>
            </a:endParaRPr>
          </a:p>
          <a:p>
            <a:r>
              <a:rPr lang="zh-CN" altLang="en-US" sz="1600" dirty="0" smtClean="0">
                <a:ea typeface="宋体"/>
              </a:rPr>
              <a:t>在</a:t>
            </a:r>
            <a:r>
              <a:rPr lang="en-US" altLang="zh-CN" sz="1600" dirty="0" smtClean="0">
                <a:ea typeface="宋体"/>
              </a:rPr>
              <a:t>(*)</a:t>
            </a:r>
            <a:r>
              <a:rPr lang="zh-CN" altLang="en-US" sz="1600" dirty="0" smtClean="0">
                <a:ea typeface="宋体"/>
              </a:rPr>
              <a:t>式</a:t>
            </a:r>
            <a:r>
              <a:rPr lang="zh-CN" altLang="en-US" sz="1600" dirty="0">
                <a:ea typeface="宋体"/>
              </a:rPr>
              <a:t>中</a:t>
            </a:r>
            <a:r>
              <a:rPr lang="zh-CN" altLang="en-US" sz="1600" dirty="0" smtClean="0">
                <a:ea typeface="宋体"/>
              </a:rPr>
              <a:t>对磁场求微分，可得磁化率：</a:t>
            </a:r>
            <a:endParaRPr lang="en-US" altLang="zh-CN" sz="1600" dirty="0" smtClean="0">
              <a:ea typeface="宋体"/>
            </a:endParaRPr>
          </a:p>
          <a:p>
            <a:endParaRPr lang="en-US" altLang="zh-CN" sz="1600" dirty="0">
              <a:ea typeface="宋体"/>
            </a:endParaRPr>
          </a:p>
          <a:p>
            <a:endParaRPr lang="en-US" altLang="zh-CN" sz="1600" dirty="0" smtClean="0">
              <a:ea typeface="宋体"/>
            </a:endParaRPr>
          </a:p>
          <a:p>
            <a:endParaRPr lang="en-US" altLang="zh-CN" sz="1600" dirty="0">
              <a:ea typeface="宋体"/>
            </a:endParaRPr>
          </a:p>
          <a:p>
            <a:r>
              <a:rPr lang="zh-CN" altLang="en-US" sz="1600" dirty="0" smtClean="0">
                <a:ea typeface="宋体"/>
              </a:rPr>
              <a:t>由此得临界指数</a:t>
            </a:r>
            <a:r>
              <a:rPr lang="el-GR" altLang="zh-CN" sz="1600" dirty="0" smtClean="0">
                <a:ea typeface="宋体"/>
              </a:rPr>
              <a:t>γ</a:t>
            </a:r>
            <a:r>
              <a:rPr lang="zh-CN" altLang="en-US" sz="1600" dirty="0" smtClean="0">
                <a:ea typeface="宋体"/>
              </a:rPr>
              <a:t>＝</a:t>
            </a:r>
            <a:r>
              <a:rPr lang="en-US" altLang="zh-CN" sz="1600" dirty="0" smtClean="0">
                <a:ea typeface="宋体"/>
              </a:rPr>
              <a:t>1</a:t>
            </a:r>
            <a:r>
              <a:rPr lang="zh-CN" altLang="en-US" sz="1600" dirty="0" smtClean="0">
                <a:ea typeface="宋体"/>
              </a:rPr>
              <a:t>。</a:t>
            </a:r>
            <a:endParaRPr lang="en-US" altLang="zh-CN" sz="1600" dirty="0">
              <a:ea typeface="宋体"/>
            </a:endParaRPr>
          </a:p>
          <a:p>
            <a:r>
              <a:rPr lang="zh-CN" altLang="en-US" sz="1600" dirty="0" smtClean="0"/>
              <a:t>在临界点有</a:t>
            </a:r>
            <a:r>
              <a:rPr lang="en-US" altLang="zh-CN" sz="1600" dirty="0" smtClean="0"/>
              <a:t>t=0</a:t>
            </a:r>
            <a:r>
              <a:rPr lang="zh-CN" altLang="en-US" sz="1600" dirty="0" smtClean="0"/>
              <a:t>，由</a:t>
            </a:r>
            <a:r>
              <a:rPr lang="en-US" altLang="zh-CN" sz="1600" dirty="0" smtClean="0"/>
              <a:t>(*)</a:t>
            </a:r>
            <a:r>
              <a:rPr lang="zh-CN" altLang="en-US" sz="1600" dirty="0" smtClean="0"/>
              <a:t>式可得态方程：</a:t>
            </a:r>
            <a:endParaRPr lang="en-US" altLang="zh-CN" sz="1600" dirty="0" smtClean="0"/>
          </a:p>
          <a:p>
            <a:r>
              <a:rPr lang="zh-CN" altLang="en-US" sz="1600" dirty="0" smtClean="0"/>
              <a:t>因此临界指数</a:t>
            </a:r>
            <a:r>
              <a:rPr lang="el-GR" altLang="zh-CN" sz="1600" dirty="0" smtClean="0">
                <a:ea typeface="宋体"/>
              </a:rPr>
              <a:t>δ</a:t>
            </a:r>
            <a:r>
              <a:rPr lang="zh-CN" altLang="en-US" sz="1600" dirty="0" smtClean="0">
                <a:ea typeface="宋体"/>
              </a:rPr>
              <a:t>＝</a:t>
            </a:r>
            <a:r>
              <a:rPr lang="en-US" altLang="zh-CN" sz="1600" dirty="0" smtClean="0">
                <a:ea typeface="宋体"/>
              </a:rPr>
              <a:t>3</a:t>
            </a:r>
            <a:r>
              <a:rPr lang="zh-CN" altLang="en-US" sz="1600" dirty="0" smtClean="0">
                <a:ea typeface="宋体"/>
              </a:rPr>
              <a:t>。</a:t>
            </a:r>
            <a:endParaRPr lang="en-US" altLang="zh-CN" sz="1600" dirty="0" smtClean="0">
              <a:ea typeface="宋体"/>
            </a:endParaRPr>
          </a:p>
          <a:p>
            <a:r>
              <a:rPr lang="zh-CN" altLang="en-US" sz="1600" dirty="0" smtClean="0">
                <a:ea typeface="宋体"/>
              </a:rPr>
              <a:t>由</a:t>
            </a:r>
            <a:r>
              <a:rPr lang="en-US" altLang="zh-CN" sz="1600" dirty="0" smtClean="0">
                <a:ea typeface="宋体"/>
              </a:rPr>
              <a:t>(*)</a:t>
            </a:r>
            <a:r>
              <a:rPr lang="zh-CN" altLang="en-US" sz="1600" dirty="0" smtClean="0">
                <a:ea typeface="宋体"/>
              </a:rPr>
              <a:t>可得朗道自由能：</a:t>
            </a:r>
            <a:endParaRPr lang="en-US" altLang="zh-CN" sz="1600" dirty="0" smtClean="0">
              <a:ea typeface="宋体"/>
            </a:endParaRPr>
          </a:p>
          <a:p>
            <a:r>
              <a:rPr lang="zh-CN" altLang="en-US" sz="1600" dirty="0" smtClean="0">
                <a:ea typeface="宋体"/>
              </a:rPr>
              <a:t>对</a:t>
            </a:r>
            <a:r>
              <a:rPr lang="en-US" altLang="zh-CN" sz="1600" dirty="0" smtClean="0">
                <a:ea typeface="宋体"/>
              </a:rPr>
              <a:t>t</a:t>
            </a:r>
            <a:r>
              <a:rPr lang="zh-CN" altLang="en-US" sz="1600" dirty="0" smtClean="0">
                <a:ea typeface="宋体"/>
              </a:rPr>
              <a:t>微分可得热容：</a:t>
            </a:r>
            <a:endParaRPr lang="en-US" altLang="zh-CN" sz="1600" dirty="0" smtClean="0">
              <a:ea typeface="宋体"/>
            </a:endParaRPr>
          </a:p>
          <a:p>
            <a:endParaRPr lang="en-US" altLang="zh-CN" sz="1600" dirty="0">
              <a:ea typeface="宋体"/>
            </a:endParaRPr>
          </a:p>
          <a:p>
            <a:endParaRPr lang="en-US" altLang="zh-CN" sz="1600" dirty="0" smtClean="0">
              <a:ea typeface="宋体"/>
            </a:endParaRPr>
          </a:p>
          <a:p>
            <a:endParaRPr lang="en-US" altLang="zh-CN" sz="1600" dirty="0">
              <a:ea typeface="宋体"/>
            </a:endParaRPr>
          </a:p>
          <a:p>
            <a:r>
              <a:rPr lang="zh-CN" altLang="en-US" sz="1600" dirty="0" smtClean="0">
                <a:ea typeface="宋体"/>
              </a:rPr>
              <a:t>得临界指数</a:t>
            </a:r>
            <a:r>
              <a:rPr lang="el-GR" altLang="zh-CN" sz="1600" dirty="0" smtClean="0">
                <a:ea typeface="宋体"/>
              </a:rPr>
              <a:t>α</a:t>
            </a:r>
            <a:r>
              <a:rPr lang="zh-CN" altLang="en-US" sz="1600" dirty="0" smtClean="0">
                <a:ea typeface="宋体"/>
              </a:rPr>
              <a:t>＝</a:t>
            </a:r>
            <a:r>
              <a:rPr lang="en-US" altLang="zh-CN" sz="1600" dirty="0" smtClean="0">
                <a:ea typeface="宋体"/>
              </a:rPr>
              <a:t>0.</a:t>
            </a:r>
            <a:endParaRPr lang="en-US" altLang="zh-CN" sz="1600" dirty="0">
              <a:ea typeface="宋体"/>
            </a:endParaRPr>
          </a:p>
          <a:p>
            <a:endParaRPr lang="zh-CN" altLang="en-US" sz="1600" dirty="0"/>
          </a:p>
        </p:txBody>
      </p:sp>
      <p:pic>
        <p:nvPicPr>
          <p:cNvPr id="7170" name="Picture 2"/>
          <p:cNvPicPr>
            <a:picLocks noChangeAspect="1" noChangeArrowheads="1"/>
          </p:cNvPicPr>
          <p:nvPr/>
        </p:nvPicPr>
        <p:blipFill>
          <a:blip r:embed="rId2" cstate="print"/>
          <a:srcRect/>
          <a:stretch>
            <a:fillRect/>
          </a:stretch>
        </p:blipFill>
        <p:spPr bwMode="auto">
          <a:xfrm>
            <a:off x="971600" y="692696"/>
            <a:ext cx="1530570" cy="86372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971109" y="1412777"/>
            <a:ext cx="2041051" cy="648071"/>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323528" y="2420888"/>
            <a:ext cx="2875598" cy="864096"/>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3707904" y="2132856"/>
            <a:ext cx="4398831" cy="1296144"/>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467544" y="3789040"/>
            <a:ext cx="3924106" cy="720080"/>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3635896" y="4715912"/>
            <a:ext cx="2016224" cy="297264"/>
          </a:xfrm>
          <a:prstGeom prst="rect">
            <a:avLst/>
          </a:prstGeom>
          <a:noFill/>
          <a:ln w="9525">
            <a:noFill/>
            <a:miter lim="800000"/>
            <a:headEnd/>
            <a:tailEnd/>
          </a:ln>
        </p:spPr>
      </p:pic>
      <p:pic>
        <p:nvPicPr>
          <p:cNvPr id="7176" name="Picture 8"/>
          <p:cNvPicPr>
            <a:picLocks noChangeAspect="1" noChangeArrowheads="1"/>
          </p:cNvPicPr>
          <p:nvPr/>
        </p:nvPicPr>
        <p:blipFill>
          <a:blip r:embed="rId8" cstate="print"/>
          <a:srcRect/>
          <a:stretch>
            <a:fillRect/>
          </a:stretch>
        </p:blipFill>
        <p:spPr bwMode="auto">
          <a:xfrm>
            <a:off x="2339752" y="5013176"/>
            <a:ext cx="2771629" cy="720080"/>
          </a:xfrm>
          <a:prstGeom prst="rect">
            <a:avLst/>
          </a:prstGeom>
          <a:noFill/>
          <a:ln w="9525">
            <a:noFill/>
            <a:miter lim="800000"/>
            <a:headEnd/>
            <a:tailEnd/>
          </a:ln>
        </p:spPr>
      </p:pic>
      <p:pic>
        <p:nvPicPr>
          <p:cNvPr id="7177" name="Picture 9"/>
          <p:cNvPicPr>
            <a:picLocks noChangeAspect="1" noChangeArrowheads="1"/>
          </p:cNvPicPr>
          <p:nvPr/>
        </p:nvPicPr>
        <p:blipFill>
          <a:blip r:embed="rId9" cstate="print"/>
          <a:srcRect/>
          <a:stretch>
            <a:fillRect/>
          </a:stretch>
        </p:blipFill>
        <p:spPr bwMode="auto">
          <a:xfrm>
            <a:off x="323528" y="5733256"/>
            <a:ext cx="2771989" cy="72008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352928" cy="6247864"/>
          </a:xfrm>
          <a:prstGeom prst="rect">
            <a:avLst/>
          </a:prstGeom>
          <a:noFill/>
        </p:spPr>
        <p:txBody>
          <a:bodyPr wrap="square" rtlCol="0">
            <a:spAutoFit/>
          </a:bodyPr>
          <a:lstStyle/>
          <a:p>
            <a:r>
              <a:rPr lang="zh-CN" altLang="en-US" sz="1600" dirty="0" smtClean="0"/>
              <a:t>再考虑与关联函数和关联长度相关的临界指数，为此我们需考虑</a:t>
            </a:r>
            <a:r>
              <a:rPr lang="en-US" altLang="zh-CN" sz="1600" dirty="0" smtClean="0"/>
              <a:t>m(x)[</a:t>
            </a:r>
            <a:r>
              <a:rPr lang="zh-CN" altLang="en-US" sz="1600" dirty="0" smtClean="0"/>
              <a:t>有空间涨落</a:t>
            </a:r>
            <a:r>
              <a:rPr lang="en-US" altLang="zh-CN" sz="1600" dirty="0" smtClean="0"/>
              <a:t>]</a:t>
            </a:r>
            <a:r>
              <a:rPr lang="zh-CN" altLang="en-US" sz="1600" dirty="0" smtClean="0"/>
              <a:t>。哈密顿量写为：</a:t>
            </a:r>
            <a:endParaRPr lang="en-US" altLang="zh-CN" sz="1600" dirty="0" smtClean="0"/>
          </a:p>
          <a:p>
            <a:endParaRPr lang="en-US" altLang="zh-CN" sz="1600" dirty="0"/>
          </a:p>
          <a:p>
            <a:endParaRPr lang="en-US" altLang="zh-CN" sz="1600" dirty="0" smtClean="0"/>
          </a:p>
          <a:p>
            <a:r>
              <a:rPr lang="zh-CN" altLang="en-US" sz="1600" dirty="0" smtClean="0"/>
              <a:t>极值条件为：</a:t>
            </a:r>
            <a:endParaRPr lang="en-US" altLang="zh-CN" sz="1600" dirty="0" smtClean="0"/>
          </a:p>
          <a:p>
            <a:endParaRPr lang="en-US" altLang="zh-CN" sz="1600" dirty="0"/>
          </a:p>
          <a:p>
            <a:endParaRPr lang="en-US" altLang="zh-CN" sz="1600" dirty="0" smtClean="0"/>
          </a:p>
          <a:p>
            <a:endParaRPr lang="en-US" altLang="zh-CN" sz="1600" dirty="0"/>
          </a:p>
          <a:p>
            <a:r>
              <a:rPr lang="zh-CN" altLang="en-US" sz="1600" dirty="0" smtClean="0"/>
              <a:t>利用                                               ，</a:t>
            </a:r>
            <a:endParaRPr lang="en-US" altLang="zh-CN" sz="1600" dirty="0" smtClean="0"/>
          </a:p>
          <a:p>
            <a:endParaRPr lang="en-US" altLang="zh-CN" sz="1600" dirty="0"/>
          </a:p>
          <a:p>
            <a:r>
              <a:rPr lang="zh-CN" altLang="en-US" sz="1600" dirty="0" smtClean="0"/>
              <a:t>和</a:t>
            </a:r>
            <a:endParaRPr lang="en-US" altLang="zh-CN" sz="1600" dirty="0" smtClean="0"/>
          </a:p>
          <a:p>
            <a:r>
              <a:rPr lang="zh-CN" altLang="en-US" sz="1600" dirty="0"/>
              <a:t>我们</a:t>
            </a:r>
            <a:r>
              <a:rPr lang="zh-CN" altLang="en-US" sz="1600" dirty="0" smtClean="0"/>
              <a:t>有：</a:t>
            </a:r>
            <a:endParaRPr lang="en-US" altLang="zh-CN" sz="1600" dirty="0" smtClean="0"/>
          </a:p>
          <a:p>
            <a:endParaRPr lang="en-US" altLang="zh-CN" sz="1600" dirty="0"/>
          </a:p>
          <a:p>
            <a:r>
              <a:rPr lang="zh-CN" altLang="en-US" sz="1600" dirty="0" smtClean="0"/>
              <a:t>对</a:t>
            </a:r>
            <a:r>
              <a:rPr lang="en-US" altLang="zh-CN" sz="1600" dirty="0" smtClean="0"/>
              <a:t>h</a:t>
            </a:r>
            <a:r>
              <a:rPr lang="zh-CN" altLang="en-US" sz="1600" dirty="0" smtClean="0"/>
              <a:t>求导可得响应函数</a:t>
            </a:r>
            <a:r>
              <a:rPr lang="el-GR" altLang="zh-CN" sz="1600" dirty="0" smtClean="0">
                <a:ea typeface="宋体"/>
              </a:rPr>
              <a:t>χ</a:t>
            </a:r>
            <a:r>
              <a:rPr lang="en-US" altLang="zh-CN" sz="1000" dirty="0" smtClean="0">
                <a:ea typeface="宋体"/>
              </a:rPr>
              <a:t>T</a:t>
            </a:r>
            <a:r>
              <a:rPr lang="en-US" altLang="zh-CN" sz="1600" dirty="0" smtClean="0">
                <a:ea typeface="宋体"/>
              </a:rPr>
              <a:t>(</a:t>
            </a:r>
            <a:r>
              <a:rPr lang="en-US" altLang="zh-CN" sz="1600" dirty="0" err="1" smtClean="0">
                <a:ea typeface="宋体"/>
              </a:rPr>
              <a:t>x,x</a:t>
            </a:r>
            <a:r>
              <a:rPr lang="en-US" altLang="zh-CN" sz="1600" dirty="0" smtClean="0">
                <a:ea typeface="宋体"/>
              </a:rPr>
              <a:t>’)</a:t>
            </a:r>
            <a:r>
              <a:rPr lang="zh-CN" altLang="en-US" sz="1600" dirty="0" smtClean="0">
                <a:ea typeface="宋体"/>
              </a:rPr>
              <a:t>的方程：</a:t>
            </a:r>
            <a:endParaRPr lang="en-US" altLang="zh-CN" sz="1600" dirty="0" smtClean="0">
              <a:ea typeface="宋体"/>
            </a:endParaRPr>
          </a:p>
          <a:p>
            <a:endParaRPr lang="en-US" altLang="zh-CN" sz="1600" dirty="0">
              <a:ea typeface="宋体"/>
            </a:endParaRPr>
          </a:p>
          <a:p>
            <a:endParaRPr lang="en-US" altLang="zh-CN" sz="1600" dirty="0" smtClean="0">
              <a:ea typeface="宋体"/>
            </a:endParaRPr>
          </a:p>
          <a:p>
            <a:r>
              <a:rPr lang="zh-CN" altLang="en-US" sz="1600" dirty="0" smtClean="0">
                <a:ea typeface="宋体"/>
              </a:rPr>
              <a:t>把前面所得的</a:t>
            </a:r>
            <a:r>
              <a:rPr lang="en-US" altLang="zh-CN" sz="1600" dirty="0" smtClean="0">
                <a:ea typeface="宋体"/>
              </a:rPr>
              <a:t>m</a:t>
            </a:r>
            <a:r>
              <a:rPr lang="zh-CN" altLang="en-US" sz="1600" dirty="0" smtClean="0">
                <a:ea typeface="宋体"/>
              </a:rPr>
              <a:t>的值代入，解方程得                              ，其中</a:t>
            </a:r>
            <a:endParaRPr lang="en-US" altLang="zh-CN" sz="1600" dirty="0">
              <a:ea typeface="宋体"/>
            </a:endParaRPr>
          </a:p>
          <a:p>
            <a:endParaRPr lang="en-US" altLang="zh-CN" sz="1600" dirty="0" smtClean="0">
              <a:ea typeface="宋体"/>
            </a:endParaRPr>
          </a:p>
          <a:p>
            <a:r>
              <a:rPr lang="zh-CN" altLang="en-US" sz="1600" dirty="0" smtClean="0">
                <a:ea typeface="宋体"/>
              </a:rPr>
              <a:t>因此关联长度临界指数</a:t>
            </a:r>
            <a:r>
              <a:rPr lang="en-US" altLang="zh-CN" sz="1600" dirty="0" smtClean="0">
                <a:latin typeface="宋体"/>
                <a:ea typeface="宋体"/>
              </a:rPr>
              <a:t>ν=1/2</a:t>
            </a:r>
            <a:r>
              <a:rPr lang="zh-CN" altLang="en-US" sz="1600" dirty="0" smtClean="0">
                <a:latin typeface="宋体"/>
                <a:ea typeface="宋体"/>
              </a:rPr>
              <a:t>。转到</a:t>
            </a:r>
            <a:r>
              <a:rPr lang="en-US" altLang="zh-CN" sz="1600" dirty="0" smtClean="0">
                <a:latin typeface="宋体"/>
                <a:ea typeface="宋体"/>
              </a:rPr>
              <a:t>x</a:t>
            </a:r>
            <a:r>
              <a:rPr lang="zh-CN" altLang="en-US" sz="1600" dirty="0" smtClean="0">
                <a:latin typeface="宋体"/>
                <a:ea typeface="宋体"/>
              </a:rPr>
              <a:t>空间，有</a:t>
            </a:r>
            <a:endParaRPr lang="en-US" altLang="zh-CN" sz="1600" dirty="0" smtClean="0">
              <a:latin typeface="宋体"/>
              <a:ea typeface="宋体"/>
            </a:endParaRPr>
          </a:p>
          <a:p>
            <a:endParaRPr lang="en-US" altLang="zh-CN" sz="1600" dirty="0">
              <a:latin typeface="宋体"/>
              <a:ea typeface="宋体"/>
            </a:endParaRPr>
          </a:p>
          <a:p>
            <a:endParaRPr lang="en-US" altLang="zh-CN" sz="1600" dirty="0" smtClean="0">
              <a:latin typeface="宋体"/>
              <a:ea typeface="宋体"/>
            </a:endParaRPr>
          </a:p>
          <a:p>
            <a:endParaRPr lang="en-US" altLang="zh-CN" sz="1600" dirty="0">
              <a:latin typeface="宋体"/>
              <a:ea typeface="宋体"/>
            </a:endParaRPr>
          </a:p>
          <a:p>
            <a:r>
              <a:rPr lang="zh-CN" altLang="en-US" sz="1600" dirty="0" smtClean="0">
                <a:latin typeface="宋体"/>
                <a:ea typeface="宋体"/>
              </a:rPr>
              <a:t>由涨落耗散定理，有</a:t>
            </a:r>
            <a:endParaRPr lang="en-US" altLang="zh-CN" sz="1600" dirty="0" smtClean="0">
              <a:latin typeface="宋体"/>
              <a:ea typeface="宋体"/>
            </a:endParaRPr>
          </a:p>
          <a:p>
            <a:endParaRPr lang="en-US" altLang="zh-CN" sz="1600" dirty="0">
              <a:latin typeface="宋体"/>
              <a:ea typeface="宋体"/>
            </a:endParaRPr>
          </a:p>
          <a:p>
            <a:r>
              <a:rPr lang="zh-CN" altLang="en-US" sz="1600" dirty="0" smtClean="0">
                <a:latin typeface="宋体"/>
                <a:ea typeface="宋体"/>
              </a:rPr>
              <a:t>因此关联函数临界指数</a:t>
            </a:r>
            <a:r>
              <a:rPr lang="el-GR" altLang="zh-CN" sz="1600" dirty="0" smtClean="0">
                <a:latin typeface="宋体"/>
                <a:ea typeface="宋体"/>
              </a:rPr>
              <a:t>η</a:t>
            </a:r>
            <a:r>
              <a:rPr lang="zh-CN" altLang="en-US" sz="1600" dirty="0" smtClean="0">
                <a:latin typeface="宋体"/>
                <a:ea typeface="宋体"/>
              </a:rPr>
              <a:t>＝</a:t>
            </a:r>
            <a:r>
              <a:rPr lang="en-US" altLang="zh-CN" sz="1600" dirty="0" smtClean="0">
                <a:latin typeface="宋体"/>
                <a:ea typeface="宋体"/>
              </a:rPr>
              <a:t>0</a:t>
            </a:r>
            <a:r>
              <a:rPr lang="zh-CN" altLang="en-US" sz="1600" dirty="0" smtClean="0">
                <a:latin typeface="宋体"/>
                <a:ea typeface="宋体"/>
              </a:rPr>
              <a:t>。</a:t>
            </a:r>
            <a:endParaRPr lang="zh-CN" altLang="en-US" sz="1600" dirty="0"/>
          </a:p>
        </p:txBody>
      </p:sp>
      <p:pic>
        <p:nvPicPr>
          <p:cNvPr id="8194" name="Picture 2"/>
          <p:cNvPicPr>
            <a:picLocks noChangeAspect="1" noChangeArrowheads="1"/>
          </p:cNvPicPr>
          <p:nvPr/>
        </p:nvPicPr>
        <p:blipFill>
          <a:blip r:embed="rId3" cstate="print"/>
          <a:srcRect/>
          <a:stretch>
            <a:fillRect/>
          </a:stretch>
        </p:blipFill>
        <p:spPr bwMode="auto">
          <a:xfrm>
            <a:off x="1547664" y="764704"/>
            <a:ext cx="6120680" cy="845666"/>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971600" y="1772816"/>
            <a:ext cx="1937726" cy="425003"/>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899592" y="2276872"/>
            <a:ext cx="2113016" cy="429766"/>
          </a:xfrm>
          <a:prstGeom prst="rect">
            <a:avLst/>
          </a:prstGeom>
          <a:noFill/>
          <a:ln w="9525">
            <a:noFill/>
            <a:miter lim="800000"/>
            <a:headEnd/>
            <a:tailEnd/>
          </a:ln>
        </p:spPr>
      </p:pic>
      <p:pic>
        <p:nvPicPr>
          <p:cNvPr id="8197" name="Picture 5"/>
          <p:cNvPicPr>
            <a:picLocks noChangeAspect="1" noChangeArrowheads="1"/>
          </p:cNvPicPr>
          <p:nvPr/>
        </p:nvPicPr>
        <p:blipFill>
          <a:blip r:embed="rId6" cstate="print"/>
          <a:srcRect/>
          <a:stretch>
            <a:fillRect/>
          </a:stretch>
        </p:blipFill>
        <p:spPr bwMode="auto">
          <a:xfrm>
            <a:off x="3131840" y="2293442"/>
            <a:ext cx="2463712" cy="415478"/>
          </a:xfrm>
          <a:prstGeom prst="rect">
            <a:avLst/>
          </a:prstGeom>
          <a:noFill/>
          <a:ln w="9525">
            <a:noFill/>
            <a:miter lim="800000"/>
            <a:headEnd/>
            <a:tailEnd/>
          </a:ln>
        </p:spPr>
      </p:pic>
      <p:pic>
        <p:nvPicPr>
          <p:cNvPr id="8198" name="Picture 6"/>
          <p:cNvPicPr>
            <a:picLocks noChangeAspect="1" noChangeArrowheads="1"/>
          </p:cNvPicPr>
          <p:nvPr/>
        </p:nvPicPr>
        <p:blipFill>
          <a:blip r:embed="rId7" cstate="print"/>
          <a:srcRect/>
          <a:stretch>
            <a:fillRect/>
          </a:stretch>
        </p:blipFill>
        <p:spPr bwMode="auto">
          <a:xfrm>
            <a:off x="683568" y="2780928"/>
            <a:ext cx="3752453" cy="384867"/>
          </a:xfrm>
          <a:prstGeom prst="rect">
            <a:avLst/>
          </a:prstGeom>
          <a:noFill/>
          <a:ln w="9525">
            <a:noFill/>
            <a:miter lim="800000"/>
            <a:headEnd/>
            <a:tailEnd/>
          </a:ln>
        </p:spPr>
      </p:pic>
      <p:pic>
        <p:nvPicPr>
          <p:cNvPr id="8199" name="Picture 7"/>
          <p:cNvPicPr>
            <a:picLocks noChangeAspect="1" noChangeArrowheads="1"/>
          </p:cNvPicPr>
          <p:nvPr/>
        </p:nvPicPr>
        <p:blipFill>
          <a:blip r:embed="rId8" cstate="print"/>
          <a:srcRect/>
          <a:stretch>
            <a:fillRect/>
          </a:stretch>
        </p:blipFill>
        <p:spPr bwMode="auto">
          <a:xfrm>
            <a:off x="1187625" y="3284985"/>
            <a:ext cx="3816423" cy="313099"/>
          </a:xfrm>
          <a:prstGeom prst="rect">
            <a:avLst/>
          </a:prstGeom>
          <a:noFill/>
          <a:ln w="9525">
            <a:noFill/>
            <a:miter lim="800000"/>
            <a:headEnd/>
            <a:tailEnd/>
          </a:ln>
        </p:spPr>
      </p:pic>
      <p:pic>
        <p:nvPicPr>
          <p:cNvPr id="8200" name="Picture 8"/>
          <p:cNvPicPr>
            <a:picLocks noChangeAspect="1" noChangeArrowheads="1"/>
          </p:cNvPicPr>
          <p:nvPr/>
        </p:nvPicPr>
        <p:blipFill>
          <a:blip r:embed="rId9" cstate="print"/>
          <a:srcRect/>
          <a:stretch>
            <a:fillRect/>
          </a:stretch>
        </p:blipFill>
        <p:spPr bwMode="auto">
          <a:xfrm>
            <a:off x="1547665" y="3861049"/>
            <a:ext cx="4792532" cy="360040"/>
          </a:xfrm>
          <a:prstGeom prst="rect">
            <a:avLst/>
          </a:prstGeom>
          <a:noFill/>
          <a:ln w="9525">
            <a:noFill/>
            <a:miter lim="800000"/>
            <a:headEnd/>
            <a:tailEnd/>
          </a:ln>
        </p:spPr>
      </p:pic>
      <p:graphicFrame>
        <p:nvGraphicFramePr>
          <p:cNvPr id="10" name="对象 9"/>
          <p:cNvGraphicFramePr>
            <a:graphicFrameLocks noChangeAspect="1"/>
          </p:cNvGraphicFramePr>
          <p:nvPr/>
        </p:nvGraphicFramePr>
        <p:xfrm>
          <a:off x="3707904" y="4221088"/>
          <a:ext cx="1296144" cy="518457"/>
        </p:xfrm>
        <a:graphic>
          <a:graphicData uri="http://schemas.openxmlformats.org/presentationml/2006/ole">
            <p:oleObj spid="_x0000_s8201" name="Equation" r:id="rId10" imgW="1079280" imgH="431640" progId="Equation.3">
              <p:embed/>
            </p:oleObj>
          </a:graphicData>
        </a:graphic>
      </p:graphicFrame>
      <p:pic>
        <p:nvPicPr>
          <p:cNvPr id="8202" name="Picture 10"/>
          <p:cNvPicPr>
            <a:picLocks noChangeAspect="1" noChangeArrowheads="1"/>
          </p:cNvPicPr>
          <p:nvPr/>
        </p:nvPicPr>
        <p:blipFill>
          <a:blip r:embed="rId11" cstate="print"/>
          <a:srcRect/>
          <a:stretch>
            <a:fillRect/>
          </a:stretch>
        </p:blipFill>
        <p:spPr bwMode="auto">
          <a:xfrm>
            <a:off x="5580112" y="4149080"/>
            <a:ext cx="2376264" cy="720080"/>
          </a:xfrm>
          <a:prstGeom prst="rect">
            <a:avLst/>
          </a:prstGeom>
          <a:noFill/>
          <a:ln w="9525">
            <a:noFill/>
            <a:miter lim="800000"/>
            <a:headEnd/>
            <a:tailEnd/>
          </a:ln>
        </p:spPr>
      </p:pic>
      <p:pic>
        <p:nvPicPr>
          <p:cNvPr id="8203" name="Picture 11"/>
          <p:cNvPicPr>
            <a:picLocks noChangeAspect="1" noChangeArrowheads="1"/>
          </p:cNvPicPr>
          <p:nvPr/>
        </p:nvPicPr>
        <p:blipFill>
          <a:blip r:embed="rId12" cstate="print"/>
          <a:srcRect/>
          <a:stretch>
            <a:fillRect/>
          </a:stretch>
        </p:blipFill>
        <p:spPr bwMode="auto">
          <a:xfrm>
            <a:off x="899592" y="5229200"/>
            <a:ext cx="4357725" cy="432048"/>
          </a:xfrm>
          <a:prstGeom prst="rect">
            <a:avLst/>
          </a:prstGeom>
          <a:noFill/>
          <a:ln w="9525">
            <a:noFill/>
            <a:miter lim="800000"/>
            <a:headEnd/>
            <a:tailEnd/>
          </a:ln>
        </p:spPr>
      </p:pic>
      <p:graphicFrame>
        <p:nvGraphicFramePr>
          <p:cNvPr id="13" name="对象 12"/>
          <p:cNvGraphicFramePr>
            <a:graphicFrameLocks noChangeAspect="1"/>
          </p:cNvGraphicFramePr>
          <p:nvPr/>
        </p:nvGraphicFramePr>
        <p:xfrm>
          <a:off x="2339751" y="5661248"/>
          <a:ext cx="2978513" cy="504056"/>
        </p:xfrm>
        <a:graphic>
          <a:graphicData uri="http://schemas.openxmlformats.org/presentationml/2006/ole">
            <p:oleObj spid="_x0000_s8204" name="Equation" r:id="rId13" imgW="2476440" imgH="41904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9499" y="188640"/>
            <a:ext cx="3785075" cy="369332"/>
          </a:xfrm>
          <a:prstGeom prst="rect">
            <a:avLst/>
          </a:prstGeom>
        </p:spPr>
        <p:txBody>
          <a:bodyPr wrap="none">
            <a:spAutoFit/>
          </a:bodyPr>
          <a:lstStyle/>
          <a:p>
            <a:pPr algn="ctr"/>
            <a:r>
              <a:rPr lang="en-US" altLang="zh-CN" dirty="0" smtClean="0"/>
              <a:t>8.6 </a:t>
            </a:r>
            <a:r>
              <a:rPr lang="zh-CN" altLang="en-US" dirty="0" smtClean="0"/>
              <a:t>平均场理论的失效 </a:t>
            </a:r>
            <a:r>
              <a:rPr lang="en-US" altLang="zh-CN" dirty="0" err="1" smtClean="0"/>
              <a:t>Ginzburg</a:t>
            </a:r>
            <a:r>
              <a:rPr lang="zh-CN" altLang="en-US" dirty="0" smtClean="0"/>
              <a:t>判据 </a:t>
            </a:r>
            <a:endParaRPr lang="zh-CN" altLang="en-US" dirty="0"/>
          </a:p>
        </p:txBody>
      </p:sp>
      <p:sp>
        <p:nvSpPr>
          <p:cNvPr id="3" name="TextBox 2"/>
          <p:cNvSpPr txBox="1"/>
          <p:nvPr/>
        </p:nvSpPr>
        <p:spPr>
          <a:xfrm>
            <a:off x="251520" y="764704"/>
            <a:ext cx="8640960" cy="2092881"/>
          </a:xfrm>
          <a:prstGeom prst="rect">
            <a:avLst/>
          </a:prstGeom>
          <a:noFill/>
        </p:spPr>
        <p:txBody>
          <a:bodyPr wrap="square" rtlCol="0">
            <a:spAutoFit/>
          </a:bodyPr>
          <a:lstStyle/>
          <a:p>
            <a:r>
              <a:rPr lang="zh-CN" altLang="en-US" sz="1600" dirty="0" smtClean="0"/>
              <a:t>这里我们考虑朗道平均场理论适用的范围，这要求</a:t>
            </a:r>
            <a:r>
              <a:rPr lang="en-US" altLang="zh-CN" sz="1600" dirty="0" smtClean="0"/>
              <a:t>m(x)</a:t>
            </a:r>
            <a:r>
              <a:rPr lang="zh-CN" altLang="en-US" sz="1600" dirty="0" smtClean="0"/>
              <a:t>的（在关联长度内的）涨落要足够小。即要求无量纲误差量：</a:t>
            </a:r>
            <a:endParaRPr lang="en-US" altLang="zh-CN" sz="1600" dirty="0" smtClean="0"/>
          </a:p>
          <a:p>
            <a:endParaRPr lang="en-US" altLang="zh-CN" sz="1600" dirty="0"/>
          </a:p>
          <a:p>
            <a:endParaRPr lang="en-US" altLang="zh-CN" sz="1600" dirty="0" smtClean="0"/>
          </a:p>
          <a:p>
            <a:endParaRPr lang="en-US" altLang="zh-CN" sz="1600" dirty="0"/>
          </a:p>
          <a:p>
            <a:r>
              <a:rPr lang="zh-CN" altLang="en-US" sz="1600" dirty="0" smtClean="0"/>
              <a:t>由于                       ，这导致</a:t>
            </a:r>
            <a:endParaRPr lang="en-US" altLang="zh-CN" sz="1600" dirty="0" smtClean="0"/>
          </a:p>
          <a:p>
            <a:r>
              <a:rPr lang="zh-CN" altLang="en-US" sz="1600" dirty="0" smtClean="0"/>
              <a:t>在临界点附近</a:t>
            </a:r>
            <a:r>
              <a:rPr lang="en-US" altLang="zh-CN" sz="1600" dirty="0" smtClean="0"/>
              <a:t>t</a:t>
            </a:r>
            <a:r>
              <a:rPr lang="en-US" altLang="zh-CN" sz="1600" dirty="0" smtClean="0">
                <a:sym typeface="Wingdings" pitchFamily="2" charset="2"/>
              </a:rPr>
              <a:t>0</a:t>
            </a:r>
            <a:r>
              <a:rPr lang="zh-CN" altLang="en-US" sz="1600" dirty="0" smtClean="0">
                <a:sym typeface="Wingdings" pitchFamily="2" charset="2"/>
              </a:rPr>
              <a:t>时</a:t>
            </a:r>
            <a:r>
              <a:rPr lang="zh-CN" altLang="en-US" sz="1600" dirty="0" smtClean="0"/>
              <a:t>只有</a:t>
            </a:r>
            <a:r>
              <a:rPr lang="en-US" altLang="zh-CN" sz="1600" dirty="0" smtClean="0"/>
              <a:t>d&gt;4</a:t>
            </a:r>
            <a:r>
              <a:rPr lang="zh-CN" altLang="en-US" sz="1600" dirty="0" smtClean="0"/>
              <a:t>这一条件才满足，这就是</a:t>
            </a:r>
            <a:r>
              <a:rPr lang="en-US" altLang="zh-CN" sz="1600" dirty="0" err="1" smtClean="0"/>
              <a:t>Ginzburg</a:t>
            </a:r>
            <a:r>
              <a:rPr lang="zh-CN" altLang="en-US" sz="1600" dirty="0" smtClean="0"/>
              <a:t>判据 。</a:t>
            </a:r>
            <a:endParaRPr lang="en-US" altLang="zh-CN" sz="1600" dirty="0"/>
          </a:p>
          <a:p>
            <a:endParaRPr lang="zh-CN" altLang="en-US" sz="1600" dirty="0"/>
          </a:p>
        </p:txBody>
      </p:sp>
      <p:graphicFrame>
        <p:nvGraphicFramePr>
          <p:cNvPr id="4" name="对象 3"/>
          <p:cNvGraphicFramePr>
            <a:graphicFrameLocks noChangeAspect="1"/>
          </p:cNvGraphicFramePr>
          <p:nvPr/>
        </p:nvGraphicFramePr>
        <p:xfrm>
          <a:off x="1827213" y="1268413"/>
          <a:ext cx="2449512" cy="576262"/>
        </p:xfrm>
        <a:graphic>
          <a:graphicData uri="http://schemas.openxmlformats.org/presentationml/2006/ole">
            <p:oleObj spid="_x0000_s9218" name="Equation" r:id="rId3" imgW="1942920" imgH="457200" progId="Equation.3">
              <p:embed/>
            </p:oleObj>
          </a:graphicData>
        </a:graphic>
      </p:graphicFrame>
      <p:graphicFrame>
        <p:nvGraphicFramePr>
          <p:cNvPr id="5" name="对象 4"/>
          <p:cNvGraphicFramePr>
            <a:graphicFrameLocks noChangeAspect="1"/>
          </p:cNvGraphicFramePr>
          <p:nvPr/>
        </p:nvGraphicFramePr>
        <p:xfrm>
          <a:off x="717971" y="1989138"/>
          <a:ext cx="1075217" cy="287734"/>
        </p:xfrm>
        <a:graphic>
          <a:graphicData uri="http://schemas.openxmlformats.org/presentationml/2006/ole">
            <p:oleObj spid="_x0000_s9219" name="Equation" r:id="rId4" imgW="901440" imgH="241200" progId="Equation.3">
              <p:embed/>
            </p:oleObj>
          </a:graphicData>
        </a:graphic>
      </p:graphicFrame>
      <p:graphicFrame>
        <p:nvGraphicFramePr>
          <p:cNvPr id="6" name="对象 5"/>
          <p:cNvGraphicFramePr>
            <a:graphicFrameLocks noChangeAspect="1"/>
          </p:cNvGraphicFramePr>
          <p:nvPr/>
        </p:nvGraphicFramePr>
        <p:xfrm>
          <a:off x="2627784" y="1916832"/>
          <a:ext cx="1819150" cy="360040"/>
        </p:xfrm>
        <a:graphic>
          <a:graphicData uri="http://schemas.openxmlformats.org/presentationml/2006/ole">
            <p:oleObj spid="_x0000_s9220" name="Equation" r:id="rId5" imgW="1218960" imgH="241200" progId="Equation.3">
              <p:embed/>
            </p:oleObj>
          </a:graphicData>
        </a:graphic>
      </p:graphicFrame>
      <p:sp>
        <p:nvSpPr>
          <p:cNvPr id="7" name="TextBox 6"/>
          <p:cNvSpPr txBox="1"/>
          <p:nvPr/>
        </p:nvSpPr>
        <p:spPr>
          <a:xfrm>
            <a:off x="971600" y="2780928"/>
            <a:ext cx="5832648" cy="369332"/>
          </a:xfrm>
          <a:prstGeom prst="rect">
            <a:avLst/>
          </a:prstGeom>
          <a:noFill/>
        </p:spPr>
        <p:txBody>
          <a:bodyPr wrap="square" rtlCol="0">
            <a:spAutoFit/>
          </a:bodyPr>
          <a:lstStyle/>
          <a:p>
            <a:pPr algn="ctr"/>
            <a:r>
              <a:rPr lang="en-US" altLang="zh-CN" dirty="0" smtClean="0"/>
              <a:t>8.7 </a:t>
            </a:r>
            <a:r>
              <a:rPr lang="zh-CN" altLang="en-US" dirty="0" smtClean="0"/>
              <a:t>标度理论</a:t>
            </a:r>
            <a:endParaRPr lang="zh-CN" altLang="en-US" dirty="0"/>
          </a:p>
        </p:txBody>
      </p:sp>
      <p:sp>
        <p:nvSpPr>
          <p:cNvPr id="8" name="TextBox 7"/>
          <p:cNvSpPr txBox="1"/>
          <p:nvPr/>
        </p:nvSpPr>
        <p:spPr>
          <a:xfrm>
            <a:off x="467544" y="3356992"/>
            <a:ext cx="8136904" cy="1569660"/>
          </a:xfrm>
          <a:prstGeom prst="rect">
            <a:avLst/>
          </a:prstGeom>
          <a:noFill/>
        </p:spPr>
        <p:txBody>
          <a:bodyPr wrap="square" rtlCol="0">
            <a:spAutoFit/>
          </a:bodyPr>
          <a:lstStyle/>
          <a:p>
            <a:r>
              <a:rPr lang="zh-CN" altLang="en-US" sz="1600" dirty="0" smtClean="0"/>
              <a:t>准备知识：</a:t>
            </a:r>
            <a:endParaRPr lang="en-US" altLang="zh-CN" sz="1600" dirty="0" smtClean="0"/>
          </a:p>
          <a:p>
            <a:pPr>
              <a:buFont typeface="Arial" pitchFamily="34" charset="0"/>
              <a:buChar char="•"/>
            </a:pPr>
            <a:endParaRPr lang="en-US" altLang="zh-CN" sz="1600" dirty="0"/>
          </a:p>
          <a:p>
            <a:pPr>
              <a:buFont typeface="Arial" pitchFamily="34" charset="0"/>
              <a:buChar char="•"/>
            </a:pPr>
            <a:r>
              <a:rPr lang="zh-CN" altLang="en-US" sz="1600" dirty="0" smtClean="0"/>
              <a:t> 齐次函数：其定义为：                                ，这里</a:t>
            </a:r>
            <a:r>
              <a:rPr lang="el-GR" altLang="zh-CN" sz="1600" dirty="0" smtClean="0">
                <a:ea typeface="宋体"/>
              </a:rPr>
              <a:t>λ</a:t>
            </a:r>
            <a:r>
              <a:rPr lang="zh-CN" altLang="en-US" sz="1600" dirty="0" smtClean="0">
                <a:ea typeface="宋体"/>
              </a:rPr>
              <a:t>是任意的，</a:t>
            </a:r>
            <a:r>
              <a:rPr lang="en-US" altLang="zh-CN" sz="1600" dirty="0" smtClean="0">
                <a:ea typeface="宋体"/>
              </a:rPr>
              <a:t>p</a:t>
            </a:r>
            <a:r>
              <a:rPr lang="zh-CN" altLang="en-US" sz="1600" dirty="0" smtClean="0">
                <a:ea typeface="宋体"/>
              </a:rPr>
              <a:t>为幂指数。易知</a:t>
            </a:r>
            <a:endParaRPr lang="en-US" altLang="zh-CN" sz="1600" dirty="0" smtClean="0">
              <a:ea typeface="宋体"/>
            </a:endParaRPr>
          </a:p>
          <a:p>
            <a:pPr>
              <a:buFont typeface="Arial" pitchFamily="34" charset="0"/>
              <a:buChar char="•"/>
            </a:pPr>
            <a:endParaRPr lang="en-US" altLang="zh-CN" sz="1600" dirty="0">
              <a:ea typeface="宋体"/>
            </a:endParaRPr>
          </a:p>
          <a:p>
            <a:pPr>
              <a:buFont typeface="Arial" pitchFamily="34" charset="0"/>
              <a:buChar char="•"/>
            </a:pPr>
            <a:endParaRPr lang="en-US" altLang="zh-CN" sz="1600" dirty="0" smtClean="0">
              <a:ea typeface="宋体"/>
            </a:endParaRPr>
          </a:p>
          <a:p>
            <a:pPr>
              <a:buFont typeface="Arial" pitchFamily="34" charset="0"/>
              <a:buChar char="•"/>
            </a:pPr>
            <a:r>
              <a:rPr lang="en-US" altLang="zh-CN" sz="1600" dirty="0">
                <a:ea typeface="宋体"/>
              </a:rPr>
              <a:t> </a:t>
            </a:r>
            <a:r>
              <a:rPr lang="zh-CN" altLang="en-US" sz="1600" dirty="0" smtClean="0">
                <a:ea typeface="宋体"/>
              </a:rPr>
              <a:t>广义齐次函数：定义为：                                ，这里</a:t>
            </a:r>
            <a:r>
              <a:rPr lang="en-US" altLang="zh-CN" sz="1600" dirty="0" smtClean="0">
                <a:ea typeface="宋体"/>
              </a:rPr>
              <a:t>a</a:t>
            </a:r>
            <a:r>
              <a:rPr lang="zh-CN" altLang="en-US" sz="1600" dirty="0" smtClean="0">
                <a:ea typeface="宋体"/>
              </a:rPr>
              <a:t>和</a:t>
            </a:r>
            <a:r>
              <a:rPr lang="en-US" altLang="zh-CN" sz="1600" dirty="0" smtClean="0">
                <a:ea typeface="宋体"/>
              </a:rPr>
              <a:t>b</a:t>
            </a:r>
            <a:r>
              <a:rPr lang="zh-CN" altLang="en-US" sz="1600" dirty="0" smtClean="0">
                <a:ea typeface="宋体"/>
              </a:rPr>
              <a:t>是任意的。于是</a:t>
            </a:r>
            <a:endParaRPr lang="zh-CN" altLang="en-US" sz="1600" dirty="0"/>
          </a:p>
        </p:txBody>
      </p:sp>
      <p:graphicFrame>
        <p:nvGraphicFramePr>
          <p:cNvPr id="9" name="对象 8"/>
          <p:cNvGraphicFramePr>
            <a:graphicFrameLocks noChangeAspect="1"/>
          </p:cNvGraphicFramePr>
          <p:nvPr/>
        </p:nvGraphicFramePr>
        <p:xfrm>
          <a:off x="2627784" y="3890764"/>
          <a:ext cx="1535545" cy="258316"/>
        </p:xfrm>
        <a:graphic>
          <a:graphicData uri="http://schemas.openxmlformats.org/presentationml/2006/ole">
            <p:oleObj spid="_x0000_s9221" name="Equation" r:id="rId6" imgW="1358640" imgH="228600" progId="Equation.3">
              <p:embed/>
            </p:oleObj>
          </a:graphicData>
        </a:graphic>
      </p:graphicFrame>
      <p:graphicFrame>
        <p:nvGraphicFramePr>
          <p:cNvPr id="10" name="对象 9"/>
          <p:cNvGraphicFramePr>
            <a:graphicFrameLocks noChangeAspect="1"/>
          </p:cNvGraphicFramePr>
          <p:nvPr/>
        </p:nvGraphicFramePr>
        <p:xfrm>
          <a:off x="2051720" y="4221088"/>
          <a:ext cx="4848546" cy="288032"/>
        </p:xfrm>
        <a:graphic>
          <a:graphicData uri="http://schemas.openxmlformats.org/presentationml/2006/ole">
            <p:oleObj spid="_x0000_s9222" name="Equation" r:id="rId7" imgW="3848040" imgH="228600" progId="Equation.3">
              <p:embed/>
            </p:oleObj>
          </a:graphicData>
        </a:graphic>
      </p:graphicFrame>
      <p:graphicFrame>
        <p:nvGraphicFramePr>
          <p:cNvPr id="9223" name="Object 7"/>
          <p:cNvGraphicFramePr>
            <a:graphicFrameLocks noChangeAspect="1"/>
          </p:cNvGraphicFramePr>
          <p:nvPr/>
        </p:nvGraphicFramePr>
        <p:xfrm>
          <a:off x="2822575" y="4611985"/>
          <a:ext cx="1579563" cy="257175"/>
        </p:xfrm>
        <a:graphic>
          <a:graphicData uri="http://schemas.openxmlformats.org/presentationml/2006/ole">
            <p:oleObj spid="_x0000_s9223" name="Equation" r:id="rId8" imgW="1396800" imgH="228600" progId="Equation.3">
              <p:embed/>
            </p:oleObj>
          </a:graphicData>
        </a:graphic>
      </p:graphicFrame>
      <p:graphicFrame>
        <p:nvGraphicFramePr>
          <p:cNvPr id="9224" name="Object 8"/>
          <p:cNvGraphicFramePr>
            <a:graphicFrameLocks noChangeAspect="1"/>
          </p:cNvGraphicFramePr>
          <p:nvPr/>
        </p:nvGraphicFramePr>
        <p:xfrm>
          <a:off x="1290638" y="4868267"/>
          <a:ext cx="5794375" cy="288925"/>
        </p:xfrm>
        <a:graphic>
          <a:graphicData uri="http://schemas.openxmlformats.org/presentationml/2006/ole">
            <p:oleObj spid="_x0000_s9224" name="Equation" r:id="rId9" imgW="4597200" imgH="228600" progId="Equation.3">
              <p:embed/>
            </p:oleObj>
          </a:graphicData>
        </a:graphic>
      </p:graphicFrame>
      <p:sp>
        <p:nvSpPr>
          <p:cNvPr id="13" name="TextBox 12"/>
          <p:cNvSpPr txBox="1"/>
          <p:nvPr/>
        </p:nvSpPr>
        <p:spPr>
          <a:xfrm>
            <a:off x="467544" y="5301209"/>
            <a:ext cx="7704856" cy="830997"/>
          </a:xfrm>
          <a:prstGeom prst="rect">
            <a:avLst/>
          </a:prstGeom>
          <a:noFill/>
        </p:spPr>
        <p:txBody>
          <a:bodyPr wrap="square" rtlCol="0">
            <a:spAutoFit/>
          </a:bodyPr>
          <a:lstStyle/>
          <a:p>
            <a:r>
              <a:rPr lang="zh-CN" altLang="en-US" sz="1600" dirty="0" smtClean="0"/>
              <a:t>标度假说认为在相变点附近，吉布斯自由能</a:t>
            </a:r>
            <a:r>
              <a:rPr lang="en-US" altLang="zh-CN" sz="1600" dirty="0" smtClean="0"/>
              <a:t>G</a:t>
            </a:r>
            <a:r>
              <a:rPr lang="zh-CN" altLang="en-US" sz="1600" dirty="0" smtClean="0"/>
              <a:t>的奇异部分是约化温度</a:t>
            </a:r>
            <a:r>
              <a:rPr lang="en-US" altLang="zh-CN" sz="1600" dirty="0" smtClean="0"/>
              <a:t>t</a:t>
            </a:r>
            <a:r>
              <a:rPr lang="zh-CN" altLang="en-US" sz="1600" dirty="0"/>
              <a:t>和</a:t>
            </a:r>
            <a:r>
              <a:rPr lang="en-US" altLang="zh-CN" sz="1600" dirty="0" smtClean="0"/>
              <a:t>h=H/(</a:t>
            </a:r>
            <a:r>
              <a:rPr lang="en-US" altLang="zh-CN" sz="1600" dirty="0" err="1" smtClean="0"/>
              <a:t>k</a:t>
            </a:r>
            <a:r>
              <a:rPr lang="en-US" altLang="zh-CN" sz="1000" dirty="0" err="1" smtClean="0"/>
              <a:t>B</a:t>
            </a:r>
            <a:r>
              <a:rPr lang="en-US" altLang="zh-CN" sz="1600" dirty="0" err="1" smtClean="0"/>
              <a:t>T</a:t>
            </a:r>
            <a:r>
              <a:rPr lang="en-US" altLang="zh-CN" sz="1600" dirty="0" smtClean="0"/>
              <a:t>)</a:t>
            </a:r>
            <a:r>
              <a:rPr lang="zh-CN" altLang="en-US" sz="1600" dirty="0" smtClean="0"/>
              <a:t>的广义齐次函数，即</a:t>
            </a:r>
            <a:endParaRPr lang="en-US" altLang="zh-CN" sz="1600" dirty="0" smtClean="0"/>
          </a:p>
          <a:p>
            <a:r>
              <a:rPr lang="zh-CN" altLang="en-US" sz="1600" dirty="0"/>
              <a:t>于是</a:t>
            </a:r>
            <a:r>
              <a:rPr lang="zh-CN" altLang="en-US" sz="1600" dirty="0" smtClean="0"/>
              <a:t>有：</a:t>
            </a:r>
            <a:endParaRPr lang="zh-CN" altLang="en-US" sz="1600" dirty="0"/>
          </a:p>
        </p:txBody>
      </p:sp>
      <p:pic>
        <p:nvPicPr>
          <p:cNvPr id="9225" name="Picture 9"/>
          <p:cNvPicPr>
            <a:picLocks noChangeAspect="1" noChangeArrowheads="1"/>
          </p:cNvPicPr>
          <p:nvPr/>
        </p:nvPicPr>
        <p:blipFill>
          <a:blip r:embed="rId10" cstate="print"/>
          <a:srcRect/>
          <a:stretch>
            <a:fillRect/>
          </a:stretch>
        </p:blipFill>
        <p:spPr bwMode="auto">
          <a:xfrm>
            <a:off x="2123728" y="5661248"/>
            <a:ext cx="2304256" cy="324959"/>
          </a:xfrm>
          <a:prstGeom prst="rect">
            <a:avLst/>
          </a:prstGeom>
          <a:noFill/>
          <a:ln w="9525">
            <a:noFill/>
            <a:miter lim="800000"/>
            <a:headEnd/>
            <a:tailEnd/>
          </a:ln>
        </p:spPr>
      </p:pic>
      <p:pic>
        <p:nvPicPr>
          <p:cNvPr id="9226" name="Picture 10"/>
          <p:cNvPicPr>
            <a:picLocks noChangeAspect="1" noChangeArrowheads="1"/>
          </p:cNvPicPr>
          <p:nvPr/>
        </p:nvPicPr>
        <p:blipFill>
          <a:blip r:embed="rId11" cstate="print"/>
          <a:srcRect/>
          <a:stretch>
            <a:fillRect/>
          </a:stretch>
        </p:blipFill>
        <p:spPr bwMode="auto">
          <a:xfrm>
            <a:off x="1315790" y="5949280"/>
            <a:ext cx="3904282" cy="80982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568952" cy="6247864"/>
          </a:xfrm>
          <a:prstGeom prst="rect">
            <a:avLst/>
          </a:prstGeom>
          <a:noFill/>
        </p:spPr>
        <p:txBody>
          <a:bodyPr wrap="square" rtlCol="0">
            <a:spAutoFit/>
          </a:bodyPr>
          <a:lstStyle/>
          <a:p>
            <a:pPr>
              <a:buFont typeface="Arial" pitchFamily="34" charset="0"/>
              <a:buChar char="•"/>
            </a:pPr>
            <a:r>
              <a:rPr lang="zh-CN" altLang="en-US" sz="1600" dirty="0" smtClean="0"/>
              <a:t> 对</a:t>
            </a:r>
            <a:r>
              <a:rPr lang="en-US" altLang="zh-CN" sz="1600" dirty="0" smtClean="0"/>
              <a:t>h</a:t>
            </a:r>
            <a:r>
              <a:rPr lang="zh-CN" altLang="en-US" sz="1600" dirty="0" smtClean="0"/>
              <a:t>微分可得磁化强度</a:t>
            </a:r>
            <a:endParaRPr lang="en-US" altLang="zh-CN" sz="1600" dirty="0" smtClean="0"/>
          </a:p>
          <a:p>
            <a:r>
              <a:rPr lang="en-US" altLang="zh-CN" sz="1600" dirty="0" smtClean="0"/>
              <a:t>  h=0</a:t>
            </a:r>
            <a:r>
              <a:rPr lang="zh-CN" altLang="en-US" sz="1600" dirty="0" smtClean="0"/>
              <a:t>时，有</a:t>
            </a:r>
            <a:endParaRPr lang="en-US" altLang="zh-CN" sz="1600" dirty="0" smtClean="0"/>
          </a:p>
          <a:p>
            <a:endParaRPr lang="en-US" altLang="zh-CN" sz="1600" dirty="0"/>
          </a:p>
          <a:p>
            <a:r>
              <a:rPr lang="zh-CN" altLang="en-US" sz="1600" dirty="0" smtClean="0"/>
              <a:t>  比较              得</a:t>
            </a:r>
            <a:endParaRPr lang="en-US" altLang="zh-CN" sz="1600" dirty="0" smtClean="0"/>
          </a:p>
          <a:p>
            <a:endParaRPr lang="en-US" altLang="zh-CN" sz="1600" dirty="0" smtClean="0"/>
          </a:p>
          <a:p>
            <a:pPr>
              <a:buFont typeface="Arial" pitchFamily="34" charset="0"/>
              <a:buChar char="•"/>
            </a:pPr>
            <a:r>
              <a:rPr lang="en-US" altLang="zh-CN" sz="1600" dirty="0"/>
              <a:t> </a:t>
            </a:r>
            <a:r>
              <a:rPr lang="zh-CN" altLang="en-US" sz="1600" dirty="0" smtClean="0"/>
              <a:t>磁化强度对</a:t>
            </a:r>
            <a:r>
              <a:rPr lang="en-US" altLang="zh-CN" sz="1600" dirty="0" smtClean="0"/>
              <a:t>h</a:t>
            </a:r>
            <a:r>
              <a:rPr lang="zh-CN" altLang="en-US" sz="1600" dirty="0" smtClean="0"/>
              <a:t>微分得等温磁化率：</a:t>
            </a:r>
            <a:endParaRPr lang="en-US" altLang="zh-CN" sz="1600" dirty="0" smtClean="0"/>
          </a:p>
          <a:p>
            <a:pPr>
              <a:buFont typeface="Arial" pitchFamily="34" charset="0"/>
              <a:buChar char="•"/>
            </a:pPr>
            <a:endParaRPr lang="en-US" altLang="zh-CN" sz="1600" dirty="0"/>
          </a:p>
          <a:p>
            <a:pPr>
              <a:buFont typeface="Arial" pitchFamily="34" charset="0"/>
              <a:buChar char="•"/>
            </a:pPr>
            <a:endParaRPr lang="en-US" altLang="zh-CN" sz="1600" dirty="0" smtClean="0"/>
          </a:p>
          <a:p>
            <a:pPr>
              <a:buFont typeface="Arial" pitchFamily="34" charset="0"/>
              <a:buChar char="•"/>
            </a:pPr>
            <a:endParaRPr lang="en-US" altLang="zh-CN" sz="1600" dirty="0"/>
          </a:p>
          <a:p>
            <a:r>
              <a:rPr lang="en-US" altLang="zh-CN" sz="1600" dirty="0" smtClean="0"/>
              <a:t>   </a:t>
            </a:r>
            <a:r>
              <a:rPr lang="zh-CN" altLang="en-US" sz="1600" dirty="0" smtClean="0"/>
              <a:t>与               对比后得</a:t>
            </a:r>
            <a:endParaRPr lang="en-US" altLang="zh-CN" sz="1600" dirty="0" smtClean="0"/>
          </a:p>
          <a:p>
            <a:endParaRPr lang="en-US" altLang="zh-CN" sz="1600" dirty="0"/>
          </a:p>
          <a:p>
            <a:pPr>
              <a:buFont typeface="Arial" pitchFamily="34" charset="0"/>
              <a:buChar char="•"/>
            </a:pPr>
            <a:r>
              <a:rPr lang="zh-CN" altLang="en-US" sz="1600" dirty="0" smtClean="0"/>
              <a:t>吉布斯自由能对</a:t>
            </a:r>
            <a:r>
              <a:rPr lang="en-US" altLang="zh-CN" sz="1600" dirty="0" smtClean="0"/>
              <a:t>t</a:t>
            </a:r>
            <a:r>
              <a:rPr lang="zh-CN" altLang="en-US" sz="1600" dirty="0" smtClean="0"/>
              <a:t>微分两次，可得热容：</a:t>
            </a:r>
            <a:endParaRPr lang="en-US" altLang="zh-CN" sz="1600" dirty="0" smtClean="0"/>
          </a:p>
          <a:p>
            <a:r>
              <a:rPr lang="zh-CN" altLang="en-US" sz="1600" dirty="0" smtClean="0"/>
              <a:t>  与               对比后得</a:t>
            </a:r>
            <a:endParaRPr lang="en-US" altLang="zh-CN" sz="1600" dirty="0" smtClean="0"/>
          </a:p>
          <a:p>
            <a:pPr>
              <a:buFont typeface="Arial" pitchFamily="34" charset="0"/>
              <a:buChar char="•"/>
            </a:pPr>
            <a:endParaRPr lang="en-US" altLang="zh-CN" sz="1600" dirty="0"/>
          </a:p>
          <a:p>
            <a:pPr>
              <a:buFont typeface="Arial" pitchFamily="34" charset="0"/>
              <a:buChar char="•"/>
            </a:pPr>
            <a:r>
              <a:rPr lang="zh-CN" altLang="en-US" sz="1600" dirty="0" smtClean="0"/>
              <a:t>吉布斯自由能对</a:t>
            </a:r>
            <a:r>
              <a:rPr lang="en-US" altLang="zh-CN" sz="1600" dirty="0" smtClean="0"/>
              <a:t>h</a:t>
            </a:r>
            <a:r>
              <a:rPr lang="zh-CN" altLang="en-US" sz="1600" dirty="0" smtClean="0"/>
              <a:t>微分，并取</a:t>
            </a:r>
            <a:r>
              <a:rPr lang="en-US" altLang="zh-CN" sz="1600" dirty="0" smtClean="0"/>
              <a:t>t=0</a:t>
            </a:r>
            <a:r>
              <a:rPr lang="zh-CN" altLang="en-US" sz="1600" dirty="0" smtClean="0"/>
              <a:t>，可得</a:t>
            </a:r>
            <a:endParaRPr lang="en-US" altLang="zh-CN" sz="1600" dirty="0"/>
          </a:p>
          <a:p>
            <a:endParaRPr lang="en-US" altLang="zh-CN" sz="1600" dirty="0" smtClean="0"/>
          </a:p>
          <a:p>
            <a:r>
              <a:rPr lang="en-US" altLang="zh-CN" sz="1600" dirty="0"/>
              <a:t> </a:t>
            </a:r>
            <a:r>
              <a:rPr lang="en-US" altLang="zh-CN" sz="1600" dirty="0" smtClean="0"/>
              <a:t>  </a:t>
            </a:r>
            <a:r>
              <a:rPr lang="zh-CN" altLang="en-US" sz="1600" dirty="0" smtClean="0"/>
              <a:t>与              对比后得</a:t>
            </a:r>
            <a:endParaRPr lang="en-US" altLang="zh-CN" sz="1600" dirty="0" smtClean="0"/>
          </a:p>
          <a:p>
            <a:endParaRPr lang="en-US" altLang="zh-CN" sz="1600" dirty="0"/>
          </a:p>
          <a:p>
            <a:r>
              <a:rPr lang="zh-CN" altLang="en-US" sz="1600" dirty="0" smtClean="0"/>
              <a:t>由以上四式可得两个标度律：</a:t>
            </a:r>
            <a:endParaRPr lang="en-US" altLang="zh-CN" sz="1600" dirty="0" smtClean="0"/>
          </a:p>
          <a:p>
            <a:endParaRPr lang="en-US" altLang="zh-CN" sz="1600" dirty="0"/>
          </a:p>
          <a:p>
            <a:endParaRPr lang="en-US" altLang="zh-CN" sz="1600" dirty="0" smtClean="0"/>
          </a:p>
          <a:p>
            <a:endParaRPr lang="en-US" altLang="zh-CN" sz="1600" dirty="0"/>
          </a:p>
          <a:p>
            <a:r>
              <a:rPr lang="zh-CN" altLang="en-US" sz="1600" dirty="0" smtClean="0"/>
              <a:t>下面考虑关联函数</a:t>
            </a:r>
            <a:r>
              <a:rPr lang="el-GR" altLang="zh-CN" sz="1600" dirty="0" smtClean="0">
                <a:ea typeface="宋体"/>
              </a:rPr>
              <a:t>Γ</a:t>
            </a:r>
            <a:r>
              <a:rPr lang="zh-CN" altLang="en-US" sz="1600" dirty="0" smtClean="0"/>
              <a:t>，我们有：</a:t>
            </a:r>
            <a:endParaRPr lang="en-US" altLang="zh-CN" sz="1600" dirty="0" smtClean="0"/>
          </a:p>
          <a:p>
            <a:endParaRPr lang="en-US" altLang="zh-CN" sz="1600" dirty="0" smtClean="0"/>
          </a:p>
          <a:p>
            <a:r>
              <a:rPr lang="zh-CN" altLang="en-US" sz="1600" dirty="0" smtClean="0"/>
              <a:t>这里                            ，这个标度形式可在特殊情况下从</a:t>
            </a:r>
            <a:r>
              <a:rPr lang="en-US" altLang="zh-CN" sz="1600" dirty="0" err="1" smtClean="0"/>
              <a:t>Ising</a:t>
            </a:r>
            <a:r>
              <a:rPr lang="zh-CN" altLang="en-US" sz="1600" dirty="0" smtClean="0"/>
              <a:t>系统的哈密顿量得出</a:t>
            </a:r>
            <a:endParaRPr lang="en-US" altLang="zh-CN" sz="1600" dirty="0" smtClean="0"/>
          </a:p>
        </p:txBody>
      </p:sp>
      <p:pic>
        <p:nvPicPr>
          <p:cNvPr id="10242" name="Picture 2"/>
          <p:cNvPicPr>
            <a:picLocks noChangeAspect="1" noChangeArrowheads="1"/>
          </p:cNvPicPr>
          <p:nvPr/>
        </p:nvPicPr>
        <p:blipFill>
          <a:blip r:embed="rId3" cstate="print"/>
          <a:srcRect/>
          <a:stretch>
            <a:fillRect/>
          </a:stretch>
        </p:blipFill>
        <p:spPr bwMode="auto">
          <a:xfrm>
            <a:off x="2442592" y="293695"/>
            <a:ext cx="2921496" cy="399001"/>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1748235" y="692696"/>
            <a:ext cx="2463725" cy="386054"/>
          </a:xfrm>
          <a:prstGeom prst="rect">
            <a:avLst/>
          </a:prstGeom>
          <a:noFill/>
          <a:ln w="9525">
            <a:noFill/>
            <a:miter lim="800000"/>
            <a:headEnd/>
            <a:tailEnd/>
          </a:ln>
        </p:spPr>
      </p:pic>
      <p:graphicFrame>
        <p:nvGraphicFramePr>
          <p:cNvPr id="5" name="对象 4"/>
          <p:cNvGraphicFramePr>
            <a:graphicFrameLocks noChangeAspect="1"/>
          </p:cNvGraphicFramePr>
          <p:nvPr/>
        </p:nvGraphicFramePr>
        <p:xfrm>
          <a:off x="836216" y="1079179"/>
          <a:ext cx="639440" cy="261589"/>
        </p:xfrm>
        <a:graphic>
          <a:graphicData uri="http://schemas.openxmlformats.org/presentationml/2006/ole">
            <p:oleObj spid="_x0000_s10244" name="Equation" r:id="rId5" imgW="558720" imgH="228600" progId="Equation.3">
              <p:embed/>
            </p:oleObj>
          </a:graphicData>
        </a:graphic>
      </p:graphicFrame>
      <p:graphicFrame>
        <p:nvGraphicFramePr>
          <p:cNvPr id="6" name="对象 5"/>
          <p:cNvGraphicFramePr>
            <a:graphicFrameLocks noChangeAspect="1"/>
          </p:cNvGraphicFramePr>
          <p:nvPr/>
        </p:nvGraphicFramePr>
        <p:xfrm>
          <a:off x="1649512" y="980728"/>
          <a:ext cx="762248" cy="498393"/>
        </p:xfrm>
        <a:graphic>
          <a:graphicData uri="http://schemas.openxmlformats.org/presentationml/2006/ole">
            <p:oleObj spid="_x0000_s10245" name="Equation" r:id="rId6" imgW="660240" imgH="431640" progId="Equation.3">
              <p:embed/>
            </p:oleObj>
          </a:graphicData>
        </a:graphic>
      </p:graphicFrame>
      <p:pic>
        <p:nvPicPr>
          <p:cNvPr id="10246" name="Picture 6"/>
          <p:cNvPicPr>
            <a:picLocks noChangeAspect="1" noChangeArrowheads="1"/>
          </p:cNvPicPr>
          <p:nvPr/>
        </p:nvPicPr>
        <p:blipFill>
          <a:blip r:embed="rId7" cstate="print"/>
          <a:srcRect/>
          <a:stretch>
            <a:fillRect/>
          </a:stretch>
        </p:blipFill>
        <p:spPr bwMode="auto">
          <a:xfrm>
            <a:off x="971600" y="1844824"/>
            <a:ext cx="5298157" cy="589558"/>
          </a:xfrm>
          <a:prstGeom prst="rect">
            <a:avLst/>
          </a:prstGeom>
          <a:noFill/>
          <a:ln w="9525">
            <a:noFill/>
            <a:miter lim="800000"/>
            <a:headEnd/>
            <a:tailEnd/>
          </a:ln>
        </p:spPr>
      </p:pic>
      <p:graphicFrame>
        <p:nvGraphicFramePr>
          <p:cNvPr id="8" name="对象 7"/>
          <p:cNvGraphicFramePr>
            <a:graphicFrameLocks noChangeAspect="1"/>
          </p:cNvGraphicFramePr>
          <p:nvPr/>
        </p:nvGraphicFramePr>
        <p:xfrm>
          <a:off x="683568" y="2564904"/>
          <a:ext cx="703194" cy="258316"/>
        </p:xfrm>
        <a:graphic>
          <a:graphicData uri="http://schemas.openxmlformats.org/presentationml/2006/ole">
            <p:oleObj spid="_x0000_s10247" name="Equation" r:id="rId8" imgW="622080" imgH="228600" progId="Equation.3">
              <p:embed/>
            </p:oleObj>
          </a:graphicData>
        </a:graphic>
      </p:graphicFrame>
      <p:graphicFrame>
        <p:nvGraphicFramePr>
          <p:cNvPr id="10248" name="Object 8"/>
          <p:cNvGraphicFramePr>
            <a:graphicFrameLocks noChangeAspect="1"/>
          </p:cNvGraphicFramePr>
          <p:nvPr/>
        </p:nvGraphicFramePr>
        <p:xfrm>
          <a:off x="2240682" y="2492375"/>
          <a:ext cx="819150" cy="498475"/>
        </p:xfrm>
        <a:graphic>
          <a:graphicData uri="http://schemas.openxmlformats.org/presentationml/2006/ole">
            <p:oleObj spid="_x0000_s10248" name="Equation" r:id="rId9" imgW="711000" imgH="431640" progId="Equation.3">
              <p:embed/>
            </p:oleObj>
          </a:graphicData>
        </a:graphic>
      </p:graphicFrame>
      <p:pic>
        <p:nvPicPr>
          <p:cNvPr id="10249" name="Picture 9"/>
          <p:cNvPicPr>
            <a:picLocks noChangeAspect="1" noChangeArrowheads="1"/>
          </p:cNvPicPr>
          <p:nvPr/>
        </p:nvPicPr>
        <p:blipFill>
          <a:blip r:embed="rId10" cstate="print"/>
          <a:srcRect/>
          <a:stretch>
            <a:fillRect/>
          </a:stretch>
        </p:blipFill>
        <p:spPr bwMode="auto">
          <a:xfrm>
            <a:off x="3923929" y="3686786"/>
            <a:ext cx="3528391" cy="462294"/>
          </a:xfrm>
          <a:prstGeom prst="rect">
            <a:avLst/>
          </a:prstGeom>
          <a:noFill/>
          <a:ln w="9525">
            <a:noFill/>
            <a:miter lim="800000"/>
            <a:headEnd/>
            <a:tailEnd/>
          </a:ln>
        </p:spPr>
      </p:pic>
      <p:graphicFrame>
        <p:nvGraphicFramePr>
          <p:cNvPr id="10250" name="Object 10"/>
          <p:cNvGraphicFramePr>
            <a:graphicFrameLocks noChangeAspect="1"/>
          </p:cNvGraphicFramePr>
          <p:nvPr/>
        </p:nvGraphicFramePr>
        <p:xfrm>
          <a:off x="649288" y="4280520"/>
          <a:ext cx="660400" cy="228600"/>
        </p:xfrm>
        <a:graphic>
          <a:graphicData uri="http://schemas.openxmlformats.org/presentationml/2006/ole">
            <p:oleObj spid="_x0000_s10250" name="Equation" r:id="rId11" imgW="583920" imgH="203040" progId="Equation.3">
              <p:embed/>
            </p:oleObj>
          </a:graphicData>
        </a:graphic>
      </p:graphicFrame>
      <p:graphicFrame>
        <p:nvGraphicFramePr>
          <p:cNvPr id="10251" name="Object 11"/>
          <p:cNvGraphicFramePr>
            <a:graphicFrameLocks noChangeAspect="1"/>
          </p:cNvGraphicFramePr>
          <p:nvPr/>
        </p:nvGraphicFramePr>
        <p:xfrm>
          <a:off x="2232025" y="4154661"/>
          <a:ext cx="744538" cy="498475"/>
        </p:xfrm>
        <a:graphic>
          <a:graphicData uri="http://schemas.openxmlformats.org/presentationml/2006/ole">
            <p:oleObj spid="_x0000_s10251" name="Equation" r:id="rId12" imgW="647640" imgH="431640" progId="Equation.3">
              <p:embed/>
            </p:oleObj>
          </a:graphicData>
        </a:graphic>
      </p:graphicFrame>
      <p:graphicFrame>
        <p:nvGraphicFramePr>
          <p:cNvPr id="10252" name="Object 12"/>
          <p:cNvGraphicFramePr>
            <a:graphicFrameLocks noChangeAspect="1"/>
          </p:cNvGraphicFramePr>
          <p:nvPr/>
        </p:nvGraphicFramePr>
        <p:xfrm>
          <a:off x="2051720" y="5085184"/>
          <a:ext cx="2089150" cy="261937"/>
        </p:xfrm>
        <a:graphic>
          <a:graphicData uri="http://schemas.openxmlformats.org/presentationml/2006/ole">
            <p:oleObj spid="_x0000_s10252" name="Equation" r:id="rId13" imgW="1726920" imgH="215640" progId="Equation.3">
              <p:embed/>
            </p:oleObj>
          </a:graphicData>
        </a:graphic>
      </p:graphicFrame>
      <p:graphicFrame>
        <p:nvGraphicFramePr>
          <p:cNvPr id="10253" name="Object 13"/>
          <p:cNvGraphicFramePr>
            <a:graphicFrameLocks noChangeAspect="1"/>
          </p:cNvGraphicFramePr>
          <p:nvPr/>
        </p:nvGraphicFramePr>
        <p:xfrm>
          <a:off x="1763688" y="5392960"/>
          <a:ext cx="2736850" cy="268288"/>
        </p:xfrm>
        <a:graphic>
          <a:graphicData uri="http://schemas.openxmlformats.org/presentationml/2006/ole">
            <p:oleObj spid="_x0000_s10253" name="Equation" r:id="rId14" imgW="2197080" imgH="215640" progId="Equation.3">
              <p:embed/>
            </p:oleObj>
          </a:graphicData>
        </a:graphic>
      </p:graphicFrame>
      <p:pic>
        <p:nvPicPr>
          <p:cNvPr id="10254" name="Picture 14"/>
          <p:cNvPicPr>
            <a:picLocks noChangeAspect="1" noChangeArrowheads="1"/>
          </p:cNvPicPr>
          <p:nvPr/>
        </p:nvPicPr>
        <p:blipFill>
          <a:blip r:embed="rId15" cstate="print"/>
          <a:srcRect/>
          <a:stretch>
            <a:fillRect/>
          </a:stretch>
        </p:blipFill>
        <p:spPr bwMode="auto">
          <a:xfrm>
            <a:off x="3059832" y="5661248"/>
            <a:ext cx="4272476" cy="432048"/>
          </a:xfrm>
          <a:prstGeom prst="rect">
            <a:avLst/>
          </a:prstGeom>
          <a:noFill/>
          <a:ln w="9525">
            <a:noFill/>
            <a:miter lim="800000"/>
            <a:headEnd/>
            <a:tailEnd/>
          </a:ln>
        </p:spPr>
      </p:pic>
      <p:graphicFrame>
        <p:nvGraphicFramePr>
          <p:cNvPr id="16" name="对象 15"/>
          <p:cNvGraphicFramePr>
            <a:graphicFrameLocks noChangeAspect="1"/>
          </p:cNvGraphicFramePr>
          <p:nvPr/>
        </p:nvGraphicFramePr>
        <p:xfrm>
          <a:off x="755576" y="6237311"/>
          <a:ext cx="1280147" cy="288033"/>
        </p:xfrm>
        <a:graphic>
          <a:graphicData uri="http://schemas.openxmlformats.org/presentationml/2006/ole">
            <p:oleObj spid="_x0000_s10255" name="Equation" r:id="rId16" imgW="1015920" imgH="228600" progId="Equation.3">
              <p:embed/>
            </p:oleObj>
          </a:graphicData>
        </a:graphic>
      </p:graphicFrame>
      <p:pic>
        <p:nvPicPr>
          <p:cNvPr id="10256" name="Picture 16"/>
          <p:cNvPicPr>
            <a:picLocks noChangeAspect="1" noChangeArrowheads="1"/>
          </p:cNvPicPr>
          <p:nvPr/>
        </p:nvPicPr>
        <p:blipFill>
          <a:blip r:embed="rId17" cstate="print"/>
          <a:srcRect/>
          <a:stretch>
            <a:fillRect/>
          </a:stretch>
        </p:blipFill>
        <p:spPr bwMode="auto">
          <a:xfrm>
            <a:off x="1187624" y="6446024"/>
            <a:ext cx="2232248" cy="295344"/>
          </a:xfrm>
          <a:prstGeom prst="rect">
            <a:avLst/>
          </a:prstGeom>
          <a:noFill/>
          <a:ln w="9525">
            <a:noFill/>
            <a:miter lim="800000"/>
            <a:headEnd/>
            <a:tailEnd/>
          </a:ln>
        </p:spPr>
      </p:pic>
      <p:pic>
        <p:nvPicPr>
          <p:cNvPr id="10257" name="Picture 17"/>
          <p:cNvPicPr>
            <a:picLocks noChangeAspect="1" noChangeArrowheads="1"/>
          </p:cNvPicPr>
          <p:nvPr/>
        </p:nvPicPr>
        <p:blipFill>
          <a:blip r:embed="rId18" cstate="print"/>
          <a:srcRect/>
          <a:stretch>
            <a:fillRect/>
          </a:stretch>
        </p:blipFill>
        <p:spPr bwMode="auto">
          <a:xfrm>
            <a:off x="3923928" y="2990383"/>
            <a:ext cx="3445371" cy="438617"/>
          </a:xfrm>
          <a:prstGeom prst="rect">
            <a:avLst/>
          </a:prstGeom>
          <a:noFill/>
          <a:ln w="9525">
            <a:noFill/>
            <a:miter lim="800000"/>
            <a:headEnd/>
            <a:tailEnd/>
          </a:ln>
        </p:spPr>
      </p:pic>
      <p:graphicFrame>
        <p:nvGraphicFramePr>
          <p:cNvPr id="10258" name="Object 18"/>
          <p:cNvGraphicFramePr>
            <a:graphicFrameLocks noChangeAspect="1"/>
          </p:cNvGraphicFramePr>
          <p:nvPr/>
        </p:nvGraphicFramePr>
        <p:xfrm>
          <a:off x="677590" y="3284538"/>
          <a:ext cx="654050" cy="261937"/>
        </p:xfrm>
        <a:graphic>
          <a:graphicData uri="http://schemas.openxmlformats.org/presentationml/2006/ole">
            <p:oleObj spid="_x0000_s10258" name="Equation" r:id="rId19" imgW="571320" imgH="228600" progId="Equation.3">
              <p:embed/>
            </p:oleObj>
          </a:graphicData>
        </a:graphic>
      </p:graphicFrame>
      <p:graphicFrame>
        <p:nvGraphicFramePr>
          <p:cNvPr id="10259" name="Object 19"/>
          <p:cNvGraphicFramePr>
            <a:graphicFrameLocks noChangeAspect="1"/>
          </p:cNvGraphicFramePr>
          <p:nvPr/>
        </p:nvGraphicFramePr>
        <p:xfrm>
          <a:off x="2195736" y="3284984"/>
          <a:ext cx="774700" cy="498475"/>
        </p:xfrm>
        <a:graphic>
          <a:graphicData uri="http://schemas.openxmlformats.org/presentationml/2006/ole">
            <p:oleObj spid="_x0000_s10259" name="Equation" r:id="rId20" imgW="672840" imgH="43164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3293209"/>
          </a:xfrm>
          <a:prstGeom prst="rect">
            <a:avLst/>
          </a:prstGeom>
          <a:noFill/>
        </p:spPr>
        <p:txBody>
          <a:bodyPr wrap="square" rtlCol="0">
            <a:spAutoFit/>
          </a:bodyPr>
          <a:lstStyle/>
          <a:p>
            <a:r>
              <a:rPr lang="zh-CN" altLang="en-US" sz="1600" dirty="0" smtClean="0"/>
              <a:t>当</a:t>
            </a:r>
            <a:r>
              <a:rPr lang="el-GR" altLang="zh-CN" sz="1600" dirty="0" smtClean="0">
                <a:ea typeface="宋体"/>
              </a:rPr>
              <a:t>λ</a:t>
            </a:r>
            <a:r>
              <a:rPr lang="zh-CN" altLang="en-US" sz="1600" dirty="0" smtClean="0">
                <a:ea typeface="宋体"/>
              </a:rPr>
              <a:t>＝</a:t>
            </a:r>
            <a:r>
              <a:rPr lang="el-GR" altLang="zh-CN" sz="1600" dirty="0" smtClean="0">
                <a:ea typeface="宋体"/>
              </a:rPr>
              <a:t>ξ</a:t>
            </a:r>
            <a:r>
              <a:rPr lang="zh-CN" altLang="en-US" sz="1600" dirty="0" smtClean="0">
                <a:ea typeface="宋体"/>
              </a:rPr>
              <a:t>为关联长度时，           ，且关联长度是临界点附近唯一有关的特征长度。               应能包含这一情况，于是</a:t>
            </a:r>
            <a:endParaRPr lang="en-US" altLang="zh-CN" sz="1600" dirty="0" smtClean="0">
              <a:ea typeface="宋体"/>
            </a:endParaRPr>
          </a:p>
          <a:p>
            <a:endParaRPr lang="en-US" altLang="zh-CN" sz="1600" dirty="0">
              <a:ea typeface="宋体"/>
            </a:endParaRPr>
          </a:p>
          <a:p>
            <a:endParaRPr lang="en-US" altLang="zh-CN" sz="1600" dirty="0" smtClean="0">
              <a:ea typeface="宋体"/>
            </a:endParaRPr>
          </a:p>
          <a:p>
            <a:r>
              <a:rPr lang="zh-CN" altLang="en-US" sz="1600" dirty="0" smtClean="0">
                <a:ea typeface="宋体"/>
              </a:rPr>
              <a:t>利用前面得到的等式有标度律：</a:t>
            </a:r>
            <a:endParaRPr lang="en-US" altLang="zh-CN" sz="1600" dirty="0" smtClean="0">
              <a:ea typeface="宋体"/>
            </a:endParaRPr>
          </a:p>
          <a:p>
            <a:endParaRPr lang="en-US" altLang="zh-CN" sz="1600" dirty="0">
              <a:ea typeface="宋体"/>
            </a:endParaRPr>
          </a:p>
          <a:p>
            <a:r>
              <a:rPr lang="zh-CN" altLang="en-US" sz="1600" dirty="0" smtClean="0"/>
              <a:t>又令</a:t>
            </a:r>
            <a:r>
              <a:rPr lang="el-GR" altLang="zh-CN" sz="1600" dirty="0" smtClean="0">
                <a:ea typeface="宋体"/>
              </a:rPr>
              <a:t>λ</a:t>
            </a:r>
            <a:r>
              <a:rPr lang="en-US" altLang="zh-CN" sz="1600" dirty="0" smtClean="0">
                <a:ea typeface="宋体"/>
              </a:rPr>
              <a:t>=r</a:t>
            </a:r>
            <a:r>
              <a:rPr lang="zh-CN" altLang="en-US" sz="1600" dirty="0" smtClean="0">
                <a:ea typeface="宋体"/>
              </a:rPr>
              <a:t>，有</a:t>
            </a:r>
            <a:endParaRPr lang="en-US" altLang="zh-CN" sz="1600" dirty="0" smtClean="0">
              <a:ea typeface="宋体"/>
            </a:endParaRPr>
          </a:p>
          <a:p>
            <a:r>
              <a:rPr lang="zh-CN" altLang="en-US" sz="1600" dirty="0" smtClean="0">
                <a:ea typeface="宋体"/>
              </a:rPr>
              <a:t>把前面的等式代入有</a:t>
            </a:r>
            <a:endParaRPr lang="en-US" altLang="zh-CN" sz="1600" dirty="0" smtClean="0">
              <a:ea typeface="宋体"/>
            </a:endParaRPr>
          </a:p>
          <a:p>
            <a:endParaRPr lang="en-US" altLang="zh-CN" sz="1600" dirty="0">
              <a:ea typeface="宋体"/>
            </a:endParaRPr>
          </a:p>
          <a:p>
            <a:endParaRPr lang="en-US" altLang="zh-CN" sz="1600" dirty="0" smtClean="0">
              <a:ea typeface="宋体"/>
            </a:endParaRPr>
          </a:p>
          <a:p>
            <a:r>
              <a:rPr lang="zh-CN" altLang="en-US" sz="1600" dirty="0">
                <a:ea typeface="宋体"/>
              </a:rPr>
              <a:t>在</a:t>
            </a:r>
            <a:r>
              <a:rPr lang="zh-CN" altLang="en-US" sz="1600" dirty="0" smtClean="0">
                <a:ea typeface="宋体"/>
              </a:rPr>
              <a:t>临界点，</a:t>
            </a:r>
            <a:endParaRPr lang="en-US" altLang="zh-CN" sz="1600" dirty="0" smtClean="0">
              <a:ea typeface="宋体"/>
            </a:endParaRPr>
          </a:p>
          <a:p>
            <a:endParaRPr lang="en-US" altLang="zh-CN" sz="1600" dirty="0" smtClean="0">
              <a:ea typeface="宋体"/>
            </a:endParaRPr>
          </a:p>
          <a:p>
            <a:r>
              <a:rPr lang="zh-CN" altLang="en-US" sz="1600" dirty="0" smtClean="0">
                <a:ea typeface="宋体"/>
              </a:rPr>
              <a:t>对比                                    ，得标度律：</a:t>
            </a:r>
            <a:endParaRPr lang="zh-CN" altLang="en-US" sz="1600" dirty="0"/>
          </a:p>
        </p:txBody>
      </p:sp>
      <p:graphicFrame>
        <p:nvGraphicFramePr>
          <p:cNvPr id="3" name="对象 2"/>
          <p:cNvGraphicFramePr>
            <a:graphicFrameLocks noChangeAspect="1"/>
          </p:cNvGraphicFramePr>
          <p:nvPr/>
        </p:nvGraphicFramePr>
        <p:xfrm>
          <a:off x="2339752" y="332656"/>
          <a:ext cx="560062" cy="288032"/>
        </p:xfrm>
        <a:graphic>
          <a:graphicData uri="http://schemas.openxmlformats.org/presentationml/2006/ole">
            <p:oleObj spid="_x0000_s11266" name="Equation" r:id="rId3" imgW="444240" imgH="228600" progId="Equation.3">
              <p:embed/>
            </p:oleObj>
          </a:graphicData>
        </a:graphic>
      </p:graphicFrame>
      <p:graphicFrame>
        <p:nvGraphicFramePr>
          <p:cNvPr id="4" name="对象 3"/>
          <p:cNvGraphicFramePr>
            <a:graphicFrameLocks noChangeAspect="1"/>
          </p:cNvGraphicFramePr>
          <p:nvPr/>
        </p:nvGraphicFramePr>
        <p:xfrm>
          <a:off x="7308304" y="332656"/>
          <a:ext cx="756084" cy="288032"/>
        </p:xfrm>
        <a:graphic>
          <a:graphicData uri="http://schemas.openxmlformats.org/presentationml/2006/ole">
            <p:oleObj spid="_x0000_s11267" name="Equation" r:id="rId4" imgW="533160" imgH="203040" progId="Equation.3">
              <p:embed/>
            </p:oleObj>
          </a:graphicData>
        </a:graphic>
      </p:graphicFrame>
      <p:pic>
        <p:nvPicPr>
          <p:cNvPr id="11268" name="Picture 4"/>
          <p:cNvPicPr>
            <a:picLocks noChangeAspect="1" noChangeArrowheads="1"/>
          </p:cNvPicPr>
          <p:nvPr/>
        </p:nvPicPr>
        <p:blipFill>
          <a:blip r:embed="rId5" cstate="print"/>
          <a:srcRect/>
          <a:stretch>
            <a:fillRect/>
          </a:stretch>
        </p:blipFill>
        <p:spPr bwMode="auto">
          <a:xfrm>
            <a:off x="2267744" y="764704"/>
            <a:ext cx="1552575" cy="581025"/>
          </a:xfrm>
          <a:prstGeom prst="rect">
            <a:avLst/>
          </a:prstGeom>
          <a:noFill/>
          <a:ln w="9525">
            <a:noFill/>
            <a:miter lim="800000"/>
            <a:headEnd/>
            <a:tailEnd/>
          </a:ln>
        </p:spPr>
      </p:pic>
      <p:graphicFrame>
        <p:nvGraphicFramePr>
          <p:cNvPr id="11269" name="Object 5"/>
          <p:cNvGraphicFramePr>
            <a:graphicFrameLocks noChangeAspect="1"/>
          </p:cNvGraphicFramePr>
          <p:nvPr/>
        </p:nvGraphicFramePr>
        <p:xfrm>
          <a:off x="3203625" y="1340768"/>
          <a:ext cx="2376487" cy="276225"/>
        </p:xfrm>
        <a:graphic>
          <a:graphicData uri="http://schemas.openxmlformats.org/presentationml/2006/ole">
            <p:oleObj spid="_x0000_s11269" name="Equation" r:id="rId6" imgW="1854000" imgH="215640" progId="Equation.3">
              <p:embed/>
            </p:oleObj>
          </a:graphicData>
        </a:graphic>
      </p:graphicFrame>
      <p:pic>
        <p:nvPicPr>
          <p:cNvPr id="11270" name="Picture 6"/>
          <p:cNvPicPr>
            <a:picLocks noChangeAspect="1" noChangeArrowheads="1"/>
          </p:cNvPicPr>
          <p:nvPr/>
        </p:nvPicPr>
        <p:blipFill>
          <a:blip r:embed="rId7" cstate="print"/>
          <a:srcRect/>
          <a:stretch>
            <a:fillRect/>
          </a:stretch>
        </p:blipFill>
        <p:spPr bwMode="auto">
          <a:xfrm>
            <a:off x="1619672" y="1844824"/>
            <a:ext cx="2304256" cy="246367"/>
          </a:xfrm>
          <a:prstGeom prst="rect">
            <a:avLst/>
          </a:prstGeom>
          <a:noFill/>
          <a:ln w="9525">
            <a:noFill/>
            <a:miter lim="800000"/>
            <a:headEnd/>
            <a:tailEnd/>
          </a:ln>
        </p:spPr>
      </p:pic>
      <p:pic>
        <p:nvPicPr>
          <p:cNvPr id="11271" name="Picture 7"/>
          <p:cNvPicPr>
            <a:picLocks noChangeAspect="1" noChangeArrowheads="1"/>
          </p:cNvPicPr>
          <p:nvPr/>
        </p:nvPicPr>
        <p:blipFill>
          <a:blip r:embed="rId8" cstate="print"/>
          <a:srcRect/>
          <a:stretch>
            <a:fillRect/>
          </a:stretch>
        </p:blipFill>
        <p:spPr bwMode="auto">
          <a:xfrm>
            <a:off x="1547664" y="2362960"/>
            <a:ext cx="2880320" cy="345960"/>
          </a:xfrm>
          <a:prstGeom prst="rect">
            <a:avLst/>
          </a:prstGeom>
          <a:noFill/>
          <a:ln w="9525">
            <a:noFill/>
            <a:miter lim="800000"/>
            <a:headEnd/>
            <a:tailEnd/>
          </a:ln>
        </p:spPr>
      </p:pic>
      <p:pic>
        <p:nvPicPr>
          <p:cNvPr id="11272" name="Picture 8"/>
          <p:cNvPicPr>
            <a:picLocks noChangeAspect="1" noChangeArrowheads="1"/>
          </p:cNvPicPr>
          <p:nvPr/>
        </p:nvPicPr>
        <p:blipFill>
          <a:blip r:embed="rId9" cstate="print"/>
          <a:srcRect/>
          <a:stretch>
            <a:fillRect/>
          </a:stretch>
        </p:blipFill>
        <p:spPr bwMode="auto">
          <a:xfrm>
            <a:off x="827584" y="3212976"/>
            <a:ext cx="1656184" cy="504056"/>
          </a:xfrm>
          <a:prstGeom prst="rect">
            <a:avLst/>
          </a:prstGeom>
          <a:noFill/>
          <a:ln w="9525">
            <a:noFill/>
            <a:miter lim="800000"/>
            <a:headEnd/>
            <a:tailEnd/>
          </a:ln>
        </p:spPr>
      </p:pic>
      <p:pic>
        <p:nvPicPr>
          <p:cNvPr id="11273" name="Picture 9"/>
          <p:cNvPicPr>
            <a:picLocks noChangeAspect="1" noChangeArrowheads="1"/>
          </p:cNvPicPr>
          <p:nvPr/>
        </p:nvPicPr>
        <p:blipFill>
          <a:blip r:embed="rId10" cstate="print"/>
          <a:srcRect/>
          <a:stretch>
            <a:fillRect/>
          </a:stretch>
        </p:blipFill>
        <p:spPr bwMode="auto">
          <a:xfrm>
            <a:off x="1403648" y="2708921"/>
            <a:ext cx="3024336" cy="329781"/>
          </a:xfrm>
          <a:prstGeom prst="rect">
            <a:avLst/>
          </a:prstGeom>
          <a:noFill/>
          <a:ln w="9525">
            <a:noFill/>
            <a:miter lim="800000"/>
            <a:headEnd/>
            <a:tailEnd/>
          </a:ln>
        </p:spPr>
      </p:pic>
      <p:graphicFrame>
        <p:nvGraphicFramePr>
          <p:cNvPr id="11274" name="Object 10"/>
          <p:cNvGraphicFramePr>
            <a:graphicFrameLocks noChangeAspect="1"/>
          </p:cNvGraphicFramePr>
          <p:nvPr/>
        </p:nvGraphicFramePr>
        <p:xfrm>
          <a:off x="3563888" y="3284984"/>
          <a:ext cx="1871662" cy="236538"/>
        </p:xfrm>
        <a:graphic>
          <a:graphicData uri="http://schemas.openxmlformats.org/presentationml/2006/ole">
            <p:oleObj spid="_x0000_s11274" name="Equation" r:id="rId11" imgW="1714320" imgH="215640" progId="Equation.3">
              <p:embed/>
            </p:oleObj>
          </a:graphicData>
        </a:graphic>
      </p:graphicFrame>
      <p:sp>
        <p:nvSpPr>
          <p:cNvPr id="13" name="TextBox 12"/>
          <p:cNvSpPr txBox="1"/>
          <p:nvPr/>
        </p:nvSpPr>
        <p:spPr>
          <a:xfrm>
            <a:off x="971600" y="3645024"/>
            <a:ext cx="5832648" cy="369332"/>
          </a:xfrm>
          <a:prstGeom prst="rect">
            <a:avLst/>
          </a:prstGeom>
          <a:noFill/>
        </p:spPr>
        <p:txBody>
          <a:bodyPr wrap="square" rtlCol="0">
            <a:spAutoFit/>
          </a:bodyPr>
          <a:lstStyle/>
          <a:p>
            <a:pPr algn="ctr"/>
            <a:r>
              <a:rPr lang="en-US" altLang="zh-CN" dirty="0" smtClean="0"/>
              <a:t>8.8 </a:t>
            </a:r>
            <a:r>
              <a:rPr lang="zh-CN" altLang="en-US" dirty="0"/>
              <a:t>普适性</a:t>
            </a:r>
          </a:p>
        </p:txBody>
      </p:sp>
      <p:sp>
        <p:nvSpPr>
          <p:cNvPr id="14" name="TextBox 13"/>
          <p:cNvSpPr txBox="1"/>
          <p:nvPr/>
        </p:nvSpPr>
        <p:spPr>
          <a:xfrm>
            <a:off x="323528" y="4509120"/>
            <a:ext cx="4752528" cy="1077218"/>
          </a:xfrm>
          <a:prstGeom prst="rect">
            <a:avLst/>
          </a:prstGeom>
          <a:noFill/>
        </p:spPr>
        <p:txBody>
          <a:bodyPr wrap="square" rtlCol="0">
            <a:spAutoFit/>
          </a:bodyPr>
          <a:lstStyle/>
          <a:p>
            <a:r>
              <a:rPr lang="zh-CN" altLang="en-US" sz="1600" dirty="0" smtClean="0"/>
              <a:t>人们发现很多不同系统的连续相变有普适性：可以把相变分为有限的几大类，同一类的各系统相变时的临界指数相同（如右图例子）。可在重整化群基础上得到解释。</a:t>
            </a:r>
            <a:endParaRPr lang="zh-CN" altLang="en-US" sz="1600" dirty="0"/>
          </a:p>
        </p:txBody>
      </p:sp>
      <p:pic>
        <p:nvPicPr>
          <p:cNvPr id="11276" name="Picture 12"/>
          <p:cNvPicPr>
            <a:picLocks noChangeAspect="1" noChangeArrowheads="1"/>
          </p:cNvPicPr>
          <p:nvPr/>
        </p:nvPicPr>
        <p:blipFill>
          <a:blip r:embed="rId12" cstate="print"/>
          <a:srcRect/>
          <a:stretch>
            <a:fillRect/>
          </a:stretch>
        </p:blipFill>
        <p:spPr bwMode="auto">
          <a:xfrm>
            <a:off x="5292080" y="3933056"/>
            <a:ext cx="3614770" cy="27363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14884" y="188640"/>
            <a:ext cx="1914307" cy="369332"/>
          </a:xfrm>
          <a:prstGeom prst="rect">
            <a:avLst/>
          </a:prstGeom>
        </p:spPr>
        <p:txBody>
          <a:bodyPr wrap="none">
            <a:spAutoFit/>
          </a:bodyPr>
          <a:lstStyle/>
          <a:p>
            <a:pPr algn="ctr"/>
            <a:r>
              <a:rPr lang="en-US" altLang="zh-CN" dirty="0" smtClean="0"/>
              <a:t>8.9 </a:t>
            </a:r>
            <a:r>
              <a:rPr lang="zh-CN" altLang="en-US" dirty="0" smtClean="0"/>
              <a:t>自发对称破缺</a:t>
            </a:r>
            <a:endParaRPr lang="zh-CN" altLang="en-US" dirty="0"/>
          </a:p>
        </p:txBody>
      </p:sp>
      <p:grpSp>
        <p:nvGrpSpPr>
          <p:cNvPr id="25" name="组合 24"/>
          <p:cNvGrpSpPr/>
          <p:nvPr/>
        </p:nvGrpSpPr>
        <p:grpSpPr>
          <a:xfrm>
            <a:off x="323528" y="836712"/>
            <a:ext cx="8424936" cy="5755422"/>
            <a:chOff x="323528" y="836712"/>
            <a:chExt cx="8424936" cy="5755422"/>
          </a:xfrm>
        </p:grpSpPr>
        <p:sp>
          <p:nvSpPr>
            <p:cNvPr id="3" name="TextBox 2"/>
            <p:cNvSpPr txBox="1"/>
            <p:nvPr/>
          </p:nvSpPr>
          <p:spPr>
            <a:xfrm>
              <a:off x="323528" y="836712"/>
              <a:ext cx="8424936" cy="5755422"/>
            </a:xfrm>
            <a:prstGeom prst="rect">
              <a:avLst/>
            </a:prstGeom>
            <a:noFill/>
          </p:spPr>
          <p:txBody>
            <a:bodyPr wrap="square" rtlCol="0">
              <a:spAutoFit/>
            </a:bodyPr>
            <a:lstStyle/>
            <a:p>
              <a:pPr>
                <a:buFont typeface="Arial" pitchFamily="34" charset="0"/>
                <a:buChar char="•"/>
              </a:pPr>
              <a:r>
                <a:rPr lang="zh-CN" altLang="en-US" sz="1600" dirty="0" smtClean="0"/>
                <a:t> 哈密顿量的对称性（几个例子）：</a:t>
              </a:r>
              <a:endParaRPr lang="en-US" altLang="zh-CN" sz="1600" dirty="0" smtClean="0"/>
            </a:p>
            <a:p>
              <a:pPr marL="342900" indent="-342900">
                <a:buFont typeface="+mj-lt"/>
                <a:buAutoNum type="arabicPeriod"/>
              </a:pPr>
              <a:r>
                <a:rPr lang="zh-CN" altLang="en-US" sz="1600" dirty="0" smtClean="0"/>
                <a:t>陷阱中的有弱相互作用的玻色气体：</a:t>
              </a:r>
              <a:endParaRPr lang="en-US" altLang="zh-CN" sz="1600" dirty="0" smtClean="0"/>
            </a:p>
            <a:p>
              <a:pPr marL="342900" indent="-342900">
                <a:buFont typeface="+mj-lt"/>
                <a:buAutoNum type="arabicPeriod"/>
              </a:pPr>
              <a:endParaRPr lang="en-US" altLang="zh-CN" sz="1600" dirty="0" smtClean="0"/>
            </a:p>
            <a:p>
              <a:pPr marL="342900" indent="-342900">
                <a:buFont typeface="+mj-lt"/>
                <a:buAutoNum type="arabicPeriod"/>
              </a:pPr>
              <a:endParaRPr lang="en-US" altLang="zh-CN" sz="1600" dirty="0" smtClean="0"/>
            </a:p>
            <a:p>
              <a:pPr marL="342900" indent="-342900">
                <a:buFont typeface="+mj-lt"/>
                <a:buAutoNum type="arabicPeriod"/>
              </a:pPr>
              <a:endParaRPr lang="en-US" altLang="zh-CN" sz="1600" dirty="0" smtClean="0"/>
            </a:p>
            <a:p>
              <a:pPr marL="342900" indent="-342900"/>
              <a:r>
                <a:rPr lang="en-US" altLang="zh-CN" sz="1600" dirty="0" smtClean="0"/>
                <a:t>        </a:t>
              </a:r>
              <a:r>
                <a:rPr lang="zh-CN" altLang="en-US" sz="1600" dirty="0" smtClean="0"/>
                <a:t>这里            和          分别为坐标表象中的波色粒子的产生和湮灭算符。哈密顿量在下列规范变换下不变：</a:t>
              </a:r>
              <a:endParaRPr lang="en-US" altLang="zh-CN" sz="1600" dirty="0" smtClean="0"/>
            </a:p>
            <a:p>
              <a:pPr marL="342900" indent="-342900">
                <a:buAutoNum type="arabicPeriod" startAt="2"/>
              </a:pPr>
              <a:r>
                <a:rPr lang="zh-CN" altLang="en-US" sz="1600" dirty="0" smtClean="0"/>
                <a:t>海森堡铁磁系统（连续自旋系统）：                                     ，</a:t>
              </a:r>
              <a:endParaRPr lang="en-US" altLang="zh-CN" sz="1600" dirty="0" smtClean="0"/>
            </a:p>
            <a:p>
              <a:pPr marL="342900" indent="-342900"/>
              <a:endParaRPr lang="en-US" altLang="zh-CN" sz="1600" dirty="0" smtClean="0"/>
            </a:p>
            <a:p>
              <a:pPr marL="342900" indent="-342900"/>
              <a:r>
                <a:rPr lang="en-US" altLang="zh-CN" sz="1600" dirty="0" smtClean="0"/>
                <a:t>        </a:t>
              </a:r>
              <a:r>
                <a:rPr lang="zh-CN" altLang="en-US" sz="1600" dirty="0" smtClean="0"/>
                <a:t>其中自旋可在自旋空间任意取向。哈密顿量在三维自旋空间的转动下不变，因此有</a:t>
              </a:r>
              <a:r>
                <a:rPr lang="en-US" altLang="zh-CN" sz="1600" dirty="0" smtClean="0"/>
                <a:t>O(3)</a:t>
              </a:r>
              <a:r>
                <a:rPr lang="zh-CN" altLang="en-US" sz="1600" dirty="0" smtClean="0"/>
                <a:t>变换下的不变性。</a:t>
              </a:r>
              <a:endParaRPr lang="en-US" altLang="zh-CN" sz="1600" dirty="0" smtClean="0"/>
            </a:p>
            <a:p>
              <a:pPr marL="342900" indent="-342900">
                <a:buAutoNum type="arabicPeriod" startAt="3"/>
              </a:pPr>
              <a:r>
                <a:rPr lang="zh-CN" altLang="en-US" sz="1600" dirty="0" smtClean="0"/>
                <a:t>单轴</a:t>
              </a:r>
              <a:r>
                <a:rPr lang="en-US" altLang="zh-CN" sz="1600" dirty="0" err="1" smtClean="0"/>
                <a:t>Ising</a:t>
              </a:r>
              <a:r>
                <a:rPr lang="zh-CN" altLang="en-US" sz="1600" dirty="0" smtClean="0"/>
                <a:t>铁磁系统（离散自旋系统）：</a:t>
              </a:r>
              <a:endParaRPr lang="en-US" altLang="zh-CN" sz="1600" dirty="0" smtClean="0"/>
            </a:p>
            <a:p>
              <a:pPr marL="342900" indent="-342900"/>
              <a:endParaRPr lang="en-US" altLang="zh-CN" sz="1600" dirty="0" smtClean="0"/>
            </a:p>
            <a:p>
              <a:pPr marL="342900" indent="-342900"/>
              <a:r>
                <a:rPr lang="en-US" altLang="zh-CN" sz="1600" dirty="0" smtClean="0"/>
                <a:t>        </a:t>
              </a:r>
              <a:r>
                <a:rPr lang="zh-CN" altLang="en-US" sz="1600" dirty="0" smtClean="0"/>
                <a:t>其中自旋               且</a:t>
              </a:r>
              <a:r>
                <a:rPr lang="en-US" altLang="zh-CN" sz="1600" dirty="0" err="1" smtClean="0"/>
                <a:t>ij</a:t>
              </a:r>
              <a:r>
                <a:rPr lang="zh-CN" altLang="en-US" sz="1600" dirty="0" smtClean="0"/>
                <a:t>代表两个最近邻。哈密顿量在所有自旋               的变换下不变，因此有序参量                   的不变性。</a:t>
              </a:r>
              <a:endParaRPr lang="en-US" altLang="zh-CN" sz="1600" dirty="0" smtClean="0"/>
            </a:p>
            <a:p>
              <a:pPr marL="342900" indent="-342900"/>
              <a:endParaRPr lang="en-US" altLang="zh-CN" sz="1600" dirty="0" smtClean="0"/>
            </a:p>
            <a:p>
              <a:pPr marL="342900" indent="-342900"/>
              <a:r>
                <a:rPr lang="en-US" altLang="zh-CN" sz="1600" dirty="0" smtClean="0"/>
                <a:t>        </a:t>
              </a:r>
              <a:r>
                <a:rPr lang="zh-CN" altLang="en-US" sz="1600" dirty="0" smtClean="0"/>
                <a:t>若我们看          和</a:t>
              </a:r>
              <a:r>
                <a:rPr lang="en-US" altLang="zh-CN" sz="1600" dirty="0" smtClean="0"/>
                <a:t>s</a:t>
              </a:r>
              <a:r>
                <a:rPr lang="zh-CN" altLang="en-US" sz="1600" dirty="0" smtClean="0"/>
                <a:t>的统计平均值：</a:t>
              </a:r>
              <a:endParaRPr lang="en-US" altLang="zh-CN" sz="1600" dirty="0" smtClean="0"/>
            </a:p>
            <a:p>
              <a:pPr marL="342900" indent="-342900"/>
              <a:endParaRPr lang="en-US" altLang="zh-CN" sz="1600" dirty="0" smtClean="0"/>
            </a:p>
            <a:p>
              <a:pPr marL="342900" indent="-342900"/>
              <a:endParaRPr lang="en-US" altLang="zh-CN" sz="1600" dirty="0" smtClean="0"/>
            </a:p>
            <a:p>
              <a:pPr marL="342900" indent="-342900"/>
              <a:endParaRPr lang="en-US" altLang="zh-CN" sz="1600" dirty="0" smtClean="0"/>
            </a:p>
            <a:p>
              <a:pPr marL="342900" indent="-342900"/>
              <a:r>
                <a:rPr lang="zh-CN" altLang="en-US" sz="1600" dirty="0" smtClean="0"/>
                <a:t>        由于哈密顿量的对称性，上面两式应为零，且这与温度</a:t>
              </a:r>
              <a:r>
                <a:rPr lang="en-US" altLang="zh-CN" sz="1600" dirty="0" smtClean="0"/>
                <a:t>(</a:t>
              </a:r>
              <a:r>
                <a:rPr lang="zh-CN" altLang="en-US" sz="1600" dirty="0" smtClean="0"/>
                <a:t>高温或低温</a:t>
              </a:r>
              <a:r>
                <a:rPr lang="en-US" altLang="zh-CN" sz="1600" dirty="0" smtClean="0"/>
                <a:t>)</a:t>
              </a:r>
              <a:r>
                <a:rPr lang="zh-CN" altLang="en-US" sz="1600" dirty="0" smtClean="0"/>
                <a:t>无关。但在实验里，我们知道低温                下会出现               和                                  ，即系统从高对称性态变为低对称性态。</a:t>
              </a:r>
              <a:r>
                <a:rPr lang="zh-CN" altLang="en-US" sz="1600" b="1" dirty="0" smtClean="0">
                  <a:solidFill>
                    <a:srgbClr val="FF0000"/>
                  </a:solidFill>
                </a:rPr>
                <a:t>如何解释</a:t>
              </a:r>
              <a:r>
                <a:rPr lang="zh-CN" altLang="en-US" sz="1600" dirty="0" smtClean="0"/>
                <a:t>？</a:t>
              </a:r>
              <a:r>
                <a:rPr lang="en-US" altLang="zh-CN" sz="1600" dirty="0" smtClean="0"/>
                <a:t>----</a:t>
              </a:r>
              <a:r>
                <a:rPr lang="zh-CN" altLang="en-US" sz="1600" dirty="0" smtClean="0"/>
                <a:t>自发对称破缺，即系统的对称性可能自发地发生破缺。</a:t>
              </a:r>
              <a:endParaRPr lang="en-US" altLang="zh-CN" sz="1600" dirty="0" smtClean="0"/>
            </a:p>
          </p:txBody>
        </p:sp>
        <p:graphicFrame>
          <p:nvGraphicFramePr>
            <p:cNvPr id="4" name="对象 3"/>
            <p:cNvGraphicFramePr>
              <a:graphicFrameLocks noChangeAspect="1"/>
            </p:cNvGraphicFramePr>
            <p:nvPr/>
          </p:nvGraphicFramePr>
          <p:xfrm>
            <a:off x="683568" y="1412776"/>
            <a:ext cx="6813550" cy="531813"/>
          </p:xfrm>
          <a:graphic>
            <a:graphicData uri="http://schemas.openxmlformats.org/presentationml/2006/ole">
              <p:oleObj spid="_x0000_s30722" name="Equation" r:id="rId13" imgW="5371920" imgH="419040" progId="Equation.3">
                <p:embed/>
              </p:oleObj>
            </a:graphicData>
          </a:graphic>
        </p:graphicFrame>
        <p:graphicFrame>
          <p:nvGraphicFramePr>
            <p:cNvPr id="30723" name="Object 3"/>
            <p:cNvGraphicFramePr>
              <a:graphicFrameLocks noChangeAspect="1"/>
            </p:cNvGraphicFramePr>
            <p:nvPr/>
          </p:nvGraphicFramePr>
          <p:xfrm>
            <a:off x="1163621" y="2060848"/>
            <a:ext cx="528059" cy="288032"/>
          </p:xfrm>
          <a:graphic>
            <a:graphicData uri="http://schemas.openxmlformats.org/presentationml/2006/ole">
              <p:oleObj spid="_x0000_s30723" name="Equation" r:id="rId14" imgW="419040" imgH="228600" progId="Equation.3">
                <p:embed/>
              </p:oleObj>
            </a:graphicData>
          </a:graphic>
        </p:graphicFrame>
        <p:graphicFrame>
          <p:nvGraphicFramePr>
            <p:cNvPr id="30725" name="Object 5"/>
            <p:cNvGraphicFramePr>
              <a:graphicFrameLocks noChangeAspect="1"/>
            </p:cNvGraphicFramePr>
            <p:nvPr/>
          </p:nvGraphicFramePr>
          <p:xfrm>
            <a:off x="1907952" y="2068513"/>
            <a:ext cx="431800" cy="273050"/>
          </p:xfrm>
          <a:graphic>
            <a:graphicData uri="http://schemas.openxmlformats.org/presentationml/2006/ole">
              <p:oleObj spid="_x0000_s30725" name="Equation" r:id="rId15" imgW="342720" imgH="215640" progId="Equation.3">
                <p:embed/>
              </p:oleObj>
            </a:graphicData>
          </a:graphic>
        </p:graphicFrame>
        <p:graphicFrame>
          <p:nvGraphicFramePr>
            <p:cNvPr id="30726" name="Object 6"/>
            <p:cNvGraphicFramePr>
              <a:graphicFrameLocks noChangeAspect="1"/>
            </p:cNvGraphicFramePr>
            <p:nvPr/>
          </p:nvGraphicFramePr>
          <p:xfrm>
            <a:off x="2140347" y="2276872"/>
            <a:ext cx="1279525" cy="288925"/>
          </p:xfrm>
          <a:graphic>
            <a:graphicData uri="http://schemas.openxmlformats.org/presentationml/2006/ole">
              <p:oleObj spid="_x0000_s30726" name="Equation" r:id="rId16" imgW="1015920" imgH="228600" progId="Equation.3">
                <p:embed/>
              </p:oleObj>
            </a:graphicData>
          </a:graphic>
        </p:graphicFrame>
        <p:pic>
          <p:nvPicPr>
            <p:cNvPr id="9" name="图片 8" descr="addin_tmp.png"/>
            <p:cNvPicPr>
              <a:picLocks noChangeAspect="1"/>
            </p:cNvPicPr>
            <p:nvPr>
              <p:custDataLst>
                <p:tags r:id="rId2"/>
              </p:custDataLst>
            </p:nvPr>
          </p:nvPicPr>
          <p:blipFill>
            <a:blip r:embed="rId17" cstate="print"/>
            <a:stretch>
              <a:fillRect/>
            </a:stretch>
          </p:blipFill>
          <p:spPr>
            <a:xfrm>
              <a:off x="4139951" y="2564904"/>
              <a:ext cx="1580509" cy="432048"/>
            </a:xfrm>
            <a:prstGeom prst="rect">
              <a:avLst/>
            </a:prstGeom>
          </p:spPr>
        </p:pic>
        <p:pic>
          <p:nvPicPr>
            <p:cNvPr id="11" name="图片 10" descr="addin_tmp.png"/>
            <p:cNvPicPr>
              <a:picLocks noChangeAspect="1"/>
            </p:cNvPicPr>
            <p:nvPr>
              <p:custDataLst>
                <p:tags r:id="rId3"/>
              </p:custDataLst>
            </p:nvPr>
          </p:nvPicPr>
          <p:blipFill>
            <a:blip r:embed="rId18" cstate="print"/>
            <a:stretch>
              <a:fillRect/>
            </a:stretch>
          </p:blipFill>
          <p:spPr>
            <a:xfrm>
              <a:off x="4220343" y="3573016"/>
              <a:ext cx="1503785" cy="454441"/>
            </a:xfrm>
            <a:prstGeom prst="rect">
              <a:avLst/>
            </a:prstGeom>
          </p:spPr>
        </p:pic>
        <p:pic>
          <p:nvPicPr>
            <p:cNvPr id="14" name="图片 13" descr="addin_tmp.png"/>
            <p:cNvPicPr>
              <a:picLocks noChangeAspect="1"/>
            </p:cNvPicPr>
            <p:nvPr>
              <p:custDataLst>
                <p:tags r:id="rId4"/>
              </p:custDataLst>
            </p:nvPr>
          </p:nvPicPr>
          <p:blipFill>
            <a:blip r:embed="rId19" cstate="print"/>
            <a:stretch>
              <a:fillRect/>
            </a:stretch>
          </p:blipFill>
          <p:spPr>
            <a:xfrm>
              <a:off x="1619672" y="4077073"/>
              <a:ext cx="624364" cy="157163"/>
            </a:xfrm>
            <a:prstGeom prst="rect">
              <a:avLst/>
            </a:prstGeom>
          </p:spPr>
        </p:pic>
        <p:pic>
          <p:nvPicPr>
            <p:cNvPr id="15" name="图片 14" descr="addin_tmp.png"/>
            <p:cNvPicPr>
              <a:picLocks noChangeAspect="1"/>
            </p:cNvPicPr>
            <p:nvPr>
              <p:custDataLst>
                <p:tags r:id="rId5"/>
              </p:custDataLst>
            </p:nvPr>
          </p:nvPicPr>
          <p:blipFill>
            <a:blip r:embed="rId20" cstate="print"/>
            <a:stretch>
              <a:fillRect/>
            </a:stretch>
          </p:blipFill>
          <p:spPr>
            <a:xfrm>
              <a:off x="6084168" y="4149080"/>
              <a:ext cx="602933" cy="100013"/>
            </a:xfrm>
            <a:prstGeom prst="rect">
              <a:avLst/>
            </a:prstGeom>
          </p:spPr>
        </p:pic>
        <p:pic>
          <p:nvPicPr>
            <p:cNvPr id="16" name="图片 15" descr="addin_tmp.png"/>
            <p:cNvPicPr>
              <a:picLocks noChangeAspect="1"/>
            </p:cNvPicPr>
            <p:nvPr>
              <p:custDataLst>
                <p:tags r:id="rId6"/>
              </p:custDataLst>
            </p:nvPr>
          </p:nvPicPr>
          <p:blipFill>
            <a:blip r:embed="rId21" cstate="print"/>
            <a:stretch>
              <a:fillRect/>
            </a:stretch>
          </p:blipFill>
          <p:spPr>
            <a:xfrm>
              <a:off x="1573084" y="4365104"/>
              <a:ext cx="838676" cy="134303"/>
            </a:xfrm>
            <a:prstGeom prst="rect">
              <a:avLst/>
            </a:prstGeom>
          </p:spPr>
        </p:pic>
        <p:graphicFrame>
          <p:nvGraphicFramePr>
            <p:cNvPr id="30727" name="Object 7"/>
            <p:cNvGraphicFramePr>
              <a:graphicFrameLocks noChangeAspect="1"/>
            </p:cNvGraphicFramePr>
            <p:nvPr/>
          </p:nvGraphicFramePr>
          <p:xfrm>
            <a:off x="1619672" y="4740126"/>
            <a:ext cx="431800" cy="273050"/>
          </p:xfrm>
          <a:graphic>
            <a:graphicData uri="http://schemas.openxmlformats.org/presentationml/2006/ole">
              <p:oleObj spid="_x0000_s30727" name="Equation" r:id="rId22" imgW="342720" imgH="215640" progId="Equation.3">
                <p:embed/>
              </p:oleObj>
            </a:graphicData>
          </a:graphic>
        </p:graphicFrame>
        <p:pic>
          <p:nvPicPr>
            <p:cNvPr id="20" name="图片 19" descr="addin_tmp.png"/>
            <p:cNvPicPr>
              <a:picLocks noChangeAspect="1"/>
            </p:cNvPicPr>
            <p:nvPr>
              <p:custDataLst>
                <p:tags r:id="rId7"/>
              </p:custDataLst>
            </p:nvPr>
          </p:nvPicPr>
          <p:blipFill>
            <a:blip r:embed="rId23" cstate="print"/>
            <a:stretch>
              <a:fillRect/>
            </a:stretch>
          </p:blipFill>
          <p:spPr>
            <a:xfrm>
              <a:off x="1691681" y="5085184"/>
              <a:ext cx="2035969" cy="452914"/>
            </a:xfrm>
            <a:prstGeom prst="rect">
              <a:avLst/>
            </a:prstGeom>
          </p:spPr>
        </p:pic>
        <p:pic>
          <p:nvPicPr>
            <p:cNvPr id="21" name="图片 20" descr="addin_tmp.png"/>
            <p:cNvPicPr>
              <a:picLocks noChangeAspect="1"/>
            </p:cNvPicPr>
            <p:nvPr>
              <p:custDataLst>
                <p:tags r:id="rId8"/>
              </p:custDataLst>
            </p:nvPr>
          </p:nvPicPr>
          <p:blipFill>
            <a:blip r:embed="rId24" cstate="print"/>
            <a:stretch>
              <a:fillRect/>
            </a:stretch>
          </p:blipFill>
          <p:spPr>
            <a:xfrm>
              <a:off x="4283967" y="5085184"/>
              <a:ext cx="1451610" cy="452914"/>
            </a:xfrm>
            <a:prstGeom prst="rect">
              <a:avLst/>
            </a:prstGeom>
          </p:spPr>
        </p:pic>
        <p:pic>
          <p:nvPicPr>
            <p:cNvPr id="22" name="图片 21" descr="addin_tmp.png"/>
            <p:cNvPicPr>
              <a:picLocks noChangeAspect="1"/>
            </p:cNvPicPr>
            <p:nvPr>
              <p:custDataLst>
                <p:tags r:id="rId9"/>
              </p:custDataLst>
            </p:nvPr>
          </p:nvPicPr>
          <p:blipFill>
            <a:blip r:embed="rId25" cstate="print"/>
            <a:stretch>
              <a:fillRect/>
            </a:stretch>
          </p:blipFill>
          <p:spPr>
            <a:xfrm>
              <a:off x="1979712" y="6045859"/>
              <a:ext cx="690086" cy="191453"/>
            </a:xfrm>
            <a:prstGeom prst="rect">
              <a:avLst/>
            </a:prstGeom>
          </p:spPr>
        </p:pic>
        <p:pic>
          <p:nvPicPr>
            <p:cNvPr id="23" name="图片 22" descr="addin_tmp.png"/>
            <p:cNvPicPr>
              <a:picLocks noChangeAspect="1"/>
            </p:cNvPicPr>
            <p:nvPr>
              <p:custDataLst>
                <p:tags r:id="rId10"/>
              </p:custDataLst>
            </p:nvPr>
          </p:nvPicPr>
          <p:blipFill>
            <a:blip r:embed="rId26" cstate="print"/>
            <a:stretch>
              <a:fillRect/>
            </a:stretch>
          </p:blipFill>
          <p:spPr>
            <a:xfrm>
              <a:off x="3539877" y="6045859"/>
              <a:ext cx="600075" cy="191453"/>
            </a:xfrm>
            <a:prstGeom prst="rect">
              <a:avLst/>
            </a:prstGeom>
          </p:spPr>
        </p:pic>
        <p:pic>
          <p:nvPicPr>
            <p:cNvPr id="24" name="图片 23" descr="addin_tmp.png"/>
            <p:cNvPicPr>
              <a:picLocks noChangeAspect="1"/>
            </p:cNvPicPr>
            <p:nvPr>
              <p:custDataLst>
                <p:tags r:id="rId11"/>
              </p:custDataLst>
            </p:nvPr>
          </p:nvPicPr>
          <p:blipFill>
            <a:blip r:embed="rId27" cstate="print"/>
            <a:stretch>
              <a:fillRect/>
            </a:stretch>
          </p:blipFill>
          <p:spPr>
            <a:xfrm>
              <a:off x="4479969" y="6044431"/>
              <a:ext cx="1460183" cy="192881"/>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568952" cy="2554545"/>
          </a:xfrm>
          <a:prstGeom prst="rect">
            <a:avLst/>
          </a:prstGeom>
          <a:noFill/>
        </p:spPr>
        <p:txBody>
          <a:bodyPr wrap="square" rtlCol="0">
            <a:spAutoFit/>
          </a:bodyPr>
          <a:lstStyle/>
          <a:p>
            <a:pPr>
              <a:buFont typeface="Arial" pitchFamily="34" charset="0"/>
              <a:buChar char="•"/>
            </a:pPr>
            <a:r>
              <a:rPr lang="zh-CN" altLang="en-US" sz="1600" dirty="0" smtClean="0"/>
              <a:t> 自发对称破缺：对</a:t>
            </a:r>
            <a:r>
              <a:rPr lang="zh-CN" altLang="en-US" sz="1600" b="1" dirty="0" smtClean="0">
                <a:solidFill>
                  <a:srgbClr val="FF0000"/>
                </a:solidFill>
              </a:rPr>
              <a:t>宏观</a:t>
            </a:r>
            <a:r>
              <a:rPr lang="zh-CN" altLang="en-US" sz="1600" dirty="0" smtClean="0"/>
              <a:t>系统（即</a:t>
            </a:r>
            <a:r>
              <a:rPr lang="zh-CN" altLang="en-US" sz="1600" b="1" dirty="0" smtClean="0">
                <a:solidFill>
                  <a:srgbClr val="FF0000"/>
                </a:solidFill>
              </a:rPr>
              <a:t>热力学极限</a:t>
            </a:r>
            <a:r>
              <a:rPr lang="zh-CN" altLang="en-US" sz="1600" dirty="0" smtClean="0"/>
              <a:t>下），如</a:t>
            </a:r>
            <a:r>
              <a:rPr lang="zh-CN" altLang="en-US" sz="1600" b="1" dirty="0" smtClean="0">
                <a:solidFill>
                  <a:srgbClr val="FF0000"/>
                </a:solidFill>
              </a:rPr>
              <a:t>内部存在简并基态</a:t>
            </a:r>
            <a:r>
              <a:rPr lang="zh-CN" altLang="en-US" sz="1600" dirty="0" smtClean="0"/>
              <a:t>，系统在低温下由于某种因素可处于某一个基态上，而转到其它基态的概率为零。</a:t>
            </a:r>
            <a:endParaRPr lang="en-US" altLang="zh-CN" sz="1600" dirty="0" smtClean="0"/>
          </a:p>
          <a:p>
            <a:pPr>
              <a:buFont typeface="Arial" pitchFamily="34" charset="0"/>
              <a:buChar char="•"/>
            </a:pPr>
            <a:endParaRPr lang="en-US" altLang="zh-CN" sz="1600" dirty="0" smtClean="0"/>
          </a:p>
          <a:p>
            <a:r>
              <a:rPr lang="zh-CN" altLang="en-US" sz="1600" dirty="0" smtClean="0"/>
              <a:t>考虑一个宏观连续对称自旋系统加上一个小磁场（指向任意一个确定的方向），在极限</a:t>
            </a:r>
            <a:r>
              <a:rPr lang="en-US" altLang="zh-CN" sz="1600" dirty="0" smtClean="0"/>
              <a:t>B</a:t>
            </a:r>
            <a:r>
              <a:rPr lang="en-US" altLang="zh-CN" sz="1600" dirty="0" smtClean="0">
                <a:latin typeface="宋体"/>
                <a:ea typeface="宋体"/>
              </a:rPr>
              <a:t>→0</a:t>
            </a:r>
            <a:r>
              <a:rPr lang="zh-CN" altLang="en-US" sz="1600" dirty="0" smtClean="0">
                <a:latin typeface="宋体"/>
                <a:ea typeface="宋体"/>
              </a:rPr>
              <a:t>条件下</a:t>
            </a:r>
            <a:r>
              <a:rPr lang="en-US" altLang="zh-CN" sz="1600" dirty="0" smtClean="0">
                <a:latin typeface="宋体"/>
                <a:ea typeface="宋体"/>
              </a:rPr>
              <a:t>M</a:t>
            </a:r>
            <a:r>
              <a:rPr lang="zh-CN" altLang="en-US" sz="1600" dirty="0" smtClean="0">
                <a:latin typeface="宋体"/>
                <a:ea typeface="宋体"/>
              </a:rPr>
              <a:t>的系综平均有两种作法。</a:t>
            </a:r>
            <a:r>
              <a:rPr lang="zh-CN" altLang="en-US" sz="1600" dirty="0" smtClean="0"/>
              <a:t>虽然（不正确作法）：</a:t>
            </a:r>
            <a:endParaRPr lang="en-US" altLang="zh-CN" sz="1600" dirty="0" smtClean="0"/>
          </a:p>
          <a:p>
            <a:endParaRPr lang="en-US" altLang="zh-CN" sz="1600" dirty="0" smtClean="0"/>
          </a:p>
          <a:p>
            <a:r>
              <a:rPr lang="zh-CN" altLang="en-US" sz="1600" dirty="0" smtClean="0"/>
              <a:t>但（正确作法）：</a:t>
            </a:r>
            <a:endParaRPr lang="en-US" altLang="zh-CN" sz="1600" dirty="0" smtClean="0"/>
          </a:p>
          <a:p>
            <a:endParaRPr lang="en-US" altLang="zh-CN" sz="1600" dirty="0" smtClean="0"/>
          </a:p>
          <a:p>
            <a:r>
              <a:rPr lang="zh-CN" altLang="en-US" sz="1600" dirty="0" smtClean="0"/>
              <a:t>极限次序是非常重要的。以</a:t>
            </a:r>
            <a:r>
              <a:rPr lang="en-US" altLang="zh-CN" sz="1600" dirty="0" err="1" smtClean="0"/>
              <a:t>Ising</a:t>
            </a:r>
            <a:r>
              <a:rPr lang="zh-CN" altLang="en-US" sz="1600" dirty="0" smtClean="0"/>
              <a:t>系统为例，我们研究有限和无限系统的吉布斯自由能密度</a:t>
            </a:r>
            <a:r>
              <a:rPr lang="en-US" altLang="zh-CN" sz="1600" dirty="0" smtClean="0"/>
              <a:t>G</a:t>
            </a:r>
            <a:r>
              <a:rPr lang="zh-CN" altLang="en-US" sz="1600" dirty="0" smtClean="0"/>
              <a:t>和序参量磁化强度</a:t>
            </a:r>
            <a:r>
              <a:rPr lang="en-US" altLang="zh-CN" sz="1600" dirty="0" smtClean="0"/>
              <a:t>M</a:t>
            </a:r>
            <a:r>
              <a:rPr lang="zh-CN" altLang="en-US" sz="1600" dirty="0" smtClean="0"/>
              <a:t>：</a:t>
            </a:r>
            <a:endParaRPr lang="zh-CN" altLang="en-US" sz="1600" dirty="0"/>
          </a:p>
        </p:txBody>
      </p:sp>
      <p:pic>
        <p:nvPicPr>
          <p:cNvPr id="4" name="图片 3" descr="addin_tmp.png"/>
          <p:cNvPicPr>
            <a:picLocks noChangeAspect="1"/>
          </p:cNvPicPr>
          <p:nvPr>
            <p:custDataLst>
              <p:tags r:id="rId1"/>
            </p:custDataLst>
          </p:nvPr>
        </p:nvPicPr>
        <p:blipFill>
          <a:blip r:embed="rId13" cstate="print"/>
          <a:stretch>
            <a:fillRect/>
          </a:stretch>
        </p:blipFill>
        <p:spPr>
          <a:xfrm>
            <a:off x="1951092" y="1679942"/>
            <a:ext cx="3268980" cy="452914"/>
          </a:xfrm>
          <a:prstGeom prst="rect">
            <a:avLst/>
          </a:prstGeom>
        </p:spPr>
      </p:pic>
      <p:pic>
        <p:nvPicPr>
          <p:cNvPr id="7" name="图片 6" descr="addin_tmp.png"/>
          <p:cNvPicPr>
            <a:picLocks noChangeAspect="1"/>
          </p:cNvPicPr>
          <p:nvPr>
            <p:custDataLst>
              <p:tags r:id="rId2"/>
            </p:custDataLst>
          </p:nvPr>
        </p:nvPicPr>
        <p:blipFill>
          <a:blip r:embed="rId14" cstate="print"/>
          <a:stretch>
            <a:fillRect/>
          </a:stretch>
        </p:blipFill>
        <p:spPr>
          <a:xfrm>
            <a:off x="5182602" y="1268760"/>
            <a:ext cx="2701766" cy="452914"/>
          </a:xfrm>
          <a:prstGeom prst="rect">
            <a:avLst/>
          </a:prstGeom>
        </p:spPr>
      </p:pic>
      <p:pic>
        <p:nvPicPr>
          <p:cNvPr id="31746" name="Picture 2"/>
          <p:cNvPicPr>
            <a:picLocks noChangeAspect="1" noChangeArrowheads="1"/>
          </p:cNvPicPr>
          <p:nvPr/>
        </p:nvPicPr>
        <p:blipFill>
          <a:blip r:embed="rId15" cstate="print"/>
          <a:srcRect/>
          <a:stretch>
            <a:fillRect/>
          </a:stretch>
        </p:blipFill>
        <p:spPr bwMode="auto">
          <a:xfrm>
            <a:off x="3203848" y="2564904"/>
            <a:ext cx="5472608" cy="2604900"/>
          </a:xfrm>
          <a:prstGeom prst="rect">
            <a:avLst/>
          </a:prstGeom>
          <a:noFill/>
          <a:ln w="9525">
            <a:noFill/>
            <a:miter lim="800000"/>
            <a:headEnd/>
            <a:tailEnd/>
          </a:ln>
        </p:spPr>
      </p:pic>
      <p:grpSp>
        <p:nvGrpSpPr>
          <p:cNvPr id="24" name="组合 23"/>
          <p:cNvGrpSpPr/>
          <p:nvPr/>
        </p:nvGrpSpPr>
        <p:grpSpPr>
          <a:xfrm>
            <a:off x="251520" y="2780928"/>
            <a:ext cx="4771167" cy="2800767"/>
            <a:chOff x="395536" y="2924945"/>
            <a:chExt cx="4771167" cy="2800767"/>
          </a:xfrm>
        </p:grpSpPr>
        <p:sp>
          <p:nvSpPr>
            <p:cNvPr id="9" name="TextBox 8"/>
            <p:cNvSpPr txBox="1"/>
            <p:nvPr/>
          </p:nvSpPr>
          <p:spPr>
            <a:xfrm>
              <a:off x="395536" y="2924945"/>
              <a:ext cx="2736304" cy="2800767"/>
            </a:xfrm>
            <a:prstGeom prst="rect">
              <a:avLst/>
            </a:prstGeom>
            <a:noFill/>
          </p:spPr>
          <p:txBody>
            <a:bodyPr wrap="square" rtlCol="0">
              <a:spAutoFit/>
            </a:bodyPr>
            <a:lstStyle/>
            <a:p>
              <a:r>
                <a:rPr lang="zh-CN" altLang="en-US" sz="1600" b="1" dirty="0" smtClean="0">
                  <a:solidFill>
                    <a:srgbClr val="FF0000"/>
                  </a:solidFill>
                </a:rPr>
                <a:t>有限体积</a:t>
              </a:r>
              <a:r>
                <a:rPr lang="zh-CN" altLang="en-US" sz="1600" dirty="0" smtClean="0"/>
                <a:t>下，由哈密顿量的对称性有：</a:t>
              </a:r>
              <a:endParaRPr lang="en-US" altLang="zh-CN" sz="1600" dirty="0" smtClean="0"/>
            </a:p>
            <a:p>
              <a:endParaRPr lang="en-US" altLang="zh-CN" sz="1600" dirty="0" smtClean="0"/>
            </a:p>
            <a:p>
              <a:endParaRPr lang="en-US" altLang="zh-CN" sz="1600" dirty="0" smtClean="0"/>
            </a:p>
            <a:p>
              <a:r>
                <a:rPr lang="zh-CN" altLang="en-US" sz="1600" dirty="0" smtClean="0"/>
                <a:t>于是</a:t>
              </a:r>
              <a:r>
                <a:rPr lang="en-US" altLang="zh-CN" sz="1600" dirty="0" smtClean="0"/>
                <a:t>G</a:t>
              </a:r>
              <a:r>
                <a:rPr lang="zh-CN" altLang="en-US" sz="1600" dirty="0" smtClean="0"/>
                <a:t>有如下对称性：</a:t>
              </a:r>
              <a:endParaRPr lang="en-US" altLang="zh-CN" sz="1600" dirty="0" smtClean="0"/>
            </a:p>
            <a:p>
              <a:endParaRPr lang="en-US" altLang="zh-CN" sz="1600" dirty="0" smtClean="0"/>
            </a:p>
            <a:p>
              <a:r>
                <a:rPr lang="zh-CN" altLang="en-US" sz="1600" dirty="0" smtClean="0"/>
                <a:t>这里</a:t>
              </a:r>
              <a:endParaRPr lang="en-US" altLang="zh-CN" sz="1600" dirty="0" smtClean="0"/>
            </a:p>
            <a:p>
              <a:endParaRPr lang="en-US" altLang="zh-CN" sz="1600" dirty="0" smtClean="0"/>
            </a:p>
            <a:p>
              <a:r>
                <a:rPr lang="zh-CN" altLang="en-US" sz="1600" dirty="0" smtClean="0"/>
                <a:t>因此对任何</a:t>
              </a:r>
              <a:r>
                <a:rPr lang="en-US" altLang="zh-CN" sz="1600" dirty="0" smtClean="0"/>
                <a:t>h</a:t>
              </a:r>
              <a:r>
                <a:rPr lang="zh-CN" altLang="en-US" sz="1600" dirty="0" smtClean="0"/>
                <a:t>，有</a:t>
              </a:r>
            </a:p>
            <a:p>
              <a:endParaRPr lang="en-US" altLang="zh-CN" sz="1600" dirty="0" smtClean="0"/>
            </a:p>
            <a:p>
              <a:endParaRPr lang="en-US" altLang="zh-CN" sz="1600" dirty="0" smtClean="0"/>
            </a:p>
          </p:txBody>
        </p:sp>
        <p:pic>
          <p:nvPicPr>
            <p:cNvPr id="10" name="图片 9" descr="addin_tmp.png"/>
            <p:cNvPicPr>
              <a:picLocks noChangeAspect="1"/>
            </p:cNvPicPr>
            <p:nvPr>
              <p:custDataLst>
                <p:tags r:id="rId8"/>
              </p:custDataLst>
            </p:nvPr>
          </p:nvPicPr>
          <p:blipFill>
            <a:blip r:embed="rId16" cstate="print"/>
            <a:stretch>
              <a:fillRect/>
            </a:stretch>
          </p:blipFill>
          <p:spPr>
            <a:xfrm>
              <a:off x="467544" y="3561869"/>
              <a:ext cx="2698909" cy="227171"/>
            </a:xfrm>
            <a:prstGeom prst="rect">
              <a:avLst/>
            </a:prstGeom>
          </p:spPr>
        </p:pic>
        <p:pic>
          <p:nvPicPr>
            <p:cNvPr id="11" name="图片 10" descr="addin_tmp.png"/>
            <p:cNvPicPr>
              <a:picLocks noChangeAspect="1"/>
            </p:cNvPicPr>
            <p:nvPr>
              <p:custDataLst>
                <p:tags r:id="rId9"/>
              </p:custDataLst>
            </p:nvPr>
          </p:nvPicPr>
          <p:blipFill>
            <a:blip r:embed="rId17" cstate="print"/>
            <a:stretch>
              <a:fillRect/>
            </a:stretch>
          </p:blipFill>
          <p:spPr>
            <a:xfrm>
              <a:off x="899592" y="4245659"/>
              <a:ext cx="1684496" cy="191453"/>
            </a:xfrm>
            <a:prstGeom prst="rect">
              <a:avLst/>
            </a:prstGeom>
          </p:spPr>
        </p:pic>
        <p:pic>
          <p:nvPicPr>
            <p:cNvPr id="12" name="图片 11" descr="addin_tmp.png"/>
            <p:cNvPicPr>
              <a:picLocks noChangeAspect="1"/>
            </p:cNvPicPr>
            <p:nvPr>
              <p:custDataLst>
                <p:tags r:id="rId10"/>
              </p:custDataLst>
            </p:nvPr>
          </p:nvPicPr>
          <p:blipFill>
            <a:blip r:embed="rId18" cstate="print"/>
            <a:stretch>
              <a:fillRect/>
            </a:stretch>
          </p:blipFill>
          <p:spPr>
            <a:xfrm>
              <a:off x="539552" y="4677707"/>
              <a:ext cx="2334578" cy="191453"/>
            </a:xfrm>
            <a:prstGeom prst="rect">
              <a:avLst/>
            </a:prstGeom>
          </p:spPr>
        </p:pic>
        <p:pic>
          <p:nvPicPr>
            <p:cNvPr id="14" name="图片 13" descr="addin_tmp.png"/>
            <p:cNvPicPr>
              <a:picLocks noChangeAspect="1"/>
            </p:cNvPicPr>
            <p:nvPr>
              <p:custDataLst>
                <p:tags r:id="rId11"/>
              </p:custDataLst>
            </p:nvPr>
          </p:nvPicPr>
          <p:blipFill>
            <a:blip r:embed="rId19" cstate="print"/>
            <a:stretch>
              <a:fillRect/>
            </a:stretch>
          </p:blipFill>
          <p:spPr>
            <a:xfrm>
              <a:off x="467544" y="5254342"/>
              <a:ext cx="4699159" cy="262890"/>
            </a:xfrm>
            <a:prstGeom prst="rect">
              <a:avLst/>
            </a:prstGeom>
          </p:spPr>
        </p:pic>
      </p:grpSp>
      <p:grpSp>
        <p:nvGrpSpPr>
          <p:cNvPr id="23" name="组合 22"/>
          <p:cNvGrpSpPr/>
          <p:nvPr/>
        </p:nvGrpSpPr>
        <p:grpSpPr>
          <a:xfrm>
            <a:off x="251520" y="5589240"/>
            <a:ext cx="8352928" cy="1077218"/>
            <a:chOff x="395536" y="5733256"/>
            <a:chExt cx="8352928" cy="1077218"/>
          </a:xfrm>
        </p:grpSpPr>
        <p:sp>
          <p:nvSpPr>
            <p:cNvPr id="15" name="TextBox 14"/>
            <p:cNvSpPr txBox="1"/>
            <p:nvPr/>
          </p:nvSpPr>
          <p:spPr>
            <a:xfrm>
              <a:off x="395536" y="5733256"/>
              <a:ext cx="8352928" cy="1077218"/>
            </a:xfrm>
            <a:prstGeom prst="rect">
              <a:avLst/>
            </a:prstGeom>
            <a:noFill/>
          </p:spPr>
          <p:txBody>
            <a:bodyPr wrap="square" rtlCol="0">
              <a:spAutoFit/>
            </a:bodyPr>
            <a:lstStyle/>
            <a:p>
              <a:r>
                <a:rPr lang="zh-CN" altLang="en-US" sz="1600" dirty="0" smtClean="0"/>
                <a:t>因此当</a:t>
              </a:r>
              <a:r>
                <a:rPr lang="en-US" altLang="zh-CN" sz="1600" dirty="0" smtClean="0"/>
                <a:t>h=0</a:t>
              </a:r>
              <a:r>
                <a:rPr lang="zh-CN" altLang="en-US" sz="1600" dirty="0" smtClean="0"/>
                <a:t>时，也有</a:t>
              </a:r>
              <a:endParaRPr lang="en-US" altLang="zh-CN" sz="1600" dirty="0" smtClean="0"/>
            </a:p>
            <a:p>
              <a:r>
                <a:rPr lang="zh-CN" altLang="en-US" sz="1600" dirty="0" smtClean="0"/>
                <a:t>但</a:t>
              </a:r>
              <a:r>
                <a:rPr lang="zh-CN" altLang="en-US" sz="1600" b="1" dirty="0" smtClean="0">
                  <a:solidFill>
                    <a:srgbClr val="FF0000"/>
                  </a:solidFill>
                </a:rPr>
                <a:t>无限体积</a:t>
              </a:r>
              <a:r>
                <a:rPr lang="zh-CN" altLang="en-US" sz="1600" dirty="0" smtClean="0"/>
                <a:t>的吉布斯自由能              和有限体积的情形不一样（见上图），           在</a:t>
              </a:r>
              <a:r>
                <a:rPr lang="en-US" altLang="zh-CN" sz="1600" dirty="0" smtClean="0"/>
                <a:t>h=0</a:t>
              </a:r>
              <a:r>
                <a:rPr lang="zh-CN" altLang="en-US" sz="1600" dirty="0" smtClean="0"/>
                <a:t>处是不光滑的，由于一阶导数的不连续使得：                                           和</a:t>
              </a:r>
              <a:endParaRPr lang="en-US" altLang="zh-CN" sz="1600" dirty="0" smtClean="0"/>
            </a:p>
            <a:p>
              <a:r>
                <a:rPr lang="zh-CN" altLang="en-US" sz="1600" dirty="0" smtClean="0"/>
                <a:t>即</a:t>
              </a:r>
              <a:r>
                <a:rPr lang="zh-CN" altLang="en-US" sz="1600" b="1" dirty="0" smtClean="0">
                  <a:solidFill>
                    <a:srgbClr val="FF0000"/>
                  </a:solidFill>
                </a:rPr>
                <a:t>热力学极限</a:t>
              </a:r>
              <a:r>
                <a:rPr lang="zh-CN" altLang="en-US" sz="1600" dirty="0" smtClean="0"/>
                <a:t>下会出现非零自发磁化强度。</a:t>
              </a:r>
              <a:endParaRPr lang="zh-CN" altLang="en-US" sz="1600" dirty="0"/>
            </a:p>
          </p:txBody>
        </p:sp>
        <p:pic>
          <p:nvPicPr>
            <p:cNvPr id="16" name="图片 15" descr="addin_tmp.png"/>
            <p:cNvPicPr>
              <a:picLocks noChangeAspect="1"/>
            </p:cNvPicPr>
            <p:nvPr>
              <p:custDataLst>
                <p:tags r:id="rId3"/>
              </p:custDataLst>
            </p:nvPr>
          </p:nvPicPr>
          <p:blipFill>
            <a:blip r:embed="rId20" cstate="print"/>
            <a:stretch>
              <a:fillRect/>
            </a:stretch>
          </p:blipFill>
          <p:spPr>
            <a:xfrm>
              <a:off x="2339752" y="5805264"/>
              <a:ext cx="1673066" cy="191453"/>
            </a:xfrm>
            <a:prstGeom prst="rect">
              <a:avLst/>
            </a:prstGeom>
          </p:spPr>
        </p:pic>
        <p:pic>
          <p:nvPicPr>
            <p:cNvPr id="17" name="图片 16" descr="addin_tmp.png"/>
            <p:cNvPicPr>
              <a:picLocks noChangeAspect="1"/>
            </p:cNvPicPr>
            <p:nvPr>
              <p:custDataLst>
                <p:tags r:id="rId4"/>
              </p:custDataLst>
            </p:nvPr>
          </p:nvPicPr>
          <p:blipFill>
            <a:blip r:embed="rId21" cstate="print"/>
            <a:stretch>
              <a:fillRect/>
            </a:stretch>
          </p:blipFill>
          <p:spPr>
            <a:xfrm>
              <a:off x="2987824" y="6045859"/>
              <a:ext cx="541496" cy="191453"/>
            </a:xfrm>
            <a:prstGeom prst="rect">
              <a:avLst/>
            </a:prstGeom>
          </p:spPr>
        </p:pic>
        <p:pic>
          <p:nvPicPr>
            <p:cNvPr id="18" name="图片 17" descr="addin_tmp.png"/>
            <p:cNvPicPr>
              <a:picLocks noChangeAspect="1"/>
            </p:cNvPicPr>
            <p:nvPr>
              <p:custDataLst>
                <p:tags r:id="rId5"/>
              </p:custDataLst>
            </p:nvPr>
          </p:nvPicPr>
          <p:blipFill>
            <a:blip r:embed="rId21" cstate="print"/>
            <a:stretch>
              <a:fillRect/>
            </a:stretch>
          </p:blipFill>
          <p:spPr>
            <a:xfrm>
              <a:off x="6948264" y="6045859"/>
              <a:ext cx="541496" cy="191453"/>
            </a:xfrm>
            <a:prstGeom prst="rect">
              <a:avLst/>
            </a:prstGeom>
          </p:spPr>
        </p:pic>
        <p:pic>
          <p:nvPicPr>
            <p:cNvPr id="20" name="图片 19" descr="addin_tmp.png"/>
            <p:cNvPicPr>
              <a:picLocks noChangeAspect="1"/>
            </p:cNvPicPr>
            <p:nvPr>
              <p:custDataLst>
                <p:tags r:id="rId6"/>
              </p:custDataLst>
            </p:nvPr>
          </p:nvPicPr>
          <p:blipFill>
            <a:blip r:embed="rId22" cstate="print"/>
            <a:stretch>
              <a:fillRect/>
            </a:stretch>
          </p:blipFill>
          <p:spPr>
            <a:xfrm>
              <a:off x="4067944" y="6237312"/>
              <a:ext cx="1997393" cy="330041"/>
            </a:xfrm>
            <a:prstGeom prst="rect">
              <a:avLst/>
            </a:prstGeom>
          </p:spPr>
        </p:pic>
        <p:pic>
          <p:nvPicPr>
            <p:cNvPr id="22" name="图片 21" descr="addin_tmp.png"/>
            <p:cNvPicPr>
              <a:picLocks noChangeAspect="1"/>
            </p:cNvPicPr>
            <p:nvPr>
              <p:custDataLst>
                <p:tags r:id="rId7"/>
              </p:custDataLst>
            </p:nvPr>
          </p:nvPicPr>
          <p:blipFill>
            <a:blip r:embed="rId23" cstate="print"/>
            <a:stretch>
              <a:fillRect/>
            </a:stretch>
          </p:blipFill>
          <p:spPr>
            <a:xfrm>
              <a:off x="6318736" y="6237312"/>
              <a:ext cx="2141696" cy="330041"/>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28425" y="188640"/>
            <a:ext cx="3687228" cy="369332"/>
          </a:xfrm>
          <a:prstGeom prst="rect">
            <a:avLst/>
          </a:prstGeom>
        </p:spPr>
        <p:txBody>
          <a:bodyPr wrap="none">
            <a:spAutoFit/>
          </a:bodyPr>
          <a:lstStyle/>
          <a:p>
            <a:pPr algn="ctr"/>
            <a:r>
              <a:rPr lang="en-US" altLang="zh-CN" dirty="0" smtClean="0"/>
              <a:t>8.10 </a:t>
            </a:r>
            <a:r>
              <a:rPr lang="zh-CN" altLang="en-US" dirty="0" smtClean="0"/>
              <a:t>连续对称系统的</a:t>
            </a:r>
            <a:r>
              <a:rPr lang="en-US" altLang="zh-CN" dirty="0" smtClean="0"/>
              <a:t>Goldstone</a:t>
            </a:r>
            <a:r>
              <a:rPr lang="zh-CN" altLang="en-US" dirty="0" smtClean="0"/>
              <a:t>定理</a:t>
            </a:r>
            <a:endParaRPr lang="zh-CN" altLang="en-US" dirty="0"/>
          </a:p>
        </p:txBody>
      </p:sp>
      <p:grpSp>
        <p:nvGrpSpPr>
          <p:cNvPr id="30" name="组合 29"/>
          <p:cNvGrpSpPr/>
          <p:nvPr/>
        </p:nvGrpSpPr>
        <p:grpSpPr>
          <a:xfrm>
            <a:off x="395536" y="728112"/>
            <a:ext cx="8496944" cy="6001643"/>
            <a:chOff x="395536" y="728112"/>
            <a:chExt cx="8496944" cy="6001643"/>
          </a:xfrm>
        </p:grpSpPr>
        <p:sp>
          <p:nvSpPr>
            <p:cNvPr id="3" name="TextBox 2"/>
            <p:cNvSpPr txBox="1"/>
            <p:nvPr/>
          </p:nvSpPr>
          <p:spPr>
            <a:xfrm>
              <a:off x="395536" y="728112"/>
              <a:ext cx="8496944" cy="6001643"/>
            </a:xfrm>
            <a:prstGeom prst="rect">
              <a:avLst/>
            </a:prstGeom>
            <a:noFill/>
          </p:spPr>
          <p:txBody>
            <a:bodyPr wrap="square" rtlCol="0">
              <a:spAutoFit/>
            </a:bodyPr>
            <a:lstStyle/>
            <a:p>
              <a:r>
                <a:rPr lang="zh-CN" altLang="en-US" sz="1600" dirty="0" smtClean="0"/>
                <a:t>上节我们举了离散对称系统自发对称破缺的一个例子（</a:t>
              </a:r>
              <a:r>
                <a:rPr lang="en-US" altLang="zh-CN" sz="1600" dirty="0" err="1" smtClean="0"/>
                <a:t>Ising</a:t>
              </a:r>
              <a:r>
                <a:rPr lang="zh-CN" altLang="en-US" sz="1600" dirty="0" smtClean="0"/>
                <a:t>系统）。现在我们来看一个有连续对称系统的自发对称破缺。该系统中存在无数个简并基态，这些基态彼此正交而系统只取其中一个。</a:t>
              </a:r>
              <a:endParaRPr lang="en-US" altLang="zh-CN" sz="1600" dirty="0" smtClean="0"/>
            </a:p>
            <a:p>
              <a:r>
                <a:rPr lang="zh-CN" altLang="en-US" sz="1600" dirty="0" smtClean="0"/>
                <a:t>我们在本节将证明（</a:t>
              </a:r>
              <a:r>
                <a:rPr lang="en-US" altLang="zh-CN" sz="1600" dirty="0" smtClean="0"/>
                <a:t> Goldstone</a:t>
              </a:r>
              <a:r>
                <a:rPr lang="zh-CN" altLang="en-US" sz="1600" dirty="0" smtClean="0"/>
                <a:t>定理）：这时系统中会出现由局域基态在空间逐渐变化而形成的激发态</a:t>
              </a:r>
              <a:r>
                <a:rPr lang="en-US" altLang="zh-CN" sz="1600" dirty="0" smtClean="0"/>
                <a:t>(Goldstone</a:t>
              </a:r>
              <a:r>
                <a:rPr lang="zh-CN" altLang="en-US" sz="1600" dirty="0" smtClean="0"/>
                <a:t>激发</a:t>
              </a:r>
              <a:r>
                <a:rPr lang="en-US" altLang="zh-CN" sz="1600" dirty="0" smtClean="0"/>
                <a:t>)</a:t>
              </a:r>
              <a:r>
                <a:rPr lang="zh-CN" altLang="en-US" sz="1600" dirty="0" smtClean="0"/>
                <a:t>，这样的激发态是波长很长的波，（波长趋于无穷大时）其激发能几乎为零。这使处于对称破缺的低对称态可能恢复到高对称态。在铁磁体中这种激发的模式</a:t>
              </a:r>
              <a:r>
                <a:rPr lang="en-US" altLang="zh-CN" sz="1600" dirty="0" smtClean="0"/>
                <a:t>(Goldstone</a:t>
              </a:r>
              <a:r>
                <a:rPr lang="zh-CN" altLang="en-US" sz="1600" dirty="0" smtClean="0"/>
                <a:t>模</a:t>
              </a:r>
              <a:r>
                <a:rPr lang="en-US" altLang="zh-CN" sz="1600" dirty="0" smtClean="0"/>
                <a:t>)</a:t>
              </a:r>
              <a:r>
                <a:rPr lang="zh-CN" altLang="en-US" sz="1600" dirty="0" smtClean="0"/>
                <a:t>是在系统中形成的自旋波。</a:t>
              </a:r>
              <a:endParaRPr lang="en-US" altLang="zh-CN" sz="1600" dirty="0" smtClean="0"/>
            </a:p>
            <a:p>
              <a:r>
                <a:rPr lang="zh-CN" altLang="en-US" sz="1600" dirty="0" smtClean="0"/>
                <a:t>考虑有</a:t>
              </a:r>
              <a:r>
                <a:rPr lang="en-US" altLang="zh-CN" sz="1600" dirty="0" smtClean="0"/>
                <a:t>O(n)</a:t>
              </a:r>
              <a:r>
                <a:rPr lang="zh-CN" altLang="en-US" sz="1600" dirty="0" smtClean="0"/>
                <a:t>对称的自旋系统（如海森堡模型），自旋有</a:t>
              </a:r>
              <a:r>
                <a:rPr lang="en-US" altLang="zh-CN" sz="1600" dirty="0" smtClean="0"/>
                <a:t>n</a:t>
              </a:r>
              <a:r>
                <a:rPr lang="zh-CN" altLang="en-US" sz="1600" dirty="0" smtClean="0"/>
                <a:t>个分量                                   ，系统的朗道自由能              及相应的哈密顿量为</a:t>
              </a:r>
              <a:endParaRPr lang="en-US" altLang="zh-CN" sz="1600" dirty="0" smtClean="0"/>
            </a:p>
            <a:p>
              <a:endParaRPr lang="en-US" altLang="zh-CN" sz="1600" dirty="0" smtClean="0"/>
            </a:p>
            <a:p>
              <a:endParaRPr lang="en-US" altLang="zh-CN" sz="1600" dirty="0" smtClean="0"/>
            </a:p>
            <a:p>
              <a:r>
                <a:rPr lang="zh-CN" altLang="en-US" sz="1600" dirty="0" smtClean="0"/>
                <a:t>这里我们用          代替了     ，哈密顿量已包括了因子          ，上面各项的具体形式为：</a:t>
              </a:r>
              <a:endParaRPr lang="en-US" altLang="zh-CN" sz="1600" dirty="0" smtClean="0"/>
            </a:p>
            <a:p>
              <a:endParaRPr lang="en-US" altLang="zh-CN" sz="1600" dirty="0" smtClean="0"/>
            </a:p>
            <a:p>
              <a:endParaRPr lang="en-US" altLang="zh-CN" sz="1600" dirty="0" smtClean="0"/>
            </a:p>
            <a:p>
              <a:r>
                <a:rPr lang="zh-CN" altLang="en-US" sz="1600" dirty="0" smtClean="0"/>
                <a:t>配分函数是泛函积分：</a:t>
              </a:r>
              <a:endParaRPr lang="en-US" altLang="zh-CN" sz="1600" dirty="0" smtClean="0"/>
            </a:p>
            <a:p>
              <a:endParaRPr lang="en-US" altLang="zh-CN" sz="1600" dirty="0" smtClean="0"/>
            </a:p>
            <a:p>
              <a:r>
                <a:rPr lang="zh-CN" altLang="en-US" sz="1600" dirty="0" smtClean="0"/>
                <a:t>我们先考虑</a:t>
              </a:r>
              <a:r>
                <a:rPr lang="en-US" altLang="zh-CN" sz="1600" dirty="0" smtClean="0"/>
                <a:t>s</a:t>
              </a:r>
              <a:r>
                <a:rPr lang="zh-CN" altLang="en-US" sz="1600" dirty="0" smtClean="0"/>
                <a:t>在坐标空间均匀的情形（即             ）</a:t>
              </a:r>
              <a:endParaRPr lang="en-US" altLang="zh-CN" sz="1600" dirty="0" smtClean="0"/>
            </a:p>
            <a:p>
              <a:r>
                <a:rPr lang="zh-CN" altLang="en-US" sz="1600" dirty="0" smtClean="0"/>
                <a:t>，同时令</a:t>
              </a:r>
              <a:r>
                <a:rPr lang="en-US" altLang="zh-CN" sz="1600" dirty="0" smtClean="0"/>
                <a:t>h=0</a:t>
              </a:r>
              <a:r>
                <a:rPr lang="zh-CN" altLang="en-US" sz="1600" dirty="0" smtClean="0"/>
                <a:t>，这时朗道自由能为（注意               ）</a:t>
              </a:r>
              <a:endParaRPr lang="en-US" altLang="zh-CN" sz="1600" dirty="0" smtClean="0"/>
            </a:p>
            <a:p>
              <a:endParaRPr lang="en-US" altLang="zh-CN" sz="1600" dirty="0" smtClean="0"/>
            </a:p>
            <a:p>
              <a:r>
                <a:rPr lang="zh-CN" altLang="en-US" sz="1600" dirty="0" smtClean="0"/>
                <a:t>因此有（见右图）：</a:t>
              </a:r>
              <a:endParaRPr lang="en-US" altLang="zh-CN" sz="1600" dirty="0" smtClean="0"/>
            </a:p>
            <a:p>
              <a:pPr>
                <a:buFont typeface="Arial" pitchFamily="34" charset="0"/>
                <a:buChar char="•"/>
              </a:pPr>
              <a:r>
                <a:rPr lang="en-US" altLang="zh-CN" sz="1600" dirty="0" smtClean="0"/>
                <a:t> t&gt;0 (            )</a:t>
              </a:r>
              <a:r>
                <a:rPr lang="zh-CN" altLang="en-US" sz="1600" dirty="0" smtClean="0"/>
                <a:t>，在</a:t>
              </a:r>
              <a:r>
                <a:rPr lang="en-US" altLang="zh-CN" sz="1600" dirty="0" smtClean="0"/>
                <a:t>s=0</a:t>
              </a:r>
              <a:r>
                <a:rPr lang="zh-CN" altLang="en-US" sz="1600" dirty="0" smtClean="0"/>
                <a:t>处有极小值</a:t>
              </a:r>
              <a:endParaRPr lang="en-US" altLang="zh-CN" sz="1600" dirty="0" smtClean="0"/>
            </a:p>
            <a:p>
              <a:pPr>
                <a:buFont typeface="Arial" pitchFamily="34" charset="0"/>
                <a:buChar char="•"/>
              </a:pPr>
              <a:r>
                <a:rPr lang="en-US" altLang="zh-CN" sz="1600" dirty="0" smtClean="0"/>
                <a:t> t&lt;0 (            )</a:t>
              </a:r>
              <a:r>
                <a:rPr lang="zh-CN" altLang="en-US" sz="1600" dirty="0" smtClean="0"/>
                <a:t>，极小值在以                         为半径</a:t>
              </a:r>
              <a:endParaRPr lang="en-US" altLang="zh-CN" sz="1600" dirty="0" smtClean="0"/>
            </a:p>
            <a:p>
              <a:r>
                <a:rPr lang="en-US" altLang="zh-CN" sz="1600" dirty="0" smtClean="0"/>
                <a:t>   </a:t>
              </a:r>
              <a:r>
                <a:rPr lang="zh-CN" altLang="en-US" sz="1600" dirty="0" smtClean="0"/>
                <a:t>的圆上，为无穷简并，圆上各点为不同的简并</a:t>
              </a:r>
              <a:endParaRPr lang="en-US" altLang="zh-CN" sz="1600" dirty="0" smtClean="0"/>
            </a:p>
            <a:p>
              <a:r>
                <a:rPr lang="en-US" altLang="zh-CN" sz="1600" dirty="0" smtClean="0"/>
                <a:t>   </a:t>
              </a:r>
              <a:r>
                <a:rPr lang="zh-CN" altLang="en-US" sz="1600" dirty="0" smtClean="0"/>
                <a:t>态。</a:t>
              </a:r>
              <a:endParaRPr lang="zh-CN" altLang="en-US" sz="1600" dirty="0"/>
            </a:p>
          </p:txBody>
        </p:sp>
        <p:pic>
          <p:nvPicPr>
            <p:cNvPr id="4" name="图片 3" descr="addin_tmp.png"/>
            <p:cNvPicPr>
              <a:picLocks noChangeAspect="1"/>
            </p:cNvPicPr>
            <p:nvPr>
              <p:custDataLst>
                <p:tags r:id="rId1"/>
              </p:custDataLst>
            </p:nvPr>
          </p:nvPicPr>
          <p:blipFill>
            <a:blip r:embed="rId16" cstate="print"/>
            <a:stretch>
              <a:fillRect/>
            </a:stretch>
          </p:blipFill>
          <p:spPr>
            <a:xfrm>
              <a:off x="6086147" y="2517467"/>
              <a:ext cx="1510189" cy="191453"/>
            </a:xfrm>
            <a:prstGeom prst="rect">
              <a:avLst/>
            </a:prstGeom>
          </p:spPr>
        </p:pic>
        <p:pic>
          <p:nvPicPr>
            <p:cNvPr id="5" name="图片 4" descr="addin_tmp.png"/>
            <p:cNvPicPr>
              <a:picLocks noChangeAspect="1"/>
            </p:cNvPicPr>
            <p:nvPr>
              <p:custDataLst>
                <p:tags r:id="rId2"/>
              </p:custDataLst>
            </p:nvPr>
          </p:nvPicPr>
          <p:blipFill>
            <a:blip r:embed="rId17" cstate="print"/>
            <a:stretch>
              <a:fillRect/>
            </a:stretch>
          </p:blipFill>
          <p:spPr>
            <a:xfrm>
              <a:off x="1331640" y="2780928"/>
              <a:ext cx="540068" cy="191453"/>
            </a:xfrm>
            <a:prstGeom prst="rect">
              <a:avLst/>
            </a:prstGeom>
          </p:spPr>
        </p:pic>
        <p:pic>
          <p:nvPicPr>
            <p:cNvPr id="6" name="图片 5" descr="addin_tmp.png"/>
            <p:cNvPicPr>
              <a:picLocks noChangeAspect="1"/>
            </p:cNvPicPr>
            <p:nvPr>
              <p:custDataLst>
                <p:tags r:id="rId3"/>
              </p:custDataLst>
            </p:nvPr>
          </p:nvPicPr>
          <p:blipFill>
            <a:blip r:embed="rId18" cstate="print"/>
            <a:stretch>
              <a:fillRect/>
            </a:stretch>
          </p:blipFill>
          <p:spPr>
            <a:xfrm>
              <a:off x="1763688" y="3068960"/>
              <a:ext cx="4890611" cy="342900"/>
            </a:xfrm>
            <a:prstGeom prst="rect">
              <a:avLst/>
            </a:prstGeom>
          </p:spPr>
        </p:pic>
        <p:pic>
          <p:nvPicPr>
            <p:cNvPr id="7" name="图片 6" descr="addin_tmp.png"/>
            <p:cNvPicPr>
              <a:picLocks noChangeAspect="1"/>
            </p:cNvPicPr>
            <p:nvPr>
              <p:custDataLst>
                <p:tags r:id="rId4"/>
              </p:custDataLst>
            </p:nvPr>
          </p:nvPicPr>
          <p:blipFill>
            <a:blip r:embed="rId19" cstate="print"/>
            <a:stretch>
              <a:fillRect/>
            </a:stretch>
          </p:blipFill>
          <p:spPr>
            <a:xfrm>
              <a:off x="1547664" y="3525579"/>
              <a:ext cx="374333" cy="191453"/>
            </a:xfrm>
            <a:prstGeom prst="rect">
              <a:avLst/>
            </a:prstGeom>
          </p:spPr>
        </p:pic>
        <p:pic>
          <p:nvPicPr>
            <p:cNvPr id="9" name="图片 8" descr="addin_tmp.png"/>
            <p:cNvPicPr>
              <a:picLocks noChangeAspect="1"/>
            </p:cNvPicPr>
            <p:nvPr>
              <p:custDataLst>
                <p:tags r:id="rId5"/>
              </p:custDataLst>
            </p:nvPr>
          </p:nvPicPr>
          <p:blipFill>
            <a:blip r:embed="rId20" cstate="print"/>
            <a:stretch>
              <a:fillRect/>
            </a:stretch>
          </p:blipFill>
          <p:spPr>
            <a:xfrm>
              <a:off x="2598921" y="3573016"/>
              <a:ext cx="172879" cy="115729"/>
            </a:xfrm>
            <a:prstGeom prst="rect">
              <a:avLst/>
            </a:prstGeom>
          </p:spPr>
        </p:pic>
        <p:pic>
          <p:nvPicPr>
            <p:cNvPr id="11" name="图片 10" descr="addin_tmp.png"/>
            <p:cNvPicPr>
              <a:picLocks noChangeAspect="1"/>
            </p:cNvPicPr>
            <p:nvPr>
              <p:custDataLst>
                <p:tags r:id="rId6"/>
              </p:custDataLst>
            </p:nvPr>
          </p:nvPicPr>
          <p:blipFill>
            <a:blip r:embed="rId21" cstate="print"/>
            <a:stretch>
              <a:fillRect/>
            </a:stretch>
          </p:blipFill>
          <p:spPr>
            <a:xfrm>
              <a:off x="5076056" y="3501008"/>
              <a:ext cx="375761" cy="191453"/>
            </a:xfrm>
            <a:prstGeom prst="rect">
              <a:avLst/>
            </a:prstGeom>
          </p:spPr>
        </p:pic>
        <p:pic>
          <p:nvPicPr>
            <p:cNvPr id="15" name="图片 14" descr="addin_tmp.png"/>
            <p:cNvPicPr>
              <a:picLocks noChangeAspect="1"/>
            </p:cNvPicPr>
            <p:nvPr>
              <p:custDataLst>
                <p:tags r:id="rId7"/>
              </p:custDataLst>
            </p:nvPr>
          </p:nvPicPr>
          <p:blipFill>
            <a:blip r:embed="rId22" cstate="print"/>
            <a:stretch>
              <a:fillRect/>
            </a:stretch>
          </p:blipFill>
          <p:spPr>
            <a:xfrm>
              <a:off x="1115616" y="3717032"/>
              <a:ext cx="4526280" cy="441484"/>
            </a:xfrm>
            <a:prstGeom prst="rect">
              <a:avLst/>
            </a:prstGeom>
          </p:spPr>
        </p:pic>
        <p:pic>
          <p:nvPicPr>
            <p:cNvPr id="16" name="图片 15" descr="addin_tmp.png"/>
            <p:cNvPicPr>
              <a:picLocks noChangeAspect="1"/>
            </p:cNvPicPr>
            <p:nvPr>
              <p:custDataLst>
                <p:tags r:id="rId8"/>
              </p:custDataLst>
            </p:nvPr>
          </p:nvPicPr>
          <p:blipFill>
            <a:blip r:embed="rId23" cstate="print"/>
            <a:stretch>
              <a:fillRect/>
            </a:stretch>
          </p:blipFill>
          <p:spPr>
            <a:xfrm>
              <a:off x="2843808" y="4149080"/>
              <a:ext cx="1444466" cy="404336"/>
            </a:xfrm>
            <a:prstGeom prst="rect">
              <a:avLst/>
            </a:prstGeom>
          </p:spPr>
        </p:pic>
        <p:pic>
          <p:nvPicPr>
            <p:cNvPr id="19" name="图片 18" descr="addin_tmp.png"/>
            <p:cNvPicPr>
              <a:picLocks noChangeAspect="1"/>
            </p:cNvPicPr>
            <p:nvPr>
              <p:custDataLst>
                <p:tags r:id="rId9"/>
              </p:custDataLst>
            </p:nvPr>
          </p:nvPicPr>
          <p:blipFill>
            <a:blip r:embed="rId24" cstate="print"/>
            <a:stretch>
              <a:fillRect/>
            </a:stretch>
          </p:blipFill>
          <p:spPr>
            <a:xfrm>
              <a:off x="4053939" y="4725144"/>
              <a:ext cx="580073" cy="137160"/>
            </a:xfrm>
            <a:prstGeom prst="rect">
              <a:avLst/>
            </a:prstGeom>
          </p:spPr>
        </p:pic>
        <p:pic>
          <p:nvPicPr>
            <p:cNvPr id="32770" name="Picture 2"/>
            <p:cNvPicPr>
              <a:picLocks noChangeAspect="1" noChangeArrowheads="1"/>
            </p:cNvPicPr>
            <p:nvPr/>
          </p:nvPicPr>
          <p:blipFill>
            <a:blip r:embed="rId25" cstate="print"/>
            <a:srcRect/>
            <a:stretch>
              <a:fillRect/>
            </a:stretch>
          </p:blipFill>
          <p:spPr bwMode="auto">
            <a:xfrm rot="-60000">
              <a:off x="4846040" y="4256061"/>
              <a:ext cx="4027276" cy="2231246"/>
            </a:xfrm>
            <a:prstGeom prst="rect">
              <a:avLst/>
            </a:prstGeom>
            <a:noFill/>
            <a:ln w="9525">
              <a:noFill/>
              <a:miter lim="800000"/>
              <a:headEnd/>
              <a:tailEnd/>
            </a:ln>
          </p:spPr>
        </p:pic>
        <p:pic>
          <p:nvPicPr>
            <p:cNvPr id="23" name="图片 22" descr="addin_tmp.png"/>
            <p:cNvPicPr>
              <a:picLocks noChangeAspect="1"/>
            </p:cNvPicPr>
            <p:nvPr>
              <p:custDataLst>
                <p:tags r:id="rId10"/>
              </p:custDataLst>
            </p:nvPr>
          </p:nvPicPr>
          <p:blipFill>
            <a:blip r:embed="rId26" cstate="print"/>
            <a:stretch>
              <a:fillRect/>
            </a:stretch>
          </p:blipFill>
          <p:spPr>
            <a:xfrm>
              <a:off x="1341616" y="5157192"/>
              <a:ext cx="1790224" cy="230029"/>
            </a:xfrm>
            <a:prstGeom prst="rect">
              <a:avLst/>
            </a:prstGeom>
          </p:spPr>
        </p:pic>
        <p:pic>
          <p:nvPicPr>
            <p:cNvPr id="25" name="图片 24" descr="addin_tmp.png"/>
            <p:cNvPicPr>
              <a:picLocks noChangeAspect="1"/>
            </p:cNvPicPr>
            <p:nvPr>
              <p:custDataLst>
                <p:tags r:id="rId11"/>
              </p:custDataLst>
            </p:nvPr>
          </p:nvPicPr>
          <p:blipFill>
            <a:blip r:embed="rId27" cstate="print"/>
            <a:stretch>
              <a:fillRect/>
            </a:stretch>
          </p:blipFill>
          <p:spPr>
            <a:xfrm>
              <a:off x="4133086" y="5005744"/>
              <a:ext cx="582930" cy="151448"/>
            </a:xfrm>
            <a:prstGeom prst="rect">
              <a:avLst/>
            </a:prstGeom>
          </p:spPr>
        </p:pic>
        <p:pic>
          <p:nvPicPr>
            <p:cNvPr id="26" name="图片 25" descr="addin_tmp.png"/>
            <p:cNvPicPr>
              <a:picLocks noChangeAspect="1"/>
            </p:cNvPicPr>
            <p:nvPr>
              <p:custDataLst>
                <p:tags r:id="rId12"/>
              </p:custDataLst>
            </p:nvPr>
          </p:nvPicPr>
          <p:blipFill>
            <a:blip r:embed="rId28" cstate="print"/>
            <a:stretch>
              <a:fillRect/>
            </a:stretch>
          </p:blipFill>
          <p:spPr>
            <a:xfrm>
              <a:off x="971600" y="5733256"/>
              <a:ext cx="562928" cy="160020"/>
            </a:xfrm>
            <a:prstGeom prst="rect">
              <a:avLst/>
            </a:prstGeom>
          </p:spPr>
        </p:pic>
        <p:pic>
          <p:nvPicPr>
            <p:cNvPr id="28" name="图片 27" descr="addin_tmp.png"/>
            <p:cNvPicPr>
              <a:picLocks noChangeAspect="1"/>
            </p:cNvPicPr>
            <p:nvPr>
              <p:custDataLst>
                <p:tags r:id="rId13"/>
              </p:custDataLst>
            </p:nvPr>
          </p:nvPicPr>
          <p:blipFill>
            <a:blip r:embed="rId29" cstate="print"/>
            <a:stretch>
              <a:fillRect/>
            </a:stretch>
          </p:blipFill>
          <p:spPr>
            <a:xfrm>
              <a:off x="971599" y="5949280"/>
              <a:ext cx="562928" cy="160020"/>
            </a:xfrm>
            <a:prstGeom prst="rect">
              <a:avLst/>
            </a:prstGeom>
          </p:spPr>
        </p:pic>
        <p:pic>
          <p:nvPicPr>
            <p:cNvPr id="29" name="图片 28" descr="addin_tmp.png"/>
            <p:cNvPicPr>
              <a:picLocks noChangeAspect="1"/>
            </p:cNvPicPr>
            <p:nvPr>
              <p:custDataLst>
                <p:tags r:id="rId14"/>
              </p:custDataLst>
            </p:nvPr>
          </p:nvPicPr>
          <p:blipFill>
            <a:blip r:embed="rId30" cstate="print"/>
            <a:stretch>
              <a:fillRect/>
            </a:stretch>
          </p:blipFill>
          <p:spPr>
            <a:xfrm>
              <a:off x="2843808" y="5877272"/>
              <a:ext cx="1132999" cy="228600"/>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5262979"/>
          </a:xfrm>
          <a:prstGeom prst="rect">
            <a:avLst/>
          </a:prstGeom>
          <a:noFill/>
        </p:spPr>
        <p:txBody>
          <a:bodyPr wrap="square" rtlCol="0">
            <a:spAutoFit/>
          </a:bodyPr>
          <a:lstStyle/>
          <a:p>
            <a:r>
              <a:rPr lang="zh-CN" altLang="en-US" sz="1600" dirty="0" smtClean="0"/>
              <a:t>现在我们来分析系统发生自发对称破缺时的涨落，为此我们考虑系统的响应函数</a:t>
            </a:r>
            <a:r>
              <a:rPr lang="en-US" altLang="zh-CN" sz="1600" dirty="0" smtClean="0"/>
              <a:t>---</a:t>
            </a:r>
            <a:r>
              <a:rPr lang="zh-CN" altLang="en-US" sz="1600" dirty="0" smtClean="0"/>
              <a:t>磁化率。</a:t>
            </a:r>
            <a:endParaRPr lang="en-US" altLang="zh-CN" sz="1600" dirty="0" smtClean="0"/>
          </a:p>
          <a:p>
            <a:endParaRPr lang="en-US" altLang="zh-CN" sz="1600" dirty="0" smtClean="0"/>
          </a:p>
          <a:p>
            <a:pPr>
              <a:buFont typeface="Arial" pitchFamily="34" charset="0"/>
              <a:buChar char="•"/>
            </a:pPr>
            <a:r>
              <a:rPr lang="zh-CN" altLang="en-US" sz="1600" dirty="0" smtClean="0"/>
              <a:t> 设在自旋空间里加上沿                               方向的外磁场，自旋沿此方向磁化。磁化强度为</a:t>
            </a:r>
            <a:endParaRPr lang="en-US" altLang="zh-CN" sz="1600" dirty="0" smtClean="0"/>
          </a:p>
          <a:p>
            <a:endParaRPr lang="en-US" altLang="zh-CN" sz="1600" dirty="0" smtClean="0"/>
          </a:p>
          <a:p>
            <a:r>
              <a:rPr lang="zh-CN" altLang="en-US" sz="1600" dirty="0" smtClean="0"/>
              <a:t>系统的两点涨落关联函数为：</a:t>
            </a:r>
            <a:endParaRPr lang="en-US" altLang="zh-CN" sz="1600" dirty="0" smtClean="0"/>
          </a:p>
          <a:p>
            <a:endParaRPr lang="en-US" altLang="zh-CN" sz="1600" dirty="0" smtClean="0"/>
          </a:p>
          <a:p>
            <a:endParaRPr lang="en-US" altLang="zh-CN" sz="1600" dirty="0" smtClean="0"/>
          </a:p>
          <a:p>
            <a:r>
              <a:rPr lang="zh-CN" altLang="en-US" sz="1600" dirty="0" smtClean="0"/>
              <a:t>由</a:t>
            </a:r>
            <a:endParaRPr lang="en-US" altLang="zh-CN" sz="1600" dirty="0" smtClean="0"/>
          </a:p>
          <a:p>
            <a:endParaRPr lang="en-US" altLang="zh-CN" sz="1600" dirty="0" smtClean="0"/>
          </a:p>
          <a:p>
            <a:endParaRPr lang="en-US" altLang="zh-CN" sz="1600" dirty="0" smtClean="0"/>
          </a:p>
          <a:p>
            <a:endParaRPr lang="en-US" altLang="zh-CN" sz="1600" dirty="0" smtClean="0"/>
          </a:p>
          <a:p>
            <a:r>
              <a:rPr lang="zh-CN" altLang="en-US" sz="1600" dirty="0" smtClean="0"/>
              <a:t>可得在傅里叶空间有：</a:t>
            </a:r>
            <a:endParaRPr lang="en-US" altLang="zh-CN" sz="1600" dirty="0" smtClean="0"/>
          </a:p>
          <a:p>
            <a:endParaRPr lang="en-US" altLang="zh-CN" sz="1600" dirty="0" smtClean="0"/>
          </a:p>
          <a:p>
            <a:r>
              <a:rPr lang="zh-CN" altLang="en-US" sz="1600" dirty="0" smtClean="0"/>
              <a:t>由涨落耗散定理可得静磁化率：</a:t>
            </a:r>
            <a:endParaRPr lang="en-US" altLang="zh-CN" sz="1600" dirty="0" smtClean="0"/>
          </a:p>
          <a:p>
            <a:endParaRPr lang="en-US" altLang="zh-CN" sz="1600" dirty="0" smtClean="0"/>
          </a:p>
          <a:p>
            <a:endParaRPr lang="en-US" altLang="zh-CN" sz="1600" dirty="0" smtClean="0"/>
          </a:p>
          <a:p>
            <a:pPr>
              <a:buFont typeface="Arial" pitchFamily="34" charset="0"/>
              <a:buChar char="•"/>
            </a:pPr>
            <a:r>
              <a:rPr lang="zh-CN" altLang="en-US" sz="1600" dirty="0" smtClean="0"/>
              <a:t> 对一般情形，我们可以定义磁化率张量：</a:t>
            </a:r>
            <a:endParaRPr lang="en-US" altLang="zh-CN" sz="1600" dirty="0" smtClean="0"/>
          </a:p>
          <a:p>
            <a:r>
              <a:rPr lang="zh-CN" altLang="en-US" sz="1600" dirty="0" smtClean="0"/>
              <a:t>其中    是朗道自由能，这个张量描写由于外场的</a:t>
            </a:r>
            <a:r>
              <a:rPr lang="el-GR" altLang="zh-CN" sz="1600" dirty="0" smtClean="0">
                <a:ea typeface="宋体"/>
              </a:rPr>
              <a:t>β</a:t>
            </a:r>
            <a:r>
              <a:rPr lang="zh-CN" altLang="en-US" sz="1600" dirty="0" smtClean="0">
                <a:ea typeface="宋体"/>
              </a:rPr>
              <a:t>分量的改变引起的磁化强度的</a:t>
            </a:r>
            <a:r>
              <a:rPr lang="el-GR" altLang="zh-CN" sz="1600" dirty="0" smtClean="0">
                <a:ea typeface="宋体"/>
              </a:rPr>
              <a:t>α</a:t>
            </a:r>
            <a:r>
              <a:rPr lang="zh-CN" altLang="en-US" sz="1600" dirty="0" smtClean="0">
                <a:ea typeface="宋体"/>
              </a:rPr>
              <a:t>分量的变化。由于哈密顿量是</a:t>
            </a:r>
            <a:r>
              <a:rPr lang="en-US" altLang="zh-CN" sz="1600" dirty="0" smtClean="0">
                <a:ea typeface="宋体"/>
              </a:rPr>
              <a:t>O(n)</a:t>
            </a:r>
            <a:r>
              <a:rPr lang="zh-CN" altLang="en-US" sz="1600" dirty="0" smtClean="0">
                <a:ea typeface="宋体"/>
              </a:rPr>
              <a:t>对称的，故    和</a:t>
            </a:r>
            <a:r>
              <a:rPr lang="en-US" altLang="zh-CN" sz="1600" dirty="0" smtClean="0">
                <a:ea typeface="宋体"/>
              </a:rPr>
              <a:t>h</a:t>
            </a:r>
            <a:r>
              <a:rPr lang="zh-CN" altLang="en-US" sz="1600" dirty="0" smtClean="0">
                <a:ea typeface="宋体"/>
              </a:rPr>
              <a:t>的方向无关，因此一般有</a:t>
            </a:r>
            <a:endParaRPr lang="en-US" altLang="zh-CN" sz="1600" dirty="0" smtClean="0"/>
          </a:p>
          <a:p>
            <a:endParaRPr lang="en-US" altLang="zh-CN" sz="1600" dirty="0" smtClean="0"/>
          </a:p>
          <a:p>
            <a:r>
              <a:rPr lang="zh-CN" altLang="en-US" sz="1600" dirty="0" smtClean="0"/>
              <a:t>利用                                       ，我们有</a:t>
            </a:r>
            <a:endParaRPr lang="en-US" altLang="zh-CN" sz="1600" dirty="0" smtClean="0"/>
          </a:p>
        </p:txBody>
      </p:sp>
      <p:pic>
        <p:nvPicPr>
          <p:cNvPr id="5" name="图片 4" descr="addin_tmp.png"/>
          <p:cNvPicPr>
            <a:picLocks noChangeAspect="1"/>
          </p:cNvPicPr>
          <p:nvPr>
            <p:custDataLst>
              <p:tags r:id="rId1"/>
            </p:custDataLst>
          </p:nvPr>
        </p:nvPicPr>
        <p:blipFill>
          <a:blip r:embed="rId18" cstate="print"/>
          <a:stretch>
            <a:fillRect/>
          </a:stretch>
        </p:blipFill>
        <p:spPr>
          <a:xfrm>
            <a:off x="2556614" y="843568"/>
            <a:ext cx="1367314" cy="191453"/>
          </a:xfrm>
          <a:prstGeom prst="rect">
            <a:avLst/>
          </a:prstGeom>
        </p:spPr>
      </p:pic>
      <p:pic>
        <p:nvPicPr>
          <p:cNvPr id="6" name="图片 5" descr="addin_tmp.png"/>
          <p:cNvPicPr>
            <a:picLocks noChangeAspect="1"/>
          </p:cNvPicPr>
          <p:nvPr>
            <p:custDataLst>
              <p:tags r:id="rId2"/>
            </p:custDataLst>
          </p:nvPr>
        </p:nvPicPr>
        <p:blipFill>
          <a:blip r:embed="rId19" cstate="print"/>
          <a:stretch>
            <a:fillRect/>
          </a:stretch>
        </p:blipFill>
        <p:spPr>
          <a:xfrm>
            <a:off x="2540001" y="1052736"/>
            <a:ext cx="1731645" cy="192881"/>
          </a:xfrm>
          <a:prstGeom prst="rect">
            <a:avLst/>
          </a:prstGeom>
        </p:spPr>
      </p:pic>
      <p:pic>
        <p:nvPicPr>
          <p:cNvPr id="7" name="图片 6" descr="addin_tmp.png"/>
          <p:cNvPicPr>
            <a:picLocks noChangeAspect="1"/>
          </p:cNvPicPr>
          <p:nvPr>
            <p:custDataLst>
              <p:tags r:id="rId3"/>
            </p:custDataLst>
          </p:nvPr>
        </p:nvPicPr>
        <p:blipFill>
          <a:blip r:embed="rId20" cstate="print"/>
          <a:stretch>
            <a:fillRect/>
          </a:stretch>
        </p:blipFill>
        <p:spPr>
          <a:xfrm>
            <a:off x="1331640" y="1556792"/>
            <a:ext cx="3991928" cy="198596"/>
          </a:xfrm>
          <a:prstGeom prst="rect">
            <a:avLst/>
          </a:prstGeom>
        </p:spPr>
      </p:pic>
      <p:pic>
        <p:nvPicPr>
          <p:cNvPr id="28" name="图片 27" descr="addin_tmp.png"/>
          <p:cNvPicPr>
            <a:picLocks noChangeAspect="1"/>
          </p:cNvPicPr>
          <p:nvPr>
            <p:custDataLst>
              <p:tags r:id="rId4"/>
            </p:custDataLst>
          </p:nvPr>
        </p:nvPicPr>
        <p:blipFill>
          <a:blip r:embed="rId21" cstate="print"/>
          <a:stretch>
            <a:fillRect/>
          </a:stretch>
        </p:blipFill>
        <p:spPr>
          <a:xfrm>
            <a:off x="1331642" y="1790244"/>
            <a:ext cx="4113371" cy="198596"/>
          </a:xfrm>
          <a:prstGeom prst="rect">
            <a:avLst/>
          </a:prstGeom>
        </p:spPr>
      </p:pic>
      <p:pic>
        <p:nvPicPr>
          <p:cNvPr id="17" name="图片 16" descr="addin_tmp.png"/>
          <p:cNvPicPr>
            <a:picLocks noChangeAspect="1"/>
          </p:cNvPicPr>
          <p:nvPr>
            <p:custDataLst>
              <p:tags r:id="rId5"/>
            </p:custDataLst>
          </p:nvPr>
        </p:nvPicPr>
        <p:blipFill>
          <a:blip r:embed="rId22" cstate="print"/>
          <a:stretch>
            <a:fillRect/>
          </a:stretch>
        </p:blipFill>
        <p:spPr>
          <a:xfrm>
            <a:off x="683568" y="1988840"/>
            <a:ext cx="7173754" cy="921544"/>
          </a:xfrm>
          <a:prstGeom prst="rect">
            <a:avLst/>
          </a:prstGeom>
        </p:spPr>
      </p:pic>
      <p:pic>
        <p:nvPicPr>
          <p:cNvPr id="23" name="图片 22" descr="addin_tmp.png"/>
          <p:cNvPicPr>
            <a:picLocks noChangeAspect="1"/>
          </p:cNvPicPr>
          <p:nvPr>
            <p:custDataLst>
              <p:tags r:id="rId6"/>
            </p:custDataLst>
          </p:nvPr>
        </p:nvPicPr>
        <p:blipFill>
          <a:blip r:embed="rId23" cstate="print"/>
          <a:stretch>
            <a:fillRect/>
          </a:stretch>
        </p:blipFill>
        <p:spPr>
          <a:xfrm>
            <a:off x="2439169" y="2996951"/>
            <a:ext cx="1628775" cy="227171"/>
          </a:xfrm>
          <a:prstGeom prst="rect">
            <a:avLst/>
          </a:prstGeom>
        </p:spPr>
      </p:pic>
      <p:pic>
        <p:nvPicPr>
          <p:cNvPr id="25" name="图片 24" descr="addin_tmp.png"/>
          <p:cNvPicPr>
            <a:picLocks noChangeAspect="1"/>
          </p:cNvPicPr>
          <p:nvPr>
            <p:custDataLst>
              <p:tags r:id="rId7"/>
            </p:custDataLst>
          </p:nvPr>
        </p:nvPicPr>
        <p:blipFill>
          <a:blip r:embed="rId24" cstate="print"/>
          <a:stretch>
            <a:fillRect/>
          </a:stretch>
        </p:blipFill>
        <p:spPr>
          <a:xfrm>
            <a:off x="2452568" y="3201828"/>
            <a:ext cx="3847624" cy="198596"/>
          </a:xfrm>
          <a:prstGeom prst="rect">
            <a:avLst/>
          </a:prstGeom>
        </p:spPr>
      </p:pic>
      <p:pic>
        <p:nvPicPr>
          <p:cNvPr id="29" name="图片 28" descr="addin_tmp.png"/>
          <p:cNvPicPr>
            <a:picLocks noChangeAspect="1"/>
          </p:cNvPicPr>
          <p:nvPr>
            <p:custDataLst>
              <p:tags r:id="rId8"/>
            </p:custDataLst>
          </p:nvPr>
        </p:nvPicPr>
        <p:blipFill>
          <a:blip r:embed="rId25" cstate="print"/>
          <a:stretch>
            <a:fillRect/>
          </a:stretch>
        </p:blipFill>
        <p:spPr>
          <a:xfrm>
            <a:off x="2386002" y="3717032"/>
            <a:ext cx="2906078" cy="248603"/>
          </a:xfrm>
          <a:prstGeom prst="rect">
            <a:avLst/>
          </a:prstGeom>
        </p:spPr>
      </p:pic>
      <p:pic>
        <p:nvPicPr>
          <p:cNvPr id="30" name="图片 29" descr="addin_tmp.png"/>
          <p:cNvPicPr>
            <a:picLocks noChangeAspect="1"/>
          </p:cNvPicPr>
          <p:nvPr>
            <p:custDataLst>
              <p:tags r:id="rId9"/>
            </p:custDataLst>
          </p:nvPr>
        </p:nvPicPr>
        <p:blipFill>
          <a:blip r:embed="rId26" cstate="print"/>
          <a:stretch>
            <a:fillRect/>
          </a:stretch>
        </p:blipFill>
        <p:spPr>
          <a:xfrm>
            <a:off x="4139952" y="4149080"/>
            <a:ext cx="2047399" cy="310039"/>
          </a:xfrm>
          <a:prstGeom prst="rect">
            <a:avLst/>
          </a:prstGeom>
        </p:spPr>
      </p:pic>
      <p:pic>
        <p:nvPicPr>
          <p:cNvPr id="31" name="图片 30" descr="addin_tmp.png"/>
          <p:cNvPicPr>
            <a:picLocks noChangeAspect="1"/>
          </p:cNvPicPr>
          <p:nvPr>
            <p:custDataLst>
              <p:tags r:id="rId10"/>
            </p:custDataLst>
          </p:nvPr>
        </p:nvPicPr>
        <p:blipFill>
          <a:blip r:embed="rId27" cstate="print"/>
          <a:stretch>
            <a:fillRect/>
          </a:stretch>
        </p:blipFill>
        <p:spPr>
          <a:xfrm>
            <a:off x="755576" y="4509120"/>
            <a:ext cx="117158" cy="171450"/>
          </a:xfrm>
          <a:prstGeom prst="rect">
            <a:avLst/>
          </a:prstGeom>
        </p:spPr>
      </p:pic>
      <p:pic>
        <p:nvPicPr>
          <p:cNvPr id="32" name="图片 31" descr="addin_tmp.png"/>
          <p:cNvPicPr>
            <a:picLocks noChangeAspect="1"/>
          </p:cNvPicPr>
          <p:nvPr>
            <p:custDataLst>
              <p:tags r:id="rId11"/>
            </p:custDataLst>
          </p:nvPr>
        </p:nvPicPr>
        <p:blipFill>
          <a:blip r:embed="rId27" cstate="print"/>
          <a:stretch>
            <a:fillRect/>
          </a:stretch>
        </p:blipFill>
        <p:spPr>
          <a:xfrm>
            <a:off x="3158698" y="4725144"/>
            <a:ext cx="117158" cy="171450"/>
          </a:xfrm>
          <a:prstGeom prst="rect">
            <a:avLst/>
          </a:prstGeom>
        </p:spPr>
      </p:pic>
      <p:pic>
        <p:nvPicPr>
          <p:cNvPr id="35" name="图片 34" descr="addin_tmp.png"/>
          <p:cNvPicPr>
            <a:picLocks noChangeAspect="1"/>
          </p:cNvPicPr>
          <p:nvPr>
            <p:custDataLst>
              <p:tags r:id="rId12"/>
            </p:custDataLst>
          </p:nvPr>
        </p:nvPicPr>
        <p:blipFill>
          <a:blip r:embed="rId28" cstate="print"/>
          <a:stretch>
            <a:fillRect/>
          </a:stretch>
        </p:blipFill>
        <p:spPr>
          <a:xfrm>
            <a:off x="2339751" y="4797152"/>
            <a:ext cx="4563428" cy="524351"/>
          </a:xfrm>
          <a:prstGeom prst="rect">
            <a:avLst/>
          </a:prstGeom>
        </p:spPr>
      </p:pic>
      <p:pic>
        <p:nvPicPr>
          <p:cNvPr id="34" name="图片 33" descr="addin_tmp.png"/>
          <p:cNvPicPr>
            <a:picLocks noChangeAspect="1"/>
          </p:cNvPicPr>
          <p:nvPr>
            <p:custDataLst>
              <p:tags r:id="rId13"/>
            </p:custDataLst>
          </p:nvPr>
        </p:nvPicPr>
        <p:blipFill>
          <a:blip r:embed="rId29" cstate="print"/>
          <a:stretch>
            <a:fillRect/>
          </a:stretch>
        </p:blipFill>
        <p:spPr>
          <a:xfrm>
            <a:off x="755576" y="5150901"/>
            <a:ext cx="1758791" cy="294323"/>
          </a:xfrm>
          <a:prstGeom prst="rect">
            <a:avLst/>
          </a:prstGeom>
        </p:spPr>
      </p:pic>
      <p:pic>
        <p:nvPicPr>
          <p:cNvPr id="44" name="图片 43" descr="addin_tmp.png"/>
          <p:cNvPicPr>
            <a:picLocks noChangeAspect="1"/>
          </p:cNvPicPr>
          <p:nvPr>
            <p:custDataLst>
              <p:tags r:id="rId14"/>
            </p:custDataLst>
          </p:nvPr>
        </p:nvPicPr>
        <p:blipFill>
          <a:blip r:embed="rId30" cstate="print"/>
          <a:stretch>
            <a:fillRect/>
          </a:stretch>
        </p:blipFill>
        <p:spPr>
          <a:xfrm>
            <a:off x="540905" y="5445224"/>
            <a:ext cx="6822282" cy="1007269"/>
          </a:xfrm>
          <a:prstGeom prst="rect">
            <a:avLst/>
          </a:prstGeom>
        </p:spPr>
      </p:pic>
      <p:pic>
        <p:nvPicPr>
          <p:cNvPr id="45" name="图片 44" descr="addin_tmp.png"/>
          <p:cNvPicPr>
            <a:picLocks noChangeAspect="1"/>
          </p:cNvPicPr>
          <p:nvPr>
            <p:custDataLst>
              <p:tags r:id="rId15"/>
            </p:custDataLst>
          </p:nvPr>
        </p:nvPicPr>
        <p:blipFill>
          <a:blip r:embed="rId31" cstate="print"/>
          <a:stretch>
            <a:fillRect/>
          </a:stretch>
        </p:blipFill>
        <p:spPr>
          <a:xfrm>
            <a:off x="755576" y="6467048"/>
            <a:ext cx="892969" cy="274320"/>
          </a:xfrm>
          <a:prstGeom prst="rect">
            <a:avLst/>
          </a:prstGeom>
        </p:spPr>
      </p:pic>
      <p:pic>
        <p:nvPicPr>
          <p:cNvPr id="46" name="图片 45" descr="addin_tmp.png"/>
          <p:cNvPicPr>
            <a:picLocks noChangeAspect="1"/>
          </p:cNvPicPr>
          <p:nvPr>
            <p:custDataLst>
              <p:tags r:id="rId16"/>
            </p:custDataLst>
          </p:nvPr>
        </p:nvPicPr>
        <p:blipFill>
          <a:blip r:embed="rId32" cstate="print"/>
          <a:stretch>
            <a:fillRect/>
          </a:stretch>
        </p:blipFill>
        <p:spPr>
          <a:xfrm>
            <a:off x="1907704" y="6492765"/>
            <a:ext cx="1575911" cy="248603"/>
          </a:xfrm>
          <a:prstGeom prst="rect">
            <a:avLst/>
          </a:prstGeom>
        </p:spPr>
      </p:pic>
      <p:sp>
        <p:nvSpPr>
          <p:cNvPr id="47" name="TextBox 46"/>
          <p:cNvSpPr txBox="1"/>
          <p:nvPr/>
        </p:nvSpPr>
        <p:spPr>
          <a:xfrm>
            <a:off x="251520" y="6474822"/>
            <a:ext cx="4032448" cy="338554"/>
          </a:xfrm>
          <a:prstGeom prst="rect">
            <a:avLst/>
          </a:prstGeom>
          <a:noFill/>
        </p:spPr>
        <p:txBody>
          <a:bodyPr wrap="square" rtlCol="0">
            <a:spAutoFit/>
          </a:bodyPr>
          <a:lstStyle/>
          <a:p>
            <a:r>
              <a:rPr lang="zh-CN" altLang="en-US" sz="1600" dirty="0" smtClean="0"/>
              <a:t>这里                    和</a:t>
            </a:r>
            <a:endParaRPr lang="zh-CN"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88640"/>
            <a:ext cx="6624736" cy="4278094"/>
          </a:xfrm>
          <a:prstGeom prst="rect">
            <a:avLst/>
          </a:prstGeom>
          <a:noFill/>
        </p:spPr>
        <p:txBody>
          <a:bodyPr wrap="square" rtlCol="0">
            <a:spAutoFit/>
          </a:bodyPr>
          <a:lstStyle/>
          <a:p>
            <a:r>
              <a:rPr lang="zh-CN" altLang="en-US" sz="1600" dirty="0" smtClean="0"/>
              <a:t>两个例子：</a:t>
            </a:r>
            <a:endParaRPr lang="en-US" altLang="zh-CN" sz="1600" dirty="0" smtClean="0"/>
          </a:p>
          <a:p>
            <a:endParaRPr lang="en-US" altLang="zh-CN" sz="1600" dirty="0"/>
          </a:p>
          <a:p>
            <a:r>
              <a:rPr lang="zh-CN" altLang="en-US" sz="1600" dirty="0" smtClean="0"/>
              <a:t>一级相变：</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r>
              <a:rPr lang="zh-CN" altLang="en-US" sz="1600" dirty="0" smtClean="0"/>
              <a:t>二级相变：</a:t>
            </a:r>
            <a:endParaRPr lang="zh-CN" altLang="en-US" sz="1600" dirty="0"/>
          </a:p>
        </p:txBody>
      </p:sp>
      <p:pic>
        <p:nvPicPr>
          <p:cNvPr id="1026" name="Picture 2"/>
          <p:cNvPicPr>
            <a:picLocks noChangeAspect="1" noChangeArrowheads="1"/>
          </p:cNvPicPr>
          <p:nvPr/>
        </p:nvPicPr>
        <p:blipFill>
          <a:blip r:embed="rId2" cstate="print"/>
          <a:srcRect/>
          <a:stretch>
            <a:fillRect/>
          </a:stretch>
        </p:blipFill>
        <p:spPr bwMode="auto">
          <a:xfrm>
            <a:off x="2843808" y="476672"/>
            <a:ext cx="4787834" cy="3600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19672" y="4365104"/>
            <a:ext cx="6821425" cy="187220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568952" cy="5509200"/>
          </a:xfrm>
          <a:prstGeom prst="rect">
            <a:avLst/>
          </a:prstGeom>
          <a:noFill/>
        </p:spPr>
        <p:txBody>
          <a:bodyPr wrap="square" rtlCol="0">
            <a:spAutoFit/>
          </a:bodyPr>
          <a:lstStyle/>
          <a:p>
            <a:r>
              <a:rPr lang="zh-CN" altLang="en-US" sz="1600" dirty="0" smtClean="0"/>
              <a:t>若磁场</a:t>
            </a:r>
            <a:r>
              <a:rPr lang="en-US" altLang="zh-CN" sz="1600" dirty="0" smtClean="0"/>
              <a:t>h</a:t>
            </a:r>
            <a:r>
              <a:rPr lang="zh-CN" altLang="en-US" sz="1600" dirty="0" smtClean="0"/>
              <a:t>和</a:t>
            </a:r>
            <a:r>
              <a:rPr lang="en-US" altLang="zh-CN" sz="1600" dirty="0" smtClean="0"/>
              <a:t>m</a:t>
            </a:r>
            <a:r>
              <a:rPr lang="zh-CN" altLang="en-US" sz="1600" dirty="0" smtClean="0"/>
              <a:t>同向，上式中取</a:t>
            </a:r>
            <a:r>
              <a:rPr lang="el-GR" altLang="zh-CN" sz="1600" dirty="0" smtClean="0">
                <a:ea typeface="宋体"/>
              </a:rPr>
              <a:t>α</a:t>
            </a:r>
            <a:r>
              <a:rPr lang="en-US" altLang="zh-CN" sz="1600" dirty="0" smtClean="0">
                <a:ea typeface="宋体"/>
              </a:rPr>
              <a:t>=</a:t>
            </a:r>
            <a:r>
              <a:rPr lang="el-GR" altLang="zh-CN" sz="1600" dirty="0" smtClean="0">
                <a:ea typeface="宋体"/>
              </a:rPr>
              <a:t>β</a:t>
            </a:r>
            <a:r>
              <a:rPr lang="en-US" altLang="zh-CN" sz="1600" dirty="0" smtClean="0">
                <a:ea typeface="宋体"/>
              </a:rPr>
              <a:t>=1</a:t>
            </a:r>
            <a:r>
              <a:rPr lang="zh-CN" altLang="en-US" sz="1600" dirty="0" smtClean="0">
                <a:ea typeface="宋体"/>
              </a:rPr>
              <a:t>，磁化率由     给出；若</a:t>
            </a:r>
            <a:r>
              <a:rPr lang="en-US" altLang="zh-CN" sz="1600" dirty="0" smtClean="0">
                <a:ea typeface="宋体"/>
              </a:rPr>
              <a:t>h</a:t>
            </a:r>
            <a:r>
              <a:rPr lang="zh-CN" altLang="en-US" sz="1600" dirty="0" smtClean="0">
                <a:ea typeface="宋体"/>
              </a:rPr>
              <a:t>垂直于</a:t>
            </a:r>
            <a:r>
              <a:rPr lang="en-US" altLang="zh-CN" sz="1600" dirty="0" smtClean="0">
                <a:ea typeface="宋体"/>
              </a:rPr>
              <a:t>m</a:t>
            </a:r>
            <a:r>
              <a:rPr lang="zh-CN" altLang="en-US" sz="1600" dirty="0" smtClean="0">
                <a:ea typeface="宋体"/>
              </a:rPr>
              <a:t>，则可取                        和</a:t>
            </a:r>
            <a:endParaRPr lang="en-US" altLang="zh-CN" sz="1600" dirty="0" smtClean="0">
              <a:ea typeface="宋体"/>
            </a:endParaRPr>
          </a:p>
          <a:p>
            <a:r>
              <a:rPr lang="zh-CN" altLang="en-US" sz="1600" dirty="0" smtClean="0"/>
              <a:t>，此时磁化率由        给出。</a:t>
            </a:r>
            <a:endParaRPr lang="en-US" altLang="zh-CN" sz="1600" dirty="0" smtClean="0"/>
          </a:p>
          <a:p>
            <a:r>
              <a:rPr lang="zh-CN" altLang="en-US" sz="1600" dirty="0" smtClean="0"/>
              <a:t>从上面的式子可以看出，在               的情况下，当</a:t>
            </a:r>
            <a:r>
              <a:rPr lang="en-US" altLang="zh-CN" sz="1600" dirty="0" smtClean="0"/>
              <a:t>h=0</a:t>
            </a:r>
            <a:r>
              <a:rPr lang="zh-CN" altLang="en-US" sz="1600" dirty="0" smtClean="0"/>
              <a:t>时，由于系统处于有序相（           ），有</a:t>
            </a:r>
            <a:endParaRPr lang="en-US" altLang="zh-CN" sz="1600" dirty="0" smtClean="0"/>
          </a:p>
          <a:p>
            <a:r>
              <a:rPr lang="en-US" altLang="zh-CN" sz="1600" dirty="0" smtClean="0"/>
              <a:t>                                                     </a:t>
            </a:r>
            <a:r>
              <a:rPr lang="zh-CN" altLang="en-US" sz="1600" dirty="0" smtClean="0"/>
              <a:t>和                                 ，</a:t>
            </a:r>
            <a:endParaRPr lang="en-US" altLang="zh-CN" sz="1600" dirty="0" smtClean="0"/>
          </a:p>
          <a:p>
            <a:r>
              <a:rPr lang="zh-CN" altLang="en-US" sz="1600" dirty="0" smtClean="0"/>
              <a:t>因此只要外场增加一个无穷小量就能使磁化强度的方向改变一个有限角度。</a:t>
            </a:r>
            <a:endParaRPr lang="en-US" altLang="zh-CN" sz="1600" dirty="0" smtClean="0"/>
          </a:p>
          <a:p>
            <a:endParaRPr lang="en-US" altLang="zh-CN" sz="1600" dirty="0" smtClean="0"/>
          </a:p>
          <a:p>
            <a:r>
              <a:rPr lang="zh-CN" altLang="en-US" sz="1600" dirty="0" smtClean="0"/>
              <a:t>总之，我们发现，有</a:t>
            </a:r>
            <a:r>
              <a:rPr lang="en-US" altLang="zh-CN" sz="1600" dirty="0" smtClean="0"/>
              <a:t>O(n)</a:t>
            </a:r>
            <a:r>
              <a:rPr lang="zh-CN" altLang="en-US" sz="1600" dirty="0" smtClean="0"/>
              <a:t>对称的系统发生自发破缺时有两类涨落：</a:t>
            </a:r>
            <a:endParaRPr lang="en-US" altLang="zh-CN" sz="1600" dirty="0" smtClean="0"/>
          </a:p>
          <a:p>
            <a:r>
              <a:rPr lang="en-US" altLang="zh-CN" sz="1600" dirty="0" smtClean="0"/>
              <a:t>1</a:t>
            </a:r>
            <a:r>
              <a:rPr lang="zh-CN" altLang="en-US" sz="1600" dirty="0" smtClean="0"/>
              <a:t>）平行于自发磁化强度方向，即纵涨落，需要付出有限能量；</a:t>
            </a:r>
            <a:endParaRPr lang="en-US" altLang="zh-CN" sz="1600" dirty="0" smtClean="0"/>
          </a:p>
          <a:p>
            <a:r>
              <a:rPr lang="en-US" altLang="zh-CN" sz="1600" dirty="0" smtClean="0"/>
              <a:t>2</a:t>
            </a:r>
            <a:r>
              <a:rPr lang="zh-CN" altLang="en-US" sz="1600" dirty="0" smtClean="0"/>
              <a:t>）垂直于自发磁化强度方向，即横涨落，不需付出能量。每个横涨落都有一个激发能几乎为零的激发模</a:t>
            </a:r>
            <a:r>
              <a:rPr lang="en-US" altLang="zh-CN" sz="1600" dirty="0" smtClean="0"/>
              <a:t>(k=0)</a:t>
            </a:r>
            <a:r>
              <a:rPr lang="zh-CN" altLang="en-US" sz="1600" dirty="0" smtClean="0"/>
              <a:t>与之联系。对</a:t>
            </a:r>
            <a:r>
              <a:rPr lang="en-US" altLang="zh-CN" sz="1600" dirty="0" smtClean="0"/>
              <a:t>O(n)</a:t>
            </a:r>
            <a:r>
              <a:rPr lang="zh-CN" altLang="en-US" sz="1600" dirty="0" smtClean="0"/>
              <a:t>系统，共有</a:t>
            </a:r>
            <a:r>
              <a:rPr lang="en-US" altLang="zh-CN" sz="1600" dirty="0" smtClean="0"/>
              <a:t>n-1</a:t>
            </a:r>
            <a:r>
              <a:rPr lang="zh-CN" altLang="en-US" sz="1600" dirty="0" smtClean="0"/>
              <a:t>支这样的模。</a:t>
            </a:r>
            <a:endParaRPr lang="en-US" altLang="zh-CN" sz="1600" dirty="0" smtClean="0"/>
          </a:p>
          <a:p>
            <a:endParaRPr lang="en-US" altLang="zh-CN" sz="1600" dirty="0" smtClean="0"/>
          </a:p>
          <a:p>
            <a:r>
              <a:rPr lang="zh-CN" altLang="en-US" sz="1600" dirty="0" smtClean="0"/>
              <a:t>为进一步观察这些模我们取磁化强度方向为                               ，并把涨落         写为：</a:t>
            </a:r>
            <a:endParaRPr lang="en-US" altLang="zh-CN" sz="1600" dirty="0" smtClean="0"/>
          </a:p>
          <a:p>
            <a:endParaRPr lang="en-US" altLang="zh-CN" sz="1600" dirty="0" smtClean="0"/>
          </a:p>
          <a:p>
            <a:r>
              <a:rPr lang="zh-CN" altLang="en-US" sz="1600" dirty="0" smtClean="0"/>
              <a:t>于是在              ，系统的哈密顿量一般可写为</a:t>
            </a:r>
            <a:endParaRPr lang="en-US" altLang="zh-CN" sz="1600" dirty="0" smtClean="0"/>
          </a:p>
          <a:p>
            <a:endParaRPr lang="en-US" altLang="zh-CN" sz="1600" dirty="0" smtClean="0"/>
          </a:p>
          <a:p>
            <a:endParaRPr lang="en-US" altLang="zh-CN" sz="1600" dirty="0" smtClean="0"/>
          </a:p>
          <a:p>
            <a:r>
              <a:rPr lang="zh-CN" altLang="en-US" sz="1600" dirty="0" smtClean="0"/>
              <a:t>在傅里叶空间里我们有：</a:t>
            </a:r>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r>
              <a:rPr lang="zh-CN" altLang="en-US" sz="1600" dirty="0" smtClean="0"/>
              <a:t>这里     和       分别为纵和横关联函数，变换到坐标表象有：             </a:t>
            </a:r>
            <a:endParaRPr lang="zh-CN" altLang="en-US" sz="1600" dirty="0"/>
          </a:p>
        </p:txBody>
      </p:sp>
      <p:pic>
        <p:nvPicPr>
          <p:cNvPr id="8" name="图片 7" descr="addin_tmp.png"/>
          <p:cNvPicPr>
            <a:picLocks noChangeAspect="1"/>
          </p:cNvPicPr>
          <p:nvPr>
            <p:custDataLst>
              <p:tags r:id="rId1"/>
            </p:custDataLst>
          </p:nvPr>
        </p:nvPicPr>
        <p:blipFill>
          <a:blip r:embed="rId19" cstate="print"/>
          <a:stretch>
            <a:fillRect/>
          </a:stretch>
        </p:blipFill>
        <p:spPr>
          <a:xfrm>
            <a:off x="4427984" y="395804"/>
            <a:ext cx="170021" cy="152876"/>
          </a:xfrm>
          <a:prstGeom prst="rect">
            <a:avLst/>
          </a:prstGeom>
        </p:spPr>
      </p:pic>
      <p:pic>
        <p:nvPicPr>
          <p:cNvPr id="9" name="图片 8" descr="addin_tmp.png"/>
          <p:cNvPicPr>
            <a:picLocks noChangeAspect="1"/>
          </p:cNvPicPr>
          <p:nvPr>
            <p:custDataLst>
              <p:tags r:id="rId2"/>
            </p:custDataLst>
          </p:nvPr>
        </p:nvPicPr>
        <p:blipFill>
          <a:blip r:embed="rId20" cstate="print"/>
          <a:stretch>
            <a:fillRect/>
          </a:stretch>
        </p:blipFill>
        <p:spPr>
          <a:xfrm>
            <a:off x="7173704" y="332656"/>
            <a:ext cx="998696" cy="178594"/>
          </a:xfrm>
          <a:prstGeom prst="rect">
            <a:avLst/>
          </a:prstGeom>
        </p:spPr>
      </p:pic>
      <p:pic>
        <p:nvPicPr>
          <p:cNvPr id="10" name="图片 9" descr="addin_tmp.png"/>
          <p:cNvPicPr>
            <a:picLocks noChangeAspect="1"/>
          </p:cNvPicPr>
          <p:nvPr>
            <p:custDataLst>
              <p:tags r:id="rId3"/>
            </p:custDataLst>
          </p:nvPr>
        </p:nvPicPr>
        <p:blipFill>
          <a:blip r:embed="rId21" cstate="print"/>
          <a:stretch>
            <a:fillRect/>
          </a:stretch>
        </p:blipFill>
        <p:spPr>
          <a:xfrm>
            <a:off x="8492142" y="332656"/>
            <a:ext cx="544354" cy="187166"/>
          </a:xfrm>
          <a:prstGeom prst="rect">
            <a:avLst/>
          </a:prstGeom>
        </p:spPr>
      </p:pic>
      <p:pic>
        <p:nvPicPr>
          <p:cNvPr id="11" name="图片 10" descr="addin_tmp.png"/>
          <p:cNvPicPr>
            <a:picLocks noChangeAspect="1"/>
          </p:cNvPicPr>
          <p:nvPr>
            <p:custDataLst>
              <p:tags r:id="rId4"/>
            </p:custDataLst>
          </p:nvPr>
        </p:nvPicPr>
        <p:blipFill>
          <a:blip r:embed="rId22" cstate="print"/>
          <a:stretch>
            <a:fillRect/>
          </a:stretch>
        </p:blipFill>
        <p:spPr>
          <a:xfrm>
            <a:off x="1830264" y="620688"/>
            <a:ext cx="221456" cy="122873"/>
          </a:xfrm>
          <a:prstGeom prst="rect">
            <a:avLst/>
          </a:prstGeom>
        </p:spPr>
      </p:pic>
      <p:pic>
        <p:nvPicPr>
          <p:cNvPr id="12" name="图片 11" descr="addin_tmp.png"/>
          <p:cNvPicPr>
            <a:picLocks noChangeAspect="1"/>
          </p:cNvPicPr>
          <p:nvPr>
            <p:custDataLst>
              <p:tags r:id="rId5"/>
            </p:custDataLst>
          </p:nvPr>
        </p:nvPicPr>
        <p:blipFill>
          <a:blip r:embed="rId23" cstate="print"/>
          <a:stretch>
            <a:fillRect/>
          </a:stretch>
        </p:blipFill>
        <p:spPr>
          <a:xfrm>
            <a:off x="2856944" y="836712"/>
            <a:ext cx="562928" cy="160020"/>
          </a:xfrm>
          <a:prstGeom prst="rect">
            <a:avLst/>
          </a:prstGeom>
        </p:spPr>
      </p:pic>
      <p:pic>
        <p:nvPicPr>
          <p:cNvPr id="13" name="图片 12" descr="addin_tmp.png"/>
          <p:cNvPicPr>
            <a:picLocks noChangeAspect="1"/>
          </p:cNvPicPr>
          <p:nvPr>
            <p:custDataLst>
              <p:tags r:id="rId6"/>
            </p:custDataLst>
          </p:nvPr>
        </p:nvPicPr>
        <p:blipFill>
          <a:blip r:embed="rId24" cstate="print"/>
          <a:stretch>
            <a:fillRect/>
          </a:stretch>
        </p:blipFill>
        <p:spPr>
          <a:xfrm>
            <a:off x="7452027" y="836712"/>
            <a:ext cx="504349" cy="178594"/>
          </a:xfrm>
          <a:prstGeom prst="rect">
            <a:avLst/>
          </a:prstGeom>
        </p:spPr>
      </p:pic>
      <p:pic>
        <p:nvPicPr>
          <p:cNvPr id="18" name="图片 17" descr="addin_tmp.png"/>
          <p:cNvPicPr>
            <a:picLocks noChangeAspect="1"/>
          </p:cNvPicPr>
          <p:nvPr>
            <p:custDataLst>
              <p:tags r:id="rId7"/>
            </p:custDataLst>
          </p:nvPr>
        </p:nvPicPr>
        <p:blipFill>
          <a:blip r:embed="rId25" cstate="print"/>
          <a:stretch>
            <a:fillRect/>
          </a:stretch>
        </p:blipFill>
        <p:spPr>
          <a:xfrm>
            <a:off x="1619671" y="1052736"/>
            <a:ext cx="1118711" cy="205740"/>
          </a:xfrm>
          <a:prstGeom prst="rect">
            <a:avLst/>
          </a:prstGeom>
        </p:spPr>
      </p:pic>
      <p:pic>
        <p:nvPicPr>
          <p:cNvPr id="19" name="图片 18" descr="addin_tmp.png"/>
          <p:cNvPicPr>
            <a:picLocks noChangeAspect="1"/>
          </p:cNvPicPr>
          <p:nvPr>
            <p:custDataLst>
              <p:tags r:id="rId8"/>
            </p:custDataLst>
          </p:nvPr>
        </p:nvPicPr>
        <p:blipFill>
          <a:blip r:embed="rId26" cstate="print"/>
          <a:stretch>
            <a:fillRect/>
          </a:stretch>
        </p:blipFill>
        <p:spPr>
          <a:xfrm>
            <a:off x="2987825" y="1041589"/>
            <a:ext cx="1507331" cy="205740"/>
          </a:xfrm>
          <a:prstGeom prst="rect">
            <a:avLst/>
          </a:prstGeom>
        </p:spPr>
      </p:pic>
      <p:pic>
        <p:nvPicPr>
          <p:cNvPr id="20" name="图片 19" descr="addin_tmp.png"/>
          <p:cNvPicPr>
            <a:picLocks noChangeAspect="1"/>
          </p:cNvPicPr>
          <p:nvPr>
            <p:custDataLst>
              <p:tags r:id="rId9"/>
            </p:custDataLst>
          </p:nvPr>
        </p:nvPicPr>
        <p:blipFill>
          <a:blip r:embed="rId27" cstate="print"/>
          <a:stretch>
            <a:fillRect/>
          </a:stretch>
        </p:blipFill>
        <p:spPr>
          <a:xfrm>
            <a:off x="4212798" y="3021523"/>
            <a:ext cx="1367314" cy="191453"/>
          </a:xfrm>
          <a:prstGeom prst="rect">
            <a:avLst/>
          </a:prstGeom>
        </p:spPr>
      </p:pic>
      <p:pic>
        <p:nvPicPr>
          <p:cNvPr id="24" name="图片 23" descr="addin_tmp.png"/>
          <p:cNvPicPr>
            <a:picLocks noChangeAspect="1"/>
          </p:cNvPicPr>
          <p:nvPr>
            <p:custDataLst>
              <p:tags r:id="rId10"/>
            </p:custDataLst>
          </p:nvPr>
        </p:nvPicPr>
        <p:blipFill>
          <a:blip r:embed="rId28" cstate="print"/>
          <a:stretch>
            <a:fillRect/>
          </a:stretch>
        </p:blipFill>
        <p:spPr>
          <a:xfrm>
            <a:off x="1259632" y="3212976"/>
            <a:ext cx="5534978" cy="234315"/>
          </a:xfrm>
          <a:prstGeom prst="rect">
            <a:avLst/>
          </a:prstGeom>
        </p:spPr>
      </p:pic>
      <p:pic>
        <p:nvPicPr>
          <p:cNvPr id="25" name="图片 24" descr="addin_tmp.png"/>
          <p:cNvPicPr>
            <a:picLocks noChangeAspect="1"/>
          </p:cNvPicPr>
          <p:nvPr>
            <p:custDataLst>
              <p:tags r:id="rId11"/>
            </p:custDataLst>
          </p:nvPr>
        </p:nvPicPr>
        <p:blipFill>
          <a:blip r:embed="rId29" cstate="print"/>
          <a:stretch>
            <a:fillRect/>
          </a:stretch>
        </p:blipFill>
        <p:spPr>
          <a:xfrm>
            <a:off x="6694517" y="2980090"/>
            <a:ext cx="325755" cy="232886"/>
          </a:xfrm>
          <a:prstGeom prst="rect">
            <a:avLst/>
          </a:prstGeom>
        </p:spPr>
      </p:pic>
      <p:pic>
        <p:nvPicPr>
          <p:cNvPr id="26" name="图片 25" descr="addin_tmp.png"/>
          <p:cNvPicPr>
            <a:picLocks noChangeAspect="1"/>
          </p:cNvPicPr>
          <p:nvPr>
            <p:custDataLst>
              <p:tags r:id="rId12"/>
            </p:custDataLst>
          </p:nvPr>
        </p:nvPicPr>
        <p:blipFill>
          <a:blip r:embed="rId23" cstate="print"/>
          <a:stretch>
            <a:fillRect/>
          </a:stretch>
        </p:blipFill>
        <p:spPr>
          <a:xfrm>
            <a:off x="984736" y="3501008"/>
            <a:ext cx="562928" cy="160020"/>
          </a:xfrm>
          <a:prstGeom prst="rect">
            <a:avLst/>
          </a:prstGeom>
        </p:spPr>
      </p:pic>
      <p:pic>
        <p:nvPicPr>
          <p:cNvPr id="33795" name="Picture 3"/>
          <p:cNvPicPr>
            <a:picLocks noChangeAspect="1" noChangeArrowheads="1"/>
          </p:cNvPicPr>
          <p:nvPr/>
        </p:nvPicPr>
        <p:blipFill>
          <a:blip r:embed="rId30" cstate="print"/>
          <a:srcRect/>
          <a:stretch>
            <a:fillRect/>
          </a:stretch>
        </p:blipFill>
        <p:spPr bwMode="auto">
          <a:xfrm>
            <a:off x="771525" y="3731122"/>
            <a:ext cx="6248747" cy="462000"/>
          </a:xfrm>
          <a:prstGeom prst="rect">
            <a:avLst/>
          </a:prstGeom>
          <a:noFill/>
          <a:ln w="9525">
            <a:noFill/>
            <a:miter lim="800000"/>
            <a:headEnd/>
            <a:tailEnd/>
          </a:ln>
        </p:spPr>
      </p:pic>
      <p:pic>
        <p:nvPicPr>
          <p:cNvPr id="29" name="图片 28" descr="addin_tmp.png"/>
          <p:cNvPicPr>
            <a:picLocks noChangeAspect="1"/>
          </p:cNvPicPr>
          <p:nvPr>
            <p:custDataLst>
              <p:tags r:id="rId13"/>
            </p:custDataLst>
          </p:nvPr>
        </p:nvPicPr>
        <p:blipFill>
          <a:blip r:embed="rId31" cstate="print"/>
          <a:stretch>
            <a:fillRect/>
          </a:stretch>
        </p:blipFill>
        <p:spPr>
          <a:xfrm>
            <a:off x="1403648" y="4459966"/>
            <a:ext cx="4248472" cy="939379"/>
          </a:xfrm>
          <a:prstGeom prst="rect">
            <a:avLst/>
          </a:prstGeom>
        </p:spPr>
      </p:pic>
      <p:pic>
        <p:nvPicPr>
          <p:cNvPr id="30" name="图片 29" descr="addin_tmp.png"/>
          <p:cNvPicPr>
            <a:picLocks noChangeAspect="1"/>
          </p:cNvPicPr>
          <p:nvPr>
            <p:custDataLst>
              <p:tags r:id="rId14"/>
            </p:custDataLst>
          </p:nvPr>
        </p:nvPicPr>
        <p:blipFill>
          <a:blip r:embed="rId32" cstate="print"/>
          <a:stretch>
            <a:fillRect/>
          </a:stretch>
        </p:blipFill>
        <p:spPr>
          <a:xfrm>
            <a:off x="755576" y="5458365"/>
            <a:ext cx="197168" cy="202883"/>
          </a:xfrm>
          <a:prstGeom prst="rect">
            <a:avLst/>
          </a:prstGeom>
        </p:spPr>
      </p:pic>
      <p:pic>
        <p:nvPicPr>
          <p:cNvPr id="32" name="图片 31" descr="addin_tmp.png"/>
          <p:cNvPicPr>
            <a:picLocks noChangeAspect="1"/>
          </p:cNvPicPr>
          <p:nvPr>
            <p:custDataLst>
              <p:tags r:id="rId15"/>
            </p:custDataLst>
          </p:nvPr>
        </p:nvPicPr>
        <p:blipFill>
          <a:blip r:embed="rId33" cstate="print"/>
          <a:stretch>
            <a:fillRect/>
          </a:stretch>
        </p:blipFill>
        <p:spPr>
          <a:xfrm>
            <a:off x="1206481" y="5458364"/>
            <a:ext cx="248603" cy="162878"/>
          </a:xfrm>
          <a:prstGeom prst="rect">
            <a:avLst/>
          </a:prstGeom>
        </p:spPr>
      </p:pic>
      <p:pic>
        <p:nvPicPr>
          <p:cNvPr id="33" name="图片 32" descr="addin_tmp.png"/>
          <p:cNvPicPr>
            <a:picLocks noChangeAspect="1"/>
          </p:cNvPicPr>
          <p:nvPr>
            <p:custDataLst>
              <p:tags r:id="rId16"/>
            </p:custDataLst>
          </p:nvPr>
        </p:nvPicPr>
        <p:blipFill>
          <a:blip r:embed="rId34" cstate="print"/>
          <a:stretch>
            <a:fillRect/>
          </a:stretch>
        </p:blipFill>
        <p:spPr>
          <a:xfrm>
            <a:off x="2540001" y="5722679"/>
            <a:ext cx="2806065" cy="298609"/>
          </a:xfrm>
          <a:prstGeom prst="rect">
            <a:avLst/>
          </a:prstGeom>
        </p:spPr>
      </p:pic>
      <p:pic>
        <p:nvPicPr>
          <p:cNvPr id="35" name="图片 34" descr="addin_tmp.png"/>
          <p:cNvPicPr>
            <a:picLocks noChangeAspect="1"/>
          </p:cNvPicPr>
          <p:nvPr>
            <p:custDataLst>
              <p:tags r:id="rId17"/>
            </p:custDataLst>
          </p:nvPr>
        </p:nvPicPr>
        <p:blipFill>
          <a:blip r:embed="rId35" cstate="print"/>
          <a:stretch>
            <a:fillRect/>
          </a:stretch>
        </p:blipFill>
        <p:spPr>
          <a:xfrm>
            <a:off x="2540001" y="6082720"/>
            <a:ext cx="4600575" cy="29860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88640"/>
            <a:ext cx="6480720" cy="369332"/>
          </a:xfrm>
          <a:prstGeom prst="rect">
            <a:avLst/>
          </a:prstGeom>
          <a:noFill/>
        </p:spPr>
        <p:txBody>
          <a:bodyPr wrap="square" rtlCol="0">
            <a:spAutoFit/>
          </a:bodyPr>
          <a:lstStyle/>
          <a:p>
            <a:pPr algn="ctr"/>
            <a:r>
              <a:rPr lang="en-US" altLang="zh-CN" dirty="0" smtClean="0"/>
              <a:t>8.11 </a:t>
            </a:r>
            <a:r>
              <a:rPr lang="zh-CN" altLang="en-US" dirty="0" smtClean="0"/>
              <a:t>空间维数和涨落</a:t>
            </a:r>
            <a:endParaRPr lang="zh-CN" altLang="en-US" dirty="0"/>
          </a:p>
        </p:txBody>
      </p:sp>
      <p:sp>
        <p:nvSpPr>
          <p:cNvPr id="3" name="TextBox 2"/>
          <p:cNvSpPr txBox="1"/>
          <p:nvPr/>
        </p:nvSpPr>
        <p:spPr>
          <a:xfrm>
            <a:off x="539552" y="764704"/>
            <a:ext cx="8064896" cy="5509200"/>
          </a:xfrm>
          <a:prstGeom prst="rect">
            <a:avLst/>
          </a:prstGeom>
          <a:noFill/>
        </p:spPr>
        <p:txBody>
          <a:bodyPr wrap="square" rtlCol="0">
            <a:spAutoFit/>
          </a:bodyPr>
          <a:lstStyle/>
          <a:p>
            <a:r>
              <a:rPr lang="zh-CN" altLang="en-US" sz="1600" dirty="0" smtClean="0"/>
              <a:t>空间维数</a:t>
            </a:r>
            <a:r>
              <a:rPr lang="en-US" altLang="zh-CN" sz="1600" dirty="0" smtClean="0"/>
              <a:t>d</a:t>
            </a:r>
            <a:r>
              <a:rPr lang="zh-CN" altLang="en-US" sz="1600" dirty="0" smtClean="0"/>
              <a:t>在相变里有很重要的作用。如对</a:t>
            </a:r>
            <a:r>
              <a:rPr lang="en-US" altLang="zh-CN" sz="1600" dirty="0" err="1" smtClean="0"/>
              <a:t>Ising</a:t>
            </a:r>
            <a:r>
              <a:rPr lang="zh-CN" altLang="en-US" sz="1600" dirty="0" smtClean="0"/>
              <a:t>模型，只有</a:t>
            </a:r>
            <a:r>
              <a:rPr lang="en-US" altLang="zh-CN" sz="1600" dirty="0" smtClean="0"/>
              <a:t>d&gt;1</a:t>
            </a:r>
            <a:r>
              <a:rPr lang="zh-CN" altLang="en-US" sz="1600" dirty="0" smtClean="0"/>
              <a:t>维的系统才能发生相变；理想波色气体只有</a:t>
            </a:r>
            <a:r>
              <a:rPr lang="en-US" altLang="zh-CN" sz="1600" dirty="0" smtClean="0"/>
              <a:t>d&gt;2</a:t>
            </a:r>
            <a:r>
              <a:rPr lang="zh-CN" altLang="en-US" sz="1600" dirty="0" smtClean="0"/>
              <a:t>维才能发生波色</a:t>
            </a:r>
            <a:r>
              <a:rPr lang="en-US" altLang="zh-CN" sz="1600" dirty="0" smtClean="0"/>
              <a:t>-</a:t>
            </a:r>
            <a:r>
              <a:rPr lang="zh-CN" altLang="en-US" sz="1600" dirty="0" smtClean="0"/>
              <a:t>爱因斯坦凝聚。</a:t>
            </a:r>
            <a:endParaRPr lang="en-US" altLang="zh-CN" sz="1600" dirty="0" smtClean="0"/>
          </a:p>
          <a:p>
            <a:r>
              <a:rPr lang="en-US" altLang="zh-CN" sz="1600" dirty="0" smtClean="0"/>
              <a:t>1</a:t>
            </a:r>
            <a:r>
              <a:rPr lang="zh-CN" altLang="en-US" sz="1600" dirty="0" smtClean="0"/>
              <a:t>）在任何温度（除零温外）系统中都可能发生涨落。如系统由于对称破缺而出现有序态，该有序态必须对涨落是稳定的。</a:t>
            </a:r>
            <a:endParaRPr lang="en-US" altLang="zh-CN" sz="1600" dirty="0" smtClean="0"/>
          </a:p>
          <a:p>
            <a:r>
              <a:rPr lang="zh-CN" altLang="en-US" sz="1600" dirty="0" smtClean="0"/>
              <a:t>例子：对              的连续对称自旋系统（见上节），我们来看横涨落关联函数：</a:t>
            </a:r>
            <a:endParaRPr lang="en-US" altLang="zh-CN" sz="1600" dirty="0" smtClean="0"/>
          </a:p>
          <a:p>
            <a:endParaRPr lang="en-US" altLang="zh-CN" sz="1600" dirty="0" smtClean="0"/>
          </a:p>
          <a:p>
            <a:endParaRPr lang="en-US" altLang="zh-CN" sz="1600" dirty="0" smtClean="0"/>
          </a:p>
          <a:p>
            <a:r>
              <a:rPr lang="zh-CN" altLang="en-US" sz="1600" dirty="0" smtClean="0"/>
              <a:t>若</a:t>
            </a:r>
            <a:r>
              <a:rPr lang="en-US" altLang="zh-CN" sz="1600" dirty="0" smtClean="0"/>
              <a:t>d&lt;=2</a:t>
            </a:r>
            <a:r>
              <a:rPr lang="zh-CN" altLang="en-US" sz="1600" dirty="0" smtClean="0"/>
              <a:t>，当</a:t>
            </a:r>
            <a:r>
              <a:rPr lang="en-US" altLang="zh-CN" sz="1600" dirty="0" smtClean="0"/>
              <a:t>k</a:t>
            </a:r>
            <a:r>
              <a:rPr lang="en-US" altLang="zh-CN" sz="1600" dirty="0" smtClean="0">
                <a:sym typeface="Wingdings" pitchFamily="2" charset="2"/>
              </a:rPr>
              <a:t>0</a:t>
            </a:r>
            <a:r>
              <a:rPr lang="zh-CN" altLang="en-US" sz="1600" dirty="0" smtClean="0">
                <a:sym typeface="Wingdings" pitchFamily="2" charset="2"/>
              </a:rPr>
              <a:t>时积分发散，这表明有序态将被长波涨落破坏；但对</a:t>
            </a:r>
            <a:r>
              <a:rPr lang="en-US" altLang="zh-CN" sz="1600" dirty="0" smtClean="0">
                <a:sym typeface="Wingdings" pitchFamily="2" charset="2"/>
              </a:rPr>
              <a:t>d&gt;2</a:t>
            </a:r>
            <a:r>
              <a:rPr lang="zh-CN" altLang="en-US" sz="1600" dirty="0" smtClean="0">
                <a:sym typeface="Wingdings" pitchFamily="2" charset="2"/>
              </a:rPr>
              <a:t>，有序态对涨落是稳定的。故</a:t>
            </a:r>
            <a:r>
              <a:rPr lang="en-US" altLang="zh-CN" sz="1600" dirty="0" smtClean="0">
                <a:sym typeface="Wingdings" pitchFamily="2" charset="2"/>
              </a:rPr>
              <a:t>d=2</a:t>
            </a:r>
            <a:r>
              <a:rPr lang="zh-CN" altLang="en-US" sz="1600" dirty="0" smtClean="0">
                <a:sym typeface="Wingdings" pitchFamily="2" charset="2"/>
              </a:rPr>
              <a:t>是能否产生相变的分界线，称为下临界维数（</a:t>
            </a:r>
            <a:r>
              <a:rPr lang="en-US" altLang="zh-CN" sz="1600" dirty="0" smtClean="0">
                <a:sym typeface="Wingdings" pitchFamily="2" charset="2"/>
              </a:rPr>
              <a:t>lower critical dimension</a:t>
            </a:r>
            <a:r>
              <a:rPr lang="zh-CN" altLang="en-US" sz="1600" dirty="0" smtClean="0">
                <a:sym typeface="Wingdings" pitchFamily="2" charset="2"/>
              </a:rPr>
              <a:t>）。</a:t>
            </a:r>
            <a:endParaRPr lang="en-US" altLang="zh-CN" sz="1600" dirty="0" smtClean="0">
              <a:sym typeface="Wingdings" pitchFamily="2" charset="2"/>
            </a:endParaRPr>
          </a:p>
          <a:p>
            <a:endParaRPr lang="en-US" altLang="zh-CN" sz="1600" dirty="0" smtClean="0">
              <a:sym typeface="Wingdings" pitchFamily="2" charset="2"/>
            </a:endParaRPr>
          </a:p>
          <a:p>
            <a:r>
              <a:rPr lang="en-US" altLang="zh-CN" sz="1600" dirty="0" smtClean="0">
                <a:sym typeface="Wingdings" pitchFamily="2" charset="2"/>
              </a:rPr>
              <a:t>2</a:t>
            </a:r>
            <a:r>
              <a:rPr lang="zh-CN" altLang="en-US" sz="1600" dirty="0" smtClean="0">
                <a:sym typeface="Wingdings" pitchFamily="2" charset="2"/>
              </a:rPr>
              <a:t>）</a:t>
            </a:r>
            <a:r>
              <a:rPr lang="en-US" altLang="zh-CN" sz="1600" dirty="0" smtClean="0">
                <a:sym typeface="Wingdings" pitchFamily="2" charset="2"/>
              </a:rPr>
              <a:t>domain wall</a:t>
            </a:r>
            <a:r>
              <a:rPr lang="zh-CN" altLang="en-US" sz="1600" dirty="0" smtClean="0">
                <a:sym typeface="Wingdings" pitchFamily="2" charset="2"/>
              </a:rPr>
              <a:t>的影响：即低温时的长程序是否对</a:t>
            </a:r>
            <a:r>
              <a:rPr lang="en-US" altLang="zh-CN" sz="1600" dirty="0" smtClean="0">
                <a:sym typeface="Wingdings" pitchFamily="2" charset="2"/>
              </a:rPr>
              <a:t>domain wall</a:t>
            </a:r>
            <a:r>
              <a:rPr lang="zh-CN" altLang="en-US" sz="1600" dirty="0" smtClean="0">
                <a:sym typeface="Wingdings" pitchFamily="2" charset="2"/>
              </a:rPr>
              <a:t>的形成稳定。这里是从亥姆霍茨自由能</a:t>
            </a:r>
            <a:r>
              <a:rPr lang="en-US" altLang="zh-CN" sz="1600" dirty="0" smtClean="0">
                <a:sym typeface="Wingdings" pitchFamily="2" charset="2"/>
              </a:rPr>
              <a:t>F=U-TS</a:t>
            </a:r>
            <a:r>
              <a:rPr lang="zh-CN" altLang="en-US" sz="1600" dirty="0" smtClean="0">
                <a:sym typeface="Wingdings" pitchFamily="2" charset="2"/>
              </a:rPr>
              <a:t>极小的观点分析。为此我们希望内能小而熵大。</a:t>
            </a:r>
            <a:endParaRPr lang="en-US" altLang="zh-CN" sz="1600" dirty="0" smtClean="0">
              <a:sym typeface="Wingdings" pitchFamily="2" charset="2"/>
            </a:endParaRPr>
          </a:p>
          <a:p>
            <a:pPr marL="342900" indent="-342900">
              <a:buAutoNum type="alphaLcParenBoth"/>
            </a:pPr>
            <a:r>
              <a:rPr lang="zh-CN" altLang="en-US" sz="1600" dirty="0" smtClean="0">
                <a:sym typeface="Wingdings" pitchFamily="2" charset="2"/>
              </a:rPr>
              <a:t>离散自旋系统如</a:t>
            </a:r>
            <a:r>
              <a:rPr lang="en-US" altLang="zh-CN" sz="1600" dirty="0" err="1" smtClean="0">
                <a:sym typeface="Wingdings" pitchFamily="2" charset="2"/>
              </a:rPr>
              <a:t>Ising</a:t>
            </a:r>
            <a:r>
              <a:rPr lang="zh-CN" altLang="en-US" sz="1600" dirty="0" smtClean="0">
                <a:sym typeface="Wingdings" pitchFamily="2" charset="2"/>
              </a:rPr>
              <a:t>系统：假设系统是完全有序的，若出现了一个线度为</a:t>
            </a:r>
            <a:r>
              <a:rPr lang="en-US" altLang="zh-CN" sz="1600" dirty="0" smtClean="0">
                <a:sym typeface="Wingdings" pitchFamily="2" charset="2"/>
              </a:rPr>
              <a:t>L</a:t>
            </a:r>
            <a:r>
              <a:rPr lang="zh-CN" altLang="en-US" sz="1600" dirty="0" smtClean="0">
                <a:sym typeface="Wingdings" pitchFamily="2" charset="2"/>
              </a:rPr>
              <a:t>的</a:t>
            </a:r>
            <a:r>
              <a:rPr lang="en-US" altLang="zh-CN" sz="1600" dirty="0" smtClean="0">
                <a:sym typeface="Wingdings" pitchFamily="2" charset="2"/>
              </a:rPr>
              <a:t>domain</a:t>
            </a:r>
            <a:r>
              <a:rPr lang="zh-CN" altLang="en-US" sz="1600" dirty="0" smtClean="0">
                <a:sym typeface="Wingdings" pitchFamily="2" charset="2"/>
              </a:rPr>
              <a:t>（磁畴），内能的增加和磁畴表面的自旋数         成正比。若          ，创造</a:t>
            </a:r>
            <a:r>
              <a:rPr lang="en-US" altLang="zh-CN" sz="1600" dirty="0" smtClean="0">
                <a:sym typeface="Wingdings" pitchFamily="2" charset="2"/>
              </a:rPr>
              <a:t>N</a:t>
            </a:r>
            <a:r>
              <a:rPr lang="zh-CN" altLang="en-US" sz="1600" dirty="0" smtClean="0">
                <a:sym typeface="Wingdings" pitchFamily="2" charset="2"/>
              </a:rPr>
              <a:t>个</a:t>
            </a:r>
            <a:r>
              <a:rPr lang="en-US" altLang="zh-CN" sz="1600" dirty="0" smtClean="0">
                <a:sym typeface="Wingdings" pitchFamily="2" charset="2"/>
              </a:rPr>
              <a:t>domains</a:t>
            </a:r>
            <a:r>
              <a:rPr lang="zh-CN" altLang="en-US" sz="1600" dirty="0" smtClean="0">
                <a:sym typeface="Wingdings" pitchFamily="2" charset="2"/>
              </a:rPr>
              <a:t>需要耗内能的量级为</a:t>
            </a:r>
            <a:r>
              <a:rPr lang="en-US" altLang="zh-CN" sz="1600" dirty="0" smtClean="0">
                <a:sym typeface="Wingdings" pitchFamily="2" charset="2"/>
              </a:rPr>
              <a:t>N</a:t>
            </a:r>
            <a:r>
              <a:rPr lang="zh-CN" altLang="en-US" sz="1600" dirty="0" smtClean="0">
                <a:sym typeface="Wingdings" pitchFamily="2" charset="2"/>
              </a:rPr>
              <a:t>，但此时熵的增加量级为                            ，因此自由能</a:t>
            </a:r>
            <a:r>
              <a:rPr lang="zh-CN" altLang="en-US" sz="1600" smtClean="0">
                <a:sym typeface="Wingdings" pitchFamily="2" charset="2"/>
              </a:rPr>
              <a:t>极小将</a:t>
            </a:r>
            <a:r>
              <a:rPr lang="zh-CN" altLang="en-US" sz="1600" dirty="0" smtClean="0">
                <a:sym typeface="Wingdings" pitchFamily="2" charset="2"/>
              </a:rPr>
              <a:t>意味着越来越多的</a:t>
            </a:r>
            <a:r>
              <a:rPr lang="en-US" altLang="zh-CN" sz="1600" dirty="0" smtClean="0">
                <a:sym typeface="Wingdings" pitchFamily="2" charset="2"/>
              </a:rPr>
              <a:t>domains</a:t>
            </a:r>
            <a:r>
              <a:rPr lang="zh-CN" altLang="en-US" sz="1600" dirty="0" smtClean="0">
                <a:sym typeface="Wingdings" pitchFamily="2" charset="2"/>
              </a:rPr>
              <a:t>被创造。因此长程序被破坏，此时相变不存在。</a:t>
            </a:r>
            <a:endParaRPr lang="en-US" altLang="zh-CN" sz="1600" dirty="0" smtClean="0">
              <a:sym typeface="Wingdings" pitchFamily="2" charset="2"/>
            </a:endParaRPr>
          </a:p>
          <a:p>
            <a:pPr marL="342900" indent="-342900">
              <a:buAutoNum type="alphaLcParenBoth"/>
            </a:pPr>
            <a:r>
              <a:rPr lang="zh-CN" altLang="en-US" sz="1600" dirty="0" smtClean="0"/>
              <a:t>连续自旋系统：这时磁畴壁有一定厚度，而序参量在磁畴壁内外连续地变化。创造</a:t>
            </a:r>
            <a:r>
              <a:rPr lang="en-US" altLang="zh-CN" sz="1600" dirty="0" smtClean="0"/>
              <a:t>domain</a:t>
            </a:r>
            <a:r>
              <a:rPr lang="zh-CN" altLang="en-US" sz="1600" dirty="0" smtClean="0"/>
              <a:t>对内能的消耗粗略估计为</a:t>
            </a:r>
            <a:endParaRPr lang="en-US" altLang="zh-CN" sz="1600" dirty="0" smtClean="0"/>
          </a:p>
          <a:p>
            <a:pPr marL="342900" indent="-342900">
              <a:buAutoNum type="alphaLcParenBoth"/>
            </a:pPr>
            <a:endParaRPr lang="en-US" altLang="zh-CN" sz="1600" dirty="0" smtClean="0"/>
          </a:p>
          <a:p>
            <a:pPr marL="342900" indent="-342900">
              <a:buAutoNum type="alphaLcParenBoth"/>
            </a:pPr>
            <a:endParaRPr lang="en-US" altLang="zh-CN" sz="1600" dirty="0" smtClean="0"/>
          </a:p>
          <a:p>
            <a:pPr marL="342900" indent="-342900"/>
            <a:r>
              <a:rPr lang="en-US" altLang="zh-CN" sz="1600" dirty="0" smtClean="0"/>
              <a:t>        </a:t>
            </a:r>
            <a:r>
              <a:rPr lang="zh-CN" altLang="en-US" sz="1600" dirty="0" smtClean="0"/>
              <a:t>我们估计                                是因为</a:t>
            </a:r>
            <a:r>
              <a:rPr lang="en-US" altLang="zh-CN" sz="1600" dirty="0" smtClean="0"/>
              <a:t>L</a:t>
            </a:r>
            <a:r>
              <a:rPr lang="zh-CN" altLang="en-US" sz="1600" dirty="0" smtClean="0"/>
              <a:t>是仅有的相关的量。类似，</a:t>
            </a:r>
            <a:r>
              <a:rPr lang="en-US" altLang="zh-CN" sz="1600" dirty="0" smtClean="0"/>
              <a:t>domain</a:t>
            </a:r>
            <a:r>
              <a:rPr lang="zh-CN" altLang="en-US" sz="1600" dirty="0" smtClean="0"/>
              <a:t>的体积量级为     ，</a:t>
            </a:r>
            <a:endParaRPr lang="en-US" altLang="zh-CN" sz="1600" dirty="0" smtClean="0"/>
          </a:p>
          <a:p>
            <a:pPr marL="342900" indent="-342900"/>
            <a:r>
              <a:rPr lang="en-US" altLang="zh-CN" sz="1600" dirty="0" smtClean="0"/>
              <a:t>         </a:t>
            </a:r>
            <a:r>
              <a:rPr lang="zh-CN" altLang="en-US" sz="1600" dirty="0" smtClean="0"/>
              <a:t>因此内能的增加                  ，通过与前面类似的讨论我们发现下临界维数为</a:t>
            </a:r>
            <a:r>
              <a:rPr lang="en-US" altLang="zh-CN" sz="1600" dirty="0" smtClean="0"/>
              <a:t>d=2</a:t>
            </a:r>
            <a:r>
              <a:rPr lang="zh-CN" altLang="en-US" sz="1600" dirty="0" smtClean="0"/>
              <a:t>。</a:t>
            </a:r>
            <a:endParaRPr lang="zh-CN" altLang="en-US" sz="1600" dirty="0"/>
          </a:p>
        </p:txBody>
      </p:sp>
      <p:pic>
        <p:nvPicPr>
          <p:cNvPr id="4" name="图片 3" descr="addin_tmp.png"/>
          <p:cNvPicPr>
            <a:picLocks noChangeAspect="1"/>
          </p:cNvPicPr>
          <p:nvPr>
            <p:custDataLst>
              <p:tags r:id="rId1"/>
            </p:custDataLst>
          </p:nvPr>
        </p:nvPicPr>
        <p:blipFill>
          <a:blip r:embed="rId11" cstate="print"/>
          <a:stretch>
            <a:fillRect/>
          </a:stretch>
        </p:blipFill>
        <p:spPr>
          <a:xfrm>
            <a:off x="1488792" y="1828820"/>
            <a:ext cx="562928" cy="160020"/>
          </a:xfrm>
          <a:prstGeom prst="rect">
            <a:avLst/>
          </a:prstGeom>
        </p:spPr>
      </p:pic>
      <p:pic>
        <p:nvPicPr>
          <p:cNvPr id="6" name="图片 5" descr="addin_tmp.png"/>
          <p:cNvPicPr>
            <a:picLocks noChangeAspect="1"/>
          </p:cNvPicPr>
          <p:nvPr>
            <p:custDataLst>
              <p:tags r:id="rId2"/>
            </p:custDataLst>
          </p:nvPr>
        </p:nvPicPr>
        <p:blipFill>
          <a:blip r:embed="rId12" cstate="print"/>
          <a:stretch>
            <a:fillRect/>
          </a:stretch>
        </p:blipFill>
        <p:spPr>
          <a:xfrm>
            <a:off x="1763688" y="2060848"/>
            <a:ext cx="3360420" cy="298609"/>
          </a:xfrm>
          <a:prstGeom prst="rect">
            <a:avLst/>
          </a:prstGeom>
        </p:spPr>
      </p:pic>
      <p:pic>
        <p:nvPicPr>
          <p:cNvPr id="7" name="图片 6" descr="addin_tmp.png"/>
          <p:cNvPicPr>
            <a:picLocks noChangeAspect="1"/>
          </p:cNvPicPr>
          <p:nvPr>
            <p:custDataLst>
              <p:tags r:id="rId3"/>
            </p:custDataLst>
          </p:nvPr>
        </p:nvPicPr>
        <p:blipFill>
          <a:blip r:embed="rId13" cstate="print"/>
          <a:stretch>
            <a:fillRect/>
          </a:stretch>
        </p:blipFill>
        <p:spPr>
          <a:xfrm>
            <a:off x="4838596" y="4005064"/>
            <a:ext cx="381476" cy="161449"/>
          </a:xfrm>
          <a:prstGeom prst="rect">
            <a:avLst/>
          </a:prstGeom>
        </p:spPr>
      </p:pic>
      <p:pic>
        <p:nvPicPr>
          <p:cNvPr id="8" name="图片 7" descr="addin_tmp.png"/>
          <p:cNvPicPr>
            <a:picLocks noChangeAspect="1"/>
          </p:cNvPicPr>
          <p:nvPr>
            <p:custDataLst>
              <p:tags r:id="rId4"/>
            </p:custDataLst>
          </p:nvPr>
        </p:nvPicPr>
        <p:blipFill>
          <a:blip r:embed="rId14" cstate="print"/>
          <a:stretch>
            <a:fillRect/>
          </a:stretch>
        </p:blipFill>
        <p:spPr>
          <a:xfrm>
            <a:off x="5218340" y="4299952"/>
            <a:ext cx="1225868" cy="137160"/>
          </a:xfrm>
          <a:prstGeom prst="rect">
            <a:avLst/>
          </a:prstGeom>
        </p:spPr>
      </p:pic>
      <p:pic>
        <p:nvPicPr>
          <p:cNvPr id="9" name="图片 8" descr="addin_tmp.png"/>
          <p:cNvPicPr>
            <a:picLocks noChangeAspect="1"/>
          </p:cNvPicPr>
          <p:nvPr>
            <p:custDataLst>
              <p:tags r:id="rId5"/>
            </p:custDataLst>
          </p:nvPr>
        </p:nvPicPr>
        <p:blipFill>
          <a:blip r:embed="rId15" cstate="print"/>
          <a:stretch>
            <a:fillRect/>
          </a:stretch>
        </p:blipFill>
        <p:spPr>
          <a:xfrm>
            <a:off x="6306472" y="4005064"/>
            <a:ext cx="425768" cy="160020"/>
          </a:xfrm>
          <a:prstGeom prst="rect">
            <a:avLst/>
          </a:prstGeom>
        </p:spPr>
      </p:pic>
      <p:pic>
        <p:nvPicPr>
          <p:cNvPr id="12" name="图片 11" descr="addin_tmp.png"/>
          <p:cNvPicPr>
            <a:picLocks noChangeAspect="1"/>
          </p:cNvPicPr>
          <p:nvPr>
            <p:custDataLst>
              <p:tags r:id="rId6"/>
            </p:custDataLst>
          </p:nvPr>
        </p:nvPicPr>
        <p:blipFill>
          <a:blip r:embed="rId16" cstate="print"/>
          <a:stretch>
            <a:fillRect/>
          </a:stretch>
        </p:blipFill>
        <p:spPr>
          <a:xfrm>
            <a:off x="2540001" y="5229199"/>
            <a:ext cx="3460433" cy="278606"/>
          </a:xfrm>
          <a:prstGeom prst="rect">
            <a:avLst/>
          </a:prstGeom>
        </p:spPr>
      </p:pic>
      <p:pic>
        <p:nvPicPr>
          <p:cNvPr id="14" name="图片 13" descr="addin_tmp.png"/>
          <p:cNvPicPr>
            <a:picLocks noChangeAspect="1"/>
          </p:cNvPicPr>
          <p:nvPr>
            <p:custDataLst>
              <p:tags r:id="rId7"/>
            </p:custDataLst>
          </p:nvPr>
        </p:nvPicPr>
        <p:blipFill>
          <a:blip r:embed="rId17" cstate="print"/>
          <a:stretch>
            <a:fillRect/>
          </a:stretch>
        </p:blipFill>
        <p:spPr>
          <a:xfrm>
            <a:off x="1835697" y="5733255"/>
            <a:ext cx="1388745" cy="205740"/>
          </a:xfrm>
          <a:prstGeom prst="rect">
            <a:avLst/>
          </a:prstGeom>
        </p:spPr>
      </p:pic>
      <p:pic>
        <p:nvPicPr>
          <p:cNvPr id="16" name="图片 15" descr="addin_tmp.png"/>
          <p:cNvPicPr>
            <a:picLocks noChangeAspect="1"/>
          </p:cNvPicPr>
          <p:nvPr>
            <p:custDataLst>
              <p:tags r:id="rId8"/>
            </p:custDataLst>
          </p:nvPr>
        </p:nvPicPr>
        <p:blipFill>
          <a:blip r:embed="rId18" cstate="print"/>
          <a:stretch>
            <a:fillRect/>
          </a:stretch>
        </p:blipFill>
        <p:spPr>
          <a:xfrm>
            <a:off x="8294979" y="5733255"/>
            <a:ext cx="198596" cy="161449"/>
          </a:xfrm>
          <a:prstGeom prst="rect">
            <a:avLst/>
          </a:prstGeom>
        </p:spPr>
      </p:pic>
      <p:pic>
        <p:nvPicPr>
          <p:cNvPr id="17" name="图片 16" descr="addin_tmp.png"/>
          <p:cNvPicPr>
            <a:picLocks noChangeAspect="1"/>
          </p:cNvPicPr>
          <p:nvPr>
            <p:custDataLst>
              <p:tags r:id="rId9"/>
            </p:custDataLst>
          </p:nvPr>
        </p:nvPicPr>
        <p:blipFill>
          <a:blip r:embed="rId19" cstate="print"/>
          <a:stretch>
            <a:fillRect/>
          </a:stretch>
        </p:blipFill>
        <p:spPr>
          <a:xfrm>
            <a:off x="2483768" y="5949280"/>
            <a:ext cx="785813" cy="1657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95536" y="6021288"/>
            <a:ext cx="8064896" cy="649982"/>
            <a:chOff x="395536" y="6021288"/>
            <a:chExt cx="8064896" cy="649982"/>
          </a:xfrm>
        </p:grpSpPr>
        <p:sp>
          <p:nvSpPr>
            <p:cNvPr id="17" name="TextBox 16"/>
            <p:cNvSpPr txBox="1"/>
            <p:nvPr/>
          </p:nvSpPr>
          <p:spPr>
            <a:xfrm>
              <a:off x="395536" y="6021288"/>
              <a:ext cx="8064896" cy="584775"/>
            </a:xfrm>
            <a:prstGeom prst="rect">
              <a:avLst/>
            </a:prstGeom>
            <a:noFill/>
          </p:spPr>
          <p:txBody>
            <a:bodyPr wrap="square" rtlCol="0">
              <a:spAutoFit/>
            </a:bodyPr>
            <a:lstStyle/>
            <a:p>
              <a:r>
                <a:rPr lang="zh-CN" altLang="en-US" sz="1600" dirty="0" smtClean="0"/>
                <a:t>如把磁化强度朝上和朝下各视为一个假想的“相”，则这两个“相”的转变（如通过加外磁场实现）为一级相变，因磁化强度                                        </a:t>
              </a:r>
              <a:r>
                <a:rPr lang="zh-CN" altLang="en-US" sz="1600" dirty="0"/>
                <a:t>。</a:t>
              </a:r>
              <a:endParaRPr lang="en-US" altLang="zh-CN" sz="1600" dirty="0" smtClean="0"/>
            </a:p>
          </p:txBody>
        </p:sp>
        <p:pic>
          <p:nvPicPr>
            <p:cNvPr id="19" name="图片 18" descr="addin_tmp.png"/>
            <p:cNvPicPr>
              <a:picLocks noChangeAspect="1"/>
            </p:cNvPicPr>
            <p:nvPr>
              <p:custDataLst>
                <p:tags r:id="rId9"/>
              </p:custDataLst>
            </p:nvPr>
          </p:nvPicPr>
          <p:blipFill>
            <a:blip r:embed="rId11" cstate="print"/>
            <a:stretch>
              <a:fillRect/>
            </a:stretch>
          </p:blipFill>
          <p:spPr>
            <a:xfrm>
              <a:off x="3995936" y="6309320"/>
              <a:ext cx="1727835" cy="361950"/>
            </a:xfrm>
            <a:prstGeom prst="rect">
              <a:avLst/>
            </a:prstGeom>
          </p:spPr>
        </p:pic>
      </p:grpSp>
      <p:pic>
        <p:nvPicPr>
          <p:cNvPr id="2051" name="Picture 3"/>
          <p:cNvPicPr>
            <a:picLocks noChangeAspect="1" noChangeArrowheads="1"/>
          </p:cNvPicPr>
          <p:nvPr/>
        </p:nvPicPr>
        <p:blipFill>
          <a:blip r:embed="rId12" cstate="print"/>
          <a:srcRect/>
          <a:stretch>
            <a:fillRect/>
          </a:stretch>
        </p:blipFill>
        <p:spPr bwMode="auto">
          <a:xfrm>
            <a:off x="2915816" y="3501008"/>
            <a:ext cx="6120680" cy="1940516"/>
          </a:xfrm>
          <a:prstGeom prst="rect">
            <a:avLst/>
          </a:prstGeom>
          <a:noFill/>
          <a:ln w="9525">
            <a:noFill/>
            <a:miter lim="800000"/>
            <a:headEnd/>
            <a:tailEnd/>
          </a:ln>
        </p:spPr>
      </p:pic>
      <p:grpSp>
        <p:nvGrpSpPr>
          <p:cNvPr id="28" name="组合 27"/>
          <p:cNvGrpSpPr/>
          <p:nvPr/>
        </p:nvGrpSpPr>
        <p:grpSpPr>
          <a:xfrm>
            <a:off x="251520" y="116633"/>
            <a:ext cx="8466137" cy="5755422"/>
            <a:chOff x="251520" y="116633"/>
            <a:chExt cx="8466137" cy="5755422"/>
          </a:xfrm>
        </p:grpSpPr>
        <p:sp>
          <p:nvSpPr>
            <p:cNvPr id="2" name="TextBox 1"/>
            <p:cNvSpPr txBox="1"/>
            <p:nvPr/>
          </p:nvSpPr>
          <p:spPr>
            <a:xfrm>
              <a:off x="251520" y="116633"/>
              <a:ext cx="8424936" cy="5755422"/>
            </a:xfrm>
            <a:prstGeom prst="rect">
              <a:avLst/>
            </a:prstGeom>
            <a:noFill/>
          </p:spPr>
          <p:txBody>
            <a:bodyPr wrap="square" rtlCol="0">
              <a:spAutoFit/>
            </a:bodyPr>
            <a:lstStyle/>
            <a:p>
              <a:r>
                <a:rPr lang="zh-CN" altLang="en-US" sz="1600" dirty="0" smtClean="0"/>
                <a:t>两个典型的存在一级和二级相变的系统：</a:t>
              </a:r>
              <a:endParaRPr lang="en-US" altLang="zh-CN" sz="1600" dirty="0" smtClean="0"/>
            </a:p>
            <a:p>
              <a:endParaRPr lang="en-US" altLang="zh-CN" sz="1600" dirty="0"/>
            </a:p>
            <a:p>
              <a:pPr marL="342900" indent="-342900">
                <a:buFont typeface="+mj-lt"/>
                <a:buAutoNum type="arabicPeriod"/>
              </a:pPr>
              <a:r>
                <a:rPr lang="zh-CN" altLang="en-US" sz="1600" dirty="0" smtClean="0"/>
                <a:t>气－液相变：</a:t>
              </a:r>
              <a:endParaRPr lang="en-US" altLang="zh-CN" sz="1600" dirty="0" smtClean="0"/>
            </a:p>
            <a:p>
              <a:pPr marL="342900" indent="-342900">
                <a:buFont typeface="+mj-lt"/>
                <a:buAutoNum type="arabicPeriod"/>
              </a:pPr>
              <a:endParaRPr lang="en-US" altLang="zh-CN" sz="1600" dirty="0"/>
            </a:p>
            <a:p>
              <a:pPr marL="342900" indent="-342900">
                <a:buFont typeface="+mj-lt"/>
                <a:buAutoNum type="arabicPeriod"/>
              </a:pPr>
              <a:endParaRPr lang="en-US" altLang="zh-CN" sz="1600" dirty="0" smtClean="0"/>
            </a:p>
            <a:p>
              <a:pPr marL="342900" indent="-342900">
                <a:buFont typeface="+mj-lt"/>
                <a:buAutoNum type="arabicPeriod"/>
              </a:pPr>
              <a:endParaRPr lang="en-US" altLang="zh-CN" sz="1600" dirty="0"/>
            </a:p>
            <a:p>
              <a:pPr marL="342900" indent="-342900">
                <a:buFont typeface="+mj-lt"/>
                <a:buAutoNum type="arabicPeriod"/>
              </a:pPr>
              <a:endParaRPr lang="en-US" altLang="zh-CN" sz="1600" dirty="0" smtClean="0"/>
            </a:p>
            <a:p>
              <a:pPr marL="342900" indent="-342900">
                <a:buFont typeface="+mj-lt"/>
                <a:buAutoNum type="arabicPeriod"/>
              </a:pPr>
              <a:endParaRPr lang="en-US" altLang="zh-CN" sz="1600" dirty="0"/>
            </a:p>
            <a:p>
              <a:pPr marL="342900" indent="-342900">
                <a:buFont typeface="+mj-lt"/>
                <a:buAutoNum type="arabicPeriod"/>
              </a:pPr>
              <a:endParaRPr lang="en-US" altLang="zh-CN" sz="1600" dirty="0" smtClean="0"/>
            </a:p>
            <a:p>
              <a:pPr marL="342900" indent="-342900">
                <a:buFont typeface="+mj-lt"/>
                <a:buAutoNum type="arabicPeriod"/>
              </a:pPr>
              <a:endParaRPr lang="en-US" altLang="zh-CN" sz="1600" dirty="0"/>
            </a:p>
            <a:p>
              <a:pPr marL="342900" indent="-342900">
                <a:buFont typeface="+mj-lt"/>
                <a:buAutoNum type="arabicPeriod"/>
              </a:pPr>
              <a:endParaRPr lang="en-US" altLang="zh-CN" sz="1600" dirty="0" smtClean="0"/>
            </a:p>
            <a:p>
              <a:pPr marL="342900" indent="-342900">
                <a:buFont typeface="+mj-lt"/>
                <a:buAutoNum type="arabicPeriod"/>
              </a:pPr>
              <a:endParaRPr lang="en-US" altLang="zh-CN" sz="1600" dirty="0"/>
            </a:p>
            <a:p>
              <a:pPr marL="342900" indent="-342900"/>
              <a:endParaRPr lang="en-US" altLang="zh-CN" sz="1600" dirty="0"/>
            </a:p>
            <a:p>
              <a:pPr marL="342900" indent="-342900">
                <a:buAutoNum type="arabicPeriod" startAt="2"/>
              </a:pPr>
              <a:r>
                <a:rPr lang="zh-CN" altLang="en-US" sz="1600" dirty="0" smtClean="0"/>
                <a:t>顺磁－铁磁相变：</a:t>
              </a:r>
              <a:endParaRPr lang="en-US" altLang="zh-CN" sz="1600" dirty="0" smtClean="0"/>
            </a:p>
            <a:p>
              <a:pPr marL="342900" indent="-342900"/>
              <a:r>
                <a:rPr lang="zh-CN" altLang="en-US" sz="1600" dirty="0"/>
                <a:t>右</a:t>
              </a:r>
              <a:r>
                <a:rPr lang="zh-CN" altLang="en-US" sz="1600" dirty="0" smtClean="0"/>
                <a:t>图为</a:t>
              </a:r>
              <a:r>
                <a:rPr lang="en-US" altLang="zh-CN" sz="1600" dirty="0" err="1" smtClean="0"/>
                <a:t>Ising</a:t>
              </a:r>
              <a:r>
                <a:rPr lang="zh-CN" altLang="en-US" sz="1600" dirty="0" smtClean="0"/>
                <a:t>自旋系统，自旋</a:t>
              </a:r>
              <a:endParaRPr lang="en-US" altLang="zh-CN" sz="1600" dirty="0" smtClean="0"/>
            </a:p>
            <a:p>
              <a:pPr marL="342900" indent="-342900"/>
              <a:r>
                <a:rPr lang="zh-CN" altLang="en-US" sz="1600" dirty="0" smtClean="0"/>
                <a:t>只能平行或反平行与某个轴。</a:t>
              </a:r>
              <a:endParaRPr lang="en-US" altLang="zh-CN" sz="1600" dirty="0" smtClean="0"/>
            </a:p>
            <a:p>
              <a:pPr marL="342900" indent="-342900"/>
              <a:endParaRPr lang="en-US" altLang="zh-CN" sz="1600" dirty="0"/>
            </a:p>
            <a:p>
              <a:pPr marL="342900" indent="-342900"/>
              <a:r>
                <a:rPr lang="zh-CN" altLang="en-US" sz="1600" dirty="0" smtClean="0"/>
                <a:t>温度低于某个临界温度       时</a:t>
              </a:r>
              <a:endParaRPr lang="en-US" altLang="zh-CN" sz="1600" dirty="0" smtClean="0"/>
            </a:p>
            <a:p>
              <a:pPr marL="342900" indent="-342900"/>
              <a:r>
                <a:rPr lang="zh-CN" altLang="en-US" sz="1600" dirty="0" smtClean="0"/>
                <a:t>系统处于铁磁相（低对称性）</a:t>
              </a:r>
              <a:endParaRPr lang="en-US" altLang="zh-CN" sz="1600" dirty="0" smtClean="0"/>
            </a:p>
            <a:p>
              <a:pPr marL="342900" indent="-342900"/>
              <a:r>
                <a:rPr lang="zh-CN" altLang="en-US" sz="1600" dirty="0" smtClean="0"/>
                <a:t>；               时热运动使自旋无</a:t>
              </a:r>
              <a:endParaRPr lang="en-US" altLang="zh-CN" sz="1600" dirty="0" smtClean="0"/>
            </a:p>
            <a:p>
              <a:pPr marL="342900" indent="-342900"/>
              <a:r>
                <a:rPr lang="zh-CN" altLang="en-US" sz="1600" dirty="0" smtClean="0"/>
                <a:t>序取向，系统处于顺磁态（</a:t>
              </a:r>
              <a:endParaRPr lang="en-US" altLang="zh-CN" sz="1600" dirty="0" smtClean="0"/>
            </a:p>
            <a:p>
              <a:pPr marL="342900" indent="-342900"/>
              <a:r>
                <a:rPr lang="zh-CN" altLang="en-US" sz="1600" dirty="0" smtClean="0"/>
                <a:t>高对称性）。相变为二级相</a:t>
              </a:r>
              <a:endParaRPr lang="en-US" altLang="zh-CN" sz="1600" dirty="0" smtClean="0"/>
            </a:p>
            <a:p>
              <a:pPr marL="342900" indent="-342900"/>
              <a:r>
                <a:rPr lang="zh-CN" altLang="en-US" sz="1600" dirty="0" smtClean="0"/>
                <a:t>变，</a:t>
              </a:r>
              <a:r>
                <a:rPr lang="en-US" altLang="zh-CN" sz="1600" dirty="0" smtClean="0"/>
                <a:t>M</a:t>
              </a:r>
              <a:r>
                <a:rPr lang="zh-CN" altLang="en-US" sz="1600" dirty="0" smtClean="0"/>
                <a:t>为序参量。</a:t>
              </a:r>
              <a:endParaRPr lang="en-US" altLang="zh-CN" sz="1600" dirty="0" smtClean="0"/>
            </a:p>
          </p:txBody>
        </p:sp>
        <p:pic>
          <p:nvPicPr>
            <p:cNvPr id="2050" name="Picture 2"/>
            <p:cNvPicPr>
              <a:picLocks noChangeAspect="1" noChangeArrowheads="1"/>
            </p:cNvPicPr>
            <p:nvPr/>
          </p:nvPicPr>
          <p:blipFill>
            <a:blip r:embed="rId13" cstate="print"/>
            <a:srcRect/>
            <a:stretch>
              <a:fillRect/>
            </a:stretch>
          </p:blipFill>
          <p:spPr bwMode="auto">
            <a:xfrm>
              <a:off x="2339752" y="373782"/>
              <a:ext cx="6377905" cy="2551162"/>
            </a:xfrm>
            <a:prstGeom prst="rect">
              <a:avLst/>
            </a:prstGeom>
            <a:noFill/>
            <a:ln w="9525">
              <a:noFill/>
              <a:miter lim="800000"/>
              <a:headEnd/>
              <a:tailEnd/>
            </a:ln>
          </p:spPr>
        </p:pic>
        <p:sp>
          <p:nvSpPr>
            <p:cNvPr id="10" name="TextBox 9"/>
            <p:cNvSpPr txBox="1"/>
            <p:nvPr/>
          </p:nvSpPr>
          <p:spPr>
            <a:xfrm>
              <a:off x="6012160" y="2996952"/>
              <a:ext cx="2304256" cy="338554"/>
            </a:xfrm>
            <a:prstGeom prst="rect">
              <a:avLst/>
            </a:prstGeom>
            <a:noFill/>
          </p:spPr>
          <p:txBody>
            <a:bodyPr wrap="square" rtlCol="0">
              <a:spAutoFit/>
            </a:bodyPr>
            <a:lstStyle/>
            <a:p>
              <a:pPr algn="ctr"/>
              <a:r>
                <a:rPr lang="zh-CN" altLang="en-US" sz="1600" dirty="0" smtClean="0"/>
                <a:t>两相共存平衡曲线</a:t>
              </a:r>
              <a:endParaRPr lang="zh-CN" altLang="en-US" sz="1600" dirty="0"/>
            </a:p>
          </p:txBody>
        </p:sp>
        <p:sp>
          <p:nvSpPr>
            <p:cNvPr id="11" name="TextBox 10"/>
            <p:cNvSpPr txBox="1"/>
            <p:nvPr/>
          </p:nvSpPr>
          <p:spPr>
            <a:xfrm>
              <a:off x="2915816" y="3068960"/>
              <a:ext cx="1656184" cy="338554"/>
            </a:xfrm>
            <a:prstGeom prst="rect">
              <a:avLst/>
            </a:prstGeom>
            <a:noFill/>
          </p:spPr>
          <p:txBody>
            <a:bodyPr wrap="square" rtlCol="0">
              <a:spAutoFit/>
            </a:bodyPr>
            <a:lstStyle/>
            <a:p>
              <a:pPr algn="ctr"/>
              <a:r>
                <a:rPr lang="en-US" altLang="zh-CN" sz="1600" dirty="0" smtClean="0"/>
                <a:t>P-V</a:t>
              </a:r>
              <a:r>
                <a:rPr lang="zh-CN" altLang="en-US" sz="1600" dirty="0" smtClean="0"/>
                <a:t>图</a:t>
              </a:r>
              <a:endParaRPr lang="zh-CN" altLang="en-US" sz="1600" dirty="0"/>
            </a:p>
          </p:txBody>
        </p:sp>
        <p:pic>
          <p:nvPicPr>
            <p:cNvPr id="14" name="图片 13" descr="addin_tmp.png"/>
            <p:cNvPicPr>
              <a:picLocks noChangeAspect="1"/>
            </p:cNvPicPr>
            <p:nvPr>
              <p:custDataLst>
                <p:tags r:id="rId1"/>
              </p:custDataLst>
            </p:nvPr>
          </p:nvPicPr>
          <p:blipFill>
            <a:blip r:embed="rId14" cstate="print"/>
            <a:stretch>
              <a:fillRect/>
            </a:stretch>
          </p:blipFill>
          <p:spPr>
            <a:xfrm>
              <a:off x="2483768" y="4324896"/>
              <a:ext cx="216024" cy="199956"/>
            </a:xfrm>
            <a:prstGeom prst="rect">
              <a:avLst/>
            </a:prstGeom>
          </p:spPr>
        </p:pic>
        <p:pic>
          <p:nvPicPr>
            <p:cNvPr id="16" name="图片 15" descr="addin_tmp.png"/>
            <p:cNvPicPr>
              <a:picLocks noChangeAspect="1"/>
            </p:cNvPicPr>
            <p:nvPr>
              <p:custDataLst>
                <p:tags r:id="rId2"/>
              </p:custDataLst>
            </p:nvPr>
          </p:nvPicPr>
          <p:blipFill>
            <a:blip r:embed="rId15" cstate="print"/>
            <a:stretch>
              <a:fillRect/>
            </a:stretch>
          </p:blipFill>
          <p:spPr>
            <a:xfrm>
              <a:off x="467544" y="4808483"/>
              <a:ext cx="720080" cy="204693"/>
            </a:xfrm>
            <a:prstGeom prst="rect">
              <a:avLst/>
            </a:prstGeom>
          </p:spPr>
        </p:pic>
        <p:sp>
          <p:nvSpPr>
            <p:cNvPr id="18" name="TextBox 17"/>
            <p:cNvSpPr txBox="1"/>
            <p:nvPr/>
          </p:nvSpPr>
          <p:spPr>
            <a:xfrm>
              <a:off x="3419872" y="5445224"/>
              <a:ext cx="2160240" cy="338554"/>
            </a:xfrm>
            <a:prstGeom prst="rect">
              <a:avLst/>
            </a:prstGeom>
            <a:noFill/>
          </p:spPr>
          <p:txBody>
            <a:bodyPr wrap="square" rtlCol="0">
              <a:spAutoFit/>
            </a:bodyPr>
            <a:lstStyle/>
            <a:p>
              <a:r>
                <a:rPr lang="en-US" altLang="zh-CN" sz="1600" dirty="0" smtClean="0"/>
                <a:t>M</a:t>
              </a:r>
              <a:r>
                <a:rPr lang="en-US" altLang="zh-CN" sz="1000" dirty="0" smtClean="0"/>
                <a:t>0</a:t>
              </a:r>
              <a:r>
                <a:rPr lang="zh-CN" altLang="en-US" sz="1600" dirty="0" smtClean="0"/>
                <a:t>为最大磁化强度</a:t>
              </a:r>
              <a:endParaRPr lang="zh-CN" altLang="en-US" sz="1600" dirty="0"/>
            </a:p>
          </p:txBody>
        </p:sp>
        <p:grpSp>
          <p:nvGrpSpPr>
            <p:cNvPr id="27" name="组合 26"/>
            <p:cNvGrpSpPr/>
            <p:nvPr/>
          </p:nvGrpSpPr>
          <p:grpSpPr>
            <a:xfrm>
              <a:off x="251520" y="980728"/>
              <a:ext cx="2889921" cy="2308324"/>
              <a:chOff x="251520" y="980728"/>
              <a:chExt cx="2889921" cy="2308324"/>
            </a:xfrm>
          </p:grpSpPr>
          <p:grpSp>
            <p:nvGrpSpPr>
              <p:cNvPr id="21" name="组合 20"/>
              <p:cNvGrpSpPr/>
              <p:nvPr/>
            </p:nvGrpSpPr>
            <p:grpSpPr>
              <a:xfrm>
                <a:off x="251520" y="980728"/>
                <a:ext cx="2088232" cy="2308324"/>
                <a:chOff x="251520" y="1412776"/>
                <a:chExt cx="2088232" cy="2308324"/>
              </a:xfrm>
            </p:grpSpPr>
            <p:sp>
              <p:nvSpPr>
                <p:cNvPr id="4" name="TextBox 3"/>
                <p:cNvSpPr txBox="1"/>
                <p:nvPr/>
              </p:nvSpPr>
              <p:spPr>
                <a:xfrm>
                  <a:off x="251520" y="1412776"/>
                  <a:ext cx="2088232" cy="2308324"/>
                </a:xfrm>
                <a:prstGeom prst="rect">
                  <a:avLst/>
                </a:prstGeom>
                <a:noFill/>
              </p:spPr>
              <p:txBody>
                <a:bodyPr wrap="square" rtlCol="0">
                  <a:spAutoFit/>
                </a:bodyPr>
                <a:lstStyle/>
                <a:p>
                  <a:r>
                    <a:rPr lang="en-US" altLang="zh-CN" sz="1600" dirty="0" smtClean="0"/>
                    <a:t>AB</a:t>
                  </a:r>
                  <a:r>
                    <a:rPr lang="zh-CN" altLang="en-US" sz="1600" dirty="0" smtClean="0"/>
                    <a:t>线之间为两相共存区，                时相变为一级相变；在</a:t>
                  </a:r>
                  <a:endParaRPr lang="en-US" altLang="zh-CN" sz="1600" dirty="0" smtClean="0"/>
                </a:p>
                <a:p>
                  <a:r>
                    <a:rPr lang="en-US" altLang="zh-CN" sz="1600" dirty="0" smtClean="0"/>
                    <a:t>                </a:t>
                  </a:r>
                  <a:r>
                    <a:rPr lang="zh-CN" altLang="en-US" sz="1600" dirty="0" smtClean="0"/>
                    <a:t>时                   ，相变为二级相变。由</a:t>
                  </a:r>
                  <a:endParaRPr lang="en-US" altLang="zh-CN" sz="1600" dirty="0" smtClean="0"/>
                </a:p>
                <a:p>
                  <a:r>
                    <a:rPr lang="en-US" altLang="zh-CN" sz="1600" dirty="0" smtClean="0"/>
                    <a:t>               </a:t>
                  </a:r>
                  <a:r>
                    <a:rPr lang="zh-CN" altLang="en-US" sz="1600" dirty="0" smtClean="0"/>
                    <a:t>降到</a:t>
                  </a:r>
                  <a:endParaRPr lang="en-US" altLang="zh-CN" sz="1600" dirty="0" smtClean="0"/>
                </a:p>
                <a:p>
                  <a:r>
                    <a:rPr lang="zh-CN" altLang="en-US" sz="1600" dirty="0" smtClean="0"/>
                    <a:t>时，对称性降低（对称性发生破缺）。</a:t>
                  </a:r>
                  <a:endParaRPr lang="en-US" altLang="zh-CN" sz="1600" dirty="0" smtClean="0"/>
                </a:p>
                <a:p>
                  <a:r>
                    <a:rPr lang="zh-CN" altLang="en-US" sz="1600" dirty="0" smtClean="0"/>
                    <a:t>为序参量。</a:t>
                  </a:r>
                  <a:endParaRPr lang="en-US" altLang="zh-CN" sz="1600" dirty="0" smtClean="0"/>
                </a:p>
              </p:txBody>
            </p:sp>
            <p:pic>
              <p:nvPicPr>
                <p:cNvPr id="6" name="图片 5" descr="addin_tmp.png"/>
                <p:cNvPicPr>
                  <a:picLocks noChangeAspect="1"/>
                </p:cNvPicPr>
                <p:nvPr>
                  <p:custDataLst>
                    <p:tags r:id="rId6"/>
                  </p:custDataLst>
                </p:nvPr>
              </p:nvPicPr>
              <p:blipFill>
                <a:blip r:embed="rId16" cstate="print"/>
                <a:stretch>
                  <a:fillRect/>
                </a:stretch>
              </p:blipFill>
              <p:spPr>
                <a:xfrm>
                  <a:off x="683568" y="1700808"/>
                  <a:ext cx="720080" cy="225025"/>
                </a:xfrm>
                <a:prstGeom prst="rect">
                  <a:avLst/>
                </a:prstGeom>
              </p:spPr>
            </p:pic>
            <p:pic>
              <p:nvPicPr>
                <p:cNvPr id="7" name="图片 6" descr="addin_tmp.png"/>
                <p:cNvPicPr>
                  <a:picLocks noChangeAspect="1"/>
                </p:cNvPicPr>
                <p:nvPr>
                  <p:custDataLst>
                    <p:tags r:id="rId7"/>
                  </p:custDataLst>
                </p:nvPr>
              </p:nvPicPr>
              <p:blipFill>
                <a:blip r:embed="rId17" cstate="print"/>
                <a:stretch>
                  <a:fillRect/>
                </a:stretch>
              </p:blipFill>
              <p:spPr>
                <a:xfrm>
                  <a:off x="395536" y="2204864"/>
                  <a:ext cx="648072" cy="184224"/>
                </a:xfrm>
                <a:prstGeom prst="rect">
                  <a:avLst/>
                </a:prstGeom>
              </p:spPr>
            </p:pic>
            <p:pic>
              <p:nvPicPr>
                <p:cNvPr id="9" name="图片 8" descr="addin_tmp.png"/>
                <p:cNvPicPr>
                  <a:picLocks noChangeAspect="1"/>
                </p:cNvPicPr>
                <p:nvPr>
                  <p:custDataLst>
                    <p:tags r:id="rId8"/>
                  </p:custDataLst>
                </p:nvPr>
              </p:nvPicPr>
              <p:blipFill>
                <a:blip r:embed="rId18" cstate="print"/>
                <a:stretch>
                  <a:fillRect/>
                </a:stretch>
              </p:blipFill>
              <p:spPr>
                <a:xfrm>
                  <a:off x="1300768" y="2234198"/>
                  <a:ext cx="822960" cy="186690"/>
                </a:xfrm>
                <a:prstGeom prst="rect">
                  <a:avLst/>
                </a:prstGeom>
              </p:spPr>
            </p:pic>
          </p:grpSp>
          <p:pic>
            <p:nvPicPr>
              <p:cNvPr id="22" name="图片 21" descr="addin_tmp.png"/>
              <p:cNvPicPr>
                <a:picLocks noChangeAspect="1"/>
              </p:cNvPicPr>
              <p:nvPr>
                <p:custDataLst>
                  <p:tags r:id="rId3"/>
                </p:custDataLst>
              </p:nvPr>
            </p:nvPicPr>
            <p:blipFill>
              <a:blip r:embed="rId17" cstate="print"/>
              <a:stretch>
                <a:fillRect/>
              </a:stretch>
            </p:blipFill>
            <p:spPr>
              <a:xfrm>
                <a:off x="323528" y="2276872"/>
                <a:ext cx="648072" cy="184224"/>
              </a:xfrm>
              <a:prstGeom prst="rect">
                <a:avLst/>
              </a:prstGeom>
            </p:spPr>
          </p:pic>
          <p:pic>
            <p:nvPicPr>
              <p:cNvPr id="24" name="图片 23" descr="addin_tmp.png"/>
              <p:cNvPicPr>
                <a:picLocks noChangeAspect="1"/>
              </p:cNvPicPr>
              <p:nvPr>
                <p:custDataLst>
                  <p:tags r:id="rId4"/>
                </p:custDataLst>
              </p:nvPr>
            </p:nvPicPr>
            <p:blipFill>
              <a:blip r:embed="rId19" cstate="print"/>
              <a:stretch>
                <a:fillRect/>
              </a:stretch>
            </p:blipFill>
            <p:spPr>
              <a:xfrm>
                <a:off x="1475655" y="2276873"/>
                <a:ext cx="648073" cy="184224"/>
              </a:xfrm>
              <a:prstGeom prst="rect">
                <a:avLst/>
              </a:prstGeom>
            </p:spPr>
          </p:pic>
          <p:pic>
            <p:nvPicPr>
              <p:cNvPr id="26" name="图片 25" descr="addin_tmp.png"/>
              <p:cNvPicPr>
                <a:picLocks noChangeAspect="1"/>
              </p:cNvPicPr>
              <p:nvPr>
                <p:custDataLst>
                  <p:tags r:id="rId5"/>
                </p:custDataLst>
              </p:nvPr>
            </p:nvPicPr>
            <p:blipFill>
              <a:blip r:embed="rId20" cstate="print"/>
              <a:stretch>
                <a:fillRect/>
              </a:stretch>
            </p:blipFill>
            <p:spPr>
              <a:xfrm>
                <a:off x="1907704" y="2780928"/>
                <a:ext cx="1233737" cy="216024"/>
              </a:xfrm>
              <a:prstGeom prst="rect">
                <a:avLst/>
              </a:prstGeom>
            </p:spPr>
          </p:pic>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260648"/>
            <a:ext cx="7344816" cy="369332"/>
          </a:xfrm>
          <a:prstGeom prst="rect">
            <a:avLst/>
          </a:prstGeom>
          <a:noFill/>
        </p:spPr>
        <p:txBody>
          <a:bodyPr wrap="square" rtlCol="0">
            <a:spAutoFit/>
          </a:bodyPr>
          <a:lstStyle/>
          <a:p>
            <a:pPr algn="ctr"/>
            <a:r>
              <a:rPr lang="en-US" altLang="zh-CN" dirty="0" smtClean="0"/>
              <a:t>8.2</a:t>
            </a:r>
            <a:r>
              <a:rPr lang="zh-CN" altLang="en-US" dirty="0" smtClean="0"/>
              <a:t> 热力学函数的临界指数</a:t>
            </a:r>
            <a:endParaRPr lang="zh-CN" altLang="en-US" dirty="0"/>
          </a:p>
        </p:txBody>
      </p:sp>
      <p:sp>
        <p:nvSpPr>
          <p:cNvPr id="4" name="TextBox 3"/>
          <p:cNvSpPr txBox="1"/>
          <p:nvPr/>
        </p:nvSpPr>
        <p:spPr>
          <a:xfrm>
            <a:off x="611560" y="836712"/>
            <a:ext cx="8064896" cy="5262979"/>
          </a:xfrm>
          <a:prstGeom prst="rect">
            <a:avLst/>
          </a:prstGeom>
          <a:noFill/>
        </p:spPr>
        <p:txBody>
          <a:bodyPr wrap="square" rtlCol="0">
            <a:spAutoFit/>
          </a:bodyPr>
          <a:lstStyle/>
          <a:p>
            <a:r>
              <a:rPr lang="zh-CN" altLang="en-US" sz="1600" dirty="0" smtClean="0"/>
              <a:t>在临界点附近，所有热力学函数可分为有有限大小的正规部分和奇异部分（其本身或导数是发散的），奇异部分可表示成以下形式：</a:t>
            </a:r>
            <a:endParaRPr lang="en-US" altLang="zh-CN" sz="1600" dirty="0" smtClean="0"/>
          </a:p>
          <a:p>
            <a:endParaRPr lang="en-US" altLang="zh-CN" sz="1600" dirty="0"/>
          </a:p>
          <a:p>
            <a:r>
              <a:rPr lang="zh-CN" altLang="en-US" sz="1600" dirty="0" smtClean="0"/>
              <a:t>这里                    是约化温度，并且</a:t>
            </a:r>
            <a:r>
              <a:rPr lang="en-US" altLang="zh-CN" sz="1600" dirty="0" smtClean="0"/>
              <a:t>y&gt;0</a:t>
            </a:r>
            <a:r>
              <a:rPr lang="zh-CN" altLang="en-US" sz="1600" dirty="0" smtClean="0"/>
              <a:t>。函数</a:t>
            </a:r>
            <a:r>
              <a:rPr lang="en-US" altLang="zh-CN" sz="1600" dirty="0" smtClean="0"/>
              <a:t>f(t)</a:t>
            </a:r>
            <a:r>
              <a:rPr lang="zh-CN" altLang="en-US" sz="1600" dirty="0" smtClean="0"/>
              <a:t>的临界指数定义为：</a:t>
            </a:r>
            <a:endParaRPr lang="en-US" altLang="zh-CN" sz="1600" dirty="0" smtClean="0"/>
          </a:p>
          <a:p>
            <a:endParaRPr lang="en-US" altLang="zh-CN" sz="1600" dirty="0"/>
          </a:p>
          <a:p>
            <a:endParaRPr lang="en-US" altLang="zh-CN" sz="1600" dirty="0" smtClean="0"/>
          </a:p>
          <a:p>
            <a:r>
              <a:rPr lang="zh-CN" altLang="en-US" sz="1600" dirty="0" smtClean="0"/>
              <a:t>如</a:t>
            </a:r>
            <a:r>
              <a:rPr lang="el-GR" altLang="zh-CN" sz="1600" dirty="0" smtClean="0">
                <a:ea typeface="宋体"/>
              </a:rPr>
              <a:t>λ</a:t>
            </a:r>
            <a:r>
              <a:rPr lang="en-US" altLang="zh-CN" sz="1600" dirty="0" smtClean="0">
                <a:ea typeface="宋体"/>
              </a:rPr>
              <a:t>&lt;0</a:t>
            </a:r>
            <a:r>
              <a:rPr lang="zh-CN" altLang="en-US" sz="1600" dirty="0" smtClean="0">
                <a:ea typeface="宋体"/>
              </a:rPr>
              <a:t>，则</a:t>
            </a:r>
            <a:r>
              <a:rPr lang="en-US" altLang="zh-CN" sz="1600" dirty="0" smtClean="0">
                <a:ea typeface="宋体"/>
              </a:rPr>
              <a:t>f(t)</a:t>
            </a:r>
            <a:r>
              <a:rPr lang="zh-CN" altLang="en-US" sz="1600" dirty="0" smtClean="0">
                <a:ea typeface="宋体"/>
              </a:rPr>
              <a:t>在临界点发散；如</a:t>
            </a:r>
            <a:r>
              <a:rPr lang="el-GR" altLang="zh-CN" sz="1600" dirty="0" smtClean="0">
                <a:ea typeface="宋体"/>
              </a:rPr>
              <a:t>λ</a:t>
            </a:r>
            <a:r>
              <a:rPr lang="en-US" altLang="zh-CN" sz="1600" dirty="0" smtClean="0">
                <a:ea typeface="宋体"/>
              </a:rPr>
              <a:t>&gt;0</a:t>
            </a:r>
            <a:r>
              <a:rPr lang="zh-CN" altLang="en-US" sz="1600" dirty="0" smtClean="0">
                <a:ea typeface="宋体"/>
              </a:rPr>
              <a:t>，则</a:t>
            </a:r>
            <a:r>
              <a:rPr lang="en-US" altLang="zh-CN" sz="1600" dirty="0" smtClean="0">
                <a:ea typeface="宋体"/>
              </a:rPr>
              <a:t>f(t)</a:t>
            </a:r>
            <a:r>
              <a:rPr lang="zh-CN" altLang="en-US" sz="1600" dirty="0" smtClean="0">
                <a:ea typeface="宋体"/>
              </a:rPr>
              <a:t>在临界点趋于零；如</a:t>
            </a:r>
            <a:r>
              <a:rPr lang="el-GR" altLang="zh-CN" sz="1600" dirty="0" smtClean="0">
                <a:ea typeface="宋体"/>
              </a:rPr>
              <a:t>λ</a:t>
            </a:r>
            <a:r>
              <a:rPr lang="en-US" altLang="zh-CN" sz="1600" dirty="0" smtClean="0">
                <a:ea typeface="宋体"/>
              </a:rPr>
              <a:t>=0</a:t>
            </a:r>
            <a:r>
              <a:rPr lang="zh-CN" altLang="en-US" sz="1600" dirty="0" smtClean="0">
                <a:ea typeface="宋体"/>
              </a:rPr>
              <a:t>，则可把</a:t>
            </a:r>
            <a:r>
              <a:rPr lang="en-US" altLang="zh-CN" sz="1600" dirty="0" smtClean="0">
                <a:ea typeface="宋体"/>
              </a:rPr>
              <a:t>f(t)</a:t>
            </a:r>
            <a:r>
              <a:rPr lang="zh-CN" altLang="en-US" sz="1600" dirty="0" smtClean="0">
                <a:ea typeface="宋体"/>
              </a:rPr>
              <a:t>视为对数发散，由于</a:t>
            </a:r>
            <a:endParaRPr lang="en-US" altLang="zh-CN" sz="1600" dirty="0" smtClean="0">
              <a:ea typeface="宋体"/>
            </a:endParaRPr>
          </a:p>
          <a:p>
            <a:endParaRPr lang="en-US" altLang="zh-CN" sz="1600" dirty="0">
              <a:ea typeface="宋体"/>
            </a:endParaRPr>
          </a:p>
          <a:p>
            <a:r>
              <a:rPr lang="zh-CN" altLang="en-US" sz="1600" dirty="0" smtClean="0">
                <a:ea typeface="宋体"/>
              </a:rPr>
              <a:t>我们容易发现</a:t>
            </a:r>
            <a:endParaRPr lang="en-US" altLang="zh-CN" sz="1600" dirty="0" smtClean="0">
              <a:ea typeface="宋体"/>
            </a:endParaRPr>
          </a:p>
          <a:p>
            <a:endParaRPr lang="en-US" altLang="zh-CN" sz="1600" dirty="0">
              <a:ea typeface="宋体"/>
            </a:endParaRPr>
          </a:p>
          <a:p>
            <a:r>
              <a:rPr lang="zh-CN" altLang="en-US" sz="1600" dirty="0" smtClean="0">
                <a:ea typeface="宋体"/>
              </a:rPr>
              <a:t>对不同的热力学函数可以定义不同的临界指数。以铁磁系统为例，</a:t>
            </a:r>
            <a:endParaRPr lang="en-US" altLang="zh-CN" sz="1600" dirty="0" smtClean="0">
              <a:ea typeface="宋体"/>
            </a:endParaRPr>
          </a:p>
          <a:p>
            <a:endParaRPr lang="en-US" altLang="zh-CN" sz="1600" dirty="0" smtClean="0">
              <a:ea typeface="宋体"/>
            </a:endParaRPr>
          </a:p>
          <a:p>
            <a:r>
              <a:rPr lang="zh-CN" altLang="en-US" sz="1600" dirty="0" smtClean="0">
                <a:ea typeface="宋体"/>
              </a:rPr>
              <a:t>序参量</a:t>
            </a:r>
            <a:r>
              <a:rPr lang="en-US" altLang="zh-CN" sz="1600" dirty="0" smtClean="0">
                <a:ea typeface="宋体"/>
              </a:rPr>
              <a:t>:</a:t>
            </a:r>
          </a:p>
          <a:p>
            <a:endParaRPr lang="en-US" altLang="zh-CN" sz="1600" dirty="0">
              <a:ea typeface="宋体"/>
            </a:endParaRPr>
          </a:p>
          <a:p>
            <a:r>
              <a:rPr lang="zh-CN" altLang="en-US" sz="1600" dirty="0" smtClean="0">
                <a:ea typeface="宋体"/>
              </a:rPr>
              <a:t>热容</a:t>
            </a:r>
            <a:r>
              <a:rPr lang="en-US" altLang="zh-CN" sz="1600" dirty="0" smtClean="0">
                <a:ea typeface="宋体"/>
              </a:rPr>
              <a:t>:                                                                                    </a:t>
            </a:r>
            <a:r>
              <a:rPr lang="zh-CN" altLang="en-US" sz="1600" dirty="0" smtClean="0">
                <a:ea typeface="宋体"/>
              </a:rPr>
              <a:t>，实验发现对连续相变</a:t>
            </a:r>
            <a:endParaRPr lang="en-US" altLang="zh-CN" sz="1600" dirty="0" smtClean="0">
              <a:ea typeface="宋体"/>
            </a:endParaRPr>
          </a:p>
          <a:p>
            <a:endParaRPr lang="en-US" altLang="zh-CN" sz="1600" dirty="0">
              <a:ea typeface="宋体"/>
            </a:endParaRPr>
          </a:p>
          <a:p>
            <a:r>
              <a:rPr lang="zh-CN" altLang="en-US" sz="1600" dirty="0" smtClean="0">
                <a:ea typeface="宋体"/>
              </a:rPr>
              <a:t>磁化率：                                                                              ，</a:t>
            </a:r>
            <a:r>
              <a:rPr lang="zh-CN" altLang="en-US" sz="1600" dirty="0"/>
              <a:t> </a:t>
            </a:r>
            <a:r>
              <a:rPr lang="zh-CN" altLang="en-US" sz="1600" dirty="0" smtClean="0"/>
              <a:t>实验</a:t>
            </a:r>
            <a:r>
              <a:rPr lang="zh-CN" altLang="en-US" sz="1600" dirty="0"/>
              <a:t>发现对</a:t>
            </a:r>
            <a:r>
              <a:rPr lang="zh-CN" altLang="en-US" sz="1600" dirty="0" smtClean="0"/>
              <a:t>连续相变</a:t>
            </a:r>
            <a:endParaRPr lang="en-US" altLang="zh-CN" sz="1600" dirty="0" smtClean="0"/>
          </a:p>
          <a:p>
            <a:endParaRPr lang="en-US" altLang="zh-CN" sz="1600" dirty="0"/>
          </a:p>
          <a:p>
            <a:r>
              <a:rPr lang="zh-CN" altLang="en-US" sz="1600" dirty="0" smtClean="0"/>
              <a:t>态方程： </a:t>
            </a:r>
            <a:endParaRPr lang="en-US" altLang="zh-CN" sz="1600" dirty="0" smtClean="0">
              <a:ea typeface="宋体"/>
            </a:endParaRPr>
          </a:p>
          <a:p>
            <a:r>
              <a:rPr lang="en-US" altLang="zh-CN" sz="1600" dirty="0" smtClean="0">
                <a:ea typeface="宋体"/>
              </a:rPr>
              <a:t> </a:t>
            </a:r>
            <a:endParaRPr lang="zh-CN" altLang="en-US" sz="1600" dirty="0"/>
          </a:p>
        </p:txBody>
      </p:sp>
      <p:pic>
        <p:nvPicPr>
          <p:cNvPr id="5" name="图片 4" descr="addin_tmp.png"/>
          <p:cNvPicPr>
            <a:picLocks noChangeAspect="1"/>
          </p:cNvPicPr>
          <p:nvPr>
            <p:custDataLst>
              <p:tags r:id="rId1"/>
            </p:custDataLst>
          </p:nvPr>
        </p:nvPicPr>
        <p:blipFill>
          <a:blip r:embed="rId13" cstate="print"/>
          <a:stretch>
            <a:fillRect/>
          </a:stretch>
        </p:blipFill>
        <p:spPr>
          <a:xfrm>
            <a:off x="2699792" y="1412776"/>
            <a:ext cx="2088231" cy="207827"/>
          </a:xfrm>
          <a:prstGeom prst="rect">
            <a:avLst/>
          </a:prstGeom>
        </p:spPr>
      </p:pic>
      <p:pic>
        <p:nvPicPr>
          <p:cNvPr id="6" name="图片 5" descr="addin_tmp.png"/>
          <p:cNvPicPr>
            <a:picLocks noChangeAspect="1"/>
          </p:cNvPicPr>
          <p:nvPr>
            <p:custDataLst>
              <p:tags r:id="rId2"/>
            </p:custDataLst>
          </p:nvPr>
        </p:nvPicPr>
        <p:blipFill>
          <a:blip r:embed="rId14" cstate="print"/>
          <a:stretch>
            <a:fillRect/>
          </a:stretch>
        </p:blipFill>
        <p:spPr>
          <a:xfrm>
            <a:off x="1115617" y="1617527"/>
            <a:ext cx="864096" cy="299305"/>
          </a:xfrm>
          <a:prstGeom prst="rect">
            <a:avLst/>
          </a:prstGeom>
        </p:spPr>
      </p:pic>
      <p:pic>
        <p:nvPicPr>
          <p:cNvPr id="8" name="图片 7" descr="addin_tmp.png"/>
          <p:cNvPicPr>
            <a:picLocks noChangeAspect="1"/>
          </p:cNvPicPr>
          <p:nvPr>
            <p:custDataLst>
              <p:tags r:id="rId3"/>
            </p:custDataLst>
          </p:nvPr>
        </p:nvPicPr>
        <p:blipFill>
          <a:blip r:embed="rId15" cstate="print"/>
          <a:stretch>
            <a:fillRect/>
          </a:stretch>
        </p:blipFill>
        <p:spPr>
          <a:xfrm>
            <a:off x="3059832" y="1916833"/>
            <a:ext cx="1296144" cy="368185"/>
          </a:xfrm>
          <a:prstGeom prst="rect">
            <a:avLst/>
          </a:prstGeom>
        </p:spPr>
      </p:pic>
      <p:pic>
        <p:nvPicPr>
          <p:cNvPr id="15" name="图片 14" descr="addin_tmp.png"/>
          <p:cNvPicPr>
            <a:picLocks noChangeAspect="1"/>
          </p:cNvPicPr>
          <p:nvPr>
            <p:custDataLst>
              <p:tags r:id="rId4"/>
            </p:custDataLst>
          </p:nvPr>
        </p:nvPicPr>
        <p:blipFill>
          <a:blip r:embed="rId16" cstate="print"/>
          <a:stretch>
            <a:fillRect/>
          </a:stretch>
        </p:blipFill>
        <p:spPr>
          <a:xfrm>
            <a:off x="1907707" y="2708921"/>
            <a:ext cx="4176462" cy="249468"/>
          </a:xfrm>
          <a:prstGeom prst="rect">
            <a:avLst/>
          </a:prstGeom>
        </p:spPr>
      </p:pic>
      <p:pic>
        <p:nvPicPr>
          <p:cNvPr id="12" name="图片 11" descr="addin_tmp.png"/>
          <p:cNvPicPr>
            <a:picLocks noChangeAspect="1"/>
          </p:cNvPicPr>
          <p:nvPr>
            <p:custDataLst>
              <p:tags r:id="rId5"/>
            </p:custDataLst>
          </p:nvPr>
        </p:nvPicPr>
        <p:blipFill>
          <a:blip r:embed="rId17" cstate="print"/>
          <a:stretch>
            <a:fillRect/>
          </a:stretch>
        </p:blipFill>
        <p:spPr>
          <a:xfrm>
            <a:off x="1979712" y="2996952"/>
            <a:ext cx="1704975" cy="434340"/>
          </a:xfrm>
          <a:prstGeom prst="rect">
            <a:avLst/>
          </a:prstGeom>
        </p:spPr>
      </p:pic>
      <p:pic>
        <p:nvPicPr>
          <p:cNvPr id="14" name="图片 13" descr="addin_tmp.png"/>
          <p:cNvPicPr>
            <a:picLocks noChangeAspect="1"/>
          </p:cNvPicPr>
          <p:nvPr>
            <p:custDataLst>
              <p:tags r:id="rId6"/>
            </p:custDataLst>
          </p:nvPr>
        </p:nvPicPr>
        <p:blipFill>
          <a:blip r:embed="rId18" cstate="print"/>
          <a:stretch>
            <a:fillRect/>
          </a:stretch>
        </p:blipFill>
        <p:spPr>
          <a:xfrm>
            <a:off x="1475657" y="4049619"/>
            <a:ext cx="2304255" cy="326479"/>
          </a:xfrm>
          <a:prstGeom prst="rect">
            <a:avLst/>
          </a:prstGeom>
        </p:spPr>
      </p:pic>
      <p:pic>
        <p:nvPicPr>
          <p:cNvPr id="16" name="图片 15" descr="addin_tmp.png"/>
          <p:cNvPicPr>
            <a:picLocks noChangeAspect="1"/>
          </p:cNvPicPr>
          <p:nvPr>
            <p:custDataLst>
              <p:tags r:id="rId7"/>
            </p:custDataLst>
          </p:nvPr>
        </p:nvPicPr>
        <p:blipFill>
          <a:blip r:embed="rId19" cstate="print"/>
          <a:stretch>
            <a:fillRect/>
          </a:stretch>
        </p:blipFill>
        <p:spPr>
          <a:xfrm>
            <a:off x="1259632" y="4437110"/>
            <a:ext cx="3600400" cy="445180"/>
          </a:xfrm>
          <a:prstGeom prst="rect">
            <a:avLst/>
          </a:prstGeom>
        </p:spPr>
      </p:pic>
      <p:pic>
        <p:nvPicPr>
          <p:cNvPr id="17" name="图片 16" descr="addin_tmp.png"/>
          <p:cNvPicPr>
            <a:picLocks noChangeAspect="1"/>
          </p:cNvPicPr>
          <p:nvPr>
            <p:custDataLst>
              <p:tags r:id="rId8"/>
            </p:custDataLst>
          </p:nvPr>
        </p:nvPicPr>
        <p:blipFill>
          <a:blip r:embed="rId20" cstate="print"/>
          <a:stretch>
            <a:fillRect/>
          </a:stretch>
        </p:blipFill>
        <p:spPr>
          <a:xfrm>
            <a:off x="7236296" y="4532739"/>
            <a:ext cx="706755" cy="192405"/>
          </a:xfrm>
          <a:prstGeom prst="rect">
            <a:avLst/>
          </a:prstGeom>
        </p:spPr>
      </p:pic>
      <p:pic>
        <p:nvPicPr>
          <p:cNvPr id="18" name="图片 17" descr="addin_tmp.png"/>
          <p:cNvPicPr>
            <a:picLocks noChangeAspect="1"/>
          </p:cNvPicPr>
          <p:nvPr>
            <p:custDataLst>
              <p:tags r:id="rId9"/>
            </p:custDataLst>
          </p:nvPr>
        </p:nvPicPr>
        <p:blipFill>
          <a:blip r:embed="rId21" cstate="print"/>
          <a:stretch>
            <a:fillRect/>
          </a:stretch>
        </p:blipFill>
        <p:spPr>
          <a:xfrm>
            <a:off x="1475659" y="4941168"/>
            <a:ext cx="3528389" cy="484794"/>
          </a:xfrm>
          <a:prstGeom prst="rect">
            <a:avLst/>
          </a:prstGeom>
        </p:spPr>
      </p:pic>
      <p:pic>
        <p:nvPicPr>
          <p:cNvPr id="22" name="图片 21" descr="addin_tmp.png"/>
          <p:cNvPicPr>
            <a:picLocks noChangeAspect="1"/>
          </p:cNvPicPr>
          <p:nvPr>
            <p:custDataLst>
              <p:tags r:id="rId10"/>
            </p:custDataLst>
          </p:nvPr>
        </p:nvPicPr>
        <p:blipFill>
          <a:blip r:embed="rId22" cstate="print"/>
          <a:stretch>
            <a:fillRect/>
          </a:stretch>
        </p:blipFill>
        <p:spPr>
          <a:xfrm>
            <a:off x="7308304" y="5036794"/>
            <a:ext cx="678180" cy="245745"/>
          </a:xfrm>
          <a:prstGeom prst="rect">
            <a:avLst/>
          </a:prstGeom>
        </p:spPr>
      </p:pic>
      <p:pic>
        <p:nvPicPr>
          <p:cNvPr id="23" name="图片 22" descr="addin_tmp.png"/>
          <p:cNvPicPr>
            <a:picLocks noChangeAspect="1"/>
          </p:cNvPicPr>
          <p:nvPr>
            <p:custDataLst>
              <p:tags r:id="rId11"/>
            </p:custDataLst>
          </p:nvPr>
        </p:nvPicPr>
        <p:blipFill>
          <a:blip r:embed="rId23" cstate="print"/>
          <a:stretch>
            <a:fillRect/>
          </a:stretch>
        </p:blipFill>
        <p:spPr>
          <a:xfrm>
            <a:off x="1547665" y="5508466"/>
            <a:ext cx="936104" cy="1756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88640"/>
            <a:ext cx="7344816" cy="369332"/>
          </a:xfrm>
          <a:prstGeom prst="rect">
            <a:avLst/>
          </a:prstGeom>
          <a:noFill/>
        </p:spPr>
        <p:txBody>
          <a:bodyPr wrap="square" rtlCol="0">
            <a:spAutoFit/>
          </a:bodyPr>
          <a:lstStyle/>
          <a:p>
            <a:pPr algn="ctr"/>
            <a:r>
              <a:rPr lang="en-US" altLang="zh-CN" dirty="0" smtClean="0"/>
              <a:t>8.3</a:t>
            </a:r>
            <a:r>
              <a:rPr lang="zh-CN" altLang="en-US" dirty="0" smtClean="0"/>
              <a:t> 关联函数和标度律</a:t>
            </a:r>
            <a:endParaRPr lang="zh-CN" altLang="en-US" dirty="0"/>
          </a:p>
        </p:txBody>
      </p:sp>
      <p:sp>
        <p:nvSpPr>
          <p:cNvPr id="3" name="TextBox 2"/>
          <p:cNvSpPr txBox="1"/>
          <p:nvPr/>
        </p:nvSpPr>
        <p:spPr>
          <a:xfrm>
            <a:off x="323528" y="764704"/>
            <a:ext cx="8568952" cy="6001643"/>
          </a:xfrm>
          <a:prstGeom prst="rect">
            <a:avLst/>
          </a:prstGeom>
          <a:noFill/>
        </p:spPr>
        <p:txBody>
          <a:bodyPr wrap="square" rtlCol="0">
            <a:spAutoFit/>
          </a:bodyPr>
          <a:lstStyle/>
          <a:p>
            <a:r>
              <a:rPr lang="zh-CN" altLang="en-US" sz="1600" dirty="0" smtClean="0"/>
              <a:t>以铁磁系统为例，我们定义其关联函数。系统的序参量是</a:t>
            </a:r>
            <a:r>
              <a:rPr lang="en-US" altLang="zh-CN" sz="1600" dirty="0" smtClean="0"/>
              <a:t>M</a:t>
            </a:r>
            <a:r>
              <a:rPr lang="zh-CN" altLang="en-US" sz="1600" dirty="0" smtClean="0"/>
              <a:t>，</a:t>
            </a:r>
            <a:r>
              <a:rPr lang="zh-CN" altLang="en-US" sz="1600" dirty="0"/>
              <a:t>设</a:t>
            </a:r>
            <a:r>
              <a:rPr lang="zh-CN" altLang="en-US" sz="1600" dirty="0" smtClean="0"/>
              <a:t>其密度函数为</a:t>
            </a:r>
            <a:r>
              <a:rPr lang="en-US" altLang="zh-CN" sz="1600" dirty="0" smtClean="0"/>
              <a:t>m(r)</a:t>
            </a:r>
            <a:r>
              <a:rPr lang="zh-CN" altLang="en-US" sz="1600" dirty="0" smtClean="0"/>
              <a:t>，则序参量为：</a:t>
            </a:r>
            <a:endParaRPr lang="en-US" altLang="zh-CN" sz="1600" dirty="0" smtClean="0"/>
          </a:p>
          <a:p>
            <a:endParaRPr lang="en-US" altLang="zh-CN" sz="1600" dirty="0"/>
          </a:p>
          <a:p>
            <a:r>
              <a:rPr lang="zh-CN" altLang="en-US" sz="1600" dirty="0" smtClean="0"/>
              <a:t>这里         表示系综平均。关联函数可写为：</a:t>
            </a:r>
            <a:endParaRPr lang="en-US" altLang="zh-CN" sz="1600" dirty="0" smtClean="0"/>
          </a:p>
          <a:p>
            <a:endParaRPr lang="en-US" altLang="zh-CN" sz="1600" dirty="0"/>
          </a:p>
          <a:p>
            <a:endParaRPr lang="en-US" altLang="zh-CN" sz="1600" dirty="0" smtClean="0"/>
          </a:p>
          <a:p>
            <a:r>
              <a:rPr lang="zh-CN" altLang="en-US" sz="1600" dirty="0" smtClean="0"/>
              <a:t>在动量空间里，我们有</a:t>
            </a:r>
            <a:endParaRPr lang="en-US" altLang="zh-CN" sz="1600" dirty="0" smtClean="0"/>
          </a:p>
          <a:p>
            <a:r>
              <a:rPr lang="en-US" altLang="zh-CN" sz="1600" dirty="0" smtClean="0"/>
              <a:t>                </a:t>
            </a:r>
            <a:r>
              <a:rPr lang="zh-CN" altLang="en-US" sz="1600" dirty="0" smtClean="0"/>
              <a:t>可通过下面的考虑获得：首先涨落应该是各向同性的，因此在序参量密度函数的最低阶近似下，自由能</a:t>
            </a:r>
            <a:r>
              <a:rPr lang="en-US" altLang="zh-CN" sz="1600" dirty="0" smtClean="0"/>
              <a:t>G</a:t>
            </a:r>
            <a:r>
              <a:rPr lang="zh-CN" altLang="en-US" sz="1600" dirty="0" smtClean="0"/>
              <a:t>有如下形式：</a:t>
            </a:r>
            <a:endParaRPr lang="en-US" altLang="zh-CN" sz="1600" dirty="0" smtClean="0"/>
          </a:p>
          <a:p>
            <a:endParaRPr lang="en-US" altLang="zh-CN" sz="1600" dirty="0"/>
          </a:p>
          <a:p>
            <a:r>
              <a:rPr lang="zh-CN" altLang="en-US" sz="1600" dirty="0"/>
              <a:t>故</a:t>
            </a:r>
            <a:r>
              <a:rPr lang="zh-CN" altLang="en-US" sz="1600" dirty="0" smtClean="0"/>
              <a:t>在动量空间里</a:t>
            </a:r>
            <a:endParaRPr lang="en-US" altLang="zh-CN" sz="1600" dirty="0" smtClean="0"/>
          </a:p>
          <a:p>
            <a:endParaRPr lang="en-US" altLang="zh-CN" sz="1600" dirty="0"/>
          </a:p>
          <a:p>
            <a:r>
              <a:rPr lang="zh-CN" altLang="en-US" sz="1600" dirty="0" smtClean="0"/>
              <a:t>它的平均值在         的量级，因此有</a:t>
            </a:r>
            <a:endParaRPr lang="en-US" altLang="zh-CN" sz="1600" dirty="0" smtClean="0"/>
          </a:p>
          <a:p>
            <a:endParaRPr lang="en-US" altLang="zh-CN" sz="1600" dirty="0"/>
          </a:p>
          <a:p>
            <a:endParaRPr lang="en-US" altLang="zh-CN" sz="1600" dirty="0" smtClean="0"/>
          </a:p>
          <a:p>
            <a:r>
              <a:rPr lang="zh-CN" altLang="en-US" sz="1600" dirty="0" smtClean="0"/>
              <a:t>这称为关联函数的</a:t>
            </a:r>
            <a:r>
              <a:rPr lang="en-US" altLang="zh-CN" sz="1600" dirty="0" smtClean="0"/>
              <a:t>Ornstein-Zernike</a:t>
            </a:r>
            <a:r>
              <a:rPr lang="zh-CN" altLang="en-US" sz="1600" dirty="0" smtClean="0"/>
              <a:t>形式，代入到上面的式子并求反傅立叶变换，我们得</a:t>
            </a:r>
            <a:endParaRPr lang="en-US" altLang="zh-CN" sz="1600" dirty="0" smtClean="0"/>
          </a:p>
          <a:p>
            <a:endParaRPr lang="en-US" altLang="zh-CN" sz="1600" dirty="0"/>
          </a:p>
          <a:p>
            <a:endParaRPr lang="en-US" altLang="zh-CN" sz="1600" dirty="0" smtClean="0"/>
          </a:p>
          <a:p>
            <a:r>
              <a:rPr lang="zh-CN" altLang="en-US" sz="1600" dirty="0" smtClean="0"/>
              <a:t>其中                       是关联长度，它一般在临界点发散。</a:t>
            </a:r>
            <a:endParaRPr lang="en-US" altLang="zh-CN" sz="1600" dirty="0"/>
          </a:p>
          <a:p>
            <a:r>
              <a:rPr lang="zh-CN" altLang="en-US" sz="1600" dirty="0" smtClean="0"/>
              <a:t>在</a:t>
            </a:r>
            <a:r>
              <a:rPr lang="zh-CN" altLang="en-US" sz="1600" b="1" dirty="0" smtClean="0">
                <a:solidFill>
                  <a:srgbClr val="FF0000"/>
                </a:solidFill>
              </a:rPr>
              <a:t>临界点</a:t>
            </a:r>
            <a:r>
              <a:rPr lang="zh-CN" altLang="en-US" sz="1600" dirty="0" smtClean="0"/>
              <a:t>附近，我们假定关联函数有着</a:t>
            </a:r>
            <a:r>
              <a:rPr lang="en-US" altLang="zh-CN" sz="1600" dirty="0" smtClean="0"/>
              <a:t>Ornstein-Zernike</a:t>
            </a:r>
            <a:r>
              <a:rPr lang="zh-CN" altLang="en-US" sz="1600" dirty="0" smtClean="0"/>
              <a:t>形式，即</a:t>
            </a:r>
            <a:endParaRPr lang="en-US" altLang="zh-CN" sz="1600" dirty="0"/>
          </a:p>
          <a:p>
            <a:r>
              <a:rPr lang="zh-CN" altLang="en-US" sz="1600" dirty="0" smtClean="0"/>
              <a:t>我们引入两个临界指数来描述关联长度和关联函数在临界点附近的行为：</a:t>
            </a:r>
            <a:endParaRPr lang="en-US" altLang="zh-CN" sz="1600" dirty="0" smtClean="0"/>
          </a:p>
          <a:p>
            <a:endParaRPr lang="en-US" altLang="zh-CN" sz="1600" dirty="0"/>
          </a:p>
          <a:p>
            <a:endParaRPr lang="en-US" altLang="zh-CN" sz="1600" dirty="0" smtClean="0"/>
          </a:p>
          <a:p>
            <a:r>
              <a:rPr lang="zh-CN" altLang="en-US" sz="1600" dirty="0" smtClean="0"/>
              <a:t>这里</a:t>
            </a:r>
            <a:r>
              <a:rPr lang="en-US" altLang="zh-CN" sz="1600" dirty="0" smtClean="0"/>
              <a:t>d</a:t>
            </a:r>
            <a:r>
              <a:rPr lang="zh-CN" altLang="en-US" sz="1600" dirty="0" smtClean="0"/>
              <a:t>为空间维数。</a:t>
            </a:r>
            <a:endParaRPr lang="zh-CN" altLang="en-US" sz="1600" dirty="0"/>
          </a:p>
        </p:txBody>
      </p:sp>
      <p:pic>
        <p:nvPicPr>
          <p:cNvPr id="5" name="图片 4" descr="addin_tmp.png"/>
          <p:cNvPicPr>
            <a:picLocks noChangeAspect="1"/>
          </p:cNvPicPr>
          <p:nvPr>
            <p:custDataLst>
              <p:tags r:id="rId2"/>
            </p:custDataLst>
          </p:nvPr>
        </p:nvPicPr>
        <p:blipFill>
          <a:blip r:embed="rId14" cstate="print"/>
          <a:stretch>
            <a:fillRect/>
          </a:stretch>
        </p:blipFill>
        <p:spPr>
          <a:xfrm>
            <a:off x="2699792" y="1124744"/>
            <a:ext cx="1829002" cy="288032"/>
          </a:xfrm>
          <a:prstGeom prst="rect">
            <a:avLst/>
          </a:prstGeom>
        </p:spPr>
      </p:pic>
      <p:pic>
        <p:nvPicPr>
          <p:cNvPr id="6" name="图片 5" descr="addin_tmp.png"/>
          <p:cNvPicPr>
            <a:picLocks noChangeAspect="1"/>
          </p:cNvPicPr>
          <p:nvPr>
            <p:custDataLst>
              <p:tags r:id="rId3"/>
            </p:custDataLst>
          </p:nvPr>
        </p:nvPicPr>
        <p:blipFill>
          <a:blip r:embed="rId15" cstate="print"/>
          <a:stretch>
            <a:fillRect/>
          </a:stretch>
        </p:blipFill>
        <p:spPr>
          <a:xfrm>
            <a:off x="827584" y="1556792"/>
            <a:ext cx="370787" cy="216024"/>
          </a:xfrm>
          <a:prstGeom prst="rect">
            <a:avLst/>
          </a:prstGeom>
        </p:spPr>
      </p:pic>
      <p:pic>
        <p:nvPicPr>
          <p:cNvPr id="11" name="图片 10" descr="addin_tmp.png"/>
          <p:cNvPicPr>
            <a:picLocks noChangeAspect="1"/>
          </p:cNvPicPr>
          <p:nvPr>
            <p:custDataLst>
              <p:tags r:id="rId4"/>
            </p:custDataLst>
          </p:nvPr>
        </p:nvPicPr>
        <p:blipFill>
          <a:blip r:embed="rId16" cstate="print"/>
          <a:stretch>
            <a:fillRect/>
          </a:stretch>
        </p:blipFill>
        <p:spPr>
          <a:xfrm>
            <a:off x="2195735" y="1844825"/>
            <a:ext cx="3851910" cy="257175"/>
          </a:xfrm>
          <a:prstGeom prst="rect">
            <a:avLst/>
          </a:prstGeom>
        </p:spPr>
      </p:pic>
      <p:pic>
        <p:nvPicPr>
          <p:cNvPr id="12" name="图片 11" descr="addin_tmp.png"/>
          <p:cNvPicPr>
            <a:picLocks noChangeAspect="1"/>
          </p:cNvPicPr>
          <p:nvPr>
            <p:custDataLst>
              <p:tags r:id="rId5"/>
            </p:custDataLst>
          </p:nvPr>
        </p:nvPicPr>
        <p:blipFill>
          <a:blip r:embed="rId17" cstate="print"/>
          <a:stretch>
            <a:fillRect/>
          </a:stretch>
        </p:blipFill>
        <p:spPr>
          <a:xfrm>
            <a:off x="2555775" y="2204864"/>
            <a:ext cx="5544617" cy="321138"/>
          </a:xfrm>
          <a:prstGeom prst="rect">
            <a:avLst/>
          </a:prstGeom>
        </p:spPr>
      </p:pic>
      <p:pic>
        <p:nvPicPr>
          <p:cNvPr id="15" name="图片 14" descr="addin_tmp.png"/>
          <p:cNvPicPr>
            <a:picLocks noChangeAspect="1"/>
          </p:cNvPicPr>
          <p:nvPr>
            <p:custDataLst>
              <p:tags r:id="rId6"/>
            </p:custDataLst>
          </p:nvPr>
        </p:nvPicPr>
        <p:blipFill>
          <a:blip r:embed="rId18" cstate="print"/>
          <a:stretch>
            <a:fillRect/>
          </a:stretch>
        </p:blipFill>
        <p:spPr>
          <a:xfrm>
            <a:off x="395537" y="2562308"/>
            <a:ext cx="720080" cy="218620"/>
          </a:xfrm>
          <a:prstGeom prst="rect">
            <a:avLst/>
          </a:prstGeom>
        </p:spPr>
      </p:pic>
      <p:pic>
        <p:nvPicPr>
          <p:cNvPr id="16" name="图片 15" descr="addin_tmp.png"/>
          <p:cNvPicPr>
            <a:picLocks noChangeAspect="1"/>
          </p:cNvPicPr>
          <p:nvPr>
            <p:custDataLst>
              <p:tags r:id="rId7"/>
            </p:custDataLst>
          </p:nvPr>
        </p:nvPicPr>
        <p:blipFill>
          <a:blip r:embed="rId19" cstate="print"/>
          <a:stretch>
            <a:fillRect/>
          </a:stretch>
        </p:blipFill>
        <p:spPr>
          <a:xfrm>
            <a:off x="1259632" y="2996952"/>
            <a:ext cx="5256583" cy="295620"/>
          </a:xfrm>
          <a:prstGeom prst="rect">
            <a:avLst/>
          </a:prstGeom>
        </p:spPr>
      </p:pic>
      <p:pic>
        <p:nvPicPr>
          <p:cNvPr id="19" name="图片 18" descr="addin_tmp.png"/>
          <p:cNvPicPr>
            <a:picLocks noChangeAspect="1"/>
          </p:cNvPicPr>
          <p:nvPr>
            <p:custDataLst>
              <p:tags r:id="rId8"/>
            </p:custDataLst>
          </p:nvPr>
        </p:nvPicPr>
        <p:blipFill>
          <a:blip r:embed="rId20" cstate="print"/>
          <a:stretch>
            <a:fillRect/>
          </a:stretch>
        </p:blipFill>
        <p:spPr>
          <a:xfrm>
            <a:off x="2627784" y="3429000"/>
            <a:ext cx="2304256" cy="239248"/>
          </a:xfrm>
          <a:prstGeom prst="rect">
            <a:avLst/>
          </a:prstGeom>
        </p:spPr>
      </p:pic>
      <p:pic>
        <p:nvPicPr>
          <p:cNvPr id="20" name="图片 19" descr="addin_tmp.png"/>
          <p:cNvPicPr>
            <a:picLocks noChangeAspect="1"/>
          </p:cNvPicPr>
          <p:nvPr>
            <p:custDataLst>
              <p:tags r:id="rId9"/>
            </p:custDataLst>
          </p:nvPr>
        </p:nvPicPr>
        <p:blipFill>
          <a:blip r:embed="rId21" cstate="print"/>
          <a:stretch>
            <a:fillRect/>
          </a:stretch>
        </p:blipFill>
        <p:spPr>
          <a:xfrm>
            <a:off x="1663641" y="3789040"/>
            <a:ext cx="316071" cy="144016"/>
          </a:xfrm>
          <a:prstGeom prst="rect">
            <a:avLst/>
          </a:prstGeom>
        </p:spPr>
      </p:pic>
      <p:pic>
        <p:nvPicPr>
          <p:cNvPr id="22" name="图片 21" descr="addin_tmp.png"/>
          <p:cNvPicPr>
            <a:picLocks noChangeAspect="1"/>
          </p:cNvPicPr>
          <p:nvPr>
            <p:custDataLst>
              <p:tags r:id="rId10"/>
            </p:custDataLst>
          </p:nvPr>
        </p:nvPicPr>
        <p:blipFill>
          <a:blip r:embed="rId22" cstate="print"/>
          <a:stretch>
            <a:fillRect/>
          </a:stretch>
        </p:blipFill>
        <p:spPr>
          <a:xfrm>
            <a:off x="2699792" y="4005065"/>
            <a:ext cx="1944216" cy="309622"/>
          </a:xfrm>
          <a:prstGeom prst="rect">
            <a:avLst/>
          </a:prstGeom>
        </p:spPr>
      </p:pic>
      <p:pic>
        <p:nvPicPr>
          <p:cNvPr id="24" name="图片 23" descr="addin_tmp.png"/>
          <p:cNvPicPr>
            <a:picLocks noChangeAspect="1"/>
          </p:cNvPicPr>
          <p:nvPr>
            <p:custDataLst>
              <p:tags r:id="rId11"/>
            </p:custDataLst>
          </p:nvPr>
        </p:nvPicPr>
        <p:blipFill>
          <a:blip r:embed="rId23" cstate="print"/>
          <a:stretch>
            <a:fillRect/>
          </a:stretch>
        </p:blipFill>
        <p:spPr>
          <a:xfrm>
            <a:off x="2771799" y="4725139"/>
            <a:ext cx="1434465" cy="360045"/>
          </a:xfrm>
          <a:prstGeom prst="rect">
            <a:avLst/>
          </a:prstGeom>
        </p:spPr>
      </p:pic>
      <p:pic>
        <p:nvPicPr>
          <p:cNvPr id="25" name="图片 24" descr="addin_tmp.png"/>
          <p:cNvPicPr>
            <a:picLocks noChangeAspect="1"/>
          </p:cNvPicPr>
          <p:nvPr>
            <p:custDataLst>
              <p:tags r:id="rId12"/>
            </p:custDataLst>
          </p:nvPr>
        </p:nvPicPr>
        <p:blipFill>
          <a:blip r:embed="rId24" cstate="print"/>
          <a:stretch>
            <a:fillRect/>
          </a:stretch>
        </p:blipFill>
        <p:spPr>
          <a:xfrm>
            <a:off x="827584" y="5212432"/>
            <a:ext cx="977726" cy="232792"/>
          </a:xfrm>
          <a:prstGeom prst="rect">
            <a:avLst/>
          </a:prstGeom>
        </p:spPr>
      </p:pic>
      <p:graphicFrame>
        <p:nvGraphicFramePr>
          <p:cNvPr id="30" name="对象 29"/>
          <p:cNvGraphicFramePr>
            <a:graphicFrameLocks noChangeAspect="1"/>
          </p:cNvGraphicFramePr>
          <p:nvPr/>
        </p:nvGraphicFramePr>
        <p:xfrm>
          <a:off x="6120172" y="5373216"/>
          <a:ext cx="1836204" cy="360040"/>
        </p:xfrm>
        <a:graphic>
          <a:graphicData uri="http://schemas.openxmlformats.org/presentationml/2006/ole">
            <p:oleObj spid="_x0000_s3074" name="Equation" r:id="rId25" imgW="1295280" imgH="253800" progId="Equation.3">
              <p:embed/>
            </p:oleObj>
          </a:graphicData>
        </a:graphic>
      </p:graphicFrame>
      <p:graphicFrame>
        <p:nvGraphicFramePr>
          <p:cNvPr id="31" name="对象 30"/>
          <p:cNvGraphicFramePr>
            <a:graphicFrameLocks noChangeAspect="1"/>
          </p:cNvGraphicFramePr>
          <p:nvPr/>
        </p:nvGraphicFramePr>
        <p:xfrm>
          <a:off x="2122066" y="6021388"/>
          <a:ext cx="793750" cy="323850"/>
        </p:xfrm>
        <a:graphic>
          <a:graphicData uri="http://schemas.openxmlformats.org/presentationml/2006/ole">
            <p:oleObj spid="_x0000_s3075" name="Equation" r:id="rId26" imgW="558720" imgH="228600" progId="Equation.3">
              <p:embed/>
            </p:oleObj>
          </a:graphicData>
        </a:graphic>
      </p:graphicFrame>
      <p:graphicFrame>
        <p:nvGraphicFramePr>
          <p:cNvPr id="32" name="对象 31"/>
          <p:cNvGraphicFramePr>
            <a:graphicFrameLocks noChangeAspect="1"/>
          </p:cNvGraphicFramePr>
          <p:nvPr/>
        </p:nvGraphicFramePr>
        <p:xfrm>
          <a:off x="3995936" y="5949528"/>
          <a:ext cx="1882775" cy="431800"/>
        </p:xfrm>
        <a:graphic>
          <a:graphicData uri="http://schemas.openxmlformats.org/presentationml/2006/ole">
            <p:oleObj spid="_x0000_s3076" name="Equation" r:id="rId27" imgW="1714320" imgH="39348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2308324"/>
          </a:xfrm>
          <a:prstGeom prst="rect">
            <a:avLst/>
          </a:prstGeom>
          <a:noFill/>
        </p:spPr>
        <p:txBody>
          <a:bodyPr wrap="square" rtlCol="0">
            <a:spAutoFit/>
          </a:bodyPr>
          <a:lstStyle/>
          <a:p>
            <a:r>
              <a:rPr lang="zh-CN" altLang="en-US" sz="1600" dirty="0" smtClean="0"/>
              <a:t>由上节和本节我们得到了六个临界指数，它们并不是完全独立的，我们有以下四个关系式：</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smtClean="0"/>
          </a:p>
          <a:p>
            <a:r>
              <a:rPr lang="zh-CN" altLang="en-US" sz="1600" dirty="0"/>
              <a:t>这</a:t>
            </a:r>
            <a:r>
              <a:rPr lang="zh-CN" altLang="en-US" sz="1600" dirty="0" smtClean="0"/>
              <a:t>称为标度律。我们稍后将由标度理论基础上推导出标度律。</a:t>
            </a:r>
            <a:endParaRPr lang="en-US" altLang="zh-CN" sz="1600" dirty="0" smtClean="0"/>
          </a:p>
          <a:p>
            <a:endParaRPr lang="en-US" altLang="zh-CN" sz="1600" dirty="0"/>
          </a:p>
          <a:p>
            <a:r>
              <a:rPr lang="zh-CN" altLang="en-US" sz="1600" dirty="0" smtClean="0"/>
              <a:t>下面我们列出了一些系统的临界指数：</a:t>
            </a:r>
            <a:endParaRPr lang="zh-CN" altLang="en-US" sz="1600" dirty="0"/>
          </a:p>
        </p:txBody>
      </p:sp>
      <p:graphicFrame>
        <p:nvGraphicFramePr>
          <p:cNvPr id="3" name="对象 2"/>
          <p:cNvGraphicFramePr>
            <a:graphicFrameLocks noChangeAspect="1"/>
          </p:cNvGraphicFramePr>
          <p:nvPr/>
        </p:nvGraphicFramePr>
        <p:xfrm>
          <a:off x="2195736" y="692696"/>
          <a:ext cx="1872208" cy="235760"/>
        </p:xfrm>
        <a:graphic>
          <a:graphicData uri="http://schemas.openxmlformats.org/presentationml/2006/ole">
            <p:oleObj spid="_x0000_s4098" name="Equation" r:id="rId3" imgW="1714320" imgH="215640" progId="Equation.3">
              <p:embed/>
            </p:oleObj>
          </a:graphicData>
        </a:graphic>
      </p:graphicFrame>
      <p:graphicFrame>
        <p:nvGraphicFramePr>
          <p:cNvPr id="4" name="对象 3"/>
          <p:cNvGraphicFramePr>
            <a:graphicFrameLocks noChangeAspect="1"/>
          </p:cNvGraphicFramePr>
          <p:nvPr/>
        </p:nvGraphicFramePr>
        <p:xfrm>
          <a:off x="2195735" y="980728"/>
          <a:ext cx="2736305" cy="268886"/>
        </p:xfrm>
        <a:graphic>
          <a:graphicData uri="http://schemas.openxmlformats.org/presentationml/2006/ole">
            <p:oleObj spid="_x0000_s4099" name="Equation" r:id="rId4" imgW="2197080" imgH="215640" progId="Equation.3">
              <p:embed/>
            </p:oleObj>
          </a:graphicData>
        </a:graphic>
      </p:graphicFrame>
      <p:graphicFrame>
        <p:nvGraphicFramePr>
          <p:cNvPr id="5" name="对象 4"/>
          <p:cNvGraphicFramePr>
            <a:graphicFrameLocks noChangeAspect="1"/>
          </p:cNvGraphicFramePr>
          <p:nvPr/>
        </p:nvGraphicFramePr>
        <p:xfrm>
          <a:off x="2195736" y="1268760"/>
          <a:ext cx="2088232" cy="261029"/>
        </p:xfrm>
        <a:graphic>
          <a:graphicData uri="http://schemas.openxmlformats.org/presentationml/2006/ole">
            <p:oleObj spid="_x0000_s4100" name="Equation" r:id="rId5" imgW="1726920" imgH="215640" progId="Equation.3">
              <p:embed/>
            </p:oleObj>
          </a:graphicData>
        </a:graphic>
      </p:graphicFrame>
      <p:graphicFrame>
        <p:nvGraphicFramePr>
          <p:cNvPr id="6" name="对象 5"/>
          <p:cNvGraphicFramePr>
            <a:graphicFrameLocks noChangeAspect="1"/>
          </p:cNvGraphicFramePr>
          <p:nvPr/>
        </p:nvGraphicFramePr>
        <p:xfrm>
          <a:off x="2195735" y="1568136"/>
          <a:ext cx="2376265" cy="276688"/>
        </p:xfrm>
        <a:graphic>
          <a:graphicData uri="http://schemas.openxmlformats.org/presentationml/2006/ole">
            <p:oleObj spid="_x0000_s4101" name="Equation" r:id="rId6" imgW="1854000" imgH="215640" progId="Equation.3">
              <p:embed/>
            </p:oleObj>
          </a:graphicData>
        </a:graphic>
      </p:graphicFrame>
      <p:pic>
        <p:nvPicPr>
          <p:cNvPr id="4102" name="Picture 6"/>
          <p:cNvPicPr>
            <a:picLocks noChangeAspect="1" noChangeArrowheads="1"/>
          </p:cNvPicPr>
          <p:nvPr/>
        </p:nvPicPr>
        <p:blipFill>
          <a:blip r:embed="rId7" cstate="print"/>
          <a:srcRect/>
          <a:stretch>
            <a:fillRect/>
          </a:stretch>
        </p:blipFill>
        <p:spPr bwMode="auto">
          <a:xfrm rot="-60000">
            <a:off x="495765" y="2616035"/>
            <a:ext cx="5888231" cy="328551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88640"/>
            <a:ext cx="7344816" cy="369332"/>
          </a:xfrm>
          <a:prstGeom prst="rect">
            <a:avLst/>
          </a:prstGeom>
          <a:noFill/>
        </p:spPr>
        <p:txBody>
          <a:bodyPr wrap="square" rtlCol="0">
            <a:spAutoFit/>
          </a:bodyPr>
          <a:lstStyle/>
          <a:p>
            <a:pPr algn="ctr"/>
            <a:r>
              <a:rPr lang="en-US" altLang="zh-CN" dirty="0" smtClean="0"/>
              <a:t>8.4</a:t>
            </a:r>
            <a:r>
              <a:rPr lang="zh-CN" altLang="en-US" dirty="0" smtClean="0"/>
              <a:t> 涨落－耗散定理</a:t>
            </a:r>
            <a:r>
              <a:rPr lang="en-US" altLang="zh-CN" dirty="0" smtClean="0"/>
              <a:t>(fluctuation-dissipation theorem)</a:t>
            </a:r>
            <a:endParaRPr lang="zh-CN" altLang="en-US" dirty="0"/>
          </a:p>
        </p:txBody>
      </p:sp>
      <p:sp>
        <p:nvSpPr>
          <p:cNvPr id="3" name="TextBox 2"/>
          <p:cNvSpPr txBox="1"/>
          <p:nvPr/>
        </p:nvSpPr>
        <p:spPr>
          <a:xfrm>
            <a:off x="251520" y="548680"/>
            <a:ext cx="8568952" cy="5755422"/>
          </a:xfrm>
          <a:prstGeom prst="rect">
            <a:avLst/>
          </a:prstGeom>
          <a:noFill/>
        </p:spPr>
        <p:txBody>
          <a:bodyPr wrap="square" rtlCol="0">
            <a:spAutoFit/>
          </a:bodyPr>
          <a:lstStyle/>
          <a:p>
            <a:r>
              <a:rPr lang="zh-CN" altLang="en-US" sz="1600" dirty="0" smtClean="0"/>
              <a:t>对铁磁系统我们可以把序参量</a:t>
            </a:r>
            <a:r>
              <a:rPr lang="en-US" altLang="zh-CN" sz="1600" dirty="0" smtClean="0"/>
              <a:t>M</a:t>
            </a:r>
            <a:r>
              <a:rPr lang="zh-CN" altLang="en-US" sz="1600" dirty="0" smtClean="0"/>
              <a:t>显式地写出：</a:t>
            </a:r>
            <a:endParaRPr lang="en-US" altLang="zh-CN" sz="1600" dirty="0" smtClean="0"/>
          </a:p>
          <a:p>
            <a:endParaRPr lang="en-US" altLang="zh-CN" sz="1600" dirty="0"/>
          </a:p>
          <a:p>
            <a:endParaRPr lang="en-US" altLang="zh-CN" sz="1600" dirty="0" smtClean="0"/>
          </a:p>
          <a:p>
            <a:r>
              <a:rPr lang="zh-CN" altLang="en-US" sz="1600" dirty="0" smtClean="0"/>
              <a:t>上面最后一式我们已经假定了系统有</a:t>
            </a:r>
            <a:r>
              <a:rPr lang="zh-CN" altLang="en-US" sz="1600" b="1" dirty="0" smtClean="0">
                <a:solidFill>
                  <a:srgbClr val="FF0000"/>
                </a:solidFill>
              </a:rPr>
              <a:t>平移不变性</a:t>
            </a:r>
            <a:r>
              <a:rPr lang="zh-CN" altLang="en-US" sz="1600" dirty="0" smtClean="0"/>
              <a:t>。假定外场</a:t>
            </a:r>
            <a:r>
              <a:rPr lang="en-US" altLang="zh-CN" sz="1600" dirty="0" smtClean="0"/>
              <a:t>H</a:t>
            </a:r>
            <a:r>
              <a:rPr lang="zh-CN" altLang="en-US" sz="1600" dirty="0" smtClean="0"/>
              <a:t>线性地与序参量耦合，哈密顿量可写为：</a:t>
            </a:r>
            <a:endParaRPr lang="en-US" altLang="zh-CN" sz="1600" dirty="0" smtClean="0"/>
          </a:p>
          <a:p>
            <a:endParaRPr lang="en-US" altLang="zh-CN" sz="1600" dirty="0"/>
          </a:p>
          <a:p>
            <a:r>
              <a:rPr lang="zh-CN" altLang="en-US" sz="1600" dirty="0" smtClean="0"/>
              <a:t>这里      是无外场时的哈密顿量。把第一个等式对</a:t>
            </a:r>
            <a:r>
              <a:rPr lang="en-US" altLang="zh-CN" sz="1600" dirty="0" smtClean="0"/>
              <a:t>H</a:t>
            </a:r>
            <a:r>
              <a:rPr lang="zh-CN" altLang="en-US" sz="1600" dirty="0" smtClean="0"/>
              <a:t>求偏导可得到磁化率</a:t>
            </a:r>
            <a:r>
              <a:rPr lang="el-GR" altLang="zh-CN" sz="1600" dirty="0" smtClean="0">
                <a:ea typeface="宋体"/>
              </a:rPr>
              <a:t>χ</a:t>
            </a:r>
            <a:r>
              <a:rPr lang="zh-CN" altLang="en-US" sz="1600" dirty="0" smtClean="0">
                <a:ea typeface="宋体"/>
              </a:rPr>
              <a:t>：</a:t>
            </a:r>
            <a:endParaRPr lang="en-US" altLang="zh-CN" sz="1600" dirty="0" smtClean="0">
              <a:ea typeface="宋体"/>
            </a:endParaRPr>
          </a:p>
          <a:p>
            <a:endParaRPr lang="en-US" altLang="zh-CN" sz="1600" dirty="0">
              <a:ea typeface="宋体"/>
            </a:endParaRPr>
          </a:p>
          <a:p>
            <a:endParaRPr lang="en-US" altLang="zh-CN" sz="1600" dirty="0" smtClean="0">
              <a:ea typeface="宋体"/>
            </a:endParaRPr>
          </a:p>
          <a:p>
            <a:r>
              <a:rPr lang="zh-CN" altLang="en-US" sz="1600" dirty="0" smtClean="0">
                <a:ea typeface="宋体"/>
              </a:rPr>
              <a:t>对比前节的公式我们发现了关联函数和磁化率之间的关系：</a:t>
            </a:r>
            <a:endParaRPr lang="en-US" altLang="zh-CN" sz="1600" dirty="0" smtClean="0">
              <a:ea typeface="宋体"/>
            </a:endParaRPr>
          </a:p>
          <a:p>
            <a:endParaRPr lang="en-US" altLang="zh-CN" sz="1600" dirty="0">
              <a:ea typeface="宋体"/>
            </a:endParaRPr>
          </a:p>
          <a:p>
            <a:endParaRPr lang="en-US" altLang="zh-CN" sz="1600" dirty="0" smtClean="0">
              <a:ea typeface="宋体"/>
            </a:endParaRPr>
          </a:p>
          <a:p>
            <a:r>
              <a:rPr lang="zh-CN" altLang="en-US" sz="1600" dirty="0" smtClean="0">
                <a:ea typeface="宋体"/>
              </a:rPr>
              <a:t>这是</a:t>
            </a:r>
            <a:r>
              <a:rPr lang="zh-CN" altLang="en-US" sz="1600" dirty="0" smtClean="0"/>
              <a:t>涨落－耗散定理</a:t>
            </a:r>
            <a:r>
              <a:rPr lang="en-US" altLang="zh-CN" sz="1600" dirty="0" smtClean="0"/>
              <a:t>(fluctuation-dissipation theorem)</a:t>
            </a:r>
            <a:r>
              <a:rPr lang="zh-CN" altLang="en-US" sz="1600" dirty="0" smtClean="0"/>
              <a:t>的一个特殊情形。</a:t>
            </a:r>
            <a:endParaRPr lang="en-US" altLang="zh-CN" sz="1600" dirty="0" smtClean="0"/>
          </a:p>
          <a:p>
            <a:endParaRPr lang="en-US" altLang="zh-CN" sz="1600" dirty="0"/>
          </a:p>
          <a:p>
            <a:r>
              <a:rPr lang="zh-CN" altLang="en-US" sz="1600" dirty="0" smtClean="0"/>
              <a:t>一般情形：</a:t>
            </a:r>
            <a:endParaRPr lang="en-US" altLang="zh-CN" sz="1600" dirty="0" smtClean="0"/>
          </a:p>
          <a:p>
            <a:pPr>
              <a:buFont typeface="Arial" pitchFamily="34" charset="0"/>
              <a:buChar char="•"/>
            </a:pPr>
            <a:r>
              <a:rPr lang="zh-CN" altLang="en-US" sz="1600" dirty="0" smtClean="0"/>
              <a:t> 我们先研究两个随机变量</a:t>
            </a:r>
            <a:r>
              <a:rPr lang="en-US" altLang="zh-CN" sz="1600" dirty="0" smtClean="0"/>
              <a:t>A</a:t>
            </a:r>
            <a:r>
              <a:rPr lang="zh-CN" altLang="en-US" sz="1600" dirty="0" smtClean="0"/>
              <a:t>和</a:t>
            </a:r>
            <a:r>
              <a:rPr lang="en-US" altLang="zh-CN" sz="1600" dirty="0" smtClean="0"/>
              <a:t>B</a:t>
            </a:r>
            <a:r>
              <a:rPr lang="zh-CN" altLang="en-US" sz="1600" dirty="0" smtClean="0"/>
              <a:t>的时间关联函数                     的涨落谱。系统哈密顿量为     ，其本征态的完全集为</a:t>
            </a:r>
            <a:r>
              <a:rPr lang="en-US" altLang="zh-CN" sz="1600" dirty="0" smtClean="0"/>
              <a:t>|n&gt;</a:t>
            </a:r>
            <a:r>
              <a:rPr lang="zh-CN" altLang="en-US" sz="1600" dirty="0" smtClean="0"/>
              <a:t>，利用完全性条件和                                  ，系综平均值为</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r>
              <a:rPr lang="zh-CN" altLang="en-US" sz="1600" dirty="0" smtClean="0"/>
              <a:t>其傅立叶变换即为涨落谱：</a:t>
            </a:r>
            <a:endParaRPr lang="en-US" altLang="zh-CN" sz="1600" dirty="0"/>
          </a:p>
        </p:txBody>
      </p:sp>
      <p:pic>
        <p:nvPicPr>
          <p:cNvPr id="14" name="图片 13" descr="addin_tmp.png"/>
          <p:cNvPicPr>
            <a:picLocks noChangeAspect="1"/>
          </p:cNvPicPr>
          <p:nvPr>
            <p:custDataLst>
              <p:tags r:id="rId1"/>
            </p:custDataLst>
          </p:nvPr>
        </p:nvPicPr>
        <p:blipFill>
          <a:blip r:embed="rId12" cstate="print"/>
          <a:stretch>
            <a:fillRect/>
          </a:stretch>
        </p:blipFill>
        <p:spPr>
          <a:xfrm>
            <a:off x="1259633" y="836712"/>
            <a:ext cx="4752527" cy="474744"/>
          </a:xfrm>
          <a:prstGeom prst="rect">
            <a:avLst/>
          </a:prstGeom>
        </p:spPr>
      </p:pic>
      <p:pic>
        <p:nvPicPr>
          <p:cNvPr id="6" name="图片 5" descr="addin_tmp.png"/>
          <p:cNvPicPr>
            <a:picLocks noChangeAspect="1"/>
          </p:cNvPicPr>
          <p:nvPr>
            <p:custDataLst>
              <p:tags r:id="rId2"/>
            </p:custDataLst>
          </p:nvPr>
        </p:nvPicPr>
        <p:blipFill>
          <a:blip r:embed="rId13" cstate="print"/>
          <a:stretch>
            <a:fillRect/>
          </a:stretch>
        </p:blipFill>
        <p:spPr>
          <a:xfrm>
            <a:off x="1691680" y="1700809"/>
            <a:ext cx="2232248" cy="277370"/>
          </a:xfrm>
          <a:prstGeom prst="rect">
            <a:avLst/>
          </a:prstGeom>
        </p:spPr>
      </p:pic>
      <p:pic>
        <p:nvPicPr>
          <p:cNvPr id="7" name="图片 6" descr="addin_tmp.png"/>
          <p:cNvPicPr>
            <a:picLocks noChangeAspect="1"/>
          </p:cNvPicPr>
          <p:nvPr>
            <p:custDataLst>
              <p:tags r:id="rId3"/>
            </p:custDataLst>
          </p:nvPr>
        </p:nvPicPr>
        <p:blipFill>
          <a:blip r:embed="rId14" cstate="print"/>
          <a:stretch>
            <a:fillRect/>
          </a:stretch>
        </p:blipFill>
        <p:spPr>
          <a:xfrm>
            <a:off x="755576" y="2060848"/>
            <a:ext cx="216024" cy="208964"/>
          </a:xfrm>
          <a:prstGeom prst="rect">
            <a:avLst/>
          </a:prstGeom>
        </p:spPr>
      </p:pic>
      <p:pic>
        <p:nvPicPr>
          <p:cNvPr id="9" name="图片 8" descr="addin_tmp.png"/>
          <p:cNvPicPr>
            <a:picLocks noChangeAspect="1"/>
          </p:cNvPicPr>
          <p:nvPr>
            <p:custDataLst>
              <p:tags r:id="rId4"/>
            </p:custDataLst>
          </p:nvPr>
        </p:nvPicPr>
        <p:blipFill>
          <a:blip r:embed="rId15" cstate="print"/>
          <a:stretch>
            <a:fillRect/>
          </a:stretch>
        </p:blipFill>
        <p:spPr>
          <a:xfrm>
            <a:off x="1619672" y="2348880"/>
            <a:ext cx="4543425" cy="331470"/>
          </a:xfrm>
          <a:prstGeom prst="rect">
            <a:avLst/>
          </a:prstGeom>
        </p:spPr>
      </p:pic>
      <p:pic>
        <p:nvPicPr>
          <p:cNvPr id="12" name="图片 11" descr="addin_tmp.png"/>
          <p:cNvPicPr>
            <a:picLocks noChangeAspect="1"/>
          </p:cNvPicPr>
          <p:nvPr>
            <p:custDataLst>
              <p:tags r:id="rId5"/>
            </p:custDataLst>
          </p:nvPr>
        </p:nvPicPr>
        <p:blipFill>
          <a:blip r:embed="rId16" cstate="print"/>
          <a:stretch>
            <a:fillRect/>
          </a:stretch>
        </p:blipFill>
        <p:spPr>
          <a:xfrm>
            <a:off x="1619671" y="3068959"/>
            <a:ext cx="2343150" cy="331470"/>
          </a:xfrm>
          <a:prstGeom prst="rect">
            <a:avLst/>
          </a:prstGeom>
        </p:spPr>
      </p:pic>
      <p:pic>
        <p:nvPicPr>
          <p:cNvPr id="13" name="图片 12" descr="addin_tmp.png"/>
          <p:cNvPicPr>
            <a:picLocks noChangeAspect="1"/>
          </p:cNvPicPr>
          <p:nvPr>
            <p:custDataLst>
              <p:tags r:id="rId6"/>
            </p:custDataLst>
          </p:nvPr>
        </p:nvPicPr>
        <p:blipFill>
          <a:blip r:embed="rId17" cstate="print"/>
          <a:stretch>
            <a:fillRect/>
          </a:stretch>
        </p:blipFill>
        <p:spPr>
          <a:xfrm>
            <a:off x="4647421" y="4293096"/>
            <a:ext cx="860683" cy="192690"/>
          </a:xfrm>
          <a:prstGeom prst="rect">
            <a:avLst/>
          </a:prstGeom>
        </p:spPr>
      </p:pic>
      <p:pic>
        <p:nvPicPr>
          <p:cNvPr id="15" name="图片 14" descr="addin_tmp.png"/>
          <p:cNvPicPr>
            <a:picLocks noChangeAspect="1"/>
          </p:cNvPicPr>
          <p:nvPr>
            <p:custDataLst>
              <p:tags r:id="rId7"/>
            </p:custDataLst>
          </p:nvPr>
        </p:nvPicPr>
        <p:blipFill>
          <a:blip r:embed="rId18" cstate="print"/>
          <a:stretch>
            <a:fillRect/>
          </a:stretch>
        </p:blipFill>
        <p:spPr>
          <a:xfrm>
            <a:off x="8028384" y="4293096"/>
            <a:ext cx="144016" cy="162018"/>
          </a:xfrm>
          <a:prstGeom prst="rect">
            <a:avLst/>
          </a:prstGeom>
        </p:spPr>
      </p:pic>
      <p:pic>
        <p:nvPicPr>
          <p:cNvPr id="22" name="图片 21" descr="addin_tmp.png"/>
          <p:cNvPicPr>
            <a:picLocks noChangeAspect="1"/>
          </p:cNvPicPr>
          <p:nvPr>
            <p:custDataLst>
              <p:tags r:id="rId8"/>
            </p:custDataLst>
          </p:nvPr>
        </p:nvPicPr>
        <p:blipFill>
          <a:blip r:embed="rId19" cstate="print"/>
          <a:stretch>
            <a:fillRect/>
          </a:stretch>
        </p:blipFill>
        <p:spPr>
          <a:xfrm>
            <a:off x="467544" y="4869160"/>
            <a:ext cx="6420803" cy="1062990"/>
          </a:xfrm>
          <a:prstGeom prst="rect">
            <a:avLst/>
          </a:prstGeom>
        </p:spPr>
      </p:pic>
      <p:pic>
        <p:nvPicPr>
          <p:cNvPr id="19" name="图片 18" descr="addin_tmp.png"/>
          <p:cNvPicPr>
            <a:picLocks noChangeAspect="1"/>
          </p:cNvPicPr>
          <p:nvPr>
            <p:custDataLst>
              <p:tags r:id="rId9"/>
            </p:custDataLst>
          </p:nvPr>
        </p:nvPicPr>
        <p:blipFill>
          <a:blip r:embed="rId20" cstate="print"/>
          <a:stretch>
            <a:fillRect/>
          </a:stretch>
        </p:blipFill>
        <p:spPr>
          <a:xfrm>
            <a:off x="4139951" y="4476626"/>
            <a:ext cx="1538764" cy="252889"/>
          </a:xfrm>
          <a:prstGeom prst="rect">
            <a:avLst/>
          </a:prstGeom>
        </p:spPr>
      </p:pic>
      <p:pic>
        <p:nvPicPr>
          <p:cNvPr id="24" name="图片 23" descr="addin_tmp.png"/>
          <p:cNvPicPr>
            <a:picLocks noChangeAspect="1"/>
          </p:cNvPicPr>
          <p:nvPr>
            <p:custDataLst>
              <p:tags r:id="rId10"/>
            </p:custDataLst>
          </p:nvPr>
        </p:nvPicPr>
        <p:blipFill>
          <a:blip r:embed="rId21" cstate="print"/>
          <a:stretch>
            <a:fillRect/>
          </a:stretch>
        </p:blipFill>
        <p:spPr>
          <a:xfrm>
            <a:off x="1403648" y="6207302"/>
            <a:ext cx="6643688" cy="5400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640960" cy="6494085"/>
          </a:xfrm>
          <a:prstGeom prst="rect">
            <a:avLst/>
          </a:prstGeom>
          <a:noFill/>
        </p:spPr>
        <p:txBody>
          <a:bodyPr wrap="square" rtlCol="0">
            <a:spAutoFit/>
          </a:bodyPr>
          <a:lstStyle/>
          <a:p>
            <a:r>
              <a:rPr lang="zh-CN" altLang="en-US" sz="1600" dirty="0" smtClean="0"/>
              <a:t>类似我们有：</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pPr>
              <a:buFont typeface="Arial" pitchFamily="34" charset="0"/>
              <a:buChar char="•"/>
            </a:pPr>
            <a:r>
              <a:rPr lang="zh-CN" altLang="en-US" sz="1600" dirty="0" smtClean="0"/>
              <a:t> 我们再研究推迟格林函数，其定义为：</a:t>
            </a:r>
            <a:endParaRPr lang="en-US" altLang="zh-CN" sz="1600" dirty="0"/>
          </a:p>
          <a:p>
            <a:r>
              <a:rPr lang="en-US" altLang="zh-CN" sz="1600" dirty="0" smtClean="0"/>
              <a:t>                                                                            </a:t>
            </a:r>
            <a:r>
              <a:rPr lang="zh-CN" altLang="en-US" sz="1600" dirty="0" smtClean="0"/>
              <a:t>，其中</a:t>
            </a:r>
            <a:endParaRPr lang="en-US" altLang="zh-CN" sz="1600" dirty="0"/>
          </a:p>
          <a:p>
            <a:r>
              <a:rPr lang="zh-CN" altLang="en-US" sz="1600" dirty="0" smtClean="0"/>
              <a:t>由上面的结果得：</a:t>
            </a:r>
            <a:endParaRPr lang="en-US" altLang="zh-CN" sz="1600" dirty="0" smtClean="0"/>
          </a:p>
          <a:p>
            <a:endParaRPr lang="en-US" altLang="zh-CN" sz="1600" dirty="0"/>
          </a:p>
          <a:p>
            <a:r>
              <a:rPr lang="zh-CN" altLang="en-US" sz="1600" dirty="0" smtClean="0"/>
              <a:t>利用：</a:t>
            </a:r>
            <a:endParaRPr lang="en-US" altLang="zh-CN" sz="1600" dirty="0" smtClean="0"/>
          </a:p>
          <a:p>
            <a:endParaRPr lang="en-US" altLang="zh-CN" sz="1600" dirty="0"/>
          </a:p>
          <a:p>
            <a:r>
              <a:rPr lang="zh-CN" altLang="en-US" sz="1600" dirty="0" smtClean="0"/>
              <a:t>可得：</a:t>
            </a:r>
            <a:endParaRPr lang="en-US" altLang="zh-CN" sz="1600" dirty="0" smtClean="0"/>
          </a:p>
          <a:p>
            <a:endParaRPr lang="en-US" altLang="zh-CN" sz="1600" dirty="0"/>
          </a:p>
          <a:p>
            <a:r>
              <a:rPr lang="zh-CN" altLang="en-US" sz="1600" dirty="0" smtClean="0"/>
              <a:t>再利用                                       ，这里</a:t>
            </a:r>
            <a:r>
              <a:rPr lang="en-US" altLang="zh-CN" sz="1600" dirty="0" smtClean="0"/>
              <a:t>P</a:t>
            </a:r>
            <a:r>
              <a:rPr lang="zh-CN" altLang="en-US" sz="1600" dirty="0" smtClean="0"/>
              <a:t>表示主值，可得</a:t>
            </a:r>
            <a:endParaRPr lang="en-US" altLang="zh-CN" sz="1600" dirty="0" smtClean="0"/>
          </a:p>
          <a:p>
            <a:endParaRPr lang="en-US" altLang="zh-CN" sz="1600" dirty="0"/>
          </a:p>
          <a:p>
            <a:endParaRPr lang="en-US" altLang="zh-CN" sz="1600" dirty="0" smtClean="0"/>
          </a:p>
          <a:p>
            <a:r>
              <a:rPr lang="zh-CN" altLang="en-US" sz="1600" dirty="0"/>
              <a:t>即</a:t>
            </a:r>
            <a:r>
              <a:rPr lang="zh-CN" altLang="en-US" sz="1600" dirty="0" smtClean="0"/>
              <a:t>对             ，有：</a:t>
            </a:r>
            <a:endParaRPr lang="en-US" altLang="zh-CN" sz="1600" dirty="0" smtClean="0"/>
          </a:p>
          <a:p>
            <a:endParaRPr lang="en-US" altLang="zh-CN" sz="1600" dirty="0"/>
          </a:p>
          <a:p>
            <a:r>
              <a:rPr lang="zh-CN" altLang="en-US" sz="1600" dirty="0" smtClean="0"/>
              <a:t>这就是涨落－耗散定理</a:t>
            </a:r>
            <a:r>
              <a:rPr lang="en-US" altLang="zh-CN" sz="1600" dirty="0" smtClean="0"/>
              <a:t>(fluctuation-dissipation theorem)</a:t>
            </a:r>
          </a:p>
          <a:p>
            <a:endParaRPr lang="en-US" altLang="zh-CN" sz="1600" dirty="0"/>
          </a:p>
          <a:p>
            <a:pPr>
              <a:buFont typeface="Arial" pitchFamily="34" charset="0"/>
              <a:buChar char="•"/>
            </a:pPr>
            <a:r>
              <a:rPr lang="zh-CN" altLang="en-US" sz="1600" dirty="0" smtClean="0"/>
              <a:t> 推迟格林函数和系统对外力的响应函数（广义磁化率）的关系：</a:t>
            </a:r>
            <a:endParaRPr lang="en-US" altLang="zh-CN" sz="1600" dirty="0" smtClean="0"/>
          </a:p>
          <a:p>
            <a:r>
              <a:rPr lang="zh-CN" altLang="en-US" sz="1600" dirty="0" smtClean="0"/>
              <a:t>考虑线性响应</a:t>
            </a:r>
            <a:r>
              <a:rPr lang="en-US" altLang="zh-CN" sz="1600" dirty="0" smtClean="0"/>
              <a:t>(linear response theory)</a:t>
            </a:r>
            <a:r>
              <a:rPr lang="zh-CN" altLang="en-US" sz="1600" dirty="0" smtClean="0"/>
              <a:t>。由因果律，在外场</a:t>
            </a:r>
            <a:r>
              <a:rPr lang="en-US" altLang="zh-CN" sz="1600" dirty="0" smtClean="0"/>
              <a:t>V(t)</a:t>
            </a:r>
            <a:r>
              <a:rPr lang="zh-CN" altLang="en-US" sz="1600" dirty="0" smtClean="0"/>
              <a:t>作用下，在时刻</a:t>
            </a:r>
            <a:r>
              <a:rPr lang="en-US" altLang="zh-CN" sz="1600" dirty="0" smtClean="0"/>
              <a:t>t’</a:t>
            </a:r>
            <a:r>
              <a:rPr lang="zh-CN" altLang="en-US" sz="1600" dirty="0" smtClean="0"/>
              <a:t>的系统的某一力学量</a:t>
            </a:r>
            <a:r>
              <a:rPr lang="en-US" altLang="zh-CN" sz="1600" dirty="0" smtClean="0"/>
              <a:t>A(t’)</a:t>
            </a:r>
            <a:r>
              <a:rPr lang="zh-CN" altLang="en-US" sz="1600" dirty="0" smtClean="0"/>
              <a:t>的响应只与</a:t>
            </a:r>
            <a:r>
              <a:rPr lang="en-US" altLang="zh-CN" sz="1600" dirty="0" smtClean="0"/>
              <a:t>t’</a:t>
            </a:r>
            <a:r>
              <a:rPr lang="zh-CN" altLang="en-US" sz="1600" dirty="0" smtClean="0"/>
              <a:t>以前的扰动有关。因此</a:t>
            </a:r>
            <a:endParaRPr lang="en-US" altLang="zh-CN" sz="1600" dirty="0" smtClean="0"/>
          </a:p>
          <a:p>
            <a:endParaRPr lang="en-US" altLang="zh-CN" sz="1600" dirty="0"/>
          </a:p>
          <a:p>
            <a:endParaRPr lang="en-US" altLang="zh-CN" sz="1600" dirty="0"/>
          </a:p>
          <a:p>
            <a:r>
              <a:rPr lang="zh-CN" altLang="en-US" sz="1600" dirty="0" smtClean="0"/>
              <a:t>这里</a:t>
            </a:r>
            <a:r>
              <a:rPr lang="en-US" altLang="zh-CN" sz="1600" dirty="0" smtClean="0"/>
              <a:t>K(</a:t>
            </a:r>
            <a:r>
              <a:rPr lang="el-GR" altLang="zh-CN" sz="1600" dirty="0" smtClean="0">
                <a:ea typeface="宋体"/>
              </a:rPr>
              <a:t>τ</a:t>
            </a:r>
            <a:r>
              <a:rPr lang="en-US" altLang="zh-CN" sz="1600" dirty="0" smtClean="0">
                <a:ea typeface="宋体"/>
              </a:rPr>
              <a:t>)</a:t>
            </a:r>
            <a:r>
              <a:rPr lang="zh-CN" altLang="en-US" sz="1600" dirty="0">
                <a:ea typeface="宋体"/>
              </a:rPr>
              <a:t>是</a:t>
            </a:r>
            <a:r>
              <a:rPr lang="zh-CN" altLang="en-US" sz="1600" dirty="0" smtClean="0">
                <a:ea typeface="宋体"/>
              </a:rPr>
              <a:t>响应函数。在频域里，我们有：</a:t>
            </a:r>
            <a:endParaRPr lang="zh-CN" altLang="en-US" sz="1600" dirty="0" smtClean="0"/>
          </a:p>
        </p:txBody>
      </p:sp>
      <p:pic>
        <p:nvPicPr>
          <p:cNvPr id="18" name="图片 17" descr="addin_tmp.png"/>
          <p:cNvPicPr>
            <a:picLocks noChangeAspect="1"/>
          </p:cNvPicPr>
          <p:nvPr>
            <p:custDataLst>
              <p:tags r:id="rId1"/>
            </p:custDataLst>
          </p:nvPr>
        </p:nvPicPr>
        <p:blipFill>
          <a:blip r:embed="rId14" cstate="print"/>
          <a:stretch>
            <a:fillRect/>
          </a:stretch>
        </p:blipFill>
        <p:spPr>
          <a:xfrm>
            <a:off x="827584" y="548679"/>
            <a:ext cx="6885147" cy="852964"/>
          </a:xfrm>
          <a:prstGeom prst="rect">
            <a:avLst/>
          </a:prstGeom>
        </p:spPr>
      </p:pic>
      <p:pic>
        <p:nvPicPr>
          <p:cNvPr id="6" name="图片 5" descr="addin_tmp.png"/>
          <p:cNvPicPr>
            <a:picLocks noChangeAspect="1"/>
          </p:cNvPicPr>
          <p:nvPr>
            <p:custDataLst>
              <p:tags r:id="rId2"/>
            </p:custDataLst>
          </p:nvPr>
        </p:nvPicPr>
        <p:blipFill>
          <a:blip r:embed="rId15" cstate="print"/>
          <a:stretch>
            <a:fillRect/>
          </a:stretch>
        </p:blipFill>
        <p:spPr>
          <a:xfrm>
            <a:off x="1331640" y="1772816"/>
            <a:ext cx="2448271" cy="219159"/>
          </a:xfrm>
          <a:prstGeom prst="rect">
            <a:avLst/>
          </a:prstGeom>
        </p:spPr>
      </p:pic>
      <p:pic>
        <p:nvPicPr>
          <p:cNvPr id="7" name="图片 6" descr="addin_tmp.png"/>
          <p:cNvPicPr>
            <a:picLocks noChangeAspect="1"/>
          </p:cNvPicPr>
          <p:nvPr>
            <p:custDataLst>
              <p:tags r:id="rId3"/>
            </p:custDataLst>
          </p:nvPr>
        </p:nvPicPr>
        <p:blipFill>
          <a:blip r:embed="rId16" cstate="print"/>
          <a:stretch>
            <a:fillRect/>
          </a:stretch>
        </p:blipFill>
        <p:spPr>
          <a:xfrm>
            <a:off x="4499993" y="1666736"/>
            <a:ext cx="1656184" cy="466120"/>
          </a:xfrm>
          <a:prstGeom prst="rect">
            <a:avLst/>
          </a:prstGeom>
        </p:spPr>
      </p:pic>
      <p:pic>
        <p:nvPicPr>
          <p:cNvPr id="9" name="图片 8" descr="addin_tmp.png"/>
          <p:cNvPicPr>
            <a:picLocks noChangeAspect="1"/>
          </p:cNvPicPr>
          <p:nvPr>
            <p:custDataLst>
              <p:tags r:id="rId4"/>
            </p:custDataLst>
          </p:nvPr>
        </p:nvPicPr>
        <p:blipFill>
          <a:blip r:embed="rId17" cstate="print"/>
          <a:stretch>
            <a:fillRect/>
          </a:stretch>
        </p:blipFill>
        <p:spPr>
          <a:xfrm>
            <a:off x="539552" y="2276872"/>
            <a:ext cx="6480720" cy="237740"/>
          </a:xfrm>
          <a:prstGeom prst="rect">
            <a:avLst/>
          </a:prstGeom>
        </p:spPr>
      </p:pic>
      <p:pic>
        <p:nvPicPr>
          <p:cNvPr id="11" name="图片 10" descr="addin_tmp.png"/>
          <p:cNvPicPr>
            <a:picLocks noChangeAspect="1"/>
          </p:cNvPicPr>
          <p:nvPr>
            <p:custDataLst>
              <p:tags r:id="rId5"/>
            </p:custDataLst>
          </p:nvPr>
        </p:nvPicPr>
        <p:blipFill>
          <a:blip r:embed="rId18" cstate="print"/>
          <a:stretch>
            <a:fillRect/>
          </a:stretch>
        </p:blipFill>
        <p:spPr>
          <a:xfrm>
            <a:off x="971600" y="2633387"/>
            <a:ext cx="1944215" cy="291557"/>
          </a:xfrm>
          <a:prstGeom prst="rect">
            <a:avLst/>
          </a:prstGeom>
        </p:spPr>
      </p:pic>
      <p:pic>
        <p:nvPicPr>
          <p:cNvPr id="17" name="图片 16" descr="addin_tmp.png"/>
          <p:cNvPicPr>
            <a:picLocks noChangeAspect="1"/>
          </p:cNvPicPr>
          <p:nvPr>
            <p:custDataLst>
              <p:tags r:id="rId6"/>
            </p:custDataLst>
          </p:nvPr>
        </p:nvPicPr>
        <p:blipFill>
          <a:blip r:embed="rId19" cstate="print"/>
          <a:stretch>
            <a:fillRect/>
          </a:stretch>
        </p:blipFill>
        <p:spPr>
          <a:xfrm>
            <a:off x="899593" y="2996951"/>
            <a:ext cx="5400599" cy="279215"/>
          </a:xfrm>
          <a:prstGeom prst="rect">
            <a:avLst/>
          </a:prstGeom>
        </p:spPr>
      </p:pic>
      <p:pic>
        <p:nvPicPr>
          <p:cNvPr id="16" name="图片 15" descr="addin_tmp.png"/>
          <p:cNvPicPr>
            <a:picLocks noChangeAspect="1"/>
          </p:cNvPicPr>
          <p:nvPr>
            <p:custDataLst>
              <p:tags r:id="rId7"/>
            </p:custDataLst>
          </p:nvPr>
        </p:nvPicPr>
        <p:blipFill>
          <a:blip r:embed="rId20" cstate="print"/>
          <a:stretch>
            <a:fillRect/>
          </a:stretch>
        </p:blipFill>
        <p:spPr>
          <a:xfrm>
            <a:off x="971600" y="3469067"/>
            <a:ext cx="1728192" cy="247965"/>
          </a:xfrm>
          <a:prstGeom prst="rect">
            <a:avLst/>
          </a:prstGeom>
        </p:spPr>
      </p:pic>
      <p:pic>
        <p:nvPicPr>
          <p:cNvPr id="21" name="图片 20" descr="addin_tmp.png"/>
          <p:cNvPicPr>
            <a:picLocks noChangeAspect="1"/>
          </p:cNvPicPr>
          <p:nvPr>
            <p:custDataLst>
              <p:tags r:id="rId8"/>
            </p:custDataLst>
          </p:nvPr>
        </p:nvPicPr>
        <p:blipFill>
          <a:blip r:embed="rId21" cstate="print"/>
          <a:stretch>
            <a:fillRect/>
          </a:stretch>
        </p:blipFill>
        <p:spPr>
          <a:xfrm>
            <a:off x="971599" y="3842375"/>
            <a:ext cx="3493770" cy="306705"/>
          </a:xfrm>
          <a:prstGeom prst="rect">
            <a:avLst/>
          </a:prstGeom>
        </p:spPr>
      </p:pic>
      <p:pic>
        <p:nvPicPr>
          <p:cNvPr id="22" name="图片 21" descr="addin_tmp.png"/>
          <p:cNvPicPr>
            <a:picLocks noChangeAspect="1"/>
          </p:cNvPicPr>
          <p:nvPr>
            <p:custDataLst>
              <p:tags r:id="rId9"/>
            </p:custDataLst>
          </p:nvPr>
        </p:nvPicPr>
        <p:blipFill>
          <a:blip r:embed="rId22" cstate="print"/>
          <a:stretch>
            <a:fillRect/>
          </a:stretch>
        </p:blipFill>
        <p:spPr>
          <a:xfrm>
            <a:off x="683568" y="4221089"/>
            <a:ext cx="563391" cy="216024"/>
          </a:xfrm>
          <a:prstGeom prst="rect">
            <a:avLst/>
          </a:prstGeom>
        </p:spPr>
      </p:pic>
      <p:pic>
        <p:nvPicPr>
          <p:cNvPr id="25" name="图片 24" descr="addin_tmp.png"/>
          <p:cNvPicPr>
            <a:picLocks noChangeAspect="1"/>
          </p:cNvPicPr>
          <p:nvPr>
            <p:custDataLst>
              <p:tags r:id="rId10"/>
            </p:custDataLst>
          </p:nvPr>
        </p:nvPicPr>
        <p:blipFill>
          <a:blip r:embed="rId23" cstate="print"/>
          <a:stretch>
            <a:fillRect/>
          </a:stretch>
        </p:blipFill>
        <p:spPr>
          <a:xfrm>
            <a:off x="1835696" y="4365104"/>
            <a:ext cx="2733675" cy="312420"/>
          </a:xfrm>
          <a:prstGeom prst="rect">
            <a:avLst/>
          </a:prstGeom>
        </p:spPr>
      </p:pic>
      <p:pic>
        <p:nvPicPr>
          <p:cNvPr id="27" name="图片 26" descr="addin_tmp.png"/>
          <p:cNvPicPr>
            <a:picLocks noChangeAspect="1"/>
          </p:cNvPicPr>
          <p:nvPr>
            <p:custDataLst>
              <p:tags r:id="rId11"/>
            </p:custDataLst>
          </p:nvPr>
        </p:nvPicPr>
        <p:blipFill>
          <a:blip r:embed="rId24" cstate="print"/>
          <a:stretch>
            <a:fillRect/>
          </a:stretch>
        </p:blipFill>
        <p:spPr>
          <a:xfrm>
            <a:off x="1475657" y="5949279"/>
            <a:ext cx="4680520" cy="314421"/>
          </a:xfrm>
          <a:prstGeom prst="rect">
            <a:avLst/>
          </a:prstGeom>
        </p:spPr>
      </p:pic>
      <p:pic>
        <p:nvPicPr>
          <p:cNvPr id="29" name="图片 28" descr="addin_tmp.png"/>
          <p:cNvPicPr>
            <a:picLocks noChangeAspect="1"/>
          </p:cNvPicPr>
          <p:nvPr>
            <p:custDataLst>
              <p:tags r:id="rId12"/>
            </p:custDataLst>
          </p:nvPr>
        </p:nvPicPr>
        <p:blipFill>
          <a:blip r:embed="rId25" cstate="print"/>
          <a:stretch>
            <a:fillRect/>
          </a:stretch>
        </p:blipFill>
        <p:spPr>
          <a:xfrm>
            <a:off x="3995936" y="6381327"/>
            <a:ext cx="3456384" cy="2615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23528" y="260648"/>
            <a:ext cx="8515364" cy="5755422"/>
            <a:chOff x="323528" y="260648"/>
            <a:chExt cx="8515364" cy="5755422"/>
          </a:xfrm>
        </p:grpSpPr>
        <p:sp>
          <p:nvSpPr>
            <p:cNvPr id="2" name="TextBox 1"/>
            <p:cNvSpPr txBox="1"/>
            <p:nvPr/>
          </p:nvSpPr>
          <p:spPr>
            <a:xfrm>
              <a:off x="323528" y="260648"/>
              <a:ext cx="8424936" cy="5755422"/>
            </a:xfrm>
            <a:prstGeom prst="rect">
              <a:avLst/>
            </a:prstGeom>
            <a:noFill/>
          </p:spPr>
          <p:txBody>
            <a:bodyPr wrap="square" rtlCol="0">
              <a:spAutoFit/>
            </a:bodyPr>
            <a:lstStyle/>
            <a:p>
              <a:r>
                <a:rPr lang="zh-CN" altLang="en-US" sz="1600" dirty="0" smtClean="0"/>
                <a:t>响应函数</a:t>
              </a:r>
              <a:r>
                <a:rPr lang="en-US" altLang="zh-CN" sz="1600" dirty="0" smtClean="0"/>
                <a:t>K(</a:t>
              </a:r>
              <a:r>
                <a:rPr lang="el-GR" altLang="zh-CN" sz="1600" dirty="0" smtClean="0">
                  <a:ea typeface="宋体"/>
                </a:rPr>
                <a:t>τ</a:t>
              </a:r>
              <a:r>
                <a:rPr lang="en-US" altLang="zh-CN" sz="1600" dirty="0" smtClean="0">
                  <a:ea typeface="宋体"/>
                </a:rPr>
                <a:t>)</a:t>
              </a:r>
              <a:r>
                <a:rPr lang="zh-CN" altLang="en-US" sz="1600" dirty="0" smtClean="0">
                  <a:ea typeface="宋体"/>
                </a:rPr>
                <a:t>是实的，因此                            。由因果律</a:t>
              </a:r>
              <a:r>
                <a:rPr lang="el-GR" altLang="zh-CN" sz="1600" dirty="0" smtClean="0">
                  <a:ea typeface="宋体"/>
                </a:rPr>
                <a:t>τ</a:t>
              </a:r>
              <a:r>
                <a:rPr lang="en-US" altLang="zh-CN" sz="1600" dirty="0" smtClean="0">
                  <a:ea typeface="宋体"/>
                </a:rPr>
                <a:t>&gt;0</a:t>
              </a:r>
              <a:r>
                <a:rPr lang="zh-CN" altLang="en-US" sz="1600" dirty="0" smtClean="0">
                  <a:ea typeface="宋体"/>
                </a:rPr>
                <a:t>可以导出</a:t>
              </a:r>
              <a:r>
                <a:rPr lang="el-GR" altLang="zh-CN" sz="1600" dirty="0" smtClean="0">
                  <a:ea typeface="宋体"/>
                </a:rPr>
                <a:t>χ</a:t>
              </a:r>
              <a:r>
                <a:rPr lang="en-US" altLang="zh-CN" sz="1600" dirty="0" smtClean="0">
                  <a:ea typeface="宋体"/>
                </a:rPr>
                <a:t>(z)</a:t>
              </a:r>
              <a:r>
                <a:rPr lang="zh-CN" altLang="en-US" sz="1600" dirty="0" smtClean="0">
                  <a:ea typeface="宋体"/>
                </a:rPr>
                <a:t>的实部和虚部的关系。</a:t>
              </a:r>
              <a:endParaRPr lang="en-US" altLang="zh-CN" sz="1600" dirty="0" smtClean="0">
                <a:ea typeface="宋体"/>
              </a:endParaRPr>
            </a:p>
            <a:p>
              <a:r>
                <a:rPr lang="zh-CN" altLang="en-US" sz="1600" dirty="0" smtClean="0">
                  <a:ea typeface="宋体"/>
                </a:rPr>
                <a:t>为此，在如图所示的区域内计算函数</a:t>
              </a:r>
              <a:endParaRPr lang="en-US" altLang="zh-CN" sz="1600" dirty="0" smtClean="0">
                <a:ea typeface="宋体"/>
              </a:endParaRPr>
            </a:p>
            <a:p>
              <a:endParaRPr lang="en-US" altLang="zh-CN" sz="1600" dirty="0">
                <a:ea typeface="宋体"/>
              </a:endParaRPr>
            </a:p>
            <a:p>
              <a:endParaRPr lang="en-US" altLang="zh-CN" sz="1600" dirty="0" smtClean="0">
                <a:ea typeface="宋体"/>
              </a:endParaRPr>
            </a:p>
            <a:p>
              <a:r>
                <a:rPr lang="zh-CN" altLang="en-US" sz="1600" dirty="0" smtClean="0">
                  <a:ea typeface="宋体"/>
                </a:rPr>
                <a:t>的积分。由于区域内无奇点积分为零。设</a:t>
              </a:r>
              <a:r>
                <a:rPr lang="en-US" altLang="zh-CN" sz="1600" dirty="0" smtClean="0">
                  <a:ea typeface="宋体"/>
                </a:rPr>
                <a:t>|z|</a:t>
              </a:r>
              <a:r>
                <a:rPr lang="zh-CN" altLang="en-US" sz="1600" dirty="0" smtClean="0">
                  <a:ea typeface="宋体"/>
                </a:rPr>
                <a:t>趋于无限时</a:t>
              </a:r>
              <a:endParaRPr lang="en-US" altLang="zh-CN" sz="1600" dirty="0" smtClean="0">
                <a:ea typeface="宋体"/>
              </a:endParaRPr>
            </a:p>
            <a:p>
              <a:r>
                <a:rPr lang="el-GR" altLang="zh-CN" sz="1600" dirty="0"/>
                <a:t>χ</a:t>
              </a:r>
              <a:r>
                <a:rPr lang="en-US" altLang="zh-CN" sz="1600" dirty="0"/>
                <a:t>(z</a:t>
              </a:r>
              <a:r>
                <a:rPr lang="en-US" altLang="zh-CN" sz="1600" dirty="0" smtClean="0"/>
                <a:t>)</a:t>
              </a:r>
              <a:r>
                <a:rPr lang="zh-CN" altLang="en-US" sz="1600" dirty="0" smtClean="0"/>
                <a:t>趋于零，并定义主值积分</a:t>
              </a:r>
              <a:endParaRPr lang="en-US" altLang="zh-CN" sz="1600" dirty="0" smtClean="0"/>
            </a:p>
            <a:p>
              <a:endParaRPr lang="en-US" altLang="zh-CN" sz="1600" dirty="0">
                <a:ea typeface="宋体"/>
              </a:endParaRPr>
            </a:p>
            <a:p>
              <a:endParaRPr lang="en-US" altLang="zh-CN" sz="1600" dirty="0" smtClean="0">
                <a:ea typeface="宋体"/>
              </a:endParaRPr>
            </a:p>
            <a:p>
              <a:r>
                <a:rPr lang="zh-CN" altLang="en-US" sz="1600" dirty="0">
                  <a:ea typeface="宋体"/>
                </a:rPr>
                <a:t>则</a:t>
              </a:r>
              <a:r>
                <a:rPr lang="zh-CN" altLang="en-US" sz="1600" dirty="0" smtClean="0">
                  <a:ea typeface="宋体"/>
                </a:rPr>
                <a:t>有</a:t>
              </a:r>
              <a:endParaRPr lang="en-US" altLang="zh-CN" sz="1600" dirty="0" smtClean="0">
                <a:ea typeface="宋体"/>
              </a:endParaRPr>
            </a:p>
            <a:p>
              <a:endParaRPr lang="en-US" altLang="zh-CN" sz="1600" dirty="0">
                <a:ea typeface="宋体"/>
              </a:endParaRPr>
            </a:p>
            <a:p>
              <a:endParaRPr lang="en-US" altLang="zh-CN" sz="1600" dirty="0" smtClean="0">
                <a:ea typeface="宋体"/>
              </a:endParaRPr>
            </a:p>
            <a:p>
              <a:endParaRPr lang="en-US" altLang="zh-CN" sz="1600" dirty="0">
                <a:ea typeface="宋体"/>
              </a:endParaRPr>
            </a:p>
            <a:p>
              <a:endParaRPr lang="en-US" altLang="zh-CN" sz="1600" dirty="0" smtClean="0">
                <a:ea typeface="宋体"/>
              </a:endParaRPr>
            </a:p>
            <a:p>
              <a:endParaRPr lang="en-US" altLang="zh-CN" sz="1600" dirty="0" smtClean="0">
                <a:ea typeface="宋体"/>
              </a:endParaRPr>
            </a:p>
            <a:p>
              <a:r>
                <a:rPr lang="zh-CN" altLang="en-US" sz="1600" dirty="0" smtClean="0">
                  <a:ea typeface="宋体"/>
                </a:rPr>
                <a:t>于是有：</a:t>
              </a:r>
              <a:endParaRPr lang="en-US" altLang="zh-CN" sz="1600" dirty="0" smtClean="0">
                <a:ea typeface="宋体"/>
              </a:endParaRPr>
            </a:p>
            <a:p>
              <a:endParaRPr lang="en-US" altLang="zh-CN" sz="1600" dirty="0" smtClean="0">
                <a:ea typeface="宋体"/>
              </a:endParaRPr>
            </a:p>
            <a:p>
              <a:r>
                <a:rPr lang="zh-CN" altLang="en-US" sz="1600" dirty="0" smtClean="0">
                  <a:ea typeface="宋体"/>
                </a:rPr>
                <a:t>记                                                     ，则有</a:t>
              </a:r>
              <a:endParaRPr lang="en-US" altLang="zh-CN" sz="1600" dirty="0" smtClean="0">
                <a:ea typeface="宋体"/>
              </a:endParaRPr>
            </a:p>
            <a:p>
              <a:endParaRPr lang="en-US" altLang="zh-CN" sz="1600" dirty="0">
                <a:ea typeface="宋体"/>
              </a:endParaRPr>
            </a:p>
            <a:p>
              <a:endParaRPr lang="en-US" altLang="zh-CN" sz="1600" dirty="0" smtClean="0">
                <a:ea typeface="宋体"/>
              </a:endParaRPr>
            </a:p>
            <a:p>
              <a:endParaRPr lang="en-US" altLang="zh-CN" sz="1600" dirty="0">
                <a:ea typeface="宋体"/>
              </a:endParaRPr>
            </a:p>
            <a:p>
              <a:endParaRPr lang="en-US" altLang="zh-CN" sz="1600" dirty="0" smtClean="0">
                <a:ea typeface="宋体"/>
              </a:endParaRPr>
            </a:p>
            <a:p>
              <a:r>
                <a:rPr lang="zh-CN" altLang="en-US" sz="1600" dirty="0">
                  <a:ea typeface="宋体"/>
                </a:rPr>
                <a:t>这</a:t>
              </a:r>
              <a:r>
                <a:rPr lang="zh-CN" altLang="en-US" sz="1600" dirty="0" smtClean="0">
                  <a:ea typeface="宋体"/>
                </a:rPr>
                <a:t>称为</a:t>
              </a:r>
              <a:r>
                <a:rPr lang="en-US" altLang="zh-CN" sz="1600" dirty="0" err="1" smtClean="0">
                  <a:ea typeface="宋体"/>
                </a:rPr>
                <a:t>Kramers-Kronig</a:t>
              </a:r>
              <a:r>
                <a:rPr lang="en-US" altLang="zh-CN" sz="1600" dirty="0" smtClean="0">
                  <a:ea typeface="宋体"/>
                </a:rPr>
                <a:t> relation</a:t>
              </a:r>
              <a:r>
                <a:rPr lang="zh-CN" altLang="en-US" sz="1600" dirty="0" smtClean="0">
                  <a:ea typeface="宋体"/>
                </a:rPr>
                <a:t>。推迟格林函数也有类似上面的表达式。</a:t>
              </a:r>
              <a:endParaRPr lang="en-US" altLang="zh-CN" sz="1600" dirty="0" smtClean="0">
                <a:ea typeface="宋体"/>
              </a:endParaRPr>
            </a:p>
            <a:p>
              <a:r>
                <a:rPr lang="zh-CN" altLang="en-US" sz="1600" dirty="0" smtClean="0">
                  <a:ea typeface="宋体"/>
                </a:rPr>
                <a:t> </a:t>
              </a:r>
              <a:endParaRPr lang="zh-CN" altLang="en-US" sz="1600" dirty="0"/>
            </a:p>
          </p:txBody>
        </p:sp>
        <p:pic>
          <p:nvPicPr>
            <p:cNvPr id="3" name="图片 2" descr="addin_tmp.png"/>
            <p:cNvPicPr>
              <a:picLocks noChangeAspect="1"/>
            </p:cNvPicPr>
            <p:nvPr>
              <p:custDataLst>
                <p:tags r:id="rId1"/>
              </p:custDataLst>
            </p:nvPr>
          </p:nvPicPr>
          <p:blipFill>
            <a:blip r:embed="rId9" cstate="print"/>
            <a:stretch>
              <a:fillRect/>
            </a:stretch>
          </p:blipFill>
          <p:spPr>
            <a:xfrm>
              <a:off x="2771800" y="288775"/>
              <a:ext cx="1224135" cy="187897"/>
            </a:xfrm>
            <a:prstGeom prst="rect">
              <a:avLst/>
            </a:prstGeom>
          </p:spPr>
        </p:pic>
        <p:pic>
          <p:nvPicPr>
            <p:cNvPr id="4" name="图片 3" descr="addin_tmp.png"/>
            <p:cNvPicPr>
              <a:picLocks noChangeAspect="1"/>
            </p:cNvPicPr>
            <p:nvPr>
              <p:custDataLst>
                <p:tags r:id="rId2"/>
              </p:custDataLst>
            </p:nvPr>
          </p:nvPicPr>
          <p:blipFill>
            <a:blip r:embed="rId10" cstate="print"/>
            <a:stretch>
              <a:fillRect/>
            </a:stretch>
          </p:blipFill>
          <p:spPr>
            <a:xfrm>
              <a:off x="1979712" y="836712"/>
              <a:ext cx="1223010" cy="348615"/>
            </a:xfrm>
            <a:prstGeom prst="rect">
              <a:avLst/>
            </a:prstGeom>
          </p:spPr>
        </p:pic>
        <p:pic>
          <p:nvPicPr>
            <p:cNvPr id="5122" name="Picture 2"/>
            <p:cNvPicPr>
              <a:picLocks noChangeAspect="1" noChangeArrowheads="1"/>
            </p:cNvPicPr>
            <p:nvPr/>
          </p:nvPicPr>
          <p:blipFill>
            <a:blip r:embed="rId11" cstate="print"/>
            <a:srcRect/>
            <a:stretch>
              <a:fillRect/>
            </a:stretch>
          </p:blipFill>
          <p:spPr bwMode="auto">
            <a:xfrm>
              <a:off x="5796136" y="548680"/>
              <a:ext cx="3042756" cy="2124447"/>
            </a:xfrm>
            <a:prstGeom prst="rect">
              <a:avLst/>
            </a:prstGeom>
            <a:noFill/>
            <a:ln w="9525">
              <a:noFill/>
              <a:miter lim="800000"/>
              <a:headEnd/>
              <a:tailEnd/>
            </a:ln>
          </p:spPr>
        </p:pic>
        <p:pic>
          <p:nvPicPr>
            <p:cNvPr id="25" name="图片 24" descr="addin_tmp.png"/>
            <p:cNvPicPr>
              <a:picLocks noChangeAspect="1"/>
            </p:cNvPicPr>
            <p:nvPr>
              <p:custDataLst>
                <p:tags r:id="rId3"/>
              </p:custDataLst>
            </p:nvPr>
          </p:nvPicPr>
          <p:blipFill>
            <a:blip r:embed="rId12" cstate="print"/>
            <a:stretch>
              <a:fillRect/>
            </a:stretch>
          </p:blipFill>
          <p:spPr>
            <a:xfrm>
              <a:off x="436519" y="2492897"/>
              <a:ext cx="6151705" cy="1008111"/>
            </a:xfrm>
            <a:prstGeom prst="rect">
              <a:avLst/>
            </a:prstGeom>
          </p:spPr>
        </p:pic>
        <p:pic>
          <p:nvPicPr>
            <p:cNvPr id="14" name="图片 13" descr="addin_tmp.png"/>
            <p:cNvPicPr>
              <a:picLocks noChangeAspect="1"/>
            </p:cNvPicPr>
            <p:nvPr>
              <p:custDataLst>
                <p:tags r:id="rId4"/>
              </p:custDataLst>
            </p:nvPr>
          </p:nvPicPr>
          <p:blipFill>
            <a:blip r:embed="rId13" cstate="print"/>
            <a:stretch>
              <a:fillRect/>
            </a:stretch>
          </p:blipFill>
          <p:spPr>
            <a:xfrm>
              <a:off x="539552" y="1844824"/>
              <a:ext cx="4960620" cy="371475"/>
            </a:xfrm>
            <a:prstGeom prst="rect">
              <a:avLst/>
            </a:prstGeom>
          </p:spPr>
        </p:pic>
        <p:pic>
          <p:nvPicPr>
            <p:cNvPr id="22" name="图片 21" descr="addin_tmp.png"/>
            <p:cNvPicPr>
              <a:picLocks noChangeAspect="1"/>
            </p:cNvPicPr>
            <p:nvPr>
              <p:custDataLst>
                <p:tags r:id="rId5"/>
              </p:custDataLst>
            </p:nvPr>
          </p:nvPicPr>
          <p:blipFill>
            <a:blip r:embed="rId14" cstate="print"/>
            <a:stretch>
              <a:fillRect/>
            </a:stretch>
          </p:blipFill>
          <p:spPr>
            <a:xfrm>
              <a:off x="1187625" y="3629216"/>
              <a:ext cx="2304255" cy="303840"/>
            </a:xfrm>
            <a:prstGeom prst="rect">
              <a:avLst/>
            </a:prstGeom>
          </p:spPr>
        </p:pic>
        <p:pic>
          <p:nvPicPr>
            <p:cNvPr id="16" name="图片 15" descr="addin_tmp.png"/>
            <p:cNvPicPr>
              <a:picLocks noChangeAspect="1"/>
            </p:cNvPicPr>
            <p:nvPr>
              <p:custDataLst>
                <p:tags r:id="rId6"/>
              </p:custDataLst>
            </p:nvPr>
          </p:nvPicPr>
          <p:blipFill>
            <a:blip r:embed="rId15" cstate="print"/>
            <a:stretch>
              <a:fillRect/>
            </a:stretch>
          </p:blipFill>
          <p:spPr>
            <a:xfrm>
              <a:off x="683568" y="4190096"/>
              <a:ext cx="2304256" cy="247016"/>
            </a:xfrm>
            <a:prstGeom prst="rect">
              <a:avLst/>
            </a:prstGeom>
          </p:spPr>
        </p:pic>
        <p:pic>
          <p:nvPicPr>
            <p:cNvPr id="21" name="图片 20" descr="addin_tmp.png"/>
            <p:cNvPicPr>
              <a:picLocks noChangeAspect="1"/>
            </p:cNvPicPr>
            <p:nvPr>
              <p:custDataLst>
                <p:tags r:id="rId7"/>
              </p:custDataLst>
            </p:nvPr>
          </p:nvPicPr>
          <p:blipFill>
            <a:blip r:embed="rId16" cstate="print"/>
            <a:stretch>
              <a:fillRect/>
            </a:stretch>
          </p:blipFill>
          <p:spPr>
            <a:xfrm>
              <a:off x="1839478" y="4581128"/>
              <a:ext cx="2804530" cy="648072"/>
            </a:xfrm>
            <a:prstGeom prst="rect">
              <a:avLst/>
            </a:prstGeom>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_c$&#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t)=at^{\lambda}(1+Bt^y+\cdots)$&#10;&#10;&#10;\end{document}"/>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langle(s_{\alpha}(k) s_{\beta}(k')\delta_{\alpha \beta}\rangle&#10;&amp;=&amp;\int d^dr_1 d^dr_2\delta_{\alpha \beta}&#10;\langle s_{\alpha}(r_1)s_{\beta}(r_2)\rangle)&#10;e^{-ik\cdot r_1}e^{-ik'\cdot r_2}\nonumber \\&#10;&amp;=&amp;\int d^dr\delta_{\alpha \beta}G_{\alpha \beta}(r)e^{-ik\cdot r}&#10;\int d^dr_2 e^{-i(k'+k)\cdot r_2}=G_{\alpha \beta}(k)&#10;\delta_{\alpha \beta}\delta_{k+k',0}V&#10;\nonumber&#10;\end{eqnarray}&#10;&#10;\end{document}"/>
  <p:tag name="IGUANATEXSIZE" val="15"/>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G_{\|}(k)=\langle |s_{1}(k)|^2\rangle&#10;$&#10;&#10;\end{document}"/>
  <p:tag name="IGUANATEXSIZE" val="15"/>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G_{\bot}(k)=\langle s_{\alpha }(k)s_{\beta }(k')\rangle&#10;\delta_{\alpha \beta}\delta_{k+k',0}\quad (\alpha,\beta\geq 2)&#10;$&#10;&#10;\end{document}"/>
  <p:tag name="IGUANATEXSIZE" val="15"/>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_{\|}=\frac{1}{k_BT}G_{\|}(0),\quad &#10;\chi_{\bot}=\frac{1}{k_BT}G_{\bot}(0)&#10;$&#10;&#10;\end{document}"/>
  <p:tag name="IGUANATEXSIZE" val="15"/>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_{\alpha \beta}=-\frac{\partial^2 \psi}&#10;{\partial h_{\alpha}\partial h_{\beta}}\equiv &#10;-\frac{\partial m_{\alpha}}{\partial h_{\beta}}&#10;$&#10;&#10;\end{document}"/>
  <p:tag name="IGUANATEXSIZE" val="15"/>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si&#10;$&#10;&#10;\end{document}"/>
  <p:tag name="IGUANATEXSIZE" val="15"/>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si&#10;$&#10;&#10;\end{document}"/>
  <p:tag name="IGUANATEXSIZE" val="15"/>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si=\psi(h), \vec{h}=h\vec{n}=(hn_1,hn_2,\ldots,hn_n),&#10;h=\left[\sum\limits_{\alpha=1}^n h_{\alpha}^2&#10;\right]^{\frac{1}{2}}&#10;$&#10;&#10;\end{document}"/>
  <p:tag name="IGUANATEXSIZE" val="15"/>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partial}{\partial h_{\beta}}=&#10;\frac{\partial h}{\partial h_{\beta}}&#10;\frac{\partial}{\partial h}=&#10;\frac{h_{\beta}}{h}\frac{\partial}{\partial h}&#10;$&#10;&#10;\end{document}"/>
  <p:tag name="IGUANATEXSIZE" val="15"/>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chi_{\alpha \beta}&#10;&amp;=&amp;-\frac{\partial}{\partial h_{\alpha}}\left( \frac{h_{\beta}}{h}&#10;\frac{\partial \psi}{\partial h}\right)\nonumber&#10;=-\delta_{\alpha \beta}\frac{1}{h}\frac{\partial \psi}{\partial h}&#10;+\frac{h_{\alpha}h_{\beta}}{h^3}\frac{\partial \psi}{\partial h}&#10;-\frac{h_{\alpha}h_{\beta}}{h^2}\frac{\partial^2 \psi}{\partial h^2}\nonumber \\&#10;&amp;=&amp;-\frac{h_{\alpha}h_{\beta}}{h^2}\frac{\partial^2 \psi}{\partial h^2}&#10;-\frac{1}{h}\frac{\partial \psi}{\partial h}\left(\delta_{\alpha \beta}&#10;-\frac{h_{\alpha}h_{\beta}}{h^2}\right)\nonumber&#10;=n_{\alpha}n_{\beta}\chi_{\|}(h)+\chi_{\bot}(h)&#10;\left(\delta_{\alpha \beta}&#10;-n_{\alpha}n_{\beta}\right)\nonumber&#10;\end{eqnarray}&#10;&#10;\end{document}"/>
  <p:tag name="IGUANATEXSIZE" val="1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equiv \frac{T-T_c}{T_c}$&#10;&#10;&#10;\end{document}"/>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_{\|}=-\frac{\partial^2 \psi}{\partial h^2}&#10;$&#10;&#10;\end{document}"/>
  <p:tag name="IGUANATEXSIZE" val="15"/>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_{\bot}=-\frac{1}{h}\frac{\partial \psi}{\partial h}&#10;=-\frac{m}{h}&#10;$&#10;&#10;\end{document}"/>
  <p:tag name="IGUANATEXSIZE" val="15"/>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_{\|}&#10;$&#10;&#10;\end{document}"/>
  <p:tag name="IGUANATEXSIZE" val="15"/>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1,\beta\neq1&#10;$&#10;&#10;\end{document}"/>
  <p:tag name="IGUANATEXSIZE" val="15"/>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_{\beta}=0&#10;$&#10;&#10;\end{document}"/>
  <p:tag name="IGUANATEXSIZE" val="15"/>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_{\bot}&#10;$&#10;&#10;\end{document}"/>
  <p:tag name="IGUANATEXSIZE" val="15"/>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lt;T_c&#10;$&#10;&#10;\end{document}"/>
  <p:tag name="IGUANATEXSIZE" val="15"/>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neq0&#10;$&#10;&#10;\end{document}"/>
  <p:tag name="IGUANATEXSIZE" val="15"/>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_{\bot}(0)]^{-1}=0&#10;$&#10;&#10;\end{document}"/>
  <p:tag name="IGUANATEXSIZE" val="15"/>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bot}(k=0)]^{-1}=0&#10;$&#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ambda=\lim\limits_{t\rightarrow 0}\frac{\ln f(t)}{\ln t}$&#10;&#10;&#10;\end{document}"/>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ec{n}=(1,0,0,...,0)&#10;$&#10;&#10;\end{document}"/>
  <p:tag name="IGUANATEXSIZE" val="15"/>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ec{s}=\langle \vec{s}\rangle+m\phi_1\vec{n}+m\vec{\phi}_{\bot}=&#10;m(\vec{n}+\phi_1\vec{n}+\vec{\phi}_{\bot}), \quad &#10;\vec{\phi}_{\bot}=(0,\phi_2,\ldots,\phi_n)&#10;$&#10;&#10;\end{document}"/>
  <p:tag name="IGUANATEXSIZE" val="15"/>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ec{\phi}(\vec{r})&#10;$&#10;&#10;\end{document}"/>
  <p:tag name="IGUANATEXSIZE" val="15"/>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lt;T_c&#10;$&#10;&#10;\end{document}"/>
  <p:tag name="IGUANATEXSIZE" val="15"/>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H&amp;=&amp;\frac{1}{V}\sum\limits_k\left[\frac{1}{2}|\phi_1(k)|^2m^2&#10;(2|r_0|+k^2)+\frac{1}{2}|\phi_{\bot}(k)|^2m^2k^2&#10;\right]\nonumber\\&#10;&amp;=&amp;\frac{1}{V}\sum\limits_k\left[\frac{1}{2}|\phi_1(k)|^2&#10;G_{\|}^{-1}(k)+\frac{1}{2}|\phi_{\bot}(k)|^2G_{\bot}^{-1}(k)&#10;\right]\nonumber&#10;\end{eqnarray}&#10;&#10;\end{document}"/>
  <p:tag name="IGUANATEXSIZE" val="15"/>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10;$&#10;&#10;\end{document}"/>
  <p:tag name="IGUANATEXSIZE" val="15"/>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bot}&#10;$&#10;&#10;\end{document}"/>
  <p:tag name="IGUANATEXSIZE" val="15"/>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r)=\frac{m^{-2}}{(2\pi)^d}\int d^dk\frac{e^{ik\cdot r}}&#10;{2|r_0|+k^2}\propto e^{r/\xi}&#10;$&#10;&#10;\end{document}"/>
  <p:tag name="IGUANATEXSIZE" val="15"/>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bot}(r)=\frac{m^{-2}}{(2\pi)^d}\int d^dk\frac{e^{ik\cdot r}}&#10;{k^2}\propto \int dk k^{d-1}\frac{e^{ik\cdot r}}{k^2}\propto&#10;\frac{1}{r^p} \quad (d&gt;2)&#10;$&#10;&#10;\end{document}"/>
  <p:tag name="IGUANATEXSIZE" val="15"/>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lt;T_c&#10;$&#10;&#10;\end{document}"/>
  <p:tag name="IGUANATEXSIZE" val="1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lambda}=e^{\lambda \ln t}=1+(\lambda \ln t)+(\lambda \ln t)^2/2!+\cdots$&#10;&#10;&#10;\end{document}"/>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bot}(r)=\frac{m^{-2}}{(2\pi)^d}\int d^dk\frac{e^{ik\cdot r}}&#10;{k^2}\propto \int dk k^{d-1}\frac{e^{ik\cdot r}}{k^2}&#10;$&#10;&#10;\end{document}"/>
  <p:tag name="IGUANATEXSIZE" val="15"/>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d-1}&#10;$&#10;&#10;\end{document}"/>
  <p:tag name="IGUANATEXSIZE" val="15"/>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n N!\approx N \ln N&#10;$&#10;&#10;\end{document}"/>
  <p:tag name="IGUANATEXSIZE" val="15"/>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leq 1 &#10;$&#10;&#10;\end{document}"/>
  <p:tag name="IGUANATEXSIZE" val="15"/>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U\approx \int_{\mbox{wall}}(dx)|\nabla m(x)|^2\propto \frac{\mbox{Volume of wall}}&#10;{L^2}&#10;$&#10;&#10;\end{document}"/>
  <p:tag name="IGUANATEXSIZE" val="15"/>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abla m(x)|^2\propto 1/L^2&#10;$&#10;&#10;\end{document}"/>
  <p:tag name="IGUANATEXSIZE" val="15"/>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d}&#10;$&#10;&#10;\end{document}"/>
  <p:tag name="IGUANATEXSIZE" val="15"/>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U\propto L^{d-2}&#10;$&#10;&#10;\end{document}"/>
  <p:tag name="IGUANATEXSIZE" val="15"/>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n t =\lim\limits_{\lambda\rightarrow 0}\frac{t^{\lambda}-1}{\lambda}.$&#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left( \frac{\partial G}{\partial H}\right)_{T,P}\sim |t|^{\beta},$&#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P=-T\left( \frac{\partial^2 G}{\partial T^2}\right)_{P,H}\sim \left\{&#10;\begin{array}{ll}&#10;t^{-\alpha} &amp; (T&gt;T_c)\\&#10;(-t)^{-\alpha'} &amp; (T&lt;T_c)&#10;\end{array}&#10;\right.$&#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alpha'&#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hi=\frac{1}{V}\left( \frac{\partial M}{\partial H}\right)_{T,P}\sim \left\{&#10;\begin{array}{ll}&#10;t^{-\gamma} &amp; (T&gt;T_c)\\&#10;(-t)^{-\gamma'} &amp; (T&lt;T_c)&#10;\end{array}&#10;\right.$&#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amma=\gamma'&#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gt;T_c$&#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sim H^{1/\delta}.&#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left\langle \int d^3r m(r) \right\rangle&#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angle \ldots\rangle&#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amma(r)=\langle m(r) m(0)\rangle - \langle m(r)\rangle \langle m(0)\rangle&#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ilde{\Gamma}(k)=\left\langle \tilde{m}(k)m(0) \right\rangle&#10;-\left\langle m(0) \right\rangle^2 (2\pi)^3&#10;\delta(k)=\left\langle |\tilde{m}(k)|^2 \right\rangle$.&#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langle |\tilde{m}(k)|^2 \right\rangle$&#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int d^3r\left[ c_1 |\nabla m(r)|^2 +c_2 m^2(r)\right]&#10;=\int \frac{d^3k}{(2\pi)^3}\left( c_1k^2+c_2\right)|\tilde{m}(k)|^2&#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k)&#10;=\left( c_1k^2+c_2\right)|\tilde{m}(k)|^2&#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k_BT&#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langle |\tilde{m}(k)|^2 \right\rangle&#10;=\frac{k_BT}{c_1k^2+c_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T_c$&#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amma(r)=\frac{e^{-r/\xi}}{r},&#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i=\sqrt{c_1/c_2}&#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M}{V}=\frac{1}{V}\int d^3r\frac{Tr\left[m(r) e^{-\hat{H}/k_BT} &#10;\right]}{Tr e^{-\hat{H}/k_BT}}&#10;=\frac{Tr\left[m(0) e^{-\hat{H}/k_BT}\right]}{Tr e^{-\hat{H}/k_BT}}&#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at{H}=\hat{H_0}-H\int d^3r m(r)&#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at{H_0}&#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r)=\frac{1}{k_BT}\int d^3r &#10;\left[\langle m(r) m(0)\rangle - \langle m(0)\rangle^2\right]&#10;$&#10;&#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r)=\frac{1}{k_BT}\int d^3r &#10;\Gamma(r)$&#10;&#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angle A(t)B(0)\rangle&#10;$&#10;&#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at{H}&#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langle A(t)B(0)\rangle&amp;=&amp;\frac{1}{Z}Tr\{e^{-\beta \hat{H}}e^{i \hat{H}t}&#10;Ae^{-i \hat{H}t}B\} &#10;=\frac{1}{Z}\sum_m\langle m|e^{-\beta \hat{H}}e^{i \hat{H}t}&#10;Ae^{-i \hat{H}t}B|m\rangle \nonumber \\&#10;&amp;=&amp;\frac{1}{Z}\sum_{n,m}e^{-\beta E_m}e^{i(E_m-E_n)t}&#10;\langle n|B|m\rangle \langle m|A|n\rangle \nonumber&#10;\end{eqnarray}&#10;\end{document}"/>
  <p:tag name="IGUANATEXSIZE" val="1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lt;T_c$&#10;&#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A(t)=e^{i \hat{H}t}&#10;Ae^{-i \hat{H}t} \nonumber&#10;\end{eqnarray}&#10;\end{document}"/>
  <p:tag name="IGUANATEXSIZE" val="1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J_1(\omega)=\int^{+\infty}_{-\infty} \langle A(t) B(0) \rangle e^{i\omega t}dt&#10;=\frac{2\pi}{Z}\sum_{n,m}e^{-\beta E_m}&#10;\langle n|B|m\rangle \langle m|A|n\rangle &#10;\delta(E_m-E_n+\omega)\nonumber&#10;\end{eqnarray}&#10;\end{document}"/>
  <p:tag name="IGUANATEXSIZE" val="1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J_2(\omega)&amp;=&amp;\int^{+\infty}_{-\infty} \langle B(0) A(t) \rangle e^{i\omega t}dt&#10;=\frac{2\pi}{Z}\sum_{n,m}e^{-\beta E_n}&#10;\langle n|B|m\rangle \langle m|A|n\rangle &#10;\delta(E_m-E_n+\omega)\nonumber\\&#10;&amp;=&amp;e^{-\beta \omega}J_1(\omega) \nonumber&#10;\end{eqnarray}&#10;\end{document}"/>
  <p:tag name="IGUANATEXSIZE" val="1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R(t)=-i\theta(t) \langle [A(t),B(0)] \rangle&#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heta(t)=\left \{&#10;\begin{array}{ll}&#10;1 &amp; (t&gt;0)\\&#10;0 &amp;  (t&lt;0)&#10;\end{array}&#10;\right.&#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R(t)=-i\theta(t) \int^{+\infty}_{-\infty}[J_1(\omega')-&#10;J_2(\omega')]e^{-i\omega't}\frac{d\omega'}{2\pi}&#10;=-i\theta(t) \int^{+\infty}_{-\infty}(1-e^{-\beta\omega'})J_1(\omega')&#10;e^{-i\omega't}\frac{d\omega'}{2\pi}&#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heta(t)=\frac{-1}{2\pi i}\int^{+\infty}_{-\infty}d\epsilon &#10;\frac{e^{-i\epsilon t}}{\epsilon+i0}&#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R(\omega)&#10;=\int^{+\infty}_{-\infty}G^R(t) e^{i\omega t}dt&#10;=\int^{+\infty}_{-\infty}\frac{d\omega'}{2\pi}&#10;(1-e^{-\beta\omega'})J_1(\omega')\frac{1}{\omega-\omega'+i0}&#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1}{x\pm i0}=P\frac{1}{x}\mp i\pi\delta(x)&#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m} G^R(\omega)&#10;=-\frac{1}{2}&#10;(1-e^{-\beta\omega})J_1(\omega)&#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 v=v_g-v_L$&#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neq 0&#1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J_1(\omega)&#10;=\frac{-2}&#10;{1-e^{-\beta\omega}}&#10;\mbox{Im} G^R(\omega)&#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t')=\int^{t'}_{-\infty}K(t'-t)V(t) dt=\int_{0}^{\infty}K(\tau)V(t'-\tau) d\tau&#10;$&#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omega)=\int_{0}^{\infty}K(\tau)e^{i\omega \tau}d\tau=A(\omega)/V(\omega)&#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omega)=\chi(-\omega)&#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z)=\frac{\chi(z)}{z-u}&#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narray}&#10;\oint_c\frac{\chi(z)}{z-u}dz&amp;=&amp;P\int_{-\infty}^{+\infty}&#10;\frac{\chi(\omega)}{\omega-u}d\omega+\int^0_{\pi}ir e^{i\phi}d\phi&#10;\frac{\chi(u+re^{i\phi})}{(u+re^{i\phi})-u}&#10;-i\pi\chi(u)=0 \nonumber \\&#10;&amp;=&amp; P\int_{-\infty}^{+\infty}&#10;\frac{\chi(\omega)}{\omega-u}d\omega&#10;-i\pi\chi(u)\nonumber&#10;\end{eqnarray}&#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int_{-\infty}^{+\infty}\frac{\chi(\omega)}{\omega-u}d\omega&#10;=\int_{-\infty}^{u-r}\frac{\chi(\omega)}{\omega-u}d\omega&#10;+\int_{u+r}^{+\infty}\frac{\chi(\omega)}{\omega-u}d\omega&#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u)=\frac{1}{i\pi}P\int_{-\infty}^{+\infty}&#10;\frac{\chi(\omega)}{\omega-u}d\omega&#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hi(\omega)=\chi'(\omega)+\chi''(\omega)&#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L\neq v_g$&#10;&#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10;\chi'(u)=\frac{1}{\pi}P\int_{-\infty}^{+\infty}&#10;\frac{\chi''(\omega)}{\omega-u}d\omega &amp; \\&#10;\chi''(u)=-\frac{1}{\pi}P\int_{-\infty}^{+\infty}&#10;\frac{\chi'(\omega)}{\omega-u}d\omega &amp;&#10;\end{array}&#10;\right.&#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at{H}=-J\sum\limits_{\langle ij \rangle}s_i\cdot s_j$&#10;&#10;&#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at{H}=-J\sum\limits_{\langle ij \rangle}s_i s_j$&#10;&#10;&#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_i=\pm1$&#10;&#10;\end{document}"/>
  <p:tag name="IGUANATEXSIZE" val="1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 \rightarrow -s$&#10;&#10;\end{document}"/>
  <p:tag name="IGUANATEXSIZE" val="1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 \rightarrow -M$&#10;&#10;\end{document}"/>
  <p:tag name="IGUANATEXSIZE" val="1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angle \hat{\psi}(x)\rangle=\frac{\mbox{Tr}&#10;\left[ e^{-\beta \hat{H}(\hat{\psi})\hat{\psi}(x)}\right]}&#10;{\mbox{Tr}\left[e^{-\beta \hat{H}(\hat{\psi})}\right]},$&#10;&#10;\end{document}"/>
  <p:tag name="IGUANATEXSIZE" val="1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angle s \rangle=\frac{\mbox{Tr}&#10;\left[ e^{-\beta \hat{H}(s)}s\right]}&#10;{\mbox{Tr}\left[e^{-\beta \hat{H}(s)}\right]}$&#10;&#10;\end{document}"/>
  <p:tag name="IGUANATEXSIZE" val="1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lt;T_c)&#10;$&#10;&#10;\end{document}"/>
  <p:tag name="IGUANATEXSIZE" val="1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angle \psi \rangle \neq 0&#10;$&#10;&#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T_c$&#10;&#10;&#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angle M \rangle/N=\langle S \rangle \neq 0&#10;$&#10;&#10;\end{document}"/>
  <p:tag name="IGUANATEXSIZE" val="1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langle M \rangle}{V}\equiv \lim\limits_{B \rightarrow 0}&#10;\lim\limits_{V \rightarrow \infty}&#10;\frac{1}{V}&#10;\frac{\mbox{Tr}\left[e^{-\beta(\hat{H}-MB)}M \right]}&#10;{\mbox{Tr}\left[e^{-\beta(\hat{H}-MB)} \right]}&#10;\neq 0&#10;$&#10;&#10;\end{document}"/>
  <p:tag name="IGUANATEXSIZE" val="1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im\limits_{V \rightarrow \infty}&#10;\lim\limits_{B \rightarrow 0}&#10;\frac{1}{V}&#10;\frac{\mbox{Tr}\left[e^{-\beta(\hat{H}-MB)}M \right]}&#10;{\mbox{Tr}\left[e^{-\beta(\hat{H}-MB)} \right]}&#10;= 0&#10;$&#10;&#10;\end{document}"/>
  <p:tag name="IGUANATEXSIZE" val="15"/>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0)=-M(0)=0.&#10;$&#10;&#10;\end{document}"/>
  <p:tag name="IGUANATEXSIZE" val="15"/>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infty}(h)&#10;$&#10;&#10;\end{document}"/>
  <p:tag name="IGUANATEXSIZE" val="15"/>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infty}(h)&#10;$&#10;&#10;\end{document}"/>
  <p:tag name="IGUANATEXSIZE" val="15"/>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s=-\lim\limits_{h\rightarrow 0^+}\frac{G_{\infty}(h)}{\partial h}&#10;\neq 0&#10;$&#10;&#10;\end{document}"/>
  <p:tag name="IGUANATEXSIZE" val="15"/>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s=-\lim\limits_{h\rightarrow 0^-}\frac{G_{\infty}(h)}{\partial h}&#10;\neq 0&#10;$&#10;&#10;\end{document}"/>
  <p:tag name="IGUANATEXSIZE" val="15"/>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at{H}(J,\{s_i\},B)=&#10;\hat{H}(J,\{-s_i\},-B)&#10;$&#10;&#10;\end{document}"/>
  <p:tag name="IGUANATEXSIZE" val="15"/>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K,h)=G(K,-h)&#10;$&#10;&#10;\end{document}"/>
  <p:tag name="IGUANATEXSIZE" val="1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L= v_g$&#10;&#10;&#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K=J/(k_BT),h=B/(k_BT)&#10;$&#10;&#10;\end{document}"/>
  <p:tag name="IGUANATEXSIZE" val="15"/>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h)=-\frac{\partial G(K,h)}{\partial h}&#10;=-\frac{\partial G(K,-h)}{\partial h}&#10;=\frac{\partial G(K,-h)}{\partial -h}&#10;=-M(-h).&#10;$&#10;&#10;\end{document}"/>
  <p:tag name="IGUANATEXSIZE" val="15"/>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s_1,s_2,\ldots,s_n)&#10;$&#10;&#10;\end{document}"/>
  <p:tag name="IGUANATEXSIZE" val="15"/>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si(s,h)&#10;$&#10;&#10;\end{document}"/>
  <p:tag name="IGUANATEXSIZE" val="15"/>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int d^3r\psi(s,h)=\int d^3r\left[ \frac{1}{2}&#10;\left( \nabla s\right)^2+\frac{1}{2}r_0s^2+\frac{1}{4}u_0s^4-hs&#10;\right]&#10;$&#10;&#10;\end{document}"/>
  <p:tag name="IGUANATEXSIZE" val="15"/>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u_0/4&#10;$&#10;&#10;\end{document}"/>
  <p:tag name="IGUANATEXSIZE" val="15"/>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u_0&#10;$&#10;&#10;\end{document}"/>
  <p:tag name="IGUANATEXSIZE" val="15"/>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eta)&#10;$&#10;&#10;\end{document}"/>
  <p:tag name="IGUANATEXSIZE" val="15"/>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 \nabla s\right)^2\equiv\sum\limits_{i=1}^d&#10;\sum\limits_{\alpha=1}^n \left[\frac{\partial s_{\alpha}(r)}&#10;{\partial x_i}\right]^2,&#10;s^2\equiv \sum\limits_{\alpha=1}^n\left[ s_{\alpha}(r)&#10;\right]^2,&#10;s^4\equiv \left(s^2\right)^2&#10;$&#10;&#10;\end{document}"/>
  <p:tag name="IGUANATEXSIZE" val="15"/>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Z\equiv \int\prod\limits_{\alpha=1}^n Ds_{\alpha}e^H&#10;$&#10;&#10;\end{document}"/>
  <p:tag name="IGUANATEXSIZE" val="1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left(\frac{\partial G}{\partial H}\right)_{T,p}$&#10;&#10;&#10;\end{document}"/>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abla s=0&#10;$&#10;&#10;\end{document}"/>
  <p:tag name="IGUANATEXSIZE" val="15"/>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si(s)=\frac{1}{2}r_0s^2+\frac{1}{4}u_0s^4&#10;$&#10;&#10;\end{document}"/>
  <p:tag name="IGUANATEXSIZE" val="15"/>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0=at&#10;$&#10;&#10;\end{document}"/>
  <p:tag name="IGUANATEXSIZE" val="15"/>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gt;T_c&#10;$&#10;&#10;\end{document}"/>
  <p:tag name="IGUANATEXSIZE" val="15"/>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lt;T_c&#10;$&#10;&#10;\end{document}"/>
  <p:tag name="IGUANATEXSIZE" val="15"/>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sqrt{-r_0/u_0}&#10;$&#10;&#10;\end{document}"/>
  <p:tag name="IGUANATEXSIZE" val="15"/>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ec{n}=(1,0,0,...,0)&#10;$&#10;&#10;\end{document}"/>
  <p:tag name="IGUANATEXSIZE" val="15"/>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alpha}=\langle s_{\alpha}(r)\rangle\equiv mn_{\alpha}&#10;$&#10;&#10;\end{document}"/>
  <p:tag name="IGUANATEXSIZE" val="15"/>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1,1}(r)=\langle(s_1(r_1)-\langle s_1(r_1)\rangle)&#10;(s_1(r_2)-\langle s_1(r_2)\rangle)&#10;\rangle&#10;$&#10;&#10;\end{document}"/>
  <p:tag name="IGUANATEXSIZE" val="15"/>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alpha,\beta}(r)=\langle(s_{\alpha}(r_1)-\langle s_{\alpha}&#10;(r_1)\rangle)&#10;(s_{\beta}(r_2)-\langle s_{\beta}(r_2)\rangle)&#10;\rangle&#10;$&#10;&#10;\end{document}"/>
  <p:tag name="IGUANATEXSIZE" val="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TotalTime>
  <Words>3301</Words>
  <Application>Microsoft Office PowerPoint</Application>
  <PresentationFormat>全屏显示(4:3)</PresentationFormat>
  <Paragraphs>420</Paragraphs>
  <Slides>21</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3" baseType="lpstr">
      <vt:lpstr>Office 主题</vt:lpstr>
      <vt:lpstr>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dc:creator>
  <cp:lastModifiedBy> </cp:lastModifiedBy>
  <cp:revision>289</cp:revision>
  <dcterms:created xsi:type="dcterms:W3CDTF">2010-12-10T08:42:50Z</dcterms:created>
  <dcterms:modified xsi:type="dcterms:W3CDTF">2010-12-18T09:48:01Z</dcterms:modified>
</cp:coreProperties>
</file>