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47"/>
  </p:notesMasterIdLst>
  <p:handoutMasterIdLst>
    <p:handoutMasterId r:id="rId48"/>
  </p:handoutMasterIdLst>
  <p:sldIdLst>
    <p:sldId id="489" r:id="rId2"/>
    <p:sldId id="367" r:id="rId3"/>
    <p:sldId id="368" r:id="rId4"/>
    <p:sldId id="507" r:id="rId5"/>
    <p:sldId id="369" r:id="rId6"/>
    <p:sldId id="508" r:id="rId7"/>
    <p:sldId id="370" r:id="rId8"/>
    <p:sldId id="371" r:id="rId9"/>
    <p:sldId id="372" r:id="rId10"/>
    <p:sldId id="373" r:id="rId11"/>
    <p:sldId id="485" r:id="rId12"/>
    <p:sldId id="486" r:id="rId13"/>
    <p:sldId id="490" r:id="rId14"/>
    <p:sldId id="379" r:id="rId15"/>
    <p:sldId id="380" r:id="rId16"/>
    <p:sldId id="381" r:id="rId17"/>
    <p:sldId id="487" r:id="rId18"/>
    <p:sldId id="488" r:id="rId19"/>
    <p:sldId id="382" r:id="rId20"/>
    <p:sldId id="491" r:id="rId21"/>
    <p:sldId id="383" r:id="rId22"/>
    <p:sldId id="385" r:id="rId23"/>
    <p:sldId id="386" r:id="rId24"/>
    <p:sldId id="492" r:id="rId25"/>
    <p:sldId id="387" r:id="rId26"/>
    <p:sldId id="494" r:id="rId27"/>
    <p:sldId id="510" r:id="rId28"/>
    <p:sldId id="511" r:id="rId29"/>
    <p:sldId id="388" r:id="rId30"/>
    <p:sldId id="512" r:id="rId31"/>
    <p:sldId id="513" r:id="rId32"/>
    <p:sldId id="514" r:id="rId33"/>
    <p:sldId id="516" r:id="rId34"/>
    <p:sldId id="515" r:id="rId35"/>
    <p:sldId id="517" r:id="rId36"/>
    <p:sldId id="518" r:id="rId37"/>
    <p:sldId id="519" r:id="rId38"/>
    <p:sldId id="496" r:id="rId39"/>
    <p:sldId id="497" r:id="rId40"/>
    <p:sldId id="391" r:id="rId41"/>
    <p:sldId id="393" r:id="rId42"/>
    <p:sldId id="394" r:id="rId43"/>
    <p:sldId id="498" r:id="rId44"/>
    <p:sldId id="396" r:id="rId45"/>
    <p:sldId id="39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77187" autoAdjust="0"/>
  </p:normalViewPr>
  <p:slideViewPr>
    <p:cSldViewPr snapToGrid="0">
      <p:cViewPr varScale="1">
        <p:scale>
          <a:sx n="128" d="100"/>
          <a:sy n="128" d="100"/>
        </p:scale>
        <p:origin x="1424" y="176"/>
      </p:cViewPr>
      <p:guideLst>
        <p:guide orient="horz" pos="2160"/>
        <p:guide pos="2880"/>
      </p:guideLst>
    </p:cSldViewPr>
  </p:slideViewPr>
  <p:notesTextViewPr>
    <p:cViewPr>
      <p:scale>
        <a:sx n="1" d="1"/>
        <a:sy n="1" d="1"/>
      </p:scale>
      <p:origin x="0" y="0"/>
    </p:cViewPr>
  </p:notesTextViewPr>
  <p:sorterViewPr>
    <p:cViewPr>
      <p:scale>
        <a:sx n="1" d="1"/>
        <a:sy n="1" d="1"/>
      </p:scale>
      <p:origin x="0" y="-23676"/>
    </p:cViewPr>
  </p:sorterViewPr>
  <p:notesViewPr>
    <p:cSldViewPr snapToGrid="0">
      <p:cViewPr varScale="1">
        <p:scale>
          <a:sx n="63" d="100"/>
          <a:sy n="63" d="100"/>
        </p:scale>
        <p:origin x="-316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8EF9-44F6-454D-8E41-A11389644662}" type="datetimeFigureOut">
              <a:rPr lang="zh-CN" altLang="en-US" smtClean="0">
                <a:ea typeface="微软雅黑" panose="020B0503020204020204" pitchFamily="34" charset="-122"/>
              </a:rPr>
              <a:pPr/>
              <a:t>2024/2/29</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1A9D-CFA1-44EA-A565-5A0946D382EA}" type="slidenum">
              <a:rPr lang="zh-CN" altLang="en-US" smtClean="0">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2653336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EC7-120E-464C-9B5F-CEFBF2B62932}" type="datetimeFigureOut">
              <a:rPr lang="zh-CN" altLang="en-US" smtClean="0"/>
              <a:pPr/>
              <a:t>2024/2/29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8695-62D5-49EB-B718-1E634CFAFDB1}" type="slidenum">
              <a:rPr lang="zh-CN" altLang="en-US" smtClean="0"/>
              <a:pPr/>
              <a:t>‹#›</a:t>
            </a:fld>
            <a:endParaRPr lang="zh-CN" altLang="en-US"/>
          </a:p>
        </p:txBody>
      </p:sp>
    </p:spTree>
    <p:extLst>
      <p:ext uri="{BB962C8B-B14F-4D97-AF65-F5344CB8AC3E}">
        <p14:creationId xmlns:p14="http://schemas.microsoft.com/office/powerpoint/2010/main" val="286350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aike.baidu.com/view/1355.ht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baike.baidu.com/view/2358.htm" TargetMode="External"/><Relationship Id="rId5" Type="http://schemas.openxmlformats.org/officeDocument/2006/relationships/hyperlink" Target="http://baike.baidu.com/view/1125.htm" TargetMode="External"/><Relationship Id="rId4" Type="http://schemas.openxmlformats.org/officeDocument/2006/relationships/hyperlink" Target="http://baike.baidu.com/view/26651.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1</a:t>
            </a:fld>
            <a:endParaRPr lang="zh-CN" altLang="en-US"/>
          </a:p>
        </p:txBody>
      </p:sp>
    </p:spTree>
    <p:extLst>
      <p:ext uri="{BB962C8B-B14F-4D97-AF65-F5344CB8AC3E}">
        <p14:creationId xmlns:p14="http://schemas.microsoft.com/office/powerpoint/2010/main" val="31325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ChangeArrowheads="1" noTextEdit="1"/>
          </p:cNvSpPr>
          <p:nvPr>
            <p:ph type="sldImg" idx="4294967295"/>
          </p:nvPr>
        </p:nvSpPr>
        <p:spPr>
          <a:ln/>
        </p:spPr>
      </p:sp>
      <p:sp>
        <p:nvSpPr>
          <p:cNvPr id="84995" name="备注占位符 2"/>
          <p:cNvSpPr>
            <a:spLocks noGrp="1" noChangeArrowheads="1"/>
          </p:cNvSpPr>
          <p:nvPr>
            <p:ph type="body" idx="4294967295"/>
          </p:nvPr>
        </p:nvSpPr>
        <p:spPr>
          <a:noFill/>
          <a:ln/>
        </p:spPr>
        <p:txBody>
          <a:bodyPr>
            <a:prstTxWarp prst="textNoShape">
              <a:avLst/>
            </a:prstTxWarp>
          </a:bodyPr>
          <a:lstStyle/>
          <a:p>
            <a:r>
              <a:rPr lang="en-US" altLang="zh-CN" dirty="0"/>
              <a:t>03/04-Lecture 1 </a:t>
            </a:r>
            <a:endParaRPr lang="zh-CN" altLang="en-US" dirty="0"/>
          </a:p>
        </p:txBody>
      </p:sp>
      <p:sp>
        <p:nvSpPr>
          <p:cNvPr id="84996"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D32BCB8C-C72C-4880-826D-945D7AC17485}" type="datetime1">
              <a:rPr lang="zh-CN" altLang="en-US" smtClean="0"/>
              <a:pPr defTabSz="913550"/>
              <a:t>2024/2/29</a:t>
            </a:fld>
            <a:endParaRPr lang="zh-CN" altLang="en-US" dirty="0"/>
          </a:p>
        </p:txBody>
      </p:sp>
      <p:sp>
        <p:nvSpPr>
          <p:cNvPr id="84997"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84998" name="灯片编号占位符 5"/>
          <p:cNvSpPr>
            <a:spLocks noGrp="1" noChangeArrowheads="1"/>
          </p:cNvSpPr>
          <p:nvPr>
            <p:ph type="sldNum" sz="quarter" idx="5"/>
          </p:nvPr>
        </p:nvSpPr>
        <p:spPr>
          <a:noFill/>
          <a:ln>
            <a:headEnd/>
            <a:tailEnd/>
          </a:ln>
        </p:spPr>
        <p:txBody>
          <a:bodyPr/>
          <a:lstStyle/>
          <a:p>
            <a:pPr defTabSz="913550"/>
            <a:fld id="{9EBFFDEA-AFFB-42BC-8AC1-B67E4DF6CCC0}" type="slidenum">
              <a:rPr lang="zh-CN" altLang="en-US"/>
              <a:pPr defTabSz="913550"/>
              <a:t>10</a:t>
            </a:fld>
            <a:endParaRPr lang="zh-CN" altLang="en-US" dirty="0"/>
          </a:p>
        </p:txBody>
      </p:sp>
    </p:spTree>
    <p:extLst>
      <p:ext uri="{BB962C8B-B14F-4D97-AF65-F5344CB8AC3E}">
        <p14:creationId xmlns:p14="http://schemas.microsoft.com/office/powerpoint/2010/main" val="203908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ChangeArrowheads="1" noTextEdit="1"/>
          </p:cNvSpPr>
          <p:nvPr>
            <p:ph type="sldImg" idx="4294967295"/>
          </p:nvPr>
        </p:nvSpPr>
        <p:spPr>
          <a:ln/>
        </p:spPr>
      </p:sp>
      <p:sp>
        <p:nvSpPr>
          <p:cNvPr id="84995" name="备注占位符 2"/>
          <p:cNvSpPr>
            <a:spLocks noGrp="1" noChangeArrowheads="1"/>
          </p:cNvSpPr>
          <p:nvPr>
            <p:ph type="body" idx="4294967295"/>
          </p:nvPr>
        </p:nvSpPr>
        <p:spPr>
          <a:noFill/>
          <a:ln/>
        </p:spPr>
        <p:txBody>
          <a:bodyPr>
            <a:prstTxWarp prst="textNoShape">
              <a:avLst/>
            </a:prstTxWarp>
          </a:bodyPr>
          <a:lstStyle/>
          <a:p>
            <a:r>
              <a:rPr lang="en-US" altLang="zh-CN" dirty="0"/>
              <a:t>03/04-Lecture 1 </a:t>
            </a:r>
            <a:endParaRPr lang="zh-CN" altLang="en-US" dirty="0"/>
          </a:p>
        </p:txBody>
      </p:sp>
      <p:sp>
        <p:nvSpPr>
          <p:cNvPr id="84996"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D32BCB8C-C72C-4880-826D-945D7AC17485}" type="datetime1">
              <a:rPr lang="zh-CN" altLang="en-US" smtClean="0"/>
              <a:pPr defTabSz="913550"/>
              <a:t>2024/2/29</a:t>
            </a:fld>
            <a:endParaRPr lang="zh-CN" altLang="en-US" dirty="0"/>
          </a:p>
        </p:txBody>
      </p:sp>
      <p:sp>
        <p:nvSpPr>
          <p:cNvPr id="84997"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84998" name="灯片编号占位符 5"/>
          <p:cNvSpPr>
            <a:spLocks noGrp="1" noChangeArrowheads="1"/>
          </p:cNvSpPr>
          <p:nvPr>
            <p:ph type="sldNum" sz="quarter" idx="5"/>
          </p:nvPr>
        </p:nvSpPr>
        <p:spPr>
          <a:noFill/>
          <a:ln>
            <a:headEnd/>
            <a:tailEnd/>
          </a:ln>
        </p:spPr>
        <p:txBody>
          <a:bodyPr/>
          <a:lstStyle/>
          <a:p>
            <a:pPr defTabSz="913550"/>
            <a:fld id="{9EBFFDEA-AFFB-42BC-8AC1-B67E4DF6CCC0}" type="slidenum">
              <a:rPr lang="zh-CN" altLang="en-US"/>
              <a:pPr defTabSz="913550"/>
              <a:t>11</a:t>
            </a:fld>
            <a:endParaRPr lang="zh-CN" altLang="en-US" dirty="0"/>
          </a:p>
        </p:txBody>
      </p:sp>
    </p:spTree>
    <p:extLst>
      <p:ext uri="{BB962C8B-B14F-4D97-AF65-F5344CB8AC3E}">
        <p14:creationId xmlns:p14="http://schemas.microsoft.com/office/powerpoint/2010/main" val="343920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ChangeArrowheads="1" noTextEdit="1"/>
          </p:cNvSpPr>
          <p:nvPr>
            <p:ph type="sldImg" idx="4294967295"/>
          </p:nvPr>
        </p:nvSpPr>
        <p:spPr>
          <a:ln/>
        </p:spPr>
      </p:sp>
      <p:sp>
        <p:nvSpPr>
          <p:cNvPr id="84995" name="备注占位符 2"/>
          <p:cNvSpPr>
            <a:spLocks noGrp="1" noChangeArrowheads="1"/>
          </p:cNvSpPr>
          <p:nvPr>
            <p:ph type="body" idx="4294967295"/>
          </p:nvPr>
        </p:nvSpPr>
        <p:spPr>
          <a:noFill/>
          <a:ln/>
        </p:spPr>
        <p:txBody>
          <a:bodyPr>
            <a:prstTxWarp prst="textNoShape">
              <a:avLst/>
            </a:prstTxWarp>
          </a:bodyPr>
          <a:lstStyle/>
          <a:p>
            <a:r>
              <a:rPr lang="en-US" altLang="zh-CN" dirty="0"/>
              <a:t>03/04-Lecture 1 </a:t>
            </a:r>
            <a:endParaRPr lang="zh-CN" altLang="en-US" dirty="0"/>
          </a:p>
        </p:txBody>
      </p:sp>
      <p:sp>
        <p:nvSpPr>
          <p:cNvPr id="84996"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D32BCB8C-C72C-4880-826D-945D7AC17485}" type="datetime1">
              <a:rPr lang="zh-CN" altLang="en-US" smtClean="0"/>
              <a:pPr defTabSz="913550"/>
              <a:t>2024/2/29</a:t>
            </a:fld>
            <a:endParaRPr lang="zh-CN" altLang="en-US" dirty="0"/>
          </a:p>
        </p:txBody>
      </p:sp>
      <p:sp>
        <p:nvSpPr>
          <p:cNvPr id="84997"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84998" name="灯片编号占位符 5"/>
          <p:cNvSpPr>
            <a:spLocks noGrp="1" noChangeArrowheads="1"/>
          </p:cNvSpPr>
          <p:nvPr>
            <p:ph type="sldNum" sz="quarter" idx="5"/>
          </p:nvPr>
        </p:nvSpPr>
        <p:spPr>
          <a:noFill/>
          <a:ln>
            <a:headEnd/>
            <a:tailEnd/>
          </a:ln>
        </p:spPr>
        <p:txBody>
          <a:bodyPr/>
          <a:lstStyle/>
          <a:p>
            <a:pPr defTabSz="913550"/>
            <a:fld id="{9EBFFDEA-AFFB-42BC-8AC1-B67E4DF6CCC0}" type="slidenum">
              <a:rPr lang="zh-CN" altLang="en-US"/>
              <a:pPr defTabSz="913550"/>
              <a:t>12</a:t>
            </a:fld>
            <a:endParaRPr lang="zh-CN" altLang="en-US" dirty="0"/>
          </a:p>
        </p:txBody>
      </p:sp>
    </p:spTree>
    <p:extLst>
      <p:ext uri="{BB962C8B-B14F-4D97-AF65-F5344CB8AC3E}">
        <p14:creationId xmlns:p14="http://schemas.microsoft.com/office/powerpoint/2010/main" val="330427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a:ln>
            <a:headEnd/>
            <a:tailEnd/>
          </a:ln>
        </p:spPr>
        <p:txBody>
          <a:bodyPr>
            <a:prstTxWarp prst="textNoShape">
              <a:avLst/>
            </a:prstTxWarp>
          </a:bodyPr>
          <a:lstStyle/>
          <a:p>
            <a:pPr defTabSz="913550"/>
            <a:fld id="{361B3420-D3B4-4FEF-91A5-AFE43883FE33}" type="datetime1">
              <a:rPr lang="zh-CN" altLang="en-US" smtClean="0"/>
              <a:pPr defTabSz="913550"/>
              <a:t>2024/2/29</a:t>
            </a:fld>
            <a:endParaRPr lang="zh-CN" altLang="en-US" dirty="0"/>
          </a:p>
        </p:txBody>
      </p:sp>
      <p:sp>
        <p:nvSpPr>
          <p:cNvPr id="93187" name="Rectangle 6"/>
          <p:cNvSpPr>
            <a:spLocks noGrp="1" noChangeArrowheads="1"/>
          </p:cNvSpPr>
          <p:nvPr>
            <p:ph type="ftr" sz="quarter" idx="4"/>
          </p:nvPr>
        </p:nvSpPr>
        <p:spPr>
          <a:noFill/>
          <a:ln>
            <a:headEnd/>
            <a:tailEnd/>
          </a:ln>
        </p:spPr>
        <p:txBody>
          <a:bodyPr>
            <a:prstTxWarp prst="textNoShape">
              <a:avLst/>
            </a:prstTxWarp>
          </a:bodyPr>
          <a:lstStyle/>
          <a:p>
            <a:pPr defTabSz="913550"/>
            <a:r>
              <a:rPr lang="en-US" altLang="zh-CN" dirty="0"/>
              <a:t>Chapter 2 — Instructions: Language of the Computer</a:t>
            </a:r>
          </a:p>
        </p:txBody>
      </p:sp>
      <p:sp>
        <p:nvSpPr>
          <p:cNvPr id="93188" name="Rectangle 7"/>
          <p:cNvSpPr>
            <a:spLocks noGrp="1" noChangeArrowheads="1"/>
          </p:cNvSpPr>
          <p:nvPr>
            <p:ph type="sldNum" sz="quarter" idx="5"/>
          </p:nvPr>
        </p:nvSpPr>
        <p:spPr>
          <a:noFill/>
          <a:ln>
            <a:headEnd/>
            <a:tailEnd/>
          </a:ln>
        </p:spPr>
        <p:txBody>
          <a:bodyPr/>
          <a:lstStyle/>
          <a:p>
            <a:pPr defTabSz="913550"/>
            <a:fld id="{EB3F96CE-EAFE-4D80-9FCC-49112769A7E6}" type="slidenum">
              <a:rPr lang="en-US" altLang="zh-CN"/>
              <a:pPr defTabSz="913550"/>
              <a:t>14</a:t>
            </a:fld>
            <a:endParaRPr lang="en-US" altLang="zh-CN" dirty="0"/>
          </a:p>
        </p:txBody>
      </p:sp>
      <p:sp>
        <p:nvSpPr>
          <p:cNvPr id="93189" name="Rectangle 2"/>
          <p:cNvSpPr>
            <a:spLocks noGrp="1" noRot="1" noChangeAspect="1" noChangeArrowheads="1" noTextEdit="1"/>
          </p:cNvSpPr>
          <p:nvPr>
            <p:ph type="sldImg" idx="4294967295"/>
          </p:nvPr>
        </p:nvSpPr>
        <p:spPr>
          <a:ln/>
        </p:spPr>
      </p:sp>
      <p:sp>
        <p:nvSpPr>
          <p:cNvPr id="93190" name="Rectangle 3"/>
          <p:cNvSpPr>
            <a:spLocks noGrp="1" noChangeArrowheads="1"/>
          </p:cNvSpPr>
          <p:nvPr>
            <p:ph type="body" idx="4294967295"/>
          </p:nvPr>
        </p:nvSpPr>
        <p:spPr>
          <a:noFill/>
          <a:ln/>
        </p:spPr>
        <p:txBody>
          <a:bodyPr>
            <a:prstTxWarp prst="textNoShape">
              <a:avLst/>
            </a:prstTxWarp>
          </a:bodyPr>
          <a:lstStyle/>
          <a:p>
            <a:endParaRPr lang="en-AU" altLang="zh-CN" dirty="0"/>
          </a:p>
        </p:txBody>
      </p:sp>
    </p:spTree>
    <p:extLst>
      <p:ext uri="{BB962C8B-B14F-4D97-AF65-F5344CB8AC3E}">
        <p14:creationId xmlns:p14="http://schemas.microsoft.com/office/powerpoint/2010/main" val="259049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idx="5"/>
          </p:nvPr>
        </p:nvSpPr>
        <p:spPr>
          <a:noFill/>
          <a:ln>
            <a:headEnd/>
            <a:tailEnd/>
          </a:ln>
        </p:spPr>
        <p:txBody>
          <a:bodyPr/>
          <a:lstStyle/>
          <a:p>
            <a:pPr defTabSz="913550">
              <a:tabLst>
                <a:tab pos="441940" algn="l"/>
                <a:tab pos="883879" algn="l"/>
                <a:tab pos="1325819" algn="l"/>
                <a:tab pos="1767758" algn="l"/>
                <a:tab pos="2209698" algn="l"/>
                <a:tab pos="2651637" algn="l"/>
                <a:tab pos="3093577" algn="l"/>
              </a:tabLst>
            </a:pPr>
            <a:fld id="{8464A8C2-DF65-4E35-BE04-CDA0FF54F318}" type="slidenum">
              <a:rPr lang="en-US" altLang="en-US">
                <a:solidFill>
                  <a:srgbClr val="000000"/>
                </a:solidFill>
                <a:ea typeface="微软雅黑" pitchFamily="34" charset="-122"/>
              </a:rPr>
              <a:pPr defTabSz="913550">
                <a:tabLst>
                  <a:tab pos="441940" algn="l"/>
                  <a:tab pos="883879" algn="l"/>
                  <a:tab pos="1325819" algn="l"/>
                  <a:tab pos="1767758" algn="l"/>
                  <a:tab pos="2209698" algn="l"/>
                  <a:tab pos="2651637" algn="l"/>
                  <a:tab pos="3093577" algn="l"/>
                </a:tabLst>
              </a:pPr>
              <a:t>15</a:t>
            </a:fld>
            <a:endParaRPr lang="en-US" altLang="en-US" dirty="0">
              <a:solidFill>
                <a:srgbClr val="000000"/>
              </a:solidFill>
              <a:ea typeface="微软雅黑" pitchFamily="34" charset="-122"/>
            </a:endParaRPr>
          </a:p>
        </p:txBody>
      </p:sp>
      <p:sp>
        <p:nvSpPr>
          <p:cNvPr id="95235" name="Rectangle 1"/>
          <p:cNvSpPr>
            <a:spLocks noGrp="1" noRot="1" noChangeAspect="1" noChangeArrowheads="1" noTextEdit="1"/>
          </p:cNvSpPr>
          <p:nvPr>
            <p:ph type="sldImg" idx="4294967295"/>
          </p:nvPr>
        </p:nvSpPr>
        <p:spPr>
          <a:xfrm>
            <a:off x="1077913" y="800100"/>
            <a:ext cx="5264150" cy="3949700"/>
          </a:xfrm>
          <a:solidFill>
            <a:srgbClr val="FFFFFF"/>
          </a:solidFill>
          <a:ln/>
        </p:spPr>
      </p:sp>
      <p:sp>
        <p:nvSpPr>
          <p:cNvPr id="95236" name="Rectangle 2"/>
          <p:cNvSpPr>
            <a:spLocks noGrp="1" noChangeArrowheads="1"/>
          </p:cNvSpPr>
          <p:nvPr>
            <p:ph type="body" idx="4294967295"/>
          </p:nvPr>
        </p:nvSpPr>
        <p:spPr>
          <a:xfrm>
            <a:off x="741911" y="5002849"/>
            <a:ext cx="5938405" cy="4740116"/>
          </a:xfrm>
          <a:noFill/>
          <a:ln/>
        </p:spPr>
        <p:txBody>
          <a:bodyPr wrap="none" anchor="ctr">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51871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a:ln/>
        </p:spPr>
      </p:sp>
      <p:sp>
        <p:nvSpPr>
          <p:cNvPr id="97283" name="备注占位符 2"/>
          <p:cNvSpPr>
            <a:spLocks noGrp="1" noChangeArrowheads="1"/>
          </p:cNvSpPr>
          <p:nvPr>
            <p:ph type="body" idx="4294967295"/>
          </p:nvPr>
        </p:nvSpPr>
        <p:spPr>
          <a:noFill/>
          <a:ln/>
        </p:spPr>
        <p:txBody>
          <a:bodyPr>
            <a:prstTxWarp prst="textNoShape">
              <a:avLst/>
            </a:prstTxWarp>
          </a:bodyPr>
          <a:lstStyle/>
          <a:p>
            <a:endParaRPr lang="zh-CN" altLang="en-US" dirty="0"/>
          </a:p>
        </p:txBody>
      </p:sp>
      <p:sp>
        <p:nvSpPr>
          <p:cNvPr id="97284"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F975A7E6-CC4C-480D-955C-7A83A0FC4A2B}" type="datetime1">
              <a:rPr lang="zh-CN" altLang="en-US" smtClean="0"/>
              <a:pPr defTabSz="913550"/>
              <a:t>2024/2/29</a:t>
            </a:fld>
            <a:endParaRPr lang="zh-CN" altLang="en-US" dirty="0"/>
          </a:p>
        </p:txBody>
      </p:sp>
      <p:sp>
        <p:nvSpPr>
          <p:cNvPr id="97285"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97286" name="灯片编号占位符 5"/>
          <p:cNvSpPr>
            <a:spLocks noGrp="1" noChangeArrowheads="1"/>
          </p:cNvSpPr>
          <p:nvPr>
            <p:ph type="sldNum" sz="quarter" idx="5"/>
          </p:nvPr>
        </p:nvSpPr>
        <p:spPr>
          <a:noFill/>
          <a:ln>
            <a:headEnd/>
            <a:tailEnd/>
          </a:ln>
        </p:spPr>
        <p:txBody>
          <a:bodyPr/>
          <a:lstStyle/>
          <a:p>
            <a:pPr defTabSz="913550"/>
            <a:fld id="{F909050C-696E-47DD-8CDD-BDC411D3E8E2}" type="slidenum">
              <a:rPr lang="zh-CN" altLang="en-US"/>
              <a:pPr defTabSz="913550"/>
              <a:t>16</a:t>
            </a:fld>
            <a:endParaRPr lang="zh-CN" altLang="en-US" dirty="0"/>
          </a:p>
        </p:txBody>
      </p:sp>
    </p:spTree>
    <p:extLst>
      <p:ext uri="{BB962C8B-B14F-4D97-AF65-F5344CB8AC3E}">
        <p14:creationId xmlns:p14="http://schemas.microsoft.com/office/powerpoint/2010/main" val="234386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a:ln/>
        </p:spPr>
      </p:sp>
      <p:sp>
        <p:nvSpPr>
          <p:cNvPr id="97283" name="备注占位符 2"/>
          <p:cNvSpPr>
            <a:spLocks noGrp="1" noChangeArrowheads="1"/>
          </p:cNvSpPr>
          <p:nvPr>
            <p:ph type="body" idx="4294967295"/>
          </p:nvPr>
        </p:nvSpPr>
        <p:spPr>
          <a:noFill/>
          <a:ln/>
        </p:spPr>
        <p:txBody>
          <a:bodyPr>
            <a:prstTxWarp prst="textNoShape">
              <a:avLst/>
            </a:prstTxWarp>
          </a:bodyPr>
          <a:lstStyle/>
          <a:p>
            <a:endParaRPr lang="zh-CN" altLang="en-US" dirty="0"/>
          </a:p>
        </p:txBody>
      </p:sp>
      <p:sp>
        <p:nvSpPr>
          <p:cNvPr id="97284"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F975A7E6-CC4C-480D-955C-7A83A0FC4A2B}" type="datetime1">
              <a:rPr lang="zh-CN" altLang="en-US" smtClean="0"/>
              <a:pPr defTabSz="913550"/>
              <a:t>2024/2/29</a:t>
            </a:fld>
            <a:endParaRPr lang="zh-CN" altLang="en-US" dirty="0"/>
          </a:p>
        </p:txBody>
      </p:sp>
      <p:sp>
        <p:nvSpPr>
          <p:cNvPr id="97285"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97286" name="灯片编号占位符 5"/>
          <p:cNvSpPr>
            <a:spLocks noGrp="1" noChangeArrowheads="1"/>
          </p:cNvSpPr>
          <p:nvPr>
            <p:ph type="sldNum" sz="quarter" idx="5"/>
          </p:nvPr>
        </p:nvSpPr>
        <p:spPr>
          <a:noFill/>
          <a:ln>
            <a:headEnd/>
            <a:tailEnd/>
          </a:ln>
        </p:spPr>
        <p:txBody>
          <a:bodyPr/>
          <a:lstStyle/>
          <a:p>
            <a:pPr defTabSz="913550"/>
            <a:fld id="{F909050C-696E-47DD-8CDD-BDC411D3E8E2}" type="slidenum">
              <a:rPr lang="zh-CN" altLang="en-US"/>
              <a:pPr defTabSz="913550"/>
              <a:t>17</a:t>
            </a:fld>
            <a:endParaRPr lang="zh-CN" altLang="en-US" dirty="0"/>
          </a:p>
        </p:txBody>
      </p:sp>
    </p:spTree>
    <p:extLst>
      <p:ext uri="{BB962C8B-B14F-4D97-AF65-F5344CB8AC3E}">
        <p14:creationId xmlns:p14="http://schemas.microsoft.com/office/powerpoint/2010/main" val="398900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865E7C9-BE37-8149-BD89-DAB2A5E40AA8}" type="slidenum">
              <a:rPr lang="en-US"/>
              <a:pPr/>
              <a:t>18</a:t>
            </a:fld>
            <a:endParaRPr lang="en-US"/>
          </a:p>
        </p:txBody>
      </p:sp>
      <p:sp>
        <p:nvSpPr>
          <p:cNvPr id="4608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r>
              <a:rPr lang="en-US" dirty="0"/>
              <a:t>A</a:t>
            </a:r>
            <a:r>
              <a:rPr lang="en-US" baseline="0" dirty="0"/>
              <a:t> new class of computers emerges every 10 years. In current years, embedded </a:t>
            </a:r>
            <a:r>
              <a:rPr lang="en-US" baseline="0" dirty="0" err="1"/>
              <a:t>IoT</a:t>
            </a:r>
            <a:r>
              <a:rPr lang="en-US" baseline="0" dirty="0"/>
              <a:t> devices are increasingly deployed.</a:t>
            </a:r>
            <a:endParaRPr lang="en-US" dirty="0"/>
          </a:p>
        </p:txBody>
      </p:sp>
    </p:spTree>
    <p:extLst>
      <p:ext uri="{BB962C8B-B14F-4D97-AF65-F5344CB8AC3E}">
        <p14:creationId xmlns:p14="http://schemas.microsoft.com/office/powerpoint/2010/main" val="1722994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idx="5"/>
          </p:nvPr>
        </p:nvSpPr>
        <p:spPr>
          <a:noFill/>
          <a:ln>
            <a:headEnd/>
            <a:tailEnd/>
          </a:ln>
        </p:spPr>
        <p:txBody>
          <a:bodyPr/>
          <a:lstStyle/>
          <a:p>
            <a:pPr defTabSz="913550">
              <a:tabLst>
                <a:tab pos="441940" algn="l"/>
                <a:tab pos="883879" algn="l"/>
                <a:tab pos="1325819" algn="l"/>
                <a:tab pos="1767758" algn="l"/>
                <a:tab pos="2209698" algn="l"/>
                <a:tab pos="2651637" algn="l"/>
                <a:tab pos="3093577" algn="l"/>
              </a:tabLst>
            </a:pPr>
            <a:fld id="{81D35879-F4A2-4EC5-A208-37196A3BFD79}" type="slidenum">
              <a:rPr lang="en-US" altLang="en-US">
                <a:solidFill>
                  <a:srgbClr val="000000"/>
                </a:solidFill>
                <a:ea typeface="微软雅黑" pitchFamily="34" charset="-122"/>
              </a:rPr>
              <a:pPr defTabSz="913550">
                <a:tabLst>
                  <a:tab pos="441940" algn="l"/>
                  <a:tab pos="883879" algn="l"/>
                  <a:tab pos="1325819" algn="l"/>
                  <a:tab pos="1767758" algn="l"/>
                  <a:tab pos="2209698" algn="l"/>
                  <a:tab pos="2651637" algn="l"/>
                  <a:tab pos="3093577" algn="l"/>
                </a:tabLst>
              </a:pPr>
              <a:t>19</a:t>
            </a:fld>
            <a:endParaRPr lang="en-US" altLang="en-US" dirty="0">
              <a:solidFill>
                <a:srgbClr val="000000"/>
              </a:solidFill>
              <a:ea typeface="微软雅黑" pitchFamily="34" charset="-122"/>
            </a:endParaRPr>
          </a:p>
        </p:txBody>
      </p:sp>
      <p:sp>
        <p:nvSpPr>
          <p:cNvPr id="99331" name="Rectangle 1"/>
          <p:cNvSpPr>
            <a:spLocks noGrp="1" noRot="1" noChangeAspect="1" noChangeArrowheads="1" noTextEdit="1"/>
          </p:cNvSpPr>
          <p:nvPr>
            <p:ph type="sldImg" idx="4294967295"/>
          </p:nvPr>
        </p:nvSpPr>
        <p:spPr>
          <a:xfrm>
            <a:off x="1077913" y="800100"/>
            <a:ext cx="5264150" cy="3949700"/>
          </a:xfrm>
          <a:solidFill>
            <a:srgbClr val="FFFFFF"/>
          </a:solidFill>
          <a:ln/>
        </p:spPr>
      </p:sp>
      <p:sp>
        <p:nvSpPr>
          <p:cNvPr id="99332" name="Rectangle 2"/>
          <p:cNvSpPr>
            <a:spLocks noGrp="1" noChangeArrowheads="1"/>
          </p:cNvSpPr>
          <p:nvPr>
            <p:ph type="body" idx="4294967295"/>
          </p:nvPr>
        </p:nvSpPr>
        <p:spPr>
          <a:xfrm>
            <a:off x="741911" y="5002849"/>
            <a:ext cx="5938405" cy="4740116"/>
          </a:xfrm>
          <a:noFill/>
          <a:ln/>
        </p:spPr>
        <p:txBody>
          <a:bodyPr wrap="none" anchor="ctr">
            <a:prstTxWarp prst="textNoShape">
              <a:avLst/>
            </a:prstTxWarp>
          </a:bodyPr>
          <a:lstStyle/>
          <a:p>
            <a:endParaRPr lang="en-US" altLang="en-US" dirty="0">
              <a:latin typeface="Times New Roman" pitchFamily="18" charset="0"/>
            </a:endParaRPr>
          </a:p>
        </p:txBody>
      </p:sp>
    </p:spTree>
    <p:extLst>
      <p:ext uri="{BB962C8B-B14F-4D97-AF65-F5344CB8AC3E}">
        <p14:creationId xmlns:p14="http://schemas.microsoft.com/office/powerpoint/2010/main" val="71028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a:ln/>
        </p:spPr>
      </p:sp>
      <p:sp>
        <p:nvSpPr>
          <p:cNvPr id="101379" name="备注占位符 2"/>
          <p:cNvSpPr>
            <a:spLocks noGrp="1" noChangeArrowheads="1"/>
          </p:cNvSpPr>
          <p:nvPr>
            <p:ph type="body" idx="4294967295"/>
          </p:nvPr>
        </p:nvSpPr>
        <p:spPr>
          <a:noFill/>
          <a:ln/>
        </p:spPr>
        <p:txBody>
          <a:bodyPr>
            <a:prstTxWarp prst="textNoShape">
              <a:avLst/>
            </a:prstTxWarp>
          </a:bodyPr>
          <a:lstStyle/>
          <a:p>
            <a:endParaRPr lang="zh-CN" altLang="en-US" dirty="0"/>
          </a:p>
        </p:txBody>
      </p:sp>
      <p:sp>
        <p:nvSpPr>
          <p:cNvPr id="101380"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E6C9C56C-1839-48EC-93C6-727C1828EDB4}" type="datetime1">
              <a:rPr lang="zh-CN" altLang="en-US" smtClean="0"/>
              <a:pPr defTabSz="913550"/>
              <a:t>2024/2/29</a:t>
            </a:fld>
            <a:endParaRPr lang="zh-CN" altLang="en-US" dirty="0"/>
          </a:p>
        </p:txBody>
      </p:sp>
      <p:sp>
        <p:nvSpPr>
          <p:cNvPr id="101381"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101382" name="灯片编号占位符 5"/>
          <p:cNvSpPr>
            <a:spLocks noGrp="1" noChangeArrowheads="1"/>
          </p:cNvSpPr>
          <p:nvPr>
            <p:ph type="sldNum" sz="quarter" idx="5"/>
          </p:nvPr>
        </p:nvSpPr>
        <p:spPr>
          <a:noFill/>
          <a:ln>
            <a:headEnd/>
            <a:tailEnd/>
          </a:ln>
        </p:spPr>
        <p:txBody>
          <a:bodyPr/>
          <a:lstStyle/>
          <a:p>
            <a:pPr defTabSz="913550"/>
            <a:fld id="{A0621030-39C5-4E55-8F90-374B7CDE7B51}" type="slidenum">
              <a:rPr lang="zh-CN" altLang="en-US"/>
              <a:pPr defTabSz="913550"/>
              <a:t>21</a:t>
            </a:fld>
            <a:endParaRPr lang="zh-CN" altLang="en-US" dirty="0"/>
          </a:p>
        </p:txBody>
      </p:sp>
    </p:spTree>
    <p:extLst>
      <p:ext uri="{BB962C8B-B14F-4D97-AF65-F5344CB8AC3E}">
        <p14:creationId xmlns:p14="http://schemas.microsoft.com/office/powerpoint/2010/main" val="363349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2</a:t>
            </a:fld>
            <a:endParaRPr lang="zh-CN" altLang="en-US"/>
          </a:p>
        </p:txBody>
      </p:sp>
    </p:spTree>
    <p:extLst>
      <p:ext uri="{BB962C8B-B14F-4D97-AF65-F5344CB8AC3E}">
        <p14:creationId xmlns:p14="http://schemas.microsoft.com/office/powerpoint/2010/main" val="1152888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a:ln>
            <a:headEnd/>
            <a:tailEnd/>
          </a:ln>
        </p:spPr>
        <p:txBody>
          <a:bodyPr/>
          <a:lstStyle/>
          <a:p>
            <a:pPr defTabSz="913550"/>
            <a:fld id="{72096CB5-43EC-4609-8DA5-21BE4FE27DD1}" type="slidenum">
              <a:rPr lang="zh-CN" altLang="en-US"/>
              <a:pPr defTabSz="913550"/>
              <a:t>26</a:t>
            </a:fld>
            <a:endParaRPr lang="zh-CN" altLang="en-US" dirty="0"/>
          </a:p>
        </p:txBody>
      </p:sp>
      <p:sp>
        <p:nvSpPr>
          <p:cNvPr id="107523" name="Rectangle 2"/>
          <p:cNvSpPr>
            <a:spLocks noGrp="1" noRot="1" noChangeAspect="1" noChangeArrowheads="1" noTextEdit="1"/>
          </p:cNvSpPr>
          <p:nvPr>
            <p:ph type="sldImg" idx="4294967295"/>
          </p:nvPr>
        </p:nvSpPr>
        <p:spPr>
          <a:ln/>
        </p:spPr>
      </p:sp>
      <p:sp>
        <p:nvSpPr>
          <p:cNvPr id="107524" name="Rectangle 3"/>
          <p:cNvSpPr>
            <a:spLocks noGrp="1" noChangeArrowheads="1"/>
          </p:cNvSpPr>
          <p:nvPr>
            <p:ph type="body" idx="4294967295"/>
          </p:nvPr>
        </p:nvSpPr>
        <p:spPr>
          <a:noFill/>
          <a:ln/>
        </p:spPr>
        <p:txBody>
          <a:bodyPr>
            <a:prstTxWarp prst="textNoShape">
              <a:avLst/>
            </a:prstTxWarp>
          </a:bodyPr>
          <a:lstStyle/>
          <a:p>
            <a:endParaRPr lang="zh-CN" altLang="en-US"/>
          </a:p>
        </p:txBody>
      </p:sp>
      <p:sp>
        <p:nvSpPr>
          <p:cNvPr id="107525" name="日期占位符 1"/>
          <p:cNvSpPr>
            <a:spLocks noGrp="1" noChangeArrowheads="1"/>
          </p:cNvSpPr>
          <p:nvPr>
            <p:ph type="dt" sz="quarter" idx="1"/>
          </p:nvPr>
        </p:nvSpPr>
        <p:spPr>
          <a:noFill/>
          <a:ln>
            <a:headEnd/>
            <a:tailEnd/>
          </a:ln>
        </p:spPr>
        <p:txBody>
          <a:bodyPr>
            <a:prstTxWarp prst="textNoShape">
              <a:avLst/>
            </a:prstTxWarp>
          </a:bodyPr>
          <a:lstStyle/>
          <a:p>
            <a:pPr defTabSz="913550"/>
            <a:fld id="{1BCA9147-26B2-4932-8B17-4EA29D981651}" type="datetime1">
              <a:rPr lang="zh-CN" altLang="en-US" smtClean="0"/>
              <a:pPr defTabSz="913550"/>
              <a:t>2024/2/29</a:t>
            </a:fld>
            <a:endParaRPr lang="zh-CN" altLang="en-US" dirty="0"/>
          </a:p>
        </p:txBody>
      </p:sp>
      <p:sp>
        <p:nvSpPr>
          <p:cNvPr id="107526" name="页脚占位符 2"/>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Tree>
    <p:extLst>
      <p:ext uri="{BB962C8B-B14F-4D97-AF65-F5344CB8AC3E}">
        <p14:creationId xmlns:p14="http://schemas.microsoft.com/office/powerpoint/2010/main" val="2107910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ChangeArrowheads="1" noTextEdit="1"/>
          </p:cNvSpPr>
          <p:nvPr>
            <p:ph type="sldImg" idx="4294967295"/>
          </p:nvPr>
        </p:nvSpPr>
        <p:spPr>
          <a:ln/>
        </p:spPr>
      </p:sp>
      <p:sp>
        <p:nvSpPr>
          <p:cNvPr id="180227" name="备注占位符 2"/>
          <p:cNvSpPr>
            <a:spLocks noGrp="1" noChangeArrowheads="1"/>
          </p:cNvSpPr>
          <p:nvPr>
            <p:ph type="body" idx="4294967295"/>
          </p:nvPr>
        </p:nvSpPr>
        <p:spPr/>
        <p:txBody>
          <a:bodyPr>
            <a:prstTxWarp prst="textNoShape">
              <a:avLst/>
            </a:prstTxWarp>
          </a:bodyPr>
          <a:lstStyle/>
          <a:p>
            <a:endParaRPr lang="zh-CN" altLang="en-US"/>
          </a:p>
        </p:txBody>
      </p:sp>
      <p:sp>
        <p:nvSpPr>
          <p:cNvPr id="180228" name="灯片编号占位符 3"/>
          <p:cNvSpPr>
            <a:spLocks noGrp="1" noChangeArrowheads="1"/>
          </p:cNvSpPr>
          <p:nvPr>
            <p:ph type="sldNum" sz="quarter" idx="5"/>
          </p:nvPr>
        </p:nvSpPr>
        <p:spPr>
          <a:noFill/>
          <a:ln>
            <a:headEnd/>
            <a:tailEnd/>
          </a:ln>
        </p:spPr>
        <p:txBody>
          <a:bodyPr/>
          <a:lstStyle/>
          <a:p>
            <a:pPr defTabSz="913550"/>
            <a:fld id="{F2EB3785-8A54-4136-8DFC-9A34BCF8925A}" type="slidenum">
              <a:rPr lang="zh-CN" altLang="en-US"/>
              <a:pPr defTabSz="913550"/>
              <a:t>28</a:t>
            </a:fld>
            <a:endParaRPr lang="zh-CN" altLang="en-US" dirty="0"/>
          </a:p>
        </p:txBody>
      </p:sp>
    </p:spTree>
    <p:extLst>
      <p:ext uri="{BB962C8B-B14F-4D97-AF65-F5344CB8AC3E}">
        <p14:creationId xmlns:p14="http://schemas.microsoft.com/office/powerpoint/2010/main" val="7362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a:ln>
            <a:headEnd/>
            <a:tailEnd/>
          </a:ln>
        </p:spPr>
        <p:txBody>
          <a:bodyPr/>
          <a:lstStyle/>
          <a:p>
            <a:pPr defTabSz="913550"/>
            <a:fld id="{72096CB5-43EC-4609-8DA5-21BE4FE27DD1}" type="slidenum">
              <a:rPr lang="zh-CN" altLang="en-US"/>
              <a:pPr defTabSz="913550"/>
              <a:t>29</a:t>
            </a:fld>
            <a:endParaRPr lang="zh-CN" altLang="en-US" dirty="0"/>
          </a:p>
        </p:txBody>
      </p:sp>
      <p:sp>
        <p:nvSpPr>
          <p:cNvPr id="107523" name="Rectangle 2"/>
          <p:cNvSpPr>
            <a:spLocks noGrp="1" noRot="1" noChangeAspect="1" noChangeArrowheads="1" noTextEdit="1"/>
          </p:cNvSpPr>
          <p:nvPr>
            <p:ph type="sldImg" idx="4294967295"/>
          </p:nvPr>
        </p:nvSpPr>
        <p:spPr>
          <a:ln/>
        </p:spPr>
      </p:sp>
      <p:sp>
        <p:nvSpPr>
          <p:cNvPr id="107524" name="Rectangle 3"/>
          <p:cNvSpPr>
            <a:spLocks noGrp="1" noChangeArrowheads="1"/>
          </p:cNvSpPr>
          <p:nvPr>
            <p:ph type="body" idx="4294967295"/>
          </p:nvPr>
        </p:nvSpPr>
        <p:spPr>
          <a:noFill/>
          <a:ln/>
        </p:spPr>
        <p:txBody>
          <a:bodyPr>
            <a:prstTxWarp prst="textNoShape">
              <a:avLst/>
            </a:prstTxWarp>
          </a:bodyPr>
          <a:lstStyle/>
          <a:p>
            <a:endParaRPr lang="zh-CN" altLang="en-US"/>
          </a:p>
        </p:txBody>
      </p:sp>
      <p:sp>
        <p:nvSpPr>
          <p:cNvPr id="107525" name="日期占位符 1"/>
          <p:cNvSpPr>
            <a:spLocks noGrp="1" noChangeArrowheads="1"/>
          </p:cNvSpPr>
          <p:nvPr>
            <p:ph type="dt" sz="quarter" idx="1"/>
          </p:nvPr>
        </p:nvSpPr>
        <p:spPr>
          <a:noFill/>
          <a:ln>
            <a:headEnd/>
            <a:tailEnd/>
          </a:ln>
        </p:spPr>
        <p:txBody>
          <a:bodyPr>
            <a:prstTxWarp prst="textNoShape">
              <a:avLst/>
            </a:prstTxWarp>
          </a:bodyPr>
          <a:lstStyle/>
          <a:p>
            <a:pPr defTabSz="913550"/>
            <a:fld id="{1BCA9147-26B2-4932-8B17-4EA29D981651}" type="datetime1">
              <a:rPr lang="zh-CN" altLang="en-US" smtClean="0"/>
              <a:pPr defTabSz="913550"/>
              <a:t>2024/2/29</a:t>
            </a:fld>
            <a:endParaRPr lang="zh-CN" altLang="en-US" dirty="0"/>
          </a:p>
        </p:txBody>
      </p:sp>
      <p:sp>
        <p:nvSpPr>
          <p:cNvPr id="107526" name="页脚占位符 2"/>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Tree>
    <p:extLst>
      <p:ext uri="{BB962C8B-B14F-4D97-AF65-F5344CB8AC3E}">
        <p14:creationId xmlns:p14="http://schemas.microsoft.com/office/powerpoint/2010/main" val="2640549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幻灯片图像占位符 1"/>
          <p:cNvSpPr>
            <a:spLocks noGrp="1" noRot="1" noChangeAspect="1" noChangeArrowheads="1" noTextEdit="1"/>
          </p:cNvSpPr>
          <p:nvPr>
            <p:ph type="sldImg" idx="4294967295"/>
          </p:nvPr>
        </p:nvSpPr>
        <p:spPr>
          <a:ln/>
        </p:spPr>
      </p:sp>
      <p:sp>
        <p:nvSpPr>
          <p:cNvPr id="185347" name="备注占位符 2"/>
          <p:cNvSpPr>
            <a:spLocks noGrp="1" noChangeArrowheads="1"/>
          </p:cNvSpPr>
          <p:nvPr>
            <p:ph type="body" idx="4294967295"/>
          </p:nvPr>
        </p:nvSpPr>
        <p:spPr/>
        <p:txBody>
          <a:bodyPr>
            <a:prstTxWarp prst="textNoShape">
              <a:avLst/>
            </a:prstTxWarp>
          </a:bodyPr>
          <a:lstStyle/>
          <a:p>
            <a:endParaRPr lang="zh-CN" altLang="en-US"/>
          </a:p>
        </p:txBody>
      </p:sp>
      <p:sp>
        <p:nvSpPr>
          <p:cNvPr id="185348"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90CFC03B-1841-4519-9704-D6B0443EF521}" type="datetime1">
              <a:rPr lang="zh-CN" altLang="en-US" smtClean="0"/>
              <a:pPr defTabSz="913550"/>
              <a:t>2024/2/29</a:t>
            </a:fld>
            <a:endParaRPr lang="zh-CN" altLang="en-US" dirty="0"/>
          </a:p>
        </p:txBody>
      </p:sp>
      <p:sp>
        <p:nvSpPr>
          <p:cNvPr id="185349"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185350" name="灯片编号占位符 5"/>
          <p:cNvSpPr>
            <a:spLocks noGrp="1" noChangeArrowheads="1"/>
          </p:cNvSpPr>
          <p:nvPr>
            <p:ph type="sldNum" sz="quarter" idx="5"/>
          </p:nvPr>
        </p:nvSpPr>
        <p:spPr>
          <a:noFill/>
          <a:ln>
            <a:headEnd/>
            <a:tailEnd/>
          </a:ln>
        </p:spPr>
        <p:txBody>
          <a:bodyPr/>
          <a:lstStyle/>
          <a:p>
            <a:pPr defTabSz="913550"/>
            <a:fld id="{78EBDCC2-2A69-4993-9280-EC07F94721F0}" type="slidenum">
              <a:rPr lang="zh-CN" altLang="en-US"/>
              <a:pPr defTabSz="913550"/>
              <a:t>31</a:t>
            </a:fld>
            <a:endParaRPr lang="zh-CN" altLang="en-US" dirty="0"/>
          </a:p>
        </p:txBody>
      </p:sp>
    </p:spTree>
    <p:extLst>
      <p:ext uri="{BB962C8B-B14F-4D97-AF65-F5344CB8AC3E}">
        <p14:creationId xmlns:p14="http://schemas.microsoft.com/office/powerpoint/2010/main" val="33188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4E415-A2F5-4E5F-8C78-0817A3164821}" type="slidenum">
              <a:rPr lang="en-US" altLang="en-US" smtClean="0"/>
              <a:pPr>
                <a:spcBef>
                  <a:spcPct val="0"/>
                </a:spcBef>
              </a:pPr>
              <a:t>33</a:t>
            </a:fld>
            <a:endParaRPr lang="en-US" altLang="en-US"/>
          </a:p>
        </p:txBody>
      </p:sp>
    </p:spTree>
    <p:extLst>
      <p:ext uri="{BB962C8B-B14F-4D97-AF65-F5344CB8AC3E}">
        <p14:creationId xmlns:p14="http://schemas.microsoft.com/office/powerpoint/2010/main" val="402901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6"/>
          <p:cNvSpPr>
            <a:spLocks noGrp="1" noChangeArrowheads="1"/>
          </p:cNvSpPr>
          <p:nvPr>
            <p:ph type="sldNum" sz="quarter" idx="5"/>
          </p:nvPr>
        </p:nvSpPr>
        <p:spPr>
          <a:noFill/>
          <a:ln>
            <a:round/>
            <a:headEnd/>
            <a:tailEnd/>
          </a:ln>
        </p:spPr>
        <p:txBody>
          <a:bodyPr/>
          <a:lstStyle/>
          <a:p>
            <a:pPr>
              <a:tabLst>
                <a:tab pos="441940" algn="l"/>
                <a:tab pos="883879" algn="l"/>
                <a:tab pos="1325819" algn="l"/>
                <a:tab pos="1767758" algn="l"/>
                <a:tab pos="2209698" algn="l"/>
                <a:tab pos="2651637" algn="l"/>
                <a:tab pos="3093577" algn="l"/>
              </a:tabLst>
            </a:pPr>
            <a:fld id="{4914D3F6-2949-404A-8848-67D2F5A694D4}" type="slidenum">
              <a:rPr lang="en-US" altLang="en-US">
                <a:solidFill>
                  <a:srgbClr val="000000"/>
                </a:solidFill>
                <a:ea typeface="微软雅黑" pitchFamily="34" charset="-122"/>
              </a:rPr>
              <a:pPr>
                <a:tabLst>
                  <a:tab pos="441940" algn="l"/>
                  <a:tab pos="883879" algn="l"/>
                  <a:tab pos="1325819" algn="l"/>
                  <a:tab pos="1767758" algn="l"/>
                  <a:tab pos="2209698" algn="l"/>
                  <a:tab pos="2651637" algn="l"/>
                  <a:tab pos="3093577" algn="l"/>
                </a:tabLst>
              </a:pPr>
              <a:t>34</a:t>
            </a:fld>
            <a:endParaRPr lang="en-US" altLang="en-US" dirty="0">
              <a:solidFill>
                <a:srgbClr val="000000"/>
              </a:solidFill>
              <a:ea typeface="微软雅黑" pitchFamily="34" charset="-122"/>
            </a:endParaRPr>
          </a:p>
        </p:txBody>
      </p:sp>
      <p:sp>
        <p:nvSpPr>
          <p:cNvPr id="190467" name="Rectangle 1"/>
          <p:cNvSpPr>
            <a:spLocks noGrp="1" noRot="1" noChangeAspect="1" noChangeArrowheads="1" noTextEdit="1"/>
          </p:cNvSpPr>
          <p:nvPr>
            <p:ph type="sldImg"/>
          </p:nvPr>
        </p:nvSpPr>
        <p:spPr>
          <a:xfrm>
            <a:off x="1077913" y="800100"/>
            <a:ext cx="5264150" cy="3949700"/>
          </a:xfrm>
          <a:solidFill>
            <a:srgbClr val="FFFFFF"/>
          </a:solidFill>
          <a:ln/>
        </p:spPr>
      </p:sp>
      <p:sp>
        <p:nvSpPr>
          <p:cNvPr id="190468" name="Rectangle 2"/>
          <p:cNvSpPr>
            <a:spLocks noGrp="1" noChangeArrowheads="1"/>
          </p:cNvSpPr>
          <p:nvPr>
            <p:ph type="body" idx="1"/>
          </p:nvPr>
        </p:nvSpPr>
        <p:spPr>
          <a:xfrm>
            <a:off x="741911" y="5002849"/>
            <a:ext cx="5938405" cy="4740116"/>
          </a:xfrm>
          <a:noFill/>
          <a:ln/>
        </p:spPr>
        <p:txBody>
          <a:bodyPr wrap="none" anchor="ctr">
            <a:prstTxWarp prst="textNoShape">
              <a:avLst/>
            </a:prstTxWarp>
          </a:bodyPr>
          <a:lstStyle/>
          <a:p>
            <a:endParaRPr lang="en-US" altLang="en-US">
              <a:latin typeface="Times New Roman" pitchFamily="18" charset="0"/>
            </a:endParaRPr>
          </a:p>
        </p:txBody>
      </p:sp>
    </p:spTree>
    <p:extLst>
      <p:ext uri="{BB962C8B-B14F-4D97-AF65-F5344CB8AC3E}">
        <p14:creationId xmlns:p14="http://schemas.microsoft.com/office/powerpoint/2010/main" val="4077900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39</a:t>
            </a:fld>
            <a:endParaRPr lang="zh-CN" altLang="en-US"/>
          </a:p>
        </p:txBody>
      </p:sp>
    </p:spTree>
    <p:extLst>
      <p:ext uri="{BB962C8B-B14F-4D97-AF65-F5344CB8AC3E}">
        <p14:creationId xmlns:p14="http://schemas.microsoft.com/office/powerpoint/2010/main" val="184215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40</a:t>
            </a:fld>
            <a:endParaRPr lang="zh-CN" altLang="en-US"/>
          </a:p>
        </p:txBody>
      </p:sp>
    </p:spTree>
    <p:extLst>
      <p:ext uri="{BB962C8B-B14F-4D97-AF65-F5344CB8AC3E}">
        <p14:creationId xmlns:p14="http://schemas.microsoft.com/office/powerpoint/2010/main" val="383489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ChangeArrowheads="1" noTextEdit="1"/>
          </p:cNvSpPr>
          <p:nvPr>
            <p:ph type="sldImg" idx="4294967295"/>
          </p:nvPr>
        </p:nvSpPr>
        <p:spPr>
          <a:ln/>
        </p:spPr>
      </p:sp>
      <p:sp>
        <p:nvSpPr>
          <p:cNvPr id="75779" name="备注占位符 2"/>
          <p:cNvSpPr>
            <a:spLocks noGrp="1" noChangeArrowheads="1"/>
          </p:cNvSpPr>
          <p:nvPr>
            <p:ph type="body" idx="4294967295"/>
          </p:nvPr>
        </p:nvSpPr>
        <p:spPr>
          <a:noFill/>
          <a:ln/>
        </p:spPr>
        <p:txBody>
          <a:bodyPr>
            <a:prstTxWarp prst="textNoShape">
              <a:avLst/>
            </a:prstTxWarp>
          </a:bodyPr>
          <a:lstStyle/>
          <a:p>
            <a:r>
              <a:rPr lang="en-US" altLang="zh-CN" dirty="0"/>
              <a:t>http://baike.baidu.com/view/17904.htm?fromId=968563</a:t>
            </a:r>
          </a:p>
          <a:p>
            <a:endParaRPr lang="en-US" altLang="zh-CN" dirty="0"/>
          </a:p>
          <a:p>
            <a:r>
              <a:rPr lang="en-US" altLang="zh-CN" dirty="0"/>
              <a:t>1</a:t>
            </a:r>
            <a:r>
              <a:rPr lang="zh-CN" altLang="en-US" dirty="0"/>
              <a:t>．</a:t>
            </a:r>
            <a:r>
              <a:rPr lang="zh-CN" altLang="en-US" u="sng" dirty="0">
                <a:hlinkClick r:id="rId3"/>
              </a:rPr>
              <a:t>集成电路</a:t>
            </a:r>
            <a:r>
              <a:rPr lang="zh-CN" altLang="en-US" u="sng" dirty="0">
                <a:hlinkClick r:id="rId4"/>
              </a:rPr>
              <a:t>芯片</a:t>
            </a:r>
            <a:r>
              <a:rPr lang="zh-CN" altLang="en-US" dirty="0"/>
              <a:t>上所集成的电路的数目，每隔</a:t>
            </a:r>
            <a:r>
              <a:rPr lang="en-US" altLang="zh-CN" dirty="0"/>
              <a:t>18</a:t>
            </a:r>
            <a:r>
              <a:rPr lang="zh-CN" altLang="en-US" dirty="0"/>
              <a:t>个月就翻一番。</a:t>
            </a:r>
          </a:p>
          <a:p>
            <a:r>
              <a:rPr lang="en-US" altLang="zh-CN" dirty="0"/>
              <a:t>2</a:t>
            </a:r>
            <a:r>
              <a:rPr lang="zh-CN" altLang="en-US" dirty="0"/>
              <a:t>．</a:t>
            </a:r>
            <a:r>
              <a:rPr lang="zh-CN" altLang="en-US" u="sng" dirty="0">
                <a:hlinkClick r:id="rId5"/>
              </a:rPr>
              <a:t>微处理器</a:t>
            </a:r>
            <a:r>
              <a:rPr lang="zh-CN" altLang="en-US" dirty="0"/>
              <a:t>的性能每隔</a:t>
            </a:r>
            <a:r>
              <a:rPr lang="en-US" altLang="zh-CN" dirty="0"/>
              <a:t>18</a:t>
            </a:r>
            <a:r>
              <a:rPr lang="zh-CN" altLang="en-US" dirty="0"/>
              <a:t>个月提高一倍，或价格下降一半。</a:t>
            </a:r>
          </a:p>
          <a:p>
            <a:r>
              <a:rPr lang="en-US" altLang="zh-CN" dirty="0"/>
              <a:t>3</a:t>
            </a:r>
            <a:r>
              <a:rPr lang="zh-CN" altLang="en-US" dirty="0"/>
              <a:t>．用一个美元所能买到的</a:t>
            </a:r>
            <a:r>
              <a:rPr lang="zh-CN" altLang="en-US" u="sng" dirty="0">
                <a:hlinkClick r:id="rId6"/>
              </a:rPr>
              <a:t>电脑</a:t>
            </a:r>
            <a:r>
              <a:rPr lang="zh-CN" altLang="en-US" dirty="0"/>
              <a:t>性能，每隔</a:t>
            </a:r>
            <a:r>
              <a:rPr lang="en-US" altLang="zh-CN" dirty="0"/>
              <a:t>18</a:t>
            </a:r>
            <a:r>
              <a:rPr lang="zh-CN" altLang="en-US" dirty="0"/>
              <a:t>个月翻两番。</a:t>
            </a:r>
            <a:endParaRPr lang="en-US" altLang="zh-CN" dirty="0"/>
          </a:p>
          <a:p>
            <a:endParaRPr lang="en-US" altLang="zh-CN" dirty="0"/>
          </a:p>
          <a:p>
            <a:r>
              <a:rPr lang="en-US" altLang="zh-CN" dirty="0"/>
              <a:t>Co-founder of Intel</a:t>
            </a:r>
            <a:endParaRPr lang="zh-CN" altLang="en-US" dirty="0"/>
          </a:p>
          <a:p>
            <a:endParaRPr lang="zh-CN" altLang="en-US" dirty="0"/>
          </a:p>
        </p:txBody>
      </p:sp>
      <p:sp>
        <p:nvSpPr>
          <p:cNvPr id="75780" name="灯片编号占位符 3"/>
          <p:cNvSpPr>
            <a:spLocks noGrp="1" noChangeArrowheads="1"/>
          </p:cNvSpPr>
          <p:nvPr>
            <p:ph type="sldNum" sz="quarter" idx="5"/>
          </p:nvPr>
        </p:nvSpPr>
        <p:spPr>
          <a:noFill/>
          <a:ln>
            <a:headEnd/>
            <a:tailEnd/>
          </a:ln>
        </p:spPr>
        <p:txBody>
          <a:bodyPr/>
          <a:lstStyle/>
          <a:p>
            <a:pPr defTabSz="913550"/>
            <a:fld id="{FF17D0D1-350C-4F36-A1AF-3F6BA5790C1D}" type="slidenum">
              <a:rPr lang="zh-CN" altLang="en-US"/>
              <a:pPr defTabSz="913550"/>
              <a:t>3</a:t>
            </a:fld>
            <a:endParaRPr lang="zh-CN" altLang="en-US" dirty="0"/>
          </a:p>
        </p:txBody>
      </p:sp>
    </p:spTree>
    <p:extLst>
      <p:ext uri="{BB962C8B-B14F-4D97-AF65-F5344CB8AC3E}">
        <p14:creationId xmlns:p14="http://schemas.microsoft.com/office/powerpoint/2010/main" val="198417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ChangeArrowheads="1" noTextEdit="1"/>
          </p:cNvSpPr>
          <p:nvPr>
            <p:ph type="sldImg" idx="4294967295"/>
          </p:nvPr>
        </p:nvSpPr>
        <p:spPr>
          <a:ln/>
        </p:spPr>
      </p:sp>
      <p:sp>
        <p:nvSpPr>
          <p:cNvPr id="84995" name="备注占位符 2"/>
          <p:cNvSpPr>
            <a:spLocks noGrp="1" noChangeArrowheads="1"/>
          </p:cNvSpPr>
          <p:nvPr>
            <p:ph type="body" idx="4294967295"/>
          </p:nvPr>
        </p:nvSpPr>
        <p:spPr>
          <a:noFill/>
          <a:ln/>
        </p:spPr>
        <p:txBody>
          <a:bodyPr>
            <a:prstTxWarp prst="textNoShape">
              <a:avLst/>
            </a:prstTxWarp>
          </a:bodyPr>
          <a:lstStyle/>
          <a:p>
            <a:r>
              <a:rPr lang="en-US" altLang="zh-CN" dirty="0"/>
              <a:t>03/04-Lecture 1 </a:t>
            </a:r>
            <a:endParaRPr lang="zh-CN" altLang="en-US" dirty="0"/>
          </a:p>
        </p:txBody>
      </p:sp>
      <p:sp>
        <p:nvSpPr>
          <p:cNvPr id="84996"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D32BCB8C-C72C-4880-826D-945D7AC17485}" type="datetime1">
              <a:rPr lang="zh-CN" altLang="en-US" smtClean="0"/>
              <a:pPr defTabSz="913550"/>
              <a:t>2024/2/29</a:t>
            </a:fld>
            <a:endParaRPr lang="zh-CN" altLang="en-US" dirty="0"/>
          </a:p>
        </p:txBody>
      </p:sp>
      <p:sp>
        <p:nvSpPr>
          <p:cNvPr id="84997"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84998" name="灯片编号占位符 5"/>
          <p:cNvSpPr>
            <a:spLocks noGrp="1" noChangeArrowheads="1"/>
          </p:cNvSpPr>
          <p:nvPr>
            <p:ph type="sldNum" sz="quarter" idx="5"/>
          </p:nvPr>
        </p:nvSpPr>
        <p:spPr>
          <a:noFill/>
          <a:ln>
            <a:headEnd/>
            <a:tailEnd/>
          </a:ln>
        </p:spPr>
        <p:txBody>
          <a:bodyPr/>
          <a:lstStyle/>
          <a:p>
            <a:pPr defTabSz="913550"/>
            <a:fld id="{9EBFFDEA-AFFB-42BC-8AC1-B67E4DF6CCC0}" type="slidenum">
              <a:rPr lang="zh-CN" altLang="en-US"/>
              <a:pPr defTabSz="913550"/>
              <a:t>4</a:t>
            </a:fld>
            <a:endParaRPr lang="zh-CN" altLang="en-US" dirty="0"/>
          </a:p>
        </p:txBody>
      </p:sp>
    </p:spTree>
    <p:extLst>
      <p:ext uri="{BB962C8B-B14F-4D97-AF65-F5344CB8AC3E}">
        <p14:creationId xmlns:p14="http://schemas.microsoft.com/office/powerpoint/2010/main" val="411960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506557" y="4277210"/>
            <a:ext cx="5802803" cy="4055137"/>
          </a:xfrm>
          <a:noFill/>
          <a:ln/>
        </p:spPr>
        <p:txBody>
          <a:bodyPr lIns="89000" tIns="43720" rIns="89000" bIns="43720">
            <a:prstTxWarp prst="textNoShape">
              <a:avLst/>
            </a:prstTxWarp>
          </a:bodyPr>
          <a:lstStyle/>
          <a:p>
            <a:endParaRPr lang="en-US" altLang="zh-CN" dirty="0"/>
          </a:p>
        </p:txBody>
      </p:sp>
      <p:sp>
        <p:nvSpPr>
          <p:cNvPr id="77827" name="Rectangle 3"/>
          <p:cNvSpPr>
            <a:spLocks noGrp="1" noRot="1" noChangeAspect="1" noChangeArrowheads="1" noTextEdit="1"/>
          </p:cNvSpPr>
          <p:nvPr>
            <p:ph type="sldImg" idx="4294967295"/>
          </p:nvPr>
        </p:nvSpPr>
        <p:spPr>
          <a:xfrm>
            <a:off x="1130300" y="577850"/>
            <a:ext cx="4486275" cy="3365500"/>
          </a:xfrm>
          <a:ln/>
        </p:spPr>
      </p:sp>
    </p:spTree>
    <p:extLst>
      <p:ext uri="{BB962C8B-B14F-4D97-AF65-F5344CB8AC3E}">
        <p14:creationId xmlns:p14="http://schemas.microsoft.com/office/powerpoint/2010/main" val="39998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ChangeArrowheads="1" noTextEdit="1"/>
          </p:cNvSpPr>
          <p:nvPr>
            <p:ph type="sldImg" idx="4294967295"/>
          </p:nvPr>
        </p:nvSpPr>
        <p:spPr>
          <a:ln/>
        </p:spPr>
      </p:sp>
      <p:sp>
        <p:nvSpPr>
          <p:cNvPr id="84995" name="备注占位符 2"/>
          <p:cNvSpPr>
            <a:spLocks noGrp="1" noChangeArrowheads="1"/>
          </p:cNvSpPr>
          <p:nvPr>
            <p:ph type="body" idx="4294967295"/>
          </p:nvPr>
        </p:nvSpPr>
        <p:spPr>
          <a:noFill/>
          <a:ln/>
        </p:spPr>
        <p:txBody>
          <a:bodyPr>
            <a:prstTxWarp prst="textNoShape">
              <a:avLst/>
            </a:prstTxWarp>
          </a:bodyPr>
          <a:lstStyle/>
          <a:p>
            <a:r>
              <a:rPr lang="en-US" altLang="zh-CN" dirty="0"/>
              <a:t>03/04-Lecture 1 </a:t>
            </a:r>
            <a:endParaRPr lang="zh-CN" altLang="en-US" dirty="0"/>
          </a:p>
        </p:txBody>
      </p:sp>
      <p:sp>
        <p:nvSpPr>
          <p:cNvPr id="84996"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D32BCB8C-C72C-4880-826D-945D7AC17485}" type="datetime1">
              <a:rPr lang="zh-CN" altLang="en-US" smtClean="0"/>
              <a:pPr defTabSz="913550"/>
              <a:t>2024/2/29</a:t>
            </a:fld>
            <a:endParaRPr lang="zh-CN" altLang="en-US" dirty="0"/>
          </a:p>
        </p:txBody>
      </p:sp>
      <p:sp>
        <p:nvSpPr>
          <p:cNvPr id="84997"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84998" name="灯片编号占位符 5"/>
          <p:cNvSpPr>
            <a:spLocks noGrp="1" noChangeArrowheads="1"/>
          </p:cNvSpPr>
          <p:nvPr>
            <p:ph type="sldNum" sz="quarter" idx="5"/>
          </p:nvPr>
        </p:nvSpPr>
        <p:spPr>
          <a:noFill/>
          <a:ln>
            <a:headEnd/>
            <a:tailEnd/>
          </a:ln>
        </p:spPr>
        <p:txBody>
          <a:bodyPr/>
          <a:lstStyle/>
          <a:p>
            <a:pPr defTabSz="913550"/>
            <a:fld id="{9EBFFDEA-AFFB-42BC-8AC1-B67E4DF6CCC0}" type="slidenum">
              <a:rPr lang="zh-CN" altLang="en-US"/>
              <a:pPr defTabSz="913550"/>
              <a:t>6</a:t>
            </a:fld>
            <a:endParaRPr lang="zh-CN" altLang="en-US" dirty="0"/>
          </a:p>
        </p:txBody>
      </p:sp>
    </p:spTree>
    <p:extLst>
      <p:ext uri="{BB962C8B-B14F-4D97-AF65-F5344CB8AC3E}">
        <p14:creationId xmlns:p14="http://schemas.microsoft.com/office/powerpoint/2010/main" val="355899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ChangeArrowheads="1" noTextEdit="1"/>
          </p:cNvSpPr>
          <p:nvPr>
            <p:ph type="sldImg" idx="4294967295"/>
          </p:nvPr>
        </p:nvSpPr>
        <p:spPr>
          <a:ln/>
        </p:spPr>
      </p:sp>
      <p:sp>
        <p:nvSpPr>
          <p:cNvPr id="79875" name="Notes Placeholder 2"/>
          <p:cNvSpPr>
            <a:spLocks noGrp="1" noChangeArrowheads="1"/>
          </p:cNvSpPr>
          <p:nvPr>
            <p:ph type="body" idx="4294967295"/>
          </p:nvPr>
        </p:nvSpPr>
        <p:spPr>
          <a:noFill/>
          <a:ln/>
        </p:spPr>
        <p:txBody>
          <a:bodyPr>
            <a:prstTxWarp prst="textNoShape">
              <a:avLst/>
            </a:prstTxWarp>
          </a:bodyPr>
          <a:lstStyle/>
          <a:p>
            <a:r>
              <a:rPr lang="en-US" altLang="zh-CN" dirty="0"/>
              <a:t>Capability computing vs. capacity computing</a:t>
            </a:r>
          </a:p>
        </p:txBody>
      </p:sp>
      <p:sp>
        <p:nvSpPr>
          <p:cNvPr id="79876" name="Slide Number Placeholder 3"/>
          <p:cNvSpPr>
            <a:spLocks noGrp="1" noChangeArrowheads="1"/>
          </p:cNvSpPr>
          <p:nvPr>
            <p:ph type="sldNum" sz="quarter" idx="5"/>
          </p:nvPr>
        </p:nvSpPr>
        <p:spPr>
          <a:noFill/>
          <a:ln>
            <a:headEnd/>
            <a:tailEnd/>
          </a:ln>
        </p:spPr>
        <p:txBody>
          <a:bodyPr/>
          <a:lstStyle/>
          <a:p>
            <a:pPr defTabSz="913550"/>
            <a:fld id="{EC9411CE-47FE-41B7-B15D-9E36F27B583B}" type="slidenum">
              <a:rPr lang="en-US" altLang="zh-CN"/>
              <a:pPr defTabSz="913550"/>
              <a:t>7</a:t>
            </a:fld>
            <a:endParaRPr lang="en-US" altLang="zh-CN" dirty="0"/>
          </a:p>
        </p:txBody>
      </p:sp>
    </p:spTree>
    <p:extLst>
      <p:ext uri="{BB962C8B-B14F-4D97-AF65-F5344CB8AC3E}">
        <p14:creationId xmlns:p14="http://schemas.microsoft.com/office/powerpoint/2010/main" val="94754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ChangeArrowheads="1" noTextEdit="1"/>
          </p:cNvSpPr>
          <p:nvPr>
            <p:ph type="sldImg" idx="4294967295"/>
          </p:nvPr>
        </p:nvSpPr>
        <p:spPr>
          <a:ln/>
        </p:spPr>
      </p:sp>
      <p:sp>
        <p:nvSpPr>
          <p:cNvPr id="81923" name="备注占位符 2"/>
          <p:cNvSpPr>
            <a:spLocks noGrp="1" noChangeArrowheads="1"/>
          </p:cNvSpPr>
          <p:nvPr>
            <p:ph type="body" idx="4294967295"/>
          </p:nvPr>
        </p:nvSpPr>
        <p:spPr>
          <a:noFill/>
          <a:ln/>
        </p:spPr>
        <p:txBody>
          <a:bodyPr>
            <a:prstTxWarp prst="textNoShape">
              <a:avLst/>
            </a:prstTxWarp>
          </a:bodyPr>
          <a:lstStyle/>
          <a:p>
            <a:endParaRPr lang="zh-CN" altLang="en-US" dirty="0"/>
          </a:p>
        </p:txBody>
      </p:sp>
      <p:sp>
        <p:nvSpPr>
          <p:cNvPr id="81924" name="日期占位符 3"/>
          <p:cNvSpPr>
            <a:spLocks noGrp="1" noChangeArrowheads="1"/>
          </p:cNvSpPr>
          <p:nvPr>
            <p:ph type="dt" sz="quarter" idx="1"/>
          </p:nvPr>
        </p:nvSpPr>
        <p:spPr>
          <a:noFill/>
          <a:ln>
            <a:headEnd/>
            <a:tailEnd/>
          </a:ln>
        </p:spPr>
        <p:txBody>
          <a:bodyPr>
            <a:prstTxWarp prst="textNoShape">
              <a:avLst/>
            </a:prstTxWarp>
          </a:bodyPr>
          <a:lstStyle/>
          <a:p>
            <a:pPr defTabSz="913550"/>
            <a:fld id="{03A8D833-53FF-43E7-BD85-3C25B5201095}" type="datetime1">
              <a:rPr lang="zh-CN" altLang="en-US" smtClean="0"/>
              <a:pPr defTabSz="913550"/>
              <a:t>2024/2/29</a:t>
            </a:fld>
            <a:endParaRPr lang="zh-CN" altLang="en-US" dirty="0"/>
          </a:p>
        </p:txBody>
      </p:sp>
      <p:sp>
        <p:nvSpPr>
          <p:cNvPr id="81925" name="页脚占位符 4"/>
          <p:cNvSpPr>
            <a:spLocks noGrp="1" noChangeArrowheads="1"/>
          </p:cNvSpPr>
          <p:nvPr>
            <p:ph type="ftr" sz="quarter" idx="4"/>
          </p:nvPr>
        </p:nvSpPr>
        <p:spPr>
          <a:noFill/>
          <a:ln>
            <a:headEnd/>
            <a:tailEnd/>
          </a:ln>
        </p:spPr>
        <p:txBody>
          <a:bodyPr>
            <a:prstTxWarp prst="textNoShape">
              <a:avLst/>
            </a:prstTxWarp>
          </a:bodyPr>
          <a:lstStyle/>
          <a:p>
            <a:pPr defTabSz="913550"/>
            <a:endParaRPr lang="en-US" altLang="zh-CN" dirty="0"/>
          </a:p>
        </p:txBody>
      </p:sp>
      <p:sp>
        <p:nvSpPr>
          <p:cNvPr id="81926" name="灯片编号占位符 5"/>
          <p:cNvSpPr>
            <a:spLocks noGrp="1" noChangeArrowheads="1"/>
          </p:cNvSpPr>
          <p:nvPr>
            <p:ph type="sldNum" sz="quarter" idx="5"/>
          </p:nvPr>
        </p:nvSpPr>
        <p:spPr>
          <a:noFill/>
          <a:ln>
            <a:headEnd/>
            <a:tailEnd/>
          </a:ln>
        </p:spPr>
        <p:txBody>
          <a:bodyPr/>
          <a:lstStyle/>
          <a:p>
            <a:pPr defTabSz="913550"/>
            <a:fld id="{9CE3725A-147A-44FA-9215-10A3AA70F34C}" type="slidenum">
              <a:rPr lang="zh-CN" altLang="en-US"/>
              <a:pPr defTabSz="913550"/>
              <a:t>8</a:t>
            </a:fld>
            <a:endParaRPr lang="zh-CN" altLang="en-US" dirty="0"/>
          </a:p>
        </p:txBody>
      </p:sp>
    </p:spTree>
    <p:extLst>
      <p:ext uri="{BB962C8B-B14F-4D97-AF65-F5344CB8AC3E}">
        <p14:creationId xmlns:p14="http://schemas.microsoft.com/office/powerpoint/2010/main" val="179058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88695-62D5-49EB-B718-1E634CFAFDB1}" type="slidenum">
              <a:rPr lang="zh-CN" altLang="en-US" smtClean="0"/>
              <a:pPr/>
              <a:t>9</a:t>
            </a:fld>
            <a:endParaRPr lang="zh-CN" altLang="en-US"/>
          </a:p>
        </p:txBody>
      </p:sp>
    </p:spTree>
    <p:extLst>
      <p:ext uri="{BB962C8B-B14F-4D97-AF65-F5344CB8AC3E}">
        <p14:creationId xmlns:p14="http://schemas.microsoft.com/office/powerpoint/2010/main" val="3716539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400"/>
            </a:lvl1p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DBF4CD1-1F45-48CF-8525-7A5891141F36}" type="datetime1">
              <a:rPr lang="en-US" altLang="zh-CN" smtClean="0"/>
              <a:pPr/>
              <a:t>2/29/24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8"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219937"/>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ea"/>
                <a:ea typeface="+mj-ea"/>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FEBC8F7F-AC24-4A0D-8521-13DE8088067D}" type="datetime1">
              <a:rPr lang="en-US" altLang="zh-CN" smtClean="0"/>
              <a:pPr/>
              <a:t>2/29/24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mj-ea"/>
                <a:ea typeface="+mj-ea"/>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830A0B-238C-4038-A05D-BC07442FC629}" type="datetime1">
              <a:rPr lang="en-US" altLang="zh-CN" smtClean="0"/>
              <a:pPr/>
              <a:t>2/29/24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32094" y="147889"/>
            <a:ext cx="7654705" cy="784617"/>
          </a:xfrm>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defRPr b="1">
                <a:latin typeface="微软雅黑" pitchFamily="34" charset="-122"/>
                <a:ea typeface="微软雅黑" pitchFamily="34" charset="-122"/>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A47E342-566D-4D2E-B025-45161A5A88C7}" type="datetime1">
              <a:rPr lang="en-US" altLang="zh-CN" smtClean="0"/>
              <a:pPr/>
              <a:t>2/29/24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dirty="0"/>
          </a:p>
        </p:txBody>
      </p:sp>
      <p:pic>
        <p:nvPicPr>
          <p:cNvPr id="11" name="图片 7" descr="校徽.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95" y="118124"/>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4EE00E-70AB-4AB8-9D23-E76FA8DC9000}" type="datetime1">
              <a:rPr lang="en-US" altLang="zh-CN" smtClean="0"/>
              <a:pPr/>
              <a:t>2/29/24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49379"/>
            <a:ext cx="4038600" cy="5024672"/>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67485"/>
            <a:ext cx="4038600" cy="499751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42C77E4E-F783-44CF-86C9-855FDD16792D}" type="datetime1">
              <a:rPr lang="en-US" altLang="zh-CN" smtClean="0"/>
              <a:pPr/>
              <a:t>2/29/24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8872CF-6F86-4AF2-BF13-1D26378C2B9E}" type="datetime1">
              <a:rPr lang="en-US" altLang="zh-CN" smtClean="0"/>
              <a:pPr/>
              <a:t>2/29/24</a:t>
            </a:fld>
            <a:endParaRPr lang="zh-CN" altLang="en-US"/>
          </a:p>
        </p:txBody>
      </p:sp>
      <p:sp>
        <p:nvSpPr>
          <p:cNvPr id="8" name="页脚占位符 7"/>
          <p:cNvSpPr>
            <a:spLocks noGrp="1"/>
          </p:cNvSpPr>
          <p:nvPr>
            <p:ph type="ftr" sz="quarter" idx="11"/>
          </p:nvPr>
        </p:nvSpPr>
        <p:spPr/>
        <p:txBody>
          <a:bodyPr/>
          <a:lstStyle/>
          <a:p>
            <a:r>
              <a:rPr lang="zh-CN" altLang="en-US"/>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902312"/>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81C42A3F-B839-4137-B911-D376D5B90DF1}" type="datetime1">
              <a:rPr lang="en-US" altLang="zh-CN" smtClean="0"/>
              <a:pPr/>
              <a:t>2/29/24</a:t>
            </a:fld>
            <a:endParaRPr lang="zh-CN" altLang="en-US"/>
          </a:p>
        </p:txBody>
      </p:sp>
      <p:sp>
        <p:nvSpPr>
          <p:cNvPr id="4" name="页脚占位符 3"/>
          <p:cNvSpPr>
            <a:spLocks noGrp="1"/>
          </p:cNvSpPr>
          <p:nvPr>
            <p:ph type="ftr" sz="quarter" idx="11"/>
          </p:nvPr>
        </p:nvSpPr>
        <p:spPr/>
        <p:txBody>
          <a:bodyPr/>
          <a:lstStyle/>
          <a:p>
            <a:r>
              <a:rPr lang="zh-CN" altLang="en-US"/>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91D20A-3770-413B-A73B-C1FC4F06EF09}" type="datetime1">
              <a:rPr lang="en-US" altLang="zh-CN" smtClean="0"/>
              <a:pPr/>
              <a:t>2/29/24</a:t>
            </a:fld>
            <a:endParaRPr lang="zh-CN" altLang="en-US"/>
          </a:p>
        </p:txBody>
      </p:sp>
      <p:sp>
        <p:nvSpPr>
          <p:cNvPr id="3" name="页脚占位符 2"/>
          <p:cNvSpPr>
            <a:spLocks noGrp="1"/>
          </p:cNvSpPr>
          <p:nvPr>
            <p:ph type="ftr" sz="quarter" idx="11"/>
          </p:nvPr>
        </p:nvSpPr>
        <p:spPr/>
        <p:txBody>
          <a:bodyPr/>
          <a:lstStyle/>
          <a:p>
            <a:r>
              <a:rPr lang="zh-CN" altLang="en-US"/>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pPr/>
              <a:t>‹#›</a:t>
            </a:fld>
            <a:endParaRPr lang="zh-CN" altLang="en-US"/>
          </a:p>
        </p:txBody>
      </p:sp>
      <p:pic>
        <p:nvPicPr>
          <p:cNvPr id="5"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319520"/>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307" y="144855"/>
            <a:ext cx="3008313" cy="814812"/>
          </a:xfrm>
        </p:spPr>
        <p:txBody>
          <a:bodyPr anchor="b"/>
          <a:lstStyle>
            <a:lvl1pPr algn="l">
              <a:defRPr sz="2000" b="1">
                <a:latin typeface="+mj-ea"/>
                <a:ea typeface="+mj-ea"/>
              </a:defRPr>
            </a:lvl1pPr>
          </a:lstStyle>
          <a:p>
            <a:r>
              <a:rPr lang="zh-CN" altLang="en-US" dirty="0"/>
              <a:t>单击此处编辑母版标题样</a:t>
            </a:r>
          </a:p>
        </p:txBody>
      </p:sp>
      <p:sp>
        <p:nvSpPr>
          <p:cNvPr id="3" name="内容占位符 2"/>
          <p:cNvSpPr>
            <a:spLocks noGrp="1"/>
          </p:cNvSpPr>
          <p:nvPr>
            <p:ph idx="1"/>
          </p:nvPr>
        </p:nvSpPr>
        <p:spPr>
          <a:xfrm>
            <a:off x="3575050" y="273050"/>
            <a:ext cx="5111750" cy="5853113"/>
          </a:xfrm>
        </p:spPr>
        <p:txBody>
          <a:bodyPr/>
          <a:lstStyle>
            <a:lvl1pPr>
              <a:defRPr sz="3200">
                <a:latin typeface="+mj-ea"/>
                <a:ea typeface="+mj-ea"/>
              </a:defRPr>
            </a:lvl1pPr>
            <a:lvl2pPr>
              <a:defRPr sz="2800">
                <a:latin typeface="+mj-ea"/>
                <a:ea typeface="+mj-ea"/>
              </a:defRPr>
            </a:lvl2pPr>
            <a:lvl3pPr>
              <a:defRPr sz="2400">
                <a:latin typeface="+mj-ea"/>
                <a:ea typeface="+mj-ea"/>
              </a:defRPr>
            </a:lvl3pPr>
            <a:lvl4pPr>
              <a:defRPr sz="2000">
                <a:latin typeface="+mj-ea"/>
                <a:ea typeface="+mj-ea"/>
              </a:defRPr>
            </a:lvl4pPr>
            <a:lvl5pPr>
              <a:defRPr sz="2000">
                <a:latin typeface="+mj-ea"/>
                <a:ea typeface="+mj-ea"/>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5AAF043A-B58A-4113-BC72-7F10910BE466}" type="datetime1">
              <a:rPr lang="en-US" altLang="zh-CN" smtClean="0"/>
              <a:pPr/>
              <a:t>2/29/24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995881"/>
            <a:ext cx="5486400" cy="3731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F39D38A-D473-4C67-A147-B7828B49CCB5}" type="datetime1">
              <a:rPr lang="en-US" altLang="zh-CN" smtClean="0"/>
              <a:pPr/>
              <a:t>2/29/24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p>
        </p:txBody>
      </p:sp>
      <p:sp>
        <p:nvSpPr>
          <p:cNvPr id="7" name="灯片编号占位符 6"/>
          <p:cNvSpPr>
            <a:spLocks noGrp="1"/>
          </p:cNvSpPr>
          <p:nvPr>
            <p:ph type="sldNum" sz="quarter" idx="12"/>
          </p:nvPr>
        </p:nvSpPr>
        <p:spPr/>
        <p:txBody>
          <a:bodyPr/>
          <a:lstStyle/>
          <a:p>
            <a:fld id="{8BD4F407-B401-4F27-B84C-F4D1FCFDF36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7159"/>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474133" y="175056"/>
            <a:ext cx="8238067" cy="70313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58432"/>
            <a:ext cx="8229600" cy="505183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518A52B-0423-4300-A85D-FEFAB192E2E3}" type="datetime1">
              <a:rPr lang="en-US" altLang="zh-CN" smtClean="0"/>
              <a:pPr/>
              <a:t>2/29/24</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r>
              <a:rPr lang="zh-CN" altLang="en-US" dirty="0"/>
              <a:t>中国科学技术大学</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BD4F407-B401-4F27-B84C-F4D1FCFDF361}" type="slidenum">
              <a:rPr lang="zh-CN" altLang="en-US" smtClean="0"/>
              <a:pPr/>
              <a:t>‹#›</a:t>
            </a:fld>
            <a:endParaRPr lang="zh-CN" altLang="en-US" dirty="0"/>
          </a:p>
        </p:txBody>
      </p:sp>
      <p:pic>
        <p:nvPicPr>
          <p:cNvPr id="9" name="图片 7" descr="校徽.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7695" y="109071"/>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p:txStyles>
    <p:titleStyle>
      <a:lvl1pPr algn="ctr" defTabSz="914400" rtl="0" eaLnBrk="1" latinLnBrk="0" hangingPunct="1">
        <a:spcBef>
          <a:spcPct val="0"/>
        </a:spcBef>
        <a:buNone/>
        <a:defRPr sz="36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lsevier.com/connect/8-great-ideas-in-computer-architectu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613" y="1940382"/>
            <a:ext cx="8064125" cy="5051833"/>
          </a:xfrm>
        </p:spPr>
        <p:txBody>
          <a:bodyPr>
            <a:normAutofit/>
          </a:bodyPr>
          <a:lstStyle/>
          <a:p>
            <a:pPr marL="0" indent="0">
              <a:buNone/>
            </a:pPr>
            <a:r>
              <a:rPr lang="en-US" altLang="zh-CN" dirty="0"/>
              <a:t>Eight Great Ideas in Computer Architecture</a:t>
            </a:r>
          </a:p>
          <a:p>
            <a:pPr marL="0" indent="0">
              <a:buNone/>
            </a:pPr>
            <a:endParaRPr lang="en-US" altLang="zh-CN" dirty="0"/>
          </a:p>
          <a:p>
            <a:pPr marL="0" indent="0" algn="just">
              <a:buNone/>
            </a:pPr>
            <a:r>
              <a:rPr lang="en-US" altLang="zh-CN" sz="2000" b="0" dirty="0"/>
              <a:t>These are eight great ideas that computer architects have invented in the last 60 years of computer design. They are so powerful they have lasted long after the first computer that used them, with newer architects demonstrating their </a:t>
            </a:r>
            <a:r>
              <a:rPr lang="en-US" altLang="zh-CN" sz="2000" b="0" dirty="0">
                <a:solidFill>
                  <a:srgbClr val="FF0000"/>
                </a:solidFill>
              </a:rPr>
              <a:t>admiration </a:t>
            </a:r>
            <a:r>
              <a:rPr lang="en-US" altLang="zh-CN" sz="2000" b="0" dirty="0"/>
              <a:t>by imitating their predecessors -- Patterson</a:t>
            </a:r>
          </a:p>
          <a:p>
            <a:pPr marL="0" indent="0" algn="just">
              <a:buNone/>
            </a:pPr>
            <a:endParaRPr lang="en-US" altLang="zh-CN" sz="2000" b="0" dirty="0"/>
          </a:p>
          <a:p>
            <a:pPr marL="0" indent="0" algn="just">
              <a:buNone/>
            </a:pPr>
            <a:r>
              <a:rPr lang="en-US" altLang="zh-CN" sz="2000" dirty="0">
                <a:hlinkClick r:id="rId3"/>
              </a:rPr>
              <a:t>https://www.elsevier.com/connect/8-great-ideas-in-computer-architecture</a:t>
            </a:r>
            <a:r>
              <a:rPr lang="en-US" altLang="zh-CN" sz="2000" b="0" dirty="0"/>
              <a:t> </a:t>
            </a:r>
            <a:endParaRPr lang="zh-CN" altLang="en-US" sz="2000" b="0" dirty="0"/>
          </a:p>
        </p:txBody>
      </p:sp>
      <p:sp>
        <p:nvSpPr>
          <p:cNvPr id="4" name="日期占位符 3"/>
          <p:cNvSpPr>
            <a:spLocks noGrp="1"/>
          </p:cNvSpPr>
          <p:nvPr>
            <p:ph type="dt" sz="half" idx="10"/>
          </p:nvPr>
        </p:nvSpPr>
        <p:spPr/>
        <p:txBody>
          <a:bodyPr/>
          <a:lstStyle/>
          <a:p>
            <a:fld id="{5A47E342-566D-4D2E-B025-45161A5A88C7}" type="datetime1">
              <a:rPr lang="en-US" altLang="zh-CN" smtClean="0"/>
              <a:pPr/>
              <a:t>2/29/24</a:t>
            </a:fld>
            <a:endParaRPr lang="zh-CN" altLang="en-US"/>
          </a:p>
        </p:txBody>
      </p:sp>
      <p:sp>
        <p:nvSpPr>
          <p:cNvPr id="5" name="灯片编号占位符 4"/>
          <p:cNvSpPr>
            <a:spLocks noGrp="1"/>
          </p:cNvSpPr>
          <p:nvPr>
            <p:ph type="sldNum" sz="quarter" idx="12"/>
          </p:nvPr>
        </p:nvSpPr>
        <p:spPr>
          <a:xfrm>
            <a:off x="6554222" y="6356350"/>
            <a:ext cx="2132577" cy="431076"/>
          </a:xfrm>
        </p:spPr>
        <p:txBody>
          <a:bodyPr/>
          <a:lstStyle/>
          <a:p>
            <a:fld id="{8BD4F407-B401-4F27-B84C-F4D1FCFDF361}" type="slidenum">
              <a:rPr lang="zh-CN" altLang="en-US" smtClean="0"/>
              <a:pPr/>
              <a:t>1</a:t>
            </a:fld>
            <a:endParaRPr lang="zh-CN" altLang="en-US" dirty="0"/>
          </a:p>
        </p:txBody>
      </p:sp>
    </p:spTree>
    <p:extLst>
      <p:ext uri="{BB962C8B-B14F-4D97-AF65-F5344CB8AC3E}">
        <p14:creationId xmlns:p14="http://schemas.microsoft.com/office/powerpoint/2010/main" val="136139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p:txBody>
          <a:bodyPr>
            <a:normAutofit/>
          </a:bodyPr>
          <a:lstStyle/>
          <a:p>
            <a:r>
              <a:rPr lang="en-US" altLang="zh-CN" dirty="0"/>
              <a:t>6. Performance Through Parallelism</a:t>
            </a:r>
          </a:p>
        </p:txBody>
      </p:sp>
      <p:sp>
        <p:nvSpPr>
          <p:cNvPr id="83973" name="Date Placeholder 3"/>
          <p:cNvSpPr>
            <a:spLocks noGrp="1" noChangeArrowheads="1"/>
          </p:cNvSpPr>
          <p:nvPr>
            <p:ph type="dt" sz="half" idx="10"/>
          </p:nvPr>
        </p:nvSpPr>
        <p:spPr>
          <a:noFill/>
          <a:ln>
            <a:headEnd/>
            <a:tailEnd/>
          </a:ln>
        </p:spPr>
        <p:txBody>
          <a:bodyPr>
            <a:prstTxWarp prst="textNoShape">
              <a:avLst/>
            </a:prstTxWarp>
          </a:bodyPr>
          <a:lstStyle/>
          <a:p>
            <a:fld id="{4535AE1D-AC74-4928-A070-150F143E6CD4}" type="datetime1">
              <a:rPr lang="en-US" altLang="zh-CN" smtClean="0"/>
              <a:pPr/>
              <a:t>2/29/24</a:t>
            </a:fld>
            <a:endParaRPr lang="en-US" altLang="zh-CN"/>
          </a:p>
        </p:txBody>
      </p:sp>
      <p:sp>
        <p:nvSpPr>
          <p:cNvPr id="83977" name="灯片编号占位符 1"/>
          <p:cNvSpPr>
            <a:spLocks noGrp="1" noChangeArrowheads="1"/>
          </p:cNvSpPr>
          <p:nvPr>
            <p:ph type="sldNum" sz="quarter" idx="12"/>
          </p:nvPr>
        </p:nvSpPr>
        <p:spPr>
          <a:noFill/>
          <a:ln>
            <a:headEnd/>
            <a:tailEnd/>
          </a:ln>
        </p:spPr>
        <p:txBody>
          <a:bodyPr/>
          <a:lstStyle/>
          <a:p>
            <a:fld id="{9005C33C-64EB-4233-8C01-24E64E96DFC8}" type="slidenum">
              <a:rPr lang="en-US" altLang="zh-CN"/>
              <a:pPr/>
              <a:t>10</a:t>
            </a:fld>
            <a:endParaRPr lang="en-US" altLang="zh-CN"/>
          </a:p>
        </p:txBody>
      </p:sp>
      <p:sp>
        <p:nvSpPr>
          <p:cNvPr id="2" name="矩形 1"/>
          <p:cNvSpPr/>
          <p:nvPr/>
        </p:nvSpPr>
        <p:spPr>
          <a:xfrm>
            <a:off x="219259" y="1094697"/>
            <a:ext cx="8492122" cy="1938992"/>
          </a:xfrm>
          <a:prstGeom prst="rect">
            <a:avLst/>
          </a:prstGeom>
        </p:spPr>
        <p:txBody>
          <a:bodyPr wrap="square">
            <a:spAutoFit/>
          </a:bodyPr>
          <a:lstStyle/>
          <a:p>
            <a:r>
              <a:rPr lang="en-US" altLang="zh-CN" sz="2400" b="1" dirty="0">
                <a:latin typeface="Arial" panose="020B0604020202020204" pitchFamily="34" charset="0"/>
                <a:cs typeface="Arial" panose="020B0604020202020204" pitchFamily="34" charset="0"/>
              </a:rPr>
              <a:t>Doing different parts of a task </a:t>
            </a:r>
            <a:r>
              <a:rPr lang="en-US" altLang="zh-CN" sz="2400" b="1" dirty="0">
                <a:solidFill>
                  <a:srgbClr val="0070C0"/>
                </a:solidFill>
                <a:latin typeface="Arial" panose="020B0604020202020204" pitchFamily="34" charset="0"/>
                <a:cs typeface="Arial" panose="020B0604020202020204" pitchFamily="34" charset="0"/>
              </a:rPr>
              <a:t>in parallel </a:t>
            </a:r>
            <a:r>
              <a:rPr lang="en-US" altLang="zh-CN" sz="2400" b="1" dirty="0">
                <a:latin typeface="Arial" panose="020B0604020202020204" pitchFamily="34" charset="0"/>
                <a:cs typeface="Arial" panose="020B0604020202020204" pitchFamily="34" charset="0"/>
              </a:rPr>
              <a:t>accomplishes the task in less time than doing them sequentially. A processor engages in several activities in the execution of an instruction. It runs faster if it can do these activities in parallel.</a:t>
            </a:r>
            <a:endParaRPr lang="zh-CN" altLang="en-US" sz="2400" b="1" dirty="0">
              <a:latin typeface="Arial" panose="020B0604020202020204" pitchFamily="34" charset="0"/>
              <a:cs typeface="Arial" panose="020B0604020202020204" pitchFamily="34" charset="0"/>
            </a:endParaRPr>
          </a:p>
        </p:txBody>
      </p:sp>
      <p:sp>
        <p:nvSpPr>
          <p:cNvPr id="10" name="Content Placeholder 42"/>
          <p:cNvSpPr txBox="1">
            <a:spLocks noChangeArrowheads="1"/>
          </p:cNvSpPr>
          <p:nvPr/>
        </p:nvSpPr>
        <p:spPr>
          <a:xfrm>
            <a:off x="457200" y="3033689"/>
            <a:ext cx="9633646"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latin typeface="Arial" panose="020B0604020202020204" pitchFamily="34" charset="0"/>
                <a:cs typeface="Arial" panose="020B0604020202020204" pitchFamily="34" charset="0"/>
              </a:rPr>
              <a:t>Parallel Requests</a:t>
            </a:r>
          </a:p>
          <a:p>
            <a:pPr lvl="1">
              <a:lnSpc>
                <a:spcPct val="80000"/>
              </a:lnSpc>
              <a:buFontTx/>
              <a:buNone/>
            </a:pPr>
            <a:r>
              <a:rPr lang="en-US" altLang="zh-CN" sz="1600" dirty="0">
                <a:latin typeface="Arial" panose="020B0604020202020204" pitchFamily="34" charset="0"/>
                <a:cs typeface="Arial" panose="020B0604020202020204" pitchFamily="34" charset="0"/>
              </a:rPr>
              <a:t>Assigned to computer, e.g., Search “Katz”</a:t>
            </a:r>
          </a:p>
          <a:p>
            <a:r>
              <a:rPr lang="en-US" altLang="zh-CN" sz="2000" dirty="0">
                <a:latin typeface="Arial" panose="020B0604020202020204" pitchFamily="34" charset="0"/>
                <a:cs typeface="Arial" panose="020B0604020202020204" pitchFamily="34" charset="0"/>
              </a:rPr>
              <a:t>Parallel Threads,</a:t>
            </a:r>
          </a:p>
          <a:p>
            <a:pPr lvl="1">
              <a:lnSpc>
                <a:spcPct val="80000"/>
              </a:lnSpc>
              <a:buFontTx/>
              <a:buNone/>
            </a:pPr>
            <a:r>
              <a:rPr lang="en-US" altLang="zh-CN" sz="1600" dirty="0">
                <a:latin typeface="Arial" panose="020B0604020202020204" pitchFamily="34" charset="0"/>
                <a:cs typeface="Arial" panose="020B0604020202020204" pitchFamily="34" charset="0"/>
              </a:rPr>
              <a:t>Assigned to core, e.g., Lookup, Ads</a:t>
            </a:r>
          </a:p>
          <a:p>
            <a:r>
              <a:rPr lang="en-US" altLang="zh-CN" sz="2000" dirty="0">
                <a:latin typeface="Arial" panose="020B0604020202020204" pitchFamily="34" charset="0"/>
                <a:cs typeface="Arial" panose="020B0604020202020204" pitchFamily="34" charset="0"/>
              </a:rPr>
              <a:t>Parallel Instructions</a:t>
            </a:r>
          </a:p>
          <a:p>
            <a:pPr lvl="1">
              <a:lnSpc>
                <a:spcPct val="80000"/>
              </a:lnSpc>
              <a:buFontTx/>
              <a:buNone/>
            </a:pPr>
            <a:r>
              <a:rPr lang="en-US" altLang="zh-CN" sz="1600" dirty="0">
                <a:latin typeface="Arial" panose="020B0604020202020204" pitchFamily="34" charset="0"/>
                <a:cs typeface="Arial" panose="020B0604020202020204" pitchFamily="34" charset="0"/>
              </a:rPr>
              <a:t>&gt;1 instruction @ one time e.g., 5 pipelined instructions</a:t>
            </a:r>
          </a:p>
          <a:p>
            <a:r>
              <a:rPr lang="en-US" altLang="zh-CN" sz="2000" dirty="0">
                <a:latin typeface="Arial" panose="020B0604020202020204" pitchFamily="34" charset="0"/>
                <a:cs typeface="Arial" panose="020B0604020202020204" pitchFamily="34" charset="0"/>
              </a:rPr>
              <a:t>Parallel Data</a:t>
            </a:r>
          </a:p>
          <a:p>
            <a:pPr lvl="1">
              <a:lnSpc>
                <a:spcPct val="80000"/>
              </a:lnSpc>
              <a:buFontTx/>
              <a:buNone/>
            </a:pPr>
            <a:r>
              <a:rPr lang="en-US" altLang="zh-CN" sz="1600" dirty="0">
                <a:latin typeface="Arial" panose="020B0604020202020204" pitchFamily="34" charset="0"/>
                <a:cs typeface="Arial" panose="020B0604020202020204" pitchFamily="34" charset="0"/>
              </a:rPr>
              <a:t>&gt;1 data item @ one time,  GPU is SIMD (Single Instruction Multiple Word)</a:t>
            </a:r>
          </a:p>
          <a:p>
            <a:r>
              <a:rPr lang="en-US" altLang="zh-CN" sz="2000" dirty="0">
                <a:latin typeface="Arial" panose="020B0604020202020204" pitchFamily="34" charset="0"/>
                <a:cs typeface="Arial" panose="020B0604020202020204" pitchFamily="34" charset="0"/>
              </a:rPr>
              <a:t>Hardware Descriptions</a:t>
            </a:r>
          </a:p>
          <a:p>
            <a:pPr lvl="1">
              <a:buFontTx/>
              <a:buNone/>
            </a:pPr>
            <a:r>
              <a:rPr lang="en-US" altLang="zh-CN" sz="1600" dirty="0">
                <a:latin typeface="Arial" panose="020B0604020202020204" pitchFamily="34" charset="0"/>
                <a:cs typeface="Arial" panose="020B0604020202020204" pitchFamily="34" charset="0"/>
              </a:rPr>
              <a:t>All gates functioning in parallel at same time</a:t>
            </a:r>
          </a:p>
        </p:txBody>
      </p:sp>
      <p:pic>
        <p:nvPicPr>
          <p:cNvPr id="3" name="图片 2"/>
          <p:cNvPicPr>
            <a:picLocks noChangeAspect="1"/>
          </p:cNvPicPr>
          <p:nvPr/>
        </p:nvPicPr>
        <p:blipFill>
          <a:blip r:embed="rId3"/>
          <a:stretch>
            <a:fillRect/>
          </a:stretch>
        </p:blipFill>
        <p:spPr>
          <a:xfrm>
            <a:off x="80862" y="17184"/>
            <a:ext cx="791760" cy="867943"/>
          </a:xfrm>
          <a:prstGeom prst="rect">
            <a:avLst/>
          </a:prstGeom>
        </p:spPr>
      </p:pic>
    </p:spTree>
    <p:extLst>
      <p:ext uri="{BB962C8B-B14F-4D97-AF65-F5344CB8AC3E}">
        <p14:creationId xmlns:p14="http://schemas.microsoft.com/office/powerpoint/2010/main" val="1527877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p:txBody>
          <a:bodyPr>
            <a:normAutofit/>
          </a:bodyPr>
          <a:lstStyle/>
          <a:p>
            <a:r>
              <a:rPr lang="en-US" altLang="zh-CN" dirty="0"/>
              <a:t>Performance Through Pipelining</a:t>
            </a:r>
          </a:p>
        </p:txBody>
      </p:sp>
      <p:sp>
        <p:nvSpPr>
          <p:cNvPr id="83973" name="Date Placeholder 3"/>
          <p:cNvSpPr>
            <a:spLocks noGrp="1" noChangeArrowheads="1"/>
          </p:cNvSpPr>
          <p:nvPr>
            <p:ph type="dt" sz="half" idx="10"/>
          </p:nvPr>
        </p:nvSpPr>
        <p:spPr>
          <a:noFill/>
          <a:ln>
            <a:headEnd/>
            <a:tailEnd/>
          </a:ln>
        </p:spPr>
        <p:txBody>
          <a:bodyPr>
            <a:prstTxWarp prst="textNoShape">
              <a:avLst/>
            </a:prstTxWarp>
          </a:bodyPr>
          <a:lstStyle/>
          <a:p>
            <a:fld id="{4535AE1D-AC74-4928-A070-150F143E6CD4}" type="datetime1">
              <a:rPr lang="en-US" altLang="zh-CN" smtClean="0"/>
              <a:pPr/>
              <a:t>2/29/24</a:t>
            </a:fld>
            <a:endParaRPr lang="en-US" altLang="zh-CN"/>
          </a:p>
        </p:txBody>
      </p:sp>
      <p:sp>
        <p:nvSpPr>
          <p:cNvPr id="83977" name="灯片编号占位符 1"/>
          <p:cNvSpPr>
            <a:spLocks noGrp="1" noChangeArrowheads="1"/>
          </p:cNvSpPr>
          <p:nvPr>
            <p:ph type="sldNum" sz="quarter" idx="12"/>
          </p:nvPr>
        </p:nvSpPr>
        <p:spPr>
          <a:noFill/>
          <a:ln>
            <a:headEnd/>
            <a:tailEnd/>
          </a:ln>
        </p:spPr>
        <p:txBody>
          <a:bodyPr/>
          <a:lstStyle/>
          <a:p>
            <a:fld id="{9005C33C-64EB-4233-8C01-24E64E96DFC8}" type="slidenum">
              <a:rPr lang="en-US" altLang="zh-CN"/>
              <a:pPr/>
              <a:t>11</a:t>
            </a:fld>
            <a:endParaRPr lang="en-US" altLang="zh-CN"/>
          </a:p>
        </p:txBody>
      </p:sp>
      <p:sp>
        <p:nvSpPr>
          <p:cNvPr id="2" name="矩形 1"/>
          <p:cNvSpPr/>
          <p:nvPr/>
        </p:nvSpPr>
        <p:spPr>
          <a:xfrm>
            <a:off x="154366" y="1024601"/>
            <a:ext cx="8814066" cy="1754326"/>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This idea is an </a:t>
            </a:r>
            <a:r>
              <a:rPr lang="en-US" altLang="zh-CN" b="1" dirty="0">
                <a:solidFill>
                  <a:srgbClr val="0070C0"/>
                </a:solidFill>
                <a:latin typeface="Arial" panose="020B0604020202020204" pitchFamily="34" charset="0"/>
                <a:cs typeface="Arial" panose="020B0604020202020204" pitchFamily="34" charset="0"/>
              </a:rPr>
              <a:t>extension</a:t>
            </a:r>
            <a:r>
              <a:rPr lang="en-US" altLang="zh-CN" b="1" dirty="0">
                <a:latin typeface="Arial" panose="020B0604020202020204" pitchFamily="34" charset="0"/>
                <a:cs typeface="Arial" panose="020B0604020202020204" pitchFamily="34" charset="0"/>
              </a:rPr>
              <a:t> of the idea of parallelism. It is essentially handling the activities involved in instruction execution as an </a:t>
            </a:r>
            <a:r>
              <a:rPr lang="en-US" altLang="zh-CN" b="1" dirty="0">
                <a:solidFill>
                  <a:srgbClr val="0070C0"/>
                </a:solidFill>
                <a:latin typeface="Arial" panose="020B0604020202020204" pitchFamily="34" charset="0"/>
                <a:cs typeface="Arial" panose="020B0604020202020204" pitchFamily="34" charset="0"/>
              </a:rPr>
              <a:t>assembly line</a:t>
            </a:r>
            <a:r>
              <a:rPr lang="en-US" altLang="zh-CN" b="1" dirty="0">
                <a:latin typeface="Arial" panose="020B0604020202020204" pitchFamily="34" charset="0"/>
                <a:cs typeface="Arial" panose="020B0604020202020204" pitchFamily="34" charset="0"/>
              </a:rPr>
              <a:t>. As soon as the first activity of an instruction is done you move it to the second activity and start the first activity of a new instruction. This results in executing more instructions per unit time compared to waiting for all activities of the first instruction to complete before starting the second instruction.</a:t>
            </a:r>
            <a:endParaRPr lang="zh-CN" altLang="en-US" b="1" dirty="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3"/>
          <a:stretch>
            <a:fillRect/>
          </a:stretch>
        </p:blipFill>
        <p:spPr>
          <a:xfrm>
            <a:off x="278588" y="2973606"/>
            <a:ext cx="8565622" cy="3676207"/>
          </a:xfrm>
          <a:prstGeom prst="rect">
            <a:avLst/>
          </a:prstGeom>
        </p:spPr>
      </p:pic>
      <p:pic>
        <p:nvPicPr>
          <p:cNvPr id="4" name="图片 3"/>
          <p:cNvPicPr>
            <a:picLocks noChangeAspect="1"/>
          </p:cNvPicPr>
          <p:nvPr/>
        </p:nvPicPr>
        <p:blipFill>
          <a:blip r:embed="rId4"/>
          <a:stretch>
            <a:fillRect/>
          </a:stretch>
        </p:blipFill>
        <p:spPr>
          <a:xfrm>
            <a:off x="125104" y="-31588"/>
            <a:ext cx="789296" cy="933900"/>
          </a:xfrm>
          <a:prstGeom prst="rect">
            <a:avLst/>
          </a:prstGeom>
        </p:spPr>
      </p:pic>
    </p:spTree>
    <p:extLst>
      <p:ext uri="{BB962C8B-B14F-4D97-AF65-F5344CB8AC3E}">
        <p14:creationId xmlns:p14="http://schemas.microsoft.com/office/powerpoint/2010/main" val="29491549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p:txBody>
          <a:bodyPr>
            <a:normAutofit/>
          </a:bodyPr>
          <a:lstStyle/>
          <a:p>
            <a:r>
              <a:rPr lang="en-US" altLang="zh-CN" dirty="0"/>
              <a:t>8. Performance Through Prediction</a:t>
            </a:r>
          </a:p>
        </p:txBody>
      </p:sp>
      <p:sp>
        <p:nvSpPr>
          <p:cNvPr id="83973" name="Date Placeholder 3"/>
          <p:cNvSpPr>
            <a:spLocks noGrp="1" noChangeArrowheads="1"/>
          </p:cNvSpPr>
          <p:nvPr>
            <p:ph type="dt" sz="half" idx="10"/>
          </p:nvPr>
        </p:nvSpPr>
        <p:spPr>
          <a:noFill/>
          <a:ln>
            <a:headEnd/>
            <a:tailEnd/>
          </a:ln>
        </p:spPr>
        <p:txBody>
          <a:bodyPr>
            <a:prstTxWarp prst="textNoShape">
              <a:avLst/>
            </a:prstTxWarp>
          </a:bodyPr>
          <a:lstStyle/>
          <a:p>
            <a:fld id="{4535AE1D-AC74-4928-A070-150F143E6CD4}" type="datetime1">
              <a:rPr lang="en-US" altLang="zh-CN" smtClean="0"/>
              <a:pPr/>
              <a:t>2/29/24</a:t>
            </a:fld>
            <a:endParaRPr lang="en-US" altLang="zh-CN"/>
          </a:p>
        </p:txBody>
      </p:sp>
      <p:sp>
        <p:nvSpPr>
          <p:cNvPr id="83977" name="灯片编号占位符 1"/>
          <p:cNvSpPr>
            <a:spLocks noGrp="1" noChangeArrowheads="1"/>
          </p:cNvSpPr>
          <p:nvPr>
            <p:ph type="sldNum" sz="quarter" idx="12"/>
          </p:nvPr>
        </p:nvSpPr>
        <p:spPr>
          <a:noFill/>
          <a:ln>
            <a:headEnd/>
            <a:tailEnd/>
          </a:ln>
        </p:spPr>
        <p:txBody>
          <a:bodyPr/>
          <a:lstStyle/>
          <a:p>
            <a:fld id="{9005C33C-64EB-4233-8C01-24E64E96DFC8}" type="slidenum">
              <a:rPr lang="en-US" altLang="zh-CN"/>
              <a:pPr/>
              <a:t>12</a:t>
            </a:fld>
            <a:endParaRPr lang="en-US" altLang="zh-CN"/>
          </a:p>
        </p:txBody>
      </p:sp>
      <p:sp>
        <p:nvSpPr>
          <p:cNvPr id="2" name="矩形 1"/>
          <p:cNvSpPr/>
          <p:nvPr/>
        </p:nvSpPr>
        <p:spPr>
          <a:xfrm>
            <a:off x="154366" y="1024601"/>
            <a:ext cx="8814066" cy="3693319"/>
          </a:xfrm>
          <a:prstGeom prst="rect">
            <a:avLst/>
          </a:prstGeom>
        </p:spPr>
        <p:txBody>
          <a:bodyPr wrap="square">
            <a:spAutoFit/>
          </a:bodyPr>
          <a:lstStyle/>
          <a:p>
            <a:r>
              <a:rPr lang="en-US" altLang="zh-CN" b="1" dirty="0">
                <a:latin typeface="Arial" panose="020B0604020202020204" pitchFamily="34" charset="0"/>
                <a:cs typeface="Arial" panose="020B0604020202020204" pitchFamily="34" charset="0"/>
              </a:rPr>
              <a:t>A conditional branch is a type of instruction that determines the next instruction to be executed based on a condition test. Conditional branches are essential for implementing high-level language if statements and loops.</a:t>
            </a:r>
          </a:p>
          <a:p>
            <a:endParaRPr lang="en-US" altLang="zh-CN" b="1" dirty="0">
              <a:latin typeface="Arial" panose="020B0604020202020204" pitchFamily="34" charset="0"/>
              <a:cs typeface="Arial" panose="020B0604020202020204" pitchFamily="34" charset="0"/>
            </a:endParaRPr>
          </a:p>
          <a:p>
            <a:r>
              <a:rPr lang="en-US" altLang="zh-CN" b="1" dirty="0">
                <a:latin typeface="Arial" panose="020B0604020202020204" pitchFamily="34" charset="0"/>
                <a:cs typeface="Arial" panose="020B0604020202020204" pitchFamily="34" charset="0"/>
              </a:rPr>
              <a:t>Unfortunately, conditional branches interfere with the smooth operation of a pipeline — the processor does not know where to fetch the next instruction until after the condition has been tested.</a:t>
            </a:r>
          </a:p>
          <a:p>
            <a:endParaRPr lang="en-US" altLang="zh-CN" b="1" dirty="0">
              <a:latin typeface="Arial" panose="020B0604020202020204" pitchFamily="34" charset="0"/>
              <a:cs typeface="Arial" panose="020B0604020202020204" pitchFamily="34" charset="0"/>
            </a:endParaRPr>
          </a:p>
          <a:p>
            <a:r>
              <a:rPr lang="en-US" altLang="zh-CN" b="1" dirty="0">
                <a:latin typeface="Arial" panose="020B0604020202020204" pitchFamily="34" charset="0"/>
                <a:cs typeface="Arial" panose="020B0604020202020204" pitchFamily="34" charset="0"/>
              </a:rPr>
              <a:t>Many modern processors reduce the impact of branches with speculative execution: make an informed guess about the outcome of the condition test and start executing the indicated instruction. Performance is improved if the guesses are reasonably accurate and the penalty of wrong guesses is not too severe.</a:t>
            </a:r>
            <a:endParaRPr lang="zh-CN" altLang="en-US" b="1" dirty="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3"/>
          <a:stretch>
            <a:fillRect/>
          </a:stretch>
        </p:blipFill>
        <p:spPr>
          <a:xfrm>
            <a:off x="992063" y="4717920"/>
            <a:ext cx="7053683" cy="1944793"/>
          </a:xfrm>
          <a:prstGeom prst="rect">
            <a:avLst/>
          </a:prstGeom>
        </p:spPr>
      </p:pic>
      <p:pic>
        <p:nvPicPr>
          <p:cNvPr id="3" name="图片 2"/>
          <p:cNvPicPr>
            <a:picLocks noChangeAspect="1"/>
          </p:cNvPicPr>
          <p:nvPr/>
        </p:nvPicPr>
        <p:blipFill>
          <a:blip r:embed="rId4"/>
          <a:stretch>
            <a:fillRect/>
          </a:stretch>
        </p:blipFill>
        <p:spPr>
          <a:xfrm>
            <a:off x="154366" y="-20789"/>
            <a:ext cx="682946" cy="984245"/>
          </a:xfrm>
          <a:prstGeom prst="rect">
            <a:avLst/>
          </a:prstGeom>
        </p:spPr>
      </p:pic>
    </p:spTree>
    <p:extLst>
      <p:ext uri="{BB962C8B-B14F-4D97-AF65-F5344CB8AC3E}">
        <p14:creationId xmlns:p14="http://schemas.microsoft.com/office/powerpoint/2010/main" val="30691918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675417" y="2892554"/>
            <a:ext cx="8229600" cy="5051833"/>
          </a:xfrm>
        </p:spPr>
        <p:txBody>
          <a:bodyPr/>
          <a:lstStyle/>
          <a:p>
            <a:pPr marL="0" indent="0">
              <a:buNone/>
            </a:pPr>
            <a:r>
              <a:rPr lang="en-US" altLang="zh-CN" dirty="0"/>
              <a:t>Classes of Computers</a:t>
            </a:r>
            <a:endParaRPr lang="zh-CN" altLang="en-US" dirty="0"/>
          </a:p>
        </p:txBody>
      </p:sp>
      <p:sp>
        <p:nvSpPr>
          <p:cNvPr id="4" name="日期占位符 3"/>
          <p:cNvSpPr>
            <a:spLocks noGrp="1"/>
          </p:cNvSpPr>
          <p:nvPr>
            <p:ph type="dt" sz="half" idx="10"/>
          </p:nvPr>
        </p:nvSpPr>
        <p:spPr/>
        <p:txBody>
          <a:bodyPr/>
          <a:lstStyle/>
          <a:p>
            <a:fld id="{5A47E342-566D-4D2E-B025-45161A5A88C7}" type="datetime1">
              <a:rPr lang="en-US" altLang="zh-CN" smtClean="0"/>
              <a:pPr/>
              <a:t>2/29/24</a:t>
            </a:fld>
            <a:endParaRPr lang="zh-CN" altLang="en-US"/>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13</a:t>
            </a:fld>
            <a:endParaRPr lang="zh-CN" altLang="en-US" dirty="0"/>
          </a:p>
        </p:txBody>
      </p:sp>
    </p:spTree>
    <p:extLst>
      <p:ext uri="{BB962C8B-B14F-4D97-AF65-F5344CB8AC3E}">
        <p14:creationId xmlns:p14="http://schemas.microsoft.com/office/powerpoint/2010/main" val="314039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zh-CN" altLang="en-US"/>
              <a:t>计算机的分类</a:t>
            </a:r>
            <a:endParaRPr lang="en-AU" altLang="zh-CN"/>
          </a:p>
        </p:txBody>
      </p:sp>
      <p:sp>
        <p:nvSpPr>
          <p:cNvPr id="92163" name="Rectangle 3"/>
          <p:cNvSpPr>
            <a:spLocks noGrp="1" noChangeArrowheads="1"/>
          </p:cNvSpPr>
          <p:nvPr>
            <p:ph idx="1"/>
          </p:nvPr>
        </p:nvSpPr>
        <p:spPr/>
        <p:txBody>
          <a:bodyPr>
            <a:normAutofit fontScale="92500" lnSpcReduction="20000"/>
          </a:bodyPr>
          <a:lstStyle/>
          <a:p>
            <a:r>
              <a:rPr lang="zh-CN" altLang="en-US" dirty="0"/>
              <a:t>个人移动设备 </a:t>
            </a:r>
            <a:r>
              <a:rPr lang="en-US" altLang="zh-CN" dirty="0"/>
              <a:t>(PMD)</a:t>
            </a:r>
          </a:p>
          <a:p>
            <a:pPr lvl="1"/>
            <a:r>
              <a:rPr lang="en-US" altLang="zh-CN" dirty="0"/>
              <a:t> </a:t>
            </a:r>
            <a:r>
              <a:rPr lang="zh-CN" altLang="en-US" dirty="0"/>
              <a:t>智能手机、平板电脑</a:t>
            </a:r>
            <a:endParaRPr lang="en-US" altLang="zh-CN" dirty="0"/>
          </a:p>
          <a:p>
            <a:pPr lvl="1"/>
            <a:r>
              <a:rPr lang="en-US" altLang="zh-CN" dirty="0">
                <a:solidFill>
                  <a:srgbClr val="0070C0"/>
                </a:solidFill>
              </a:rPr>
              <a:t>ARM-ISA</a:t>
            </a:r>
            <a:r>
              <a:rPr lang="zh-CN" altLang="en-US" dirty="0"/>
              <a:t>兼容的通用处理器芯片（</a:t>
            </a:r>
            <a:r>
              <a:rPr lang="en-US" altLang="zh-CN" dirty="0" err="1"/>
              <a:t>SoC</a:t>
            </a:r>
            <a:r>
              <a:rPr lang="zh-CN" altLang="en-US" dirty="0"/>
              <a:t>）在市场上处于统治地位</a:t>
            </a:r>
            <a:endParaRPr lang="en-US" altLang="zh-CN" dirty="0"/>
          </a:p>
          <a:p>
            <a:pPr lvl="1"/>
            <a:r>
              <a:rPr lang="en-US" altLang="zh-CN" dirty="0" err="1"/>
              <a:t>SoC</a:t>
            </a:r>
            <a:r>
              <a:rPr lang="zh-CN" altLang="en-US" dirty="0"/>
              <a:t>中包含大量的</a:t>
            </a:r>
            <a:r>
              <a:rPr lang="zh-CN" altLang="en-US" dirty="0">
                <a:solidFill>
                  <a:srgbClr val="0070C0"/>
                </a:solidFill>
              </a:rPr>
              <a:t>专用加速器</a:t>
            </a:r>
            <a:r>
              <a:rPr lang="en-US" altLang="zh-CN" dirty="0">
                <a:solidFill>
                  <a:srgbClr val="0070C0"/>
                </a:solidFill>
              </a:rPr>
              <a:t> </a:t>
            </a:r>
            <a:r>
              <a:rPr lang="en-US" altLang="zh-CN" dirty="0"/>
              <a:t>(radio, image, video, graphics, audio, motion, location, security, etc.)</a:t>
            </a:r>
          </a:p>
          <a:p>
            <a:pPr lvl="1"/>
            <a:r>
              <a:rPr lang="en-US" altLang="zh-CN" dirty="0"/>
              <a:t> </a:t>
            </a:r>
            <a:r>
              <a:rPr lang="zh-CN" altLang="en-US" dirty="0"/>
              <a:t>强调</a:t>
            </a:r>
            <a:r>
              <a:rPr lang="zh-CN" altLang="en-US" dirty="0">
                <a:solidFill>
                  <a:srgbClr val="0070C0"/>
                </a:solidFill>
              </a:rPr>
              <a:t>能效和实时性</a:t>
            </a:r>
            <a:r>
              <a:rPr lang="en-US" altLang="zh-CN" dirty="0"/>
              <a:t>(energy efficiency and real-time)</a:t>
            </a:r>
          </a:p>
          <a:p>
            <a:r>
              <a:rPr lang="zh-CN" altLang="en-US" dirty="0"/>
              <a:t>桌面计算（</a:t>
            </a:r>
            <a:r>
              <a:rPr lang="en-US" altLang="zh-CN" dirty="0"/>
              <a:t>Desktop Computing</a:t>
            </a:r>
            <a:r>
              <a:rPr lang="zh-CN" altLang="en-US" dirty="0"/>
              <a:t>）</a:t>
            </a:r>
          </a:p>
          <a:p>
            <a:pPr lvl="1"/>
            <a:r>
              <a:rPr lang="zh-CN" altLang="en-US" dirty="0"/>
              <a:t>强调</a:t>
            </a:r>
            <a:r>
              <a:rPr lang="zh-CN" altLang="en-US" dirty="0">
                <a:solidFill>
                  <a:srgbClr val="0070C0"/>
                </a:solidFill>
              </a:rPr>
              <a:t>性价比</a:t>
            </a:r>
            <a:r>
              <a:rPr lang="en-US" altLang="zh-CN" dirty="0"/>
              <a:t>(price-performance)</a:t>
            </a:r>
          </a:p>
          <a:p>
            <a:r>
              <a:rPr lang="zh-CN" altLang="en-US" dirty="0"/>
              <a:t>服务器（</a:t>
            </a:r>
            <a:r>
              <a:rPr lang="en-US" altLang="zh-CN" dirty="0"/>
              <a:t>Servers</a:t>
            </a:r>
            <a:r>
              <a:rPr lang="zh-CN" altLang="en-US" dirty="0"/>
              <a:t>）</a:t>
            </a:r>
          </a:p>
          <a:p>
            <a:pPr lvl="1"/>
            <a:r>
              <a:rPr lang="zh-CN" altLang="en-US" dirty="0"/>
              <a:t>强调可用性、可缩放性、吞吐率</a:t>
            </a:r>
            <a:r>
              <a:rPr lang="en-US" altLang="zh-CN" dirty="0"/>
              <a:t>(</a:t>
            </a:r>
            <a:r>
              <a:rPr lang="en-US" altLang="zh-CN" dirty="0">
                <a:solidFill>
                  <a:srgbClr val="0070C0"/>
                </a:solidFill>
              </a:rPr>
              <a:t>availability, scalability, throughput</a:t>
            </a:r>
            <a:r>
              <a:rPr lang="en-US" altLang="zh-CN" dirty="0"/>
              <a:t>)</a:t>
            </a:r>
          </a:p>
        </p:txBody>
      </p:sp>
      <p:sp>
        <p:nvSpPr>
          <p:cNvPr id="92164" name="日期占位符 3"/>
          <p:cNvSpPr>
            <a:spLocks noGrp="1" noChangeArrowheads="1"/>
          </p:cNvSpPr>
          <p:nvPr>
            <p:ph type="dt" sz="half" idx="10"/>
          </p:nvPr>
        </p:nvSpPr>
        <p:spPr/>
        <p:txBody>
          <a:bodyPr/>
          <a:lstStyle/>
          <a:p>
            <a:fld id="{DEBA8C2D-4792-433B-A52A-05FAC5D892D3}" type="datetime1">
              <a:rPr lang="en-US" altLang="zh-CN" smtClean="0"/>
              <a:pPr/>
              <a:t>2/29/24</a:t>
            </a:fld>
            <a:endParaRPr lang="en-US" altLang="zh-CN"/>
          </a:p>
        </p:txBody>
      </p:sp>
      <p:sp>
        <p:nvSpPr>
          <p:cNvPr id="92166" name="灯片编号占位符 1"/>
          <p:cNvSpPr>
            <a:spLocks noGrp="1" noChangeArrowheads="1"/>
          </p:cNvSpPr>
          <p:nvPr>
            <p:ph type="sldNum" sz="quarter" idx="12"/>
          </p:nvPr>
        </p:nvSpPr>
        <p:spPr/>
        <p:txBody>
          <a:bodyPr/>
          <a:lstStyle/>
          <a:p>
            <a:fld id="{9EEDC8C4-FAAB-4A4D-B3FA-897CB55B66DD}" type="slidenum">
              <a:rPr lang="en-US" altLang="zh-CN" smtClean="0"/>
              <a:pPr/>
              <a:t>14</a:t>
            </a:fld>
            <a:endParaRPr lang="en-US" altLang="zh-CN"/>
          </a:p>
        </p:txBody>
      </p:sp>
    </p:spTree>
    <p:extLst>
      <p:ext uri="{BB962C8B-B14F-4D97-AF65-F5344CB8AC3E}">
        <p14:creationId xmlns:p14="http://schemas.microsoft.com/office/powerpoint/2010/main" val="38089359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w="9525">
            <a:noFill/>
            <a:round/>
            <a:headEnd/>
            <a:tailEnd/>
          </a:ln>
        </p:spPr>
        <p:txBody>
          <a:bodyPr/>
          <a:lstStyle/>
          <a:p>
            <a:endParaRPr lang="zh-CN" altLang="en-US" dirty="0">
              <a:ea typeface="微软雅黑" panose="020B0503020204020204" pitchFamily="34" charset="-122"/>
            </a:endParaRPr>
          </a:p>
        </p:txBody>
      </p:sp>
      <p:sp>
        <p:nvSpPr>
          <p:cNvPr id="94211" name="Rectangle 1"/>
          <p:cNvSpPr>
            <a:spLocks noChangeArrowheads="1"/>
          </p:cNvSpPr>
          <p:nvPr/>
        </p:nvSpPr>
        <p:spPr bwMode="auto">
          <a:xfrm>
            <a:off x="425450" y="4697413"/>
            <a:ext cx="8396288" cy="565150"/>
          </a:xfrm>
          <a:prstGeom prst="rect">
            <a:avLst/>
          </a:prstGeom>
          <a:noFill/>
          <a:ln w="9525">
            <a:noFill/>
            <a:miter lim="800000"/>
            <a:headEnd/>
            <a:tailEnd/>
          </a:ln>
        </p:spPr>
        <p:txBody>
          <a:bodyPr>
            <a:spAutoFit/>
          </a:bodyPr>
          <a:lstStyle/>
          <a:p>
            <a:r>
              <a:rPr lang="en-US" altLang="en-US" sz="1100" b="1"/>
              <a:t>Figure 1.3 Costs rounded to nearest $100,000 of an unavailable system are shown by analyzing the cost of downtime (in terms of immediately lost revenue), assuming three different levels of availability, and that downtime is distributed uniformly. </a:t>
            </a:r>
            <a:r>
              <a:rPr lang="en-US" altLang="en-US" sz="1100"/>
              <a:t>These data are from Landstrom (2014) and were collected and analyzed by Contingency Planning Research.</a:t>
            </a:r>
          </a:p>
        </p:txBody>
      </p:sp>
      <p:pic>
        <p:nvPicPr>
          <p:cNvPr id="94212" name="Picture 2" descr="Z:\WOMAT\Production\Artfinal\0000000038\MKCAD\978-0-12-811905-1\0003165540\XMLLowres\f01-03-9780128119051.jpg"/>
          <p:cNvPicPr>
            <a:picLocks noChangeAspect="1" noChangeArrowheads="1"/>
          </p:cNvPicPr>
          <p:nvPr/>
        </p:nvPicPr>
        <p:blipFill>
          <a:blip r:embed="rId3"/>
          <a:srcRect/>
          <a:stretch>
            <a:fillRect/>
          </a:stretch>
        </p:blipFill>
        <p:spPr bwMode="auto">
          <a:xfrm>
            <a:off x="442913" y="1665288"/>
            <a:ext cx="8074025" cy="2735262"/>
          </a:xfrm>
          <a:prstGeom prst="rect">
            <a:avLst/>
          </a:prstGeom>
          <a:noFill/>
          <a:ln w="9525">
            <a:noFill/>
            <a:miter lim="800000"/>
            <a:headEnd/>
            <a:tailEnd/>
          </a:ln>
        </p:spPr>
      </p:pic>
      <p:sp>
        <p:nvSpPr>
          <p:cNvPr id="94213" name="标题 1"/>
          <p:cNvSpPr>
            <a:spLocks noGrp="1" noChangeArrowheads="1"/>
          </p:cNvSpPr>
          <p:nvPr>
            <p:ph type="title"/>
          </p:nvPr>
        </p:nvSpPr>
        <p:spPr/>
        <p:txBody>
          <a:bodyPr/>
          <a:lstStyle/>
          <a:p>
            <a:r>
              <a:rPr lang="en-US" altLang="zh-CN"/>
              <a:t>Cost of downtime</a:t>
            </a:r>
            <a:endParaRPr lang="zh-CN" altLang="en-US"/>
          </a:p>
        </p:txBody>
      </p:sp>
      <p:sp>
        <p:nvSpPr>
          <p:cNvPr id="6" name="日期占位符 5"/>
          <p:cNvSpPr>
            <a:spLocks noGrp="1"/>
          </p:cNvSpPr>
          <p:nvPr>
            <p:ph type="dt" sz="half" idx="10"/>
          </p:nvPr>
        </p:nvSpPr>
        <p:spPr/>
        <p:txBody>
          <a:bodyPr/>
          <a:lstStyle/>
          <a:p>
            <a:fld id="{CC89C9E5-5D75-4385-8C93-3BFB1C3BD123}" type="datetime1">
              <a:rPr lang="en-US" altLang="zh-CN" smtClean="0"/>
              <a:pPr/>
              <a:t>2/29/24</a:t>
            </a:fld>
            <a:endParaRPr lang="zh-CN" altLang="en-US"/>
          </a:p>
        </p:txBody>
      </p:sp>
      <p:sp>
        <p:nvSpPr>
          <p:cNvPr id="7" name="灯片编号占位符 6"/>
          <p:cNvSpPr>
            <a:spLocks noGrp="1"/>
          </p:cNvSpPr>
          <p:nvPr>
            <p:ph type="sldNum" sz="quarter" idx="12"/>
          </p:nvPr>
        </p:nvSpPr>
        <p:spPr/>
        <p:txBody>
          <a:bodyPr/>
          <a:lstStyle/>
          <a:p>
            <a:fld id="{7953984E-0717-4331-B92C-05AA86C678F7}" type="slidenum">
              <a:rPr lang="zh-CN" altLang="en-US" smtClean="0"/>
              <a:pPr/>
              <a:t>15</a:t>
            </a:fld>
            <a:endParaRPr lang="zh-CN" altLang="en-US"/>
          </a:p>
        </p:txBody>
      </p:sp>
      <p:pic>
        <p:nvPicPr>
          <p:cNvPr id="3" name="图片 2"/>
          <p:cNvPicPr>
            <a:picLocks noChangeAspect="1"/>
          </p:cNvPicPr>
          <p:nvPr/>
        </p:nvPicPr>
        <p:blipFill>
          <a:blip r:embed="rId4"/>
          <a:stretch>
            <a:fillRect/>
          </a:stretch>
        </p:blipFill>
        <p:spPr>
          <a:xfrm>
            <a:off x="442913" y="5509027"/>
            <a:ext cx="7485787" cy="876468"/>
          </a:xfrm>
          <a:prstGeom prst="rect">
            <a:avLst/>
          </a:prstGeom>
        </p:spPr>
      </p:pic>
      <p:sp>
        <p:nvSpPr>
          <p:cNvPr id="2" name="文本框 1"/>
          <p:cNvSpPr txBox="1"/>
          <p:nvPr/>
        </p:nvSpPr>
        <p:spPr>
          <a:xfrm>
            <a:off x="5972603" y="5115118"/>
            <a:ext cx="1970384" cy="523220"/>
          </a:xfrm>
          <a:prstGeom prst="rect">
            <a:avLst/>
          </a:prstGeom>
          <a:solidFill>
            <a:srgbClr val="FFC000"/>
          </a:solidFill>
        </p:spPr>
        <p:txBody>
          <a:bodyPr wrap="square" rtlCol="0">
            <a:spAutoFit/>
          </a:bodyPr>
          <a:lstStyle/>
          <a:p>
            <a:r>
              <a:rPr lang="en-US" altLang="zh-CN" sz="2800" dirty="0">
                <a:latin typeface="Arial" panose="020B0604020202020204" pitchFamily="34" charset="0"/>
                <a:cs typeface="Arial" panose="020B0604020202020204" pitchFamily="34" charset="0"/>
              </a:rPr>
              <a:t> availability</a:t>
            </a:r>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9599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noChangeArrowheads="1"/>
          </p:cNvSpPr>
          <p:nvPr>
            <p:ph type="title"/>
          </p:nvPr>
        </p:nvSpPr>
        <p:spPr/>
        <p:txBody>
          <a:bodyPr/>
          <a:lstStyle/>
          <a:p>
            <a:r>
              <a:rPr lang="zh-CN" altLang="en-US" dirty="0"/>
              <a:t>计算机的分类（续）</a:t>
            </a:r>
          </a:p>
        </p:txBody>
      </p:sp>
      <p:sp>
        <p:nvSpPr>
          <p:cNvPr id="96259" name="内容占位符 2"/>
          <p:cNvSpPr>
            <a:spLocks noGrp="1" noChangeArrowheads="1"/>
          </p:cNvSpPr>
          <p:nvPr>
            <p:ph idx="1"/>
          </p:nvPr>
        </p:nvSpPr>
        <p:spPr>
          <a:xfrm>
            <a:off x="516193" y="1364620"/>
            <a:ext cx="8229600" cy="5051833"/>
          </a:xfrm>
        </p:spPr>
        <p:txBody>
          <a:bodyPr>
            <a:noAutofit/>
          </a:bodyPr>
          <a:lstStyle/>
          <a:p>
            <a:r>
              <a:rPr lang="zh-CN" altLang="en-US" sz="2400" dirty="0"/>
              <a:t>集群</a:t>
            </a:r>
            <a:r>
              <a:rPr lang="en-US" altLang="zh-CN" sz="2400" dirty="0"/>
              <a:t>/</a:t>
            </a:r>
            <a:r>
              <a:rPr lang="zh-CN" altLang="en-US" sz="2400" dirty="0"/>
              <a:t>仓储级计算机（</a:t>
            </a:r>
            <a:r>
              <a:rPr lang="en-US" altLang="zh-CN" sz="2400" dirty="0"/>
              <a:t>Clusters / Warehouse Scale Computers</a:t>
            </a:r>
            <a:r>
              <a:rPr lang="zh-CN" altLang="en-US" sz="2400" dirty="0"/>
              <a:t>）</a:t>
            </a:r>
            <a:endParaRPr lang="en-US" altLang="zh-CN" sz="2400" dirty="0"/>
          </a:p>
          <a:p>
            <a:pPr lvl="1"/>
            <a:r>
              <a:rPr lang="zh-CN" altLang="en-US" sz="2400" dirty="0"/>
              <a:t>每个数据中心包含</a:t>
            </a:r>
            <a:r>
              <a:rPr lang="en-US" altLang="zh-CN" sz="2400" dirty="0">
                <a:solidFill>
                  <a:srgbClr val="0070C0"/>
                </a:solidFill>
              </a:rPr>
              <a:t>10+</a:t>
            </a:r>
            <a:r>
              <a:rPr lang="zh-CN" altLang="en-US" sz="2400" dirty="0">
                <a:solidFill>
                  <a:srgbClr val="0070C0"/>
                </a:solidFill>
              </a:rPr>
              <a:t>万</a:t>
            </a:r>
            <a:r>
              <a:rPr lang="zh-CN" altLang="en-US" sz="2400" dirty="0"/>
              <a:t>个处理器核</a:t>
            </a:r>
            <a:endParaRPr lang="en-US" altLang="zh-CN" sz="2400" dirty="0"/>
          </a:p>
          <a:p>
            <a:pPr lvl="1"/>
            <a:r>
              <a:rPr lang="en-US" altLang="zh-CN" sz="2400" dirty="0">
                <a:solidFill>
                  <a:srgbClr val="0070C0"/>
                </a:solidFill>
              </a:rPr>
              <a:t>X86-ISA</a:t>
            </a:r>
            <a:r>
              <a:rPr lang="zh-CN" altLang="en-US" sz="2400" dirty="0"/>
              <a:t>兼容的服务器芯片在市场上占统治地位</a:t>
            </a:r>
            <a:endParaRPr lang="en-US" altLang="zh-CN" sz="2400" dirty="0"/>
          </a:p>
          <a:p>
            <a:pPr lvl="1"/>
            <a:r>
              <a:rPr lang="zh-CN" altLang="en-US" sz="2400" dirty="0"/>
              <a:t>专门的应用程序，加上</a:t>
            </a:r>
            <a:r>
              <a:rPr lang="zh-CN" altLang="en-US" sz="2400" dirty="0">
                <a:solidFill>
                  <a:srgbClr val="0070C0"/>
                </a:solidFill>
              </a:rPr>
              <a:t>虚拟机</a:t>
            </a:r>
            <a:r>
              <a:rPr lang="zh-CN" altLang="en-US" sz="2400" dirty="0"/>
              <a:t>的云托管</a:t>
            </a:r>
            <a:endParaRPr lang="en-US" altLang="zh-CN" sz="2400" dirty="0"/>
          </a:p>
          <a:p>
            <a:pPr lvl="1"/>
            <a:r>
              <a:rPr lang="zh-CN" altLang="en-US" sz="2400" dirty="0"/>
              <a:t>现在越来越多地使用</a:t>
            </a:r>
            <a:r>
              <a:rPr lang="en-US" altLang="zh-CN" sz="2400" dirty="0" err="1">
                <a:solidFill>
                  <a:srgbClr val="0070C0"/>
                </a:solidFill>
              </a:rPr>
              <a:t>gpu</a:t>
            </a:r>
            <a:r>
              <a:rPr lang="zh-CN" altLang="en-US" sz="2400" dirty="0">
                <a:solidFill>
                  <a:srgbClr val="0070C0"/>
                </a:solidFill>
              </a:rPr>
              <a:t>、</a:t>
            </a:r>
            <a:r>
              <a:rPr lang="en-US" altLang="zh-CN" sz="2400" dirty="0" err="1">
                <a:solidFill>
                  <a:srgbClr val="0070C0"/>
                </a:solidFill>
              </a:rPr>
              <a:t>fpga</a:t>
            </a:r>
            <a:r>
              <a:rPr lang="zh-CN" altLang="en-US" sz="2400" dirty="0">
                <a:solidFill>
                  <a:srgbClr val="0070C0"/>
                </a:solidFill>
              </a:rPr>
              <a:t>和定制硬件</a:t>
            </a:r>
            <a:r>
              <a:rPr lang="zh-CN" altLang="en-US" sz="2400" dirty="0"/>
              <a:t>来加速工作负载</a:t>
            </a:r>
            <a:endParaRPr lang="en-US" altLang="zh-CN" sz="2400" dirty="0"/>
          </a:p>
          <a:p>
            <a:pPr lvl="1"/>
            <a:r>
              <a:rPr lang="zh-CN" altLang="en-US" sz="2400" dirty="0"/>
              <a:t>其分支</a:t>
            </a:r>
            <a:r>
              <a:rPr lang="en-US" altLang="zh-CN" sz="2400" dirty="0"/>
              <a:t>:  Supercomputers</a:t>
            </a:r>
            <a:r>
              <a:rPr lang="zh-CN" altLang="en-US" sz="2400" dirty="0"/>
              <a:t>：强调浮点运算性能和高速内部互联</a:t>
            </a:r>
            <a:endParaRPr lang="en-US" altLang="zh-CN" sz="2400" dirty="0"/>
          </a:p>
          <a:p>
            <a:pPr lvl="1"/>
            <a:r>
              <a:rPr lang="zh-CN" altLang="en-US" sz="2400" dirty="0"/>
              <a:t>强调可用性和性价比</a:t>
            </a:r>
            <a:r>
              <a:rPr lang="en-US" altLang="zh-CN" sz="2400" dirty="0"/>
              <a:t>(</a:t>
            </a:r>
            <a:r>
              <a:rPr lang="en-US" altLang="zh-CN" sz="2400" dirty="0">
                <a:solidFill>
                  <a:srgbClr val="0070C0"/>
                </a:solidFill>
              </a:rPr>
              <a:t>availability</a:t>
            </a:r>
            <a:r>
              <a:rPr lang="zh-CN" altLang="en-US" sz="2400" dirty="0">
                <a:solidFill>
                  <a:srgbClr val="0070C0"/>
                </a:solidFill>
              </a:rPr>
              <a:t>、</a:t>
            </a:r>
            <a:r>
              <a:rPr lang="en-US" altLang="zh-CN" sz="2400" dirty="0">
                <a:solidFill>
                  <a:srgbClr val="0070C0"/>
                </a:solidFill>
              </a:rPr>
              <a:t>price-performance</a:t>
            </a:r>
            <a:r>
              <a:rPr lang="zh-CN" altLang="en-US" sz="2400" dirty="0">
                <a:solidFill>
                  <a:srgbClr val="0070C0"/>
                </a:solidFill>
              </a:rPr>
              <a:t>、</a:t>
            </a:r>
            <a:r>
              <a:rPr lang="en-US" altLang="zh-CN" sz="2400" dirty="0">
                <a:solidFill>
                  <a:srgbClr val="0070C0"/>
                </a:solidFill>
              </a:rPr>
              <a:t>energy</a:t>
            </a:r>
            <a:r>
              <a:rPr lang="en-US" altLang="zh-CN" sz="2400" dirty="0"/>
              <a:t>)</a:t>
            </a:r>
          </a:p>
        </p:txBody>
      </p:sp>
      <p:sp>
        <p:nvSpPr>
          <p:cNvPr id="96260" name="日期占位符 3"/>
          <p:cNvSpPr>
            <a:spLocks noGrp="1" noChangeArrowheads="1"/>
          </p:cNvSpPr>
          <p:nvPr>
            <p:ph type="dt" sz="half" idx="10"/>
          </p:nvPr>
        </p:nvSpPr>
        <p:spPr/>
        <p:txBody>
          <a:bodyPr/>
          <a:lstStyle/>
          <a:p>
            <a:fld id="{19C79DFA-8287-4CF1-A995-BADD724BB2AE}" type="datetime1">
              <a:rPr lang="en-US" altLang="zh-CN" smtClean="0"/>
              <a:pPr/>
              <a:t>2/29/24</a:t>
            </a:fld>
            <a:endParaRPr lang="en-US" altLang="zh-CN"/>
          </a:p>
        </p:txBody>
      </p:sp>
      <p:sp>
        <p:nvSpPr>
          <p:cNvPr id="96262" name="灯片编号占位符 1"/>
          <p:cNvSpPr>
            <a:spLocks noGrp="1" noChangeArrowheads="1"/>
          </p:cNvSpPr>
          <p:nvPr>
            <p:ph type="sldNum" sz="quarter" idx="12"/>
          </p:nvPr>
        </p:nvSpPr>
        <p:spPr/>
        <p:txBody>
          <a:bodyPr/>
          <a:lstStyle/>
          <a:p>
            <a:fld id="{7521BF3E-285E-44BE-9244-E9534FBEB168}" type="slidenum">
              <a:rPr lang="en-US" altLang="zh-CN" smtClean="0"/>
              <a:pPr/>
              <a:t>16</a:t>
            </a:fld>
            <a:endParaRPr lang="en-US" altLang="zh-CN"/>
          </a:p>
        </p:txBody>
      </p:sp>
    </p:spTree>
    <p:extLst>
      <p:ext uri="{BB962C8B-B14F-4D97-AF65-F5344CB8AC3E}">
        <p14:creationId xmlns:p14="http://schemas.microsoft.com/office/powerpoint/2010/main" val="30882122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noChangeArrowheads="1"/>
          </p:cNvSpPr>
          <p:nvPr>
            <p:ph type="title"/>
          </p:nvPr>
        </p:nvSpPr>
        <p:spPr/>
        <p:txBody>
          <a:bodyPr/>
          <a:lstStyle/>
          <a:p>
            <a:r>
              <a:rPr lang="zh-CN" altLang="en-US"/>
              <a:t>计算机的分类（续）</a:t>
            </a:r>
          </a:p>
        </p:txBody>
      </p:sp>
      <p:sp>
        <p:nvSpPr>
          <p:cNvPr id="96259" name="内容占位符 2"/>
          <p:cNvSpPr>
            <a:spLocks noGrp="1" noChangeArrowheads="1"/>
          </p:cNvSpPr>
          <p:nvPr>
            <p:ph idx="1"/>
          </p:nvPr>
        </p:nvSpPr>
        <p:spPr>
          <a:xfrm>
            <a:off x="362810" y="1240733"/>
            <a:ext cx="8229600" cy="3407959"/>
          </a:xfrm>
        </p:spPr>
        <p:txBody>
          <a:bodyPr>
            <a:noAutofit/>
          </a:bodyPr>
          <a:lstStyle/>
          <a:p>
            <a:r>
              <a:rPr lang="zh-CN" altLang="en-US" sz="2400" dirty="0"/>
              <a:t>嵌入式计算机</a:t>
            </a:r>
            <a:r>
              <a:rPr lang="en-US" altLang="zh-CN" sz="2400" dirty="0"/>
              <a:t>/</a:t>
            </a:r>
            <a:r>
              <a:rPr lang="zh-CN" altLang="en-US" sz="2400" dirty="0"/>
              <a:t>物联网（</a:t>
            </a:r>
            <a:r>
              <a:rPr lang="en-US" altLang="zh-CN" sz="2400" dirty="0"/>
              <a:t>Embedded Computers / Internet of Things</a:t>
            </a:r>
            <a:r>
              <a:rPr lang="zh-CN" altLang="en-US" sz="2400" dirty="0"/>
              <a:t>）</a:t>
            </a:r>
            <a:endParaRPr lang="en-US" altLang="zh-CN" sz="2400" dirty="0"/>
          </a:p>
          <a:p>
            <a:pPr lvl="1"/>
            <a:r>
              <a:rPr lang="zh-CN" altLang="en-US" sz="2400" dirty="0"/>
              <a:t>有线</a:t>
            </a:r>
            <a:r>
              <a:rPr lang="en-US" altLang="zh-CN" sz="2400" dirty="0"/>
              <a:t>/</a:t>
            </a:r>
            <a:r>
              <a:rPr lang="zh-CN" altLang="en-US" sz="2400" dirty="0"/>
              <a:t>无线网络基础设施，打印机</a:t>
            </a:r>
            <a:endParaRPr lang="en-US" altLang="zh-CN" sz="2400" dirty="0"/>
          </a:p>
          <a:p>
            <a:pPr lvl="1"/>
            <a:r>
              <a:rPr lang="zh-CN" altLang="en-US" sz="2400" dirty="0"/>
              <a:t>消费类产品</a:t>
            </a:r>
            <a:r>
              <a:rPr lang="en-US" altLang="zh-CN" sz="2400" dirty="0"/>
              <a:t>( TV/Music/Games/Automotive/Camera/MP3)</a:t>
            </a:r>
          </a:p>
          <a:p>
            <a:pPr lvl="1"/>
            <a:r>
              <a:rPr lang="zh-CN" altLang="en-US" sz="2400" dirty="0">
                <a:solidFill>
                  <a:srgbClr val="0070C0"/>
                </a:solidFill>
              </a:rPr>
              <a:t>物联网</a:t>
            </a:r>
            <a:r>
              <a:rPr lang="zh-CN" altLang="en-US" sz="2400" dirty="0"/>
              <a:t>（</a:t>
            </a:r>
            <a:r>
              <a:rPr lang="en-US" altLang="zh-CN" sz="2400" dirty="0"/>
              <a:t>Internet of Things!)</a:t>
            </a:r>
          </a:p>
          <a:p>
            <a:pPr lvl="1"/>
            <a:r>
              <a:rPr lang="zh-CN" altLang="en-US" sz="2400" dirty="0"/>
              <a:t>强调价格、能耗及面向特定应用的性能</a:t>
            </a:r>
            <a:r>
              <a:rPr lang="en-US" altLang="zh-CN" sz="2400" dirty="0"/>
              <a:t>(Emphasis:  </a:t>
            </a:r>
            <a:r>
              <a:rPr lang="en-US" altLang="zh-CN" sz="2400" dirty="0">
                <a:solidFill>
                  <a:srgbClr val="0070C0"/>
                </a:solidFill>
              </a:rPr>
              <a:t>price</a:t>
            </a:r>
            <a:r>
              <a:rPr lang="zh-CN" altLang="en-US" sz="2400" dirty="0">
                <a:solidFill>
                  <a:srgbClr val="0070C0"/>
                </a:solidFill>
              </a:rPr>
              <a:t>、</a:t>
            </a:r>
            <a:r>
              <a:rPr lang="en-US" altLang="zh-CN" sz="2400" dirty="0">
                <a:solidFill>
                  <a:srgbClr val="0070C0"/>
                </a:solidFill>
              </a:rPr>
              <a:t>energy</a:t>
            </a:r>
            <a:r>
              <a:rPr lang="zh-CN" altLang="en-US" sz="2400" dirty="0">
                <a:solidFill>
                  <a:srgbClr val="0070C0"/>
                </a:solidFill>
              </a:rPr>
              <a:t>、</a:t>
            </a:r>
            <a:r>
              <a:rPr lang="en-US" altLang="zh-CN" sz="2400" dirty="0">
                <a:solidFill>
                  <a:srgbClr val="0070C0"/>
                </a:solidFill>
              </a:rPr>
              <a:t>application-specific performance</a:t>
            </a:r>
            <a:r>
              <a:rPr lang="en-US" altLang="zh-CN" sz="2400" dirty="0"/>
              <a:t>)</a:t>
            </a:r>
          </a:p>
        </p:txBody>
      </p:sp>
      <p:sp>
        <p:nvSpPr>
          <p:cNvPr id="96260" name="日期占位符 3"/>
          <p:cNvSpPr>
            <a:spLocks noGrp="1" noChangeArrowheads="1"/>
          </p:cNvSpPr>
          <p:nvPr>
            <p:ph type="dt" sz="half" idx="10"/>
          </p:nvPr>
        </p:nvSpPr>
        <p:spPr/>
        <p:txBody>
          <a:bodyPr/>
          <a:lstStyle/>
          <a:p>
            <a:fld id="{19C79DFA-8287-4CF1-A995-BADD724BB2AE}" type="datetime1">
              <a:rPr lang="en-US" altLang="zh-CN" smtClean="0"/>
              <a:pPr/>
              <a:t>2/29/24</a:t>
            </a:fld>
            <a:endParaRPr lang="en-US" altLang="zh-CN"/>
          </a:p>
        </p:txBody>
      </p:sp>
      <p:sp>
        <p:nvSpPr>
          <p:cNvPr id="96262" name="灯片编号占位符 1"/>
          <p:cNvSpPr>
            <a:spLocks noGrp="1" noChangeArrowheads="1"/>
          </p:cNvSpPr>
          <p:nvPr>
            <p:ph type="sldNum" sz="quarter" idx="12"/>
          </p:nvPr>
        </p:nvSpPr>
        <p:spPr/>
        <p:txBody>
          <a:bodyPr/>
          <a:lstStyle/>
          <a:p>
            <a:fld id="{7521BF3E-285E-44BE-9244-E9534FBEB168}" type="slidenum">
              <a:rPr lang="en-US" altLang="zh-CN" smtClean="0"/>
              <a:pPr/>
              <a:t>17</a:t>
            </a:fld>
            <a:endParaRPr lang="en-US" altLang="zh-CN"/>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27" y="4648692"/>
            <a:ext cx="2924175" cy="17303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5819" y="4648692"/>
            <a:ext cx="1781175" cy="18557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 name="图片 1"/>
          <p:cNvPicPr>
            <a:picLocks noChangeAspect="1"/>
          </p:cNvPicPr>
          <p:nvPr/>
        </p:nvPicPr>
        <p:blipFill>
          <a:blip r:embed="rId5"/>
          <a:stretch>
            <a:fillRect/>
          </a:stretch>
        </p:blipFill>
        <p:spPr>
          <a:xfrm>
            <a:off x="6442723" y="4648692"/>
            <a:ext cx="2354553" cy="1764136"/>
          </a:xfrm>
          <a:prstGeom prst="rect">
            <a:avLst/>
          </a:prstGeom>
        </p:spPr>
      </p:pic>
    </p:spTree>
    <p:extLst>
      <p:ext uri="{BB962C8B-B14F-4D97-AF65-F5344CB8AC3E}">
        <p14:creationId xmlns:p14="http://schemas.microsoft.com/office/powerpoint/2010/main" val="29384492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744537" y="-145841"/>
            <a:ext cx="8229600" cy="1371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Opportunity</a:t>
            </a: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3418" y="5799592"/>
            <a:ext cx="768350" cy="5794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49" name="Text Box 29"/>
          <p:cNvSpPr txBox="1">
            <a:spLocks noChangeArrowheads="1"/>
          </p:cNvSpPr>
          <p:nvPr/>
        </p:nvSpPr>
        <p:spPr bwMode="auto">
          <a:xfrm>
            <a:off x="688974" y="1356758"/>
            <a:ext cx="7951788"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eaLnBrk="1" hangingPunct="1">
              <a:buClrTx/>
              <a:buFontTx/>
              <a:buNone/>
            </a:pPr>
            <a:r>
              <a:rPr lang="en-US" sz="2800" b="1" dirty="0">
                <a:solidFill>
                  <a:srgbClr val="000066"/>
                </a:solidFill>
              </a:rPr>
              <a:t>Bell’s Law: </a:t>
            </a:r>
            <a:r>
              <a:rPr lang="en-US" b="1" dirty="0">
                <a:solidFill>
                  <a:srgbClr val="000066"/>
                </a:solidFill>
              </a:rPr>
              <a:t>a new computer class emerges every 10 years</a:t>
            </a:r>
          </a:p>
        </p:txBody>
      </p:sp>
      <p:grpSp>
        <p:nvGrpSpPr>
          <p:cNvPr id="2" name="Group 1"/>
          <p:cNvGrpSpPr/>
          <p:nvPr/>
        </p:nvGrpSpPr>
        <p:grpSpPr>
          <a:xfrm>
            <a:off x="764576" y="2135567"/>
            <a:ext cx="5891417" cy="3609753"/>
            <a:chOff x="4370388" y="2582863"/>
            <a:chExt cx="4640262" cy="3405187"/>
          </a:xfrm>
        </p:grpSpPr>
        <p:sp>
          <p:nvSpPr>
            <p:cNvPr id="5126" name="Text Box 6"/>
            <p:cNvSpPr txBox="1">
              <a:spLocks noChangeArrowheads="1"/>
            </p:cNvSpPr>
            <p:nvPr/>
          </p:nvSpPr>
          <p:spPr bwMode="auto">
            <a:xfrm>
              <a:off x="6561138" y="5651500"/>
              <a:ext cx="735012"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600">
                  <a:solidFill>
                    <a:srgbClr val="000066"/>
                  </a:solidFill>
                  <a:latin typeface="Verdana" charset="0"/>
                </a:rPr>
                <a:t>years</a:t>
              </a:r>
            </a:p>
          </p:txBody>
        </p:sp>
        <p:sp>
          <p:nvSpPr>
            <p:cNvPr id="5127" name="Text Box 7"/>
            <p:cNvSpPr txBox="1">
              <a:spLocks noChangeArrowheads="1"/>
            </p:cNvSpPr>
            <p:nvPr/>
          </p:nvSpPr>
          <p:spPr bwMode="auto">
            <a:xfrm>
              <a:off x="4370388" y="2582863"/>
              <a:ext cx="107315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600" dirty="0">
                  <a:solidFill>
                    <a:srgbClr val="000066"/>
                  </a:solidFill>
                </a:rPr>
                <a:t>Computers</a:t>
              </a:r>
            </a:p>
            <a:p>
              <a:pPr>
                <a:buClrTx/>
                <a:buFontTx/>
                <a:buNone/>
              </a:pPr>
              <a:r>
                <a:rPr lang="en-US" sz="1600" dirty="0">
                  <a:solidFill>
                    <a:srgbClr val="000066"/>
                  </a:solidFill>
                </a:rPr>
                <a:t>Per Person</a:t>
              </a:r>
            </a:p>
          </p:txBody>
        </p:sp>
        <p:sp>
          <p:nvSpPr>
            <p:cNvPr id="5128" name="Text Box 8"/>
            <p:cNvSpPr txBox="1">
              <a:spLocks noChangeArrowheads="1"/>
            </p:cNvSpPr>
            <p:nvPr/>
          </p:nvSpPr>
          <p:spPr bwMode="auto">
            <a:xfrm>
              <a:off x="4873625" y="5205413"/>
              <a:ext cx="6032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600">
                  <a:solidFill>
                    <a:srgbClr val="000066"/>
                  </a:solidFill>
                </a:rPr>
                <a:t>10</a:t>
              </a:r>
              <a:r>
                <a:rPr lang="en-US" sz="1600" baseline="30000">
                  <a:solidFill>
                    <a:srgbClr val="000066"/>
                  </a:solidFill>
                </a:rPr>
                <a:t>3</a:t>
              </a:r>
              <a:r>
                <a:rPr lang="en-US" sz="1600">
                  <a:solidFill>
                    <a:srgbClr val="000066"/>
                  </a:solidFill>
                </a:rPr>
                <a:t>:1</a:t>
              </a:r>
            </a:p>
          </p:txBody>
        </p:sp>
        <p:sp>
          <p:nvSpPr>
            <p:cNvPr id="5129" name="Text Box 9"/>
            <p:cNvSpPr txBox="1">
              <a:spLocks noChangeArrowheads="1"/>
            </p:cNvSpPr>
            <p:nvPr/>
          </p:nvSpPr>
          <p:spPr bwMode="auto">
            <a:xfrm>
              <a:off x="4872038" y="3092450"/>
              <a:ext cx="6032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600">
                  <a:solidFill>
                    <a:srgbClr val="000066"/>
                  </a:solidFill>
                </a:rPr>
                <a:t>1:10</a:t>
              </a:r>
              <a:r>
                <a:rPr lang="en-US" sz="1600" baseline="30000">
                  <a:solidFill>
                    <a:srgbClr val="000066"/>
                  </a:solidFill>
                </a:rPr>
                <a:t>6</a:t>
              </a:r>
            </a:p>
          </p:txBody>
        </p:sp>
        <p:sp>
          <p:nvSpPr>
            <p:cNvPr id="5130" name="Text Box 10"/>
            <p:cNvSpPr txBox="1">
              <a:spLocks noChangeArrowheads="1"/>
            </p:cNvSpPr>
            <p:nvPr/>
          </p:nvSpPr>
          <p:spPr bwMode="auto">
            <a:xfrm>
              <a:off x="7629525" y="4387850"/>
              <a:ext cx="1074738"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400">
                  <a:solidFill>
                    <a:srgbClr val="000066"/>
                  </a:solidFill>
                  <a:latin typeface="Verdana" charset="0"/>
                </a:rPr>
                <a:t>Laptop</a:t>
              </a:r>
            </a:p>
          </p:txBody>
        </p:sp>
        <p:sp>
          <p:nvSpPr>
            <p:cNvPr id="5131" name="Text Box 11"/>
            <p:cNvSpPr txBox="1">
              <a:spLocks noChangeArrowheads="1"/>
            </p:cNvSpPr>
            <p:nvPr/>
          </p:nvSpPr>
          <p:spPr bwMode="auto">
            <a:xfrm>
              <a:off x="7880350" y="4664075"/>
              <a:ext cx="625475"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400">
                  <a:solidFill>
                    <a:srgbClr val="000066"/>
                  </a:solidFill>
                  <a:latin typeface="Verdana" charset="0"/>
                </a:rPr>
                <a:t>PDA</a:t>
              </a:r>
            </a:p>
          </p:txBody>
        </p:sp>
        <p:sp>
          <p:nvSpPr>
            <p:cNvPr id="5132" name="Line 12"/>
            <p:cNvSpPr>
              <a:spLocks noChangeShapeType="1"/>
            </p:cNvSpPr>
            <p:nvPr/>
          </p:nvSpPr>
          <p:spPr bwMode="auto">
            <a:xfrm>
              <a:off x="5499100" y="5570538"/>
              <a:ext cx="3140075" cy="1587"/>
            </a:xfrm>
            <a:prstGeom prst="line">
              <a:avLst/>
            </a:prstGeom>
            <a:noFill/>
            <a:ln w="38160">
              <a:solidFill>
                <a:srgbClr val="000066"/>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5133" name="Line 13"/>
            <p:cNvSpPr>
              <a:spLocks noChangeShapeType="1"/>
            </p:cNvSpPr>
            <p:nvPr/>
          </p:nvSpPr>
          <p:spPr bwMode="auto">
            <a:xfrm flipV="1">
              <a:off x="5505450" y="2911475"/>
              <a:ext cx="1588" cy="2652713"/>
            </a:xfrm>
            <a:prstGeom prst="line">
              <a:avLst/>
            </a:prstGeom>
            <a:noFill/>
            <a:ln w="38160">
              <a:solidFill>
                <a:srgbClr val="000066"/>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pic>
          <p:nvPicPr>
            <p:cNvPr id="513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3550" y="3017838"/>
              <a:ext cx="771525" cy="5524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135"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425" y="3482975"/>
              <a:ext cx="701675" cy="51911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36" name="Text Box 16"/>
            <p:cNvSpPr txBox="1">
              <a:spLocks noChangeArrowheads="1"/>
            </p:cNvSpPr>
            <p:nvPr/>
          </p:nvSpPr>
          <p:spPr bwMode="auto">
            <a:xfrm>
              <a:off x="6604000" y="3321050"/>
              <a:ext cx="1177925"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400">
                  <a:solidFill>
                    <a:srgbClr val="000066"/>
                  </a:solidFill>
                  <a:latin typeface="Verdana" charset="0"/>
                </a:rPr>
                <a:t>Mainframe</a:t>
              </a:r>
            </a:p>
          </p:txBody>
        </p:sp>
        <p:pic>
          <p:nvPicPr>
            <p:cNvPr id="5137"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0975" y="3859213"/>
              <a:ext cx="431800" cy="469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38" name="Text Box 18"/>
            <p:cNvSpPr txBox="1">
              <a:spLocks noChangeArrowheads="1"/>
            </p:cNvSpPr>
            <p:nvPr/>
          </p:nvSpPr>
          <p:spPr bwMode="auto">
            <a:xfrm>
              <a:off x="6972300" y="3714750"/>
              <a:ext cx="742950"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400">
                  <a:solidFill>
                    <a:srgbClr val="000066"/>
                  </a:solidFill>
                  <a:latin typeface="Verdana" charset="0"/>
                </a:rPr>
                <a:t>Mini</a:t>
              </a:r>
            </a:p>
          </p:txBody>
        </p:sp>
        <p:pic>
          <p:nvPicPr>
            <p:cNvPr id="5139"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0375" y="4146550"/>
              <a:ext cx="481013" cy="411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40" name="Text Box 20"/>
            <p:cNvSpPr txBox="1">
              <a:spLocks noChangeArrowheads="1"/>
            </p:cNvSpPr>
            <p:nvPr/>
          </p:nvSpPr>
          <p:spPr bwMode="auto">
            <a:xfrm>
              <a:off x="7227888" y="4002088"/>
              <a:ext cx="1316037" cy="306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400">
                  <a:solidFill>
                    <a:srgbClr val="000066"/>
                  </a:solidFill>
                  <a:latin typeface="Verdana" charset="0"/>
                </a:rPr>
                <a:t>Workstation</a:t>
              </a:r>
            </a:p>
          </p:txBody>
        </p:sp>
        <p:sp>
          <p:nvSpPr>
            <p:cNvPr id="5141" name="Text Box 21"/>
            <p:cNvSpPr txBox="1">
              <a:spLocks noChangeArrowheads="1"/>
            </p:cNvSpPr>
            <p:nvPr/>
          </p:nvSpPr>
          <p:spPr bwMode="auto">
            <a:xfrm>
              <a:off x="7477125" y="4235450"/>
              <a:ext cx="490538"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400">
                  <a:solidFill>
                    <a:srgbClr val="000066"/>
                  </a:solidFill>
                  <a:latin typeface="Verdana" charset="0"/>
                </a:rPr>
                <a:t>PC</a:t>
              </a:r>
            </a:p>
          </p:txBody>
        </p:sp>
        <p:pic>
          <p:nvPicPr>
            <p:cNvPr id="5142"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7588" y="4578350"/>
              <a:ext cx="369887" cy="3603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143"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6238" y="5083175"/>
              <a:ext cx="277812" cy="2111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144"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58038" y="4362450"/>
              <a:ext cx="249237" cy="3508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145" name="Picture 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34288" y="4933950"/>
              <a:ext cx="200025" cy="2921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46" name="Rectangle 26"/>
            <p:cNvSpPr>
              <a:spLocks noChangeArrowheads="1"/>
            </p:cNvSpPr>
            <p:nvPr/>
          </p:nvSpPr>
          <p:spPr bwMode="auto">
            <a:xfrm>
              <a:off x="8126413" y="4854575"/>
              <a:ext cx="509587"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66"/>
                  </a:solidFill>
                  <a:latin typeface="Verdana" charset="0"/>
                </a:rPr>
                <a:t>Cell</a:t>
              </a:r>
            </a:p>
          </p:txBody>
        </p:sp>
        <p:sp>
          <p:nvSpPr>
            <p:cNvPr id="5147" name="Text Box 27"/>
            <p:cNvSpPr txBox="1">
              <a:spLocks noChangeArrowheads="1"/>
            </p:cNvSpPr>
            <p:nvPr/>
          </p:nvSpPr>
          <p:spPr bwMode="auto">
            <a:xfrm>
              <a:off x="5048250" y="4502150"/>
              <a:ext cx="441325"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600">
                  <a:solidFill>
                    <a:srgbClr val="000066"/>
                  </a:solidFill>
                </a:rPr>
                <a:t>1:1</a:t>
              </a:r>
            </a:p>
          </p:txBody>
        </p:sp>
        <p:sp>
          <p:nvSpPr>
            <p:cNvPr id="5148" name="Text Box 28"/>
            <p:cNvSpPr txBox="1">
              <a:spLocks noChangeArrowheads="1"/>
            </p:cNvSpPr>
            <p:nvPr/>
          </p:nvSpPr>
          <p:spPr bwMode="auto">
            <a:xfrm>
              <a:off x="4872038" y="3854450"/>
              <a:ext cx="6032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charset="0"/>
                  <a:ea typeface="ＭＳ Ｐゴシック" charset="0"/>
                  <a:cs typeface="WenQuanYi Zen Hei" charset="0"/>
                </a:defRPr>
              </a:lvl9pPr>
            </a:lstStyle>
            <a:p>
              <a:pPr>
                <a:buClrTx/>
                <a:buFontTx/>
                <a:buNone/>
              </a:pPr>
              <a:r>
                <a:rPr lang="en-US" sz="1600">
                  <a:solidFill>
                    <a:srgbClr val="000066"/>
                  </a:solidFill>
                </a:rPr>
                <a:t>1:10</a:t>
              </a:r>
              <a:r>
                <a:rPr lang="en-US" sz="1600" baseline="30000">
                  <a:solidFill>
                    <a:srgbClr val="000066"/>
                  </a:solidFill>
                </a:rPr>
                <a:t>3</a:t>
              </a:r>
            </a:p>
          </p:txBody>
        </p:sp>
        <p:pic>
          <p:nvPicPr>
            <p:cNvPr id="5151" name="Picture 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62938" y="5249863"/>
              <a:ext cx="385762" cy="2571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52" name="Rectangle 32"/>
            <p:cNvSpPr>
              <a:spLocks noChangeArrowheads="1"/>
            </p:cNvSpPr>
            <p:nvPr/>
          </p:nvSpPr>
          <p:spPr bwMode="auto">
            <a:xfrm>
              <a:off x="8502650" y="4962525"/>
              <a:ext cx="508000"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66"/>
                  </a:solidFill>
                  <a:latin typeface="Verdana" charset="0"/>
                </a:rPr>
                <a:t>Tag</a:t>
              </a:r>
            </a:p>
          </p:txBody>
        </p:sp>
      </p:grpSp>
    </p:spTree>
    <p:extLst>
      <p:ext uri="{BB962C8B-B14F-4D97-AF65-F5344CB8AC3E}">
        <p14:creationId xmlns:p14="http://schemas.microsoft.com/office/powerpoint/2010/main" val="21362617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w="9525">
            <a:noFill/>
            <a:round/>
            <a:headEnd/>
            <a:tailEnd/>
          </a:ln>
        </p:spPr>
        <p:txBody>
          <a:bodyPr/>
          <a:lstStyle/>
          <a:p>
            <a:endParaRPr lang="zh-CN" altLang="en-US" dirty="0">
              <a:ea typeface="微软雅黑" panose="020B0503020204020204" pitchFamily="34" charset="-122"/>
            </a:endParaRPr>
          </a:p>
        </p:txBody>
      </p:sp>
      <p:sp>
        <p:nvSpPr>
          <p:cNvPr id="98307" name="Rectangle 1"/>
          <p:cNvSpPr>
            <a:spLocks noChangeArrowheads="1"/>
          </p:cNvSpPr>
          <p:nvPr/>
        </p:nvSpPr>
        <p:spPr bwMode="auto">
          <a:xfrm>
            <a:off x="388938" y="4349750"/>
            <a:ext cx="8320087" cy="914400"/>
          </a:xfrm>
          <a:prstGeom prst="rect">
            <a:avLst/>
          </a:prstGeom>
          <a:noFill/>
          <a:ln w="9525">
            <a:noFill/>
            <a:miter lim="800000"/>
            <a:headEnd/>
            <a:tailEnd/>
          </a:ln>
        </p:spPr>
        <p:txBody>
          <a:bodyPr>
            <a:spAutoFit/>
          </a:bodyPr>
          <a:lstStyle/>
          <a:p>
            <a:r>
              <a:rPr lang="en-US" altLang="en-US" sz="1100" b="1"/>
              <a:t>Figure 1.2 A summary of the five mainstream computing classes and their system characteristics.</a:t>
            </a:r>
            <a:r>
              <a:rPr lang="en-US" altLang="en-US" sz="1100"/>
              <a:t> Sales in 2015 included about 1.6 billion PMDs (90% cell phones), 275 million desktop PCs, and 15 million servers. The total number of embedded processors sold was nearly 19 billion. In total, 14.8 billion ARM-technology-based chips were shipped in 2015. Note the wide range in system price for servers and embedded systems, which go from USB keys to network routers. For servers, this range arises from the need for very large-scale multiprocessor systems for high-end transaction processing.</a:t>
            </a:r>
          </a:p>
        </p:txBody>
      </p:sp>
      <p:pic>
        <p:nvPicPr>
          <p:cNvPr id="98308" name="Picture 2" descr="Z:\WOMAT\Production\Artfinal\0000000038\MKCAD\978-0-12-811905-1\0003165540\XMLLowres\f01-02-9780128119051.jpg"/>
          <p:cNvPicPr>
            <a:picLocks noChangeAspect="1" noChangeArrowheads="1"/>
          </p:cNvPicPr>
          <p:nvPr/>
        </p:nvPicPr>
        <p:blipFill>
          <a:blip r:embed="rId3"/>
          <a:srcRect/>
          <a:stretch>
            <a:fillRect/>
          </a:stretch>
        </p:blipFill>
        <p:spPr bwMode="auto">
          <a:xfrm>
            <a:off x="439738" y="1758950"/>
            <a:ext cx="8323262" cy="2374900"/>
          </a:xfrm>
          <a:prstGeom prst="rect">
            <a:avLst/>
          </a:prstGeom>
          <a:noFill/>
          <a:ln w="9525">
            <a:noFill/>
            <a:miter lim="800000"/>
            <a:headEnd/>
            <a:tailEnd/>
          </a:ln>
        </p:spPr>
      </p:pic>
      <p:sp>
        <p:nvSpPr>
          <p:cNvPr id="98309" name="标题 1"/>
          <p:cNvSpPr>
            <a:spLocks noGrp="1" noChangeArrowheads="1"/>
          </p:cNvSpPr>
          <p:nvPr>
            <p:ph type="title"/>
          </p:nvPr>
        </p:nvSpPr>
        <p:spPr/>
        <p:txBody>
          <a:bodyPr/>
          <a:lstStyle/>
          <a:p>
            <a:r>
              <a:rPr lang="zh-CN" altLang="en-US"/>
              <a:t>五类主流计算系统特点</a:t>
            </a:r>
          </a:p>
        </p:txBody>
      </p:sp>
      <p:sp>
        <p:nvSpPr>
          <p:cNvPr id="8" name="内容占位符 7"/>
          <p:cNvSpPr>
            <a:spLocks noGrp="1"/>
          </p:cNvSpPr>
          <p:nvPr>
            <p:ph idx="1"/>
          </p:nvPr>
        </p:nvSpPr>
        <p:spPr/>
        <p:txBody>
          <a:bodyPr/>
          <a:lstStyle/>
          <a:p>
            <a:endParaRPr lang="zh-CN" altLang="en-US" dirty="0"/>
          </a:p>
        </p:txBody>
      </p:sp>
      <p:sp>
        <p:nvSpPr>
          <p:cNvPr id="6" name="日期占位符 5"/>
          <p:cNvSpPr>
            <a:spLocks noGrp="1"/>
          </p:cNvSpPr>
          <p:nvPr>
            <p:ph type="dt" sz="half" idx="10"/>
          </p:nvPr>
        </p:nvSpPr>
        <p:spPr/>
        <p:txBody>
          <a:bodyPr/>
          <a:lstStyle/>
          <a:p>
            <a:fld id="{EBE25143-AFBA-4600-85C6-8F4D264B4A88}" type="datetime1">
              <a:rPr lang="en-US" altLang="zh-CN" smtClean="0"/>
              <a:pPr/>
              <a:t>2/29/24</a:t>
            </a:fld>
            <a:endParaRPr lang="zh-CN" altLang="en-US" dirty="0"/>
          </a:p>
        </p:txBody>
      </p:sp>
      <p:sp>
        <p:nvSpPr>
          <p:cNvPr id="7" name="灯片编号占位符 6"/>
          <p:cNvSpPr>
            <a:spLocks noGrp="1"/>
          </p:cNvSpPr>
          <p:nvPr>
            <p:ph type="sldNum" sz="quarter" idx="12"/>
          </p:nvPr>
        </p:nvSpPr>
        <p:spPr/>
        <p:txBody>
          <a:bodyPr/>
          <a:lstStyle/>
          <a:p>
            <a:fld id="{7953984E-0717-4331-B92C-05AA86C678F7}" type="slidenum">
              <a:rPr lang="zh-CN" altLang="en-US" smtClean="0"/>
              <a:pPr/>
              <a:t>19</a:t>
            </a:fld>
            <a:endParaRPr lang="zh-CN" altLang="en-US"/>
          </a:p>
        </p:txBody>
      </p:sp>
    </p:spTree>
    <p:extLst>
      <p:ext uri="{BB962C8B-B14F-4D97-AF65-F5344CB8AC3E}">
        <p14:creationId xmlns:p14="http://schemas.microsoft.com/office/powerpoint/2010/main" val="8448808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noChangeArrowheads="1"/>
          </p:cNvSpPr>
          <p:nvPr>
            <p:ph type="title"/>
          </p:nvPr>
        </p:nvSpPr>
        <p:spPr/>
        <p:txBody>
          <a:bodyPr>
            <a:normAutofit fontScale="90000"/>
          </a:bodyPr>
          <a:lstStyle/>
          <a:p>
            <a:r>
              <a:rPr lang="en-US" altLang="zh-CN" sz="3200" dirty="0">
                <a:solidFill>
                  <a:srgbClr val="FFC000"/>
                </a:solidFill>
              </a:rPr>
              <a:t>Eight Great ideas</a:t>
            </a:r>
            <a:r>
              <a:rPr lang="en-US" altLang="zh-CN" sz="3200" dirty="0"/>
              <a:t> in Computer Architecture</a:t>
            </a:r>
          </a:p>
        </p:txBody>
      </p:sp>
      <p:sp>
        <p:nvSpPr>
          <p:cNvPr id="73731" name="Content Placeholder 5"/>
          <p:cNvSpPr>
            <a:spLocks noGrp="1" noChangeArrowheads="1"/>
          </p:cNvSpPr>
          <p:nvPr>
            <p:ph idx="1"/>
          </p:nvPr>
        </p:nvSpPr>
        <p:spPr/>
        <p:txBody>
          <a:bodyPr>
            <a:normAutofit/>
          </a:bodyPr>
          <a:lstStyle/>
          <a:p>
            <a:pPr marL="514350" indent="-514350">
              <a:buFont typeface="隶书" pitchFamily="49" charset="-122"/>
              <a:buAutoNum type="arabicPeriod"/>
            </a:pPr>
            <a:r>
              <a:rPr lang="en-US" altLang="zh-CN" sz="3200" dirty="0"/>
              <a:t>Design for Moore’s Law</a:t>
            </a:r>
          </a:p>
          <a:p>
            <a:pPr marL="514350" indent="-514350">
              <a:buFont typeface="隶书" pitchFamily="49" charset="-122"/>
              <a:buAutoNum type="arabicPeriod"/>
            </a:pPr>
            <a:r>
              <a:rPr lang="en-US" altLang="zh-CN" sz="3200" dirty="0"/>
              <a:t>Abstraction to Simplify Design</a:t>
            </a:r>
          </a:p>
          <a:p>
            <a:pPr marL="514350" indent="-514350">
              <a:buFont typeface="隶书" pitchFamily="49" charset="-122"/>
              <a:buAutoNum type="arabicPeriod"/>
            </a:pPr>
            <a:r>
              <a:rPr lang="en-US" altLang="zh-CN" sz="3200" dirty="0"/>
              <a:t>Make the Common Case Fast</a:t>
            </a:r>
          </a:p>
          <a:p>
            <a:pPr marL="514350" indent="-514350">
              <a:buFont typeface="隶书" pitchFamily="49" charset="-122"/>
              <a:buAutoNum type="arabicPeriod"/>
            </a:pPr>
            <a:r>
              <a:rPr lang="en-US" altLang="zh-CN" sz="3200" dirty="0"/>
              <a:t>Dependability via Redundancy</a:t>
            </a:r>
          </a:p>
          <a:p>
            <a:pPr marL="514350" indent="-514350">
              <a:buFont typeface="隶书" pitchFamily="49" charset="-122"/>
              <a:buAutoNum type="arabicPeriod"/>
            </a:pPr>
            <a:r>
              <a:rPr lang="en-US" altLang="zh-CN" sz="3200" dirty="0"/>
              <a:t>Memory Hierarchy</a:t>
            </a:r>
          </a:p>
          <a:p>
            <a:pPr marL="514350" indent="-514350">
              <a:buFont typeface="隶书" pitchFamily="49" charset="-122"/>
              <a:buAutoNum type="arabicPeriod"/>
            </a:pPr>
            <a:r>
              <a:rPr lang="en-US" altLang="zh-CN" sz="3200" dirty="0"/>
              <a:t>Performance via Parallelism</a:t>
            </a:r>
          </a:p>
          <a:p>
            <a:pPr marL="514350" indent="-514350">
              <a:buFont typeface="隶书" pitchFamily="49" charset="-122"/>
              <a:buAutoNum type="arabicPeriod"/>
            </a:pPr>
            <a:r>
              <a:rPr lang="en-US" altLang="zh-CN" dirty="0"/>
              <a:t>Performance via Pipelining</a:t>
            </a:r>
          </a:p>
          <a:p>
            <a:pPr marL="514350" indent="-514350">
              <a:buFont typeface="隶书" pitchFamily="49" charset="-122"/>
              <a:buAutoNum type="arabicPeriod"/>
            </a:pPr>
            <a:r>
              <a:rPr lang="en-US" altLang="zh-CN" dirty="0"/>
              <a:t>Performance via Prediction</a:t>
            </a:r>
          </a:p>
          <a:p>
            <a:pPr marL="514350" indent="-514350">
              <a:buFont typeface="隶书" pitchFamily="49" charset="-122"/>
              <a:buAutoNum type="arabicPeriod"/>
            </a:pPr>
            <a:endParaRPr lang="en-US" altLang="zh-CN" sz="3200" dirty="0"/>
          </a:p>
        </p:txBody>
      </p:sp>
      <p:sp>
        <p:nvSpPr>
          <p:cNvPr id="73732" name="Date Placeholder 2"/>
          <p:cNvSpPr>
            <a:spLocks noGrp="1" noChangeArrowheads="1"/>
          </p:cNvSpPr>
          <p:nvPr>
            <p:ph type="dt" sz="half" idx="10"/>
          </p:nvPr>
        </p:nvSpPr>
        <p:spPr>
          <a:noFill/>
          <a:ln>
            <a:headEnd/>
            <a:tailEnd/>
          </a:ln>
        </p:spPr>
        <p:txBody>
          <a:bodyPr>
            <a:prstTxWarp prst="textNoShape">
              <a:avLst/>
            </a:prstTxWarp>
          </a:bodyPr>
          <a:lstStyle/>
          <a:p>
            <a:fld id="{25CCD468-648A-4A35-A933-0D6621AE4BA7}" type="datetime1">
              <a:rPr lang="en-US" altLang="zh-CN" smtClean="0"/>
              <a:pPr/>
              <a:t>2/29/24</a:t>
            </a:fld>
            <a:endParaRPr lang="en-US" altLang="zh-CN"/>
          </a:p>
        </p:txBody>
      </p:sp>
      <p:sp>
        <p:nvSpPr>
          <p:cNvPr id="73734" name="灯片编号占位符 1"/>
          <p:cNvSpPr>
            <a:spLocks noGrp="1" noChangeArrowheads="1"/>
          </p:cNvSpPr>
          <p:nvPr>
            <p:ph type="sldNum" sz="quarter" idx="12"/>
          </p:nvPr>
        </p:nvSpPr>
        <p:spPr>
          <a:noFill/>
          <a:ln>
            <a:headEnd/>
            <a:tailEnd/>
          </a:ln>
        </p:spPr>
        <p:txBody>
          <a:bodyPr/>
          <a:lstStyle/>
          <a:p>
            <a:fld id="{7E7ACE65-DB7F-4423-8C7A-73C40DCEF410}" type="slidenum">
              <a:rPr lang="en-US" altLang="zh-CN"/>
              <a:pPr/>
              <a:t>2</a:t>
            </a:fld>
            <a:endParaRPr lang="en-US" altLang="zh-CN"/>
          </a:p>
        </p:txBody>
      </p:sp>
    </p:spTree>
    <p:extLst>
      <p:ext uri="{BB962C8B-B14F-4D97-AF65-F5344CB8AC3E}">
        <p14:creationId xmlns:p14="http://schemas.microsoft.com/office/powerpoint/2010/main" val="4927876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914400" y="2998742"/>
            <a:ext cx="8229600" cy="5051833"/>
          </a:xfrm>
        </p:spPr>
        <p:txBody>
          <a:bodyPr/>
          <a:lstStyle/>
          <a:p>
            <a:pPr marL="0" indent="0">
              <a:buNone/>
            </a:pPr>
            <a:r>
              <a:rPr lang="en-US" altLang="zh-CN" dirty="0"/>
              <a:t>Closer Look at Processor Technology</a:t>
            </a:r>
            <a:endParaRPr lang="zh-CN" altLang="en-US" dirty="0"/>
          </a:p>
        </p:txBody>
      </p:sp>
      <p:sp>
        <p:nvSpPr>
          <p:cNvPr id="4" name="日期占位符 3"/>
          <p:cNvSpPr>
            <a:spLocks noGrp="1"/>
          </p:cNvSpPr>
          <p:nvPr>
            <p:ph type="dt" sz="half" idx="10"/>
          </p:nvPr>
        </p:nvSpPr>
        <p:spPr/>
        <p:txBody>
          <a:bodyPr/>
          <a:lstStyle/>
          <a:p>
            <a:fld id="{5A47E342-566D-4D2E-B025-45161A5A88C7}" type="datetime1">
              <a:rPr lang="en-US" altLang="zh-CN" smtClean="0"/>
              <a:pPr/>
              <a:t>2/29/24</a:t>
            </a:fld>
            <a:endParaRPr lang="zh-CN" altLang="en-US"/>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20</a:t>
            </a:fld>
            <a:endParaRPr lang="zh-CN" altLang="en-US" dirty="0"/>
          </a:p>
        </p:txBody>
      </p:sp>
    </p:spTree>
    <p:extLst>
      <p:ext uri="{BB962C8B-B14F-4D97-AF65-F5344CB8AC3E}">
        <p14:creationId xmlns:p14="http://schemas.microsoft.com/office/powerpoint/2010/main" val="1959670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12"/>
          <p:cNvSpPr>
            <a:spLocks noGrp="1" noChangeArrowheads="1"/>
          </p:cNvSpPr>
          <p:nvPr>
            <p:ph idx="1"/>
          </p:nvPr>
        </p:nvSpPr>
        <p:spPr/>
        <p:txBody>
          <a:bodyPr>
            <a:normAutofit fontScale="77500" lnSpcReduction="20000"/>
          </a:bodyPr>
          <a:lstStyle/>
          <a:p>
            <a:r>
              <a:rPr lang="zh-CN" altLang="en-US" dirty="0"/>
              <a:t>特征尺寸不断减小（</a:t>
            </a:r>
            <a:r>
              <a:rPr lang="en-US" altLang="en-US" dirty="0"/>
              <a:t>feature size </a:t>
            </a:r>
            <a:r>
              <a:rPr lang="zh-CN" altLang="en-US" dirty="0"/>
              <a:t>），芯片集成度不断提高</a:t>
            </a:r>
            <a:endParaRPr lang="en-US" altLang="en-US" dirty="0"/>
          </a:p>
          <a:p>
            <a:pPr lvl="1"/>
            <a:r>
              <a:rPr lang="zh-CN" altLang="en-US" dirty="0"/>
              <a:t>电路的速度在不断提高</a:t>
            </a:r>
            <a:endParaRPr lang="en-US" altLang="en-US" dirty="0"/>
          </a:p>
          <a:p>
            <a:pPr lvl="1"/>
            <a:r>
              <a:rPr lang="zh-CN" altLang="en-US" dirty="0"/>
              <a:t>芯片的面积在不断增加 （</a:t>
            </a:r>
            <a:r>
              <a:rPr lang="en-US" altLang="zh-CN" dirty="0"/>
              <a:t>10%-20% </a:t>
            </a:r>
            <a:r>
              <a:rPr lang="zh-CN" altLang="en-US" dirty="0"/>
              <a:t>）</a:t>
            </a:r>
            <a:endParaRPr lang="en-US" altLang="zh-CN" dirty="0"/>
          </a:p>
          <a:p>
            <a:pPr lvl="1"/>
            <a:r>
              <a:rPr lang="zh-CN" altLang="en-US" dirty="0"/>
              <a:t>主频在提高</a:t>
            </a:r>
            <a:r>
              <a:rPr lang="en-US" altLang="en-US" dirty="0"/>
              <a:t> ( </a:t>
            </a:r>
            <a:r>
              <a:rPr lang="zh-CN" altLang="en-US" dirty="0">
                <a:solidFill>
                  <a:srgbClr val="0070C0"/>
                </a:solidFill>
              </a:rPr>
              <a:t>功耗</a:t>
            </a:r>
            <a:r>
              <a:rPr lang="zh-CN" altLang="en-US" dirty="0"/>
              <a:t>成为问题</a:t>
            </a:r>
            <a:r>
              <a:rPr lang="en-US" altLang="en-US" dirty="0"/>
              <a:t>)</a:t>
            </a:r>
          </a:p>
          <a:p>
            <a:pPr lvl="1"/>
            <a:r>
              <a:rPr lang="zh-CN" altLang="en-US" dirty="0"/>
              <a:t>单位面积的晶体管数量在增加</a:t>
            </a:r>
            <a:endParaRPr lang="en-US" altLang="en-US" dirty="0"/>
          </a:p>
          <a:p>
            <a:r>
              <a:rPr lang="zh-CN" altLang="en-US" dirty="0"/>
              <a:t>性能每</a:t>
            </a:r>
            <a:r>
              <a:rPr lang="en-US" altLang="zh-CN" dirty="0"/>
              <a:t>10</a:t>
            </a:r>
            <a:r>
              <a:rPr lang="zh-CN" altLang="en-US" dirty="0"/>
              <a:t>年提高</a:t>
            </a:r>
            <a:r>
              <a:rPr lang="en-US" altLang="en-US" dirty="0"/>
              <a:t>100</a:t>
            </a:r>
            <a:r>
              <a:rPr lang="zh-CN" altLang="en-US" dirty="0"/>
              <a:t>倍</a:t>
            </a:r>
            <a:endParaRPr lang="en-US" altLang="en-US" dirty="0"/>
          </a:p>
          <a:p>
            <a:pPr lvl="1"/>
            <a:r>
              <a:rPr lang="zh-CN" altLang="en-US" dirty="0"/>
              <a:t>时钟频率提高了</a:t>
            </a:r>
            <a:r>
              <a:rPr lang="en-US" altLang="zh-CN" dirty="0"/>
              <a:t>10</a:t>
            </a:r>
            <a:r>
              <a:rPr lang="zh-CN" altLang="en-US" dirty="0"/>
              <a:t>倍</a:t>
            </a:r>
            <a:endParaRPr lang="en-US" altLang="en-US" dirty="0"/>
          </a:p>
          <a:p>
            <a:pPr lvl="1"/>
            <a:r>
              <a:rPr lang="en-US" altLang="en-US" dirty="0"/>
              <a:t>DRAM </a:t>
            </a:r>
            <a:r>
              <a:rPr lang="zh-CN" altLang="en-US" dirty="0"/>
              <a:t>的密度每</a:t>
            </a:r>
            <a:r>
              <a:rPr lang="en-US" altLang="zh-CN" dirty="0"/>
              <a:t>3</a:t>
            </a:r>
            <a:r>
              <a:rPr lang="zh-CN" altLang="en-US" dirty="0"/>
              <a:t>年提高</a:t>
            </a:r>
            <a:r>
              <a:rPr lang="en-US" altLang="zh-CN" dirty="0"/>
              <a:t>4</a:t>
            </a:r>
            <a:r>
              <a:rPr lang="zh-CN" altLang="en-US" dirty="0"/>
              <a:t>倍</a:t>
            </a:r>
            <a:endParaRPr lang="en-US" altLang="en-US" dirty="0"/>
          </a:p>
          <a:p>
            <a:r>
              <a:rPr lang="zh-CN" altLang="en-US" dirty="0"/>
              <a:t>如何使用这些晶体管</a:t>
            </a:r>
            <a:r>
              <a:rPr lang="en-US" altLang="en-US" dirty="0"/>
              <a:t>?</a:t>
            </a:r>
          </a:p>
          <a:p>
            <a:pPr lvl="1"/>
            <a:r>
              <a:rPr lang="en-US" altLang="en-US" dirty="0"/>
              <a:t>Parallelism in processing: </a:t>
            </a:r>
            <a:r>
              <a:rPr lang="zh-CN" altLang="en-US" dirty="0"/>
              <a:t>有</a:t>
            </a:r>
            <a:r>
              <a:rPr lang="zh-CN" altLang="en-US" dirty="0">
                <a:solidFill>
                  <a:srgbClr val="FF0000"/>
                </a:solidFill>
              </a:rPr>
              <a:t>更多的功能部件</a:t>
            </a:r>
            <a:endParaRPr lang="en-US" altLang="en-US" dirty="0">
              <a:solidFill>
                <a:srgbClr val="FF0000"/>
              </a:solidFill>
            </a:endParaRPr>
          </a:p>
          <a:p>
            <a:pPr lvl="2"/>
            <a:r>
              <a:rPr lang="zh-CN" altLang="en-US" dirty="0"/>
              <a:t>每个时钟周期并行多个操作降低了</a:t>
            </a:r>
            <a:r>
              <a:rPr lang="en-US" altLang="zh-CN" dirty="0"/>
              <a:t>CPI</a:t>
            </a:r>
          </a:p>
          <a:p>
            <a:pPr lvl="1"/>
            <a:r>
              <a:rPr lang="en-US" altLang="en-US" dirty="0"/>
              <a:t>Locality in data access: </a:t>
            </a:r>
            <a:r>
              <a:rPr lang="zh-CN" altLang="en-US" dirty="0">
                <a:solidFill>
                  <a:srgbClr val="FF0000"/>
                </a:solidFill>
              </a:rPr>
              <a:t>更大的</a:t>
            </a:r>
            <a:r>
              <a:rPr lang="en-US" altLang="zh-CN" dirty="0">
                <a:solidFill>
                  <a:srgbClr val="FF0000"/>
                </a:solidFill>
              </a:rPr>
              <a:t>Cache</a:t>
            </a:r>
            <a:endParaRPr lang="en-US" altLang="en-US" dirty="0">
              <a:solidFill>
                <a:srgbClr val="FF0000"/>
              </a:solidFill>
            </a:endParaRPr>
          </a:p>
          <a:p>
            <a:pPr lvl="2"/>
            <a:r>
              <a:rPr lang="zh-CN" altLang="en-US" dirty="0"/>
              <a:t>降低了访存的延时从而降低了</a:t>
            </a:r>
            <a:r>
              <a:rPr lang="en-US" altLang="zh-CN" dirty="0"/>
              <a:t>CPI</a:t>
            </a:r>
            <a:r>
              <a:rPr lang="zh-CN" altLang="en-US" dirty="0"/>
              <a:t>，提高了处理器的利用率</a:t>
            </a:r>
            <a:endParaRPr lang="en-US" altLang="en-US" dirty="0"/>
          </a:p>
        </p:txBody>
      </p:sp>
      <p:pic>
        <p:nvPicPr>
          <p:cNvPr id="100354" name="图片 1"/>
          <p:cNvPicPr>
            <a:picLocks noChangeAspect="1" noChangeArrowheads="1"/>
          </p:cNvPicPr>
          <p:nvPr/>
        </p:nvPicPr>
        <p:blipFill>
          <a:blip r:embed="rId3"/>
          <a:srcRect/>
          <a:stretch>
            <a:fillRect/>
          </a:stretch>
        </p:blipFill>
        <p:spPr bwMode="auto">
          <a:xfrm>
            <a:off x="6134100" y="2420938"/>
            <a:ext cx="3009900" cy="1804987"/>
          </a:xfrm>
          <a:prstGeom prst="rect">
            <a:avLst/>
          </a:prstGeom>
          <a:noFill/>
          <a:ln w="9525">
            <a:noFill/>
            <a:miter lim="800000"/>
            <a:headEnd/>
            <a:tailEnd/>
          </a:ln>
        </p:spPr>
      </p:pic>
      <p:sp>
        <p:nvSpPr>
          <p:cNvPr id="100355" name="Rectangle 11"/>
          <p:cNvSpPr>
            <a:spLocks noGrp="1" noChangeArrowheads="1"/>
          </p:cNvSpPr>
          <p:nvPr>
            <p:ph type="title"/>
          </p:nvPr>
        </p:nvSpPr>
        <p:spPr/>
        <p:txBody>
          <a:bodyPr>
            <a:normAutofit fontScale="90000"/>
          </a:bodyPr>
          <a:lstStyle/>
          <a:p>
            <a:r>
              <a:rPr lang="en-US" altLang="en-US"/>
              <a:t>Closer Look at Processor Technology</a:t>
            </a:r>
          </a:p>
        </p:txBody>
      </p:sp>
      <p:sp>
        <p:nvSpPr>
          <p:cNvPr id="100357" name="日期占位符 1"/>
          <p:cNvSpPr>
            <a:spLocks noGrp="1" noChangeArrowheads="1"/>
          </p:cNvSpPr>
          <p:nvPr>
            <p:ph type="dt" sz="half" idx="10"/>
          </p:nvPr>
        </p:nvSpPr>
        <p:spPr/>
        <p:txBody>
          <a:bodyPr/>
          <a:lstStyle/>
          <a:p>
            <a:fld id="{218FD015-9175-4A69-BBCD-EA381D593669}" type="datetime1">
              <a:rPr lang="en-US" altLang="zh-CN" smtClean="0"/>
              <a:pPr/>
              <a:t>2/29/24</a:t>
            </a:fld>
            <a:endParaRPr lang="en-US" altLang="zh-CN"/>
          </a:p>
        </p:txBody>
      </p:sp>
      <p:sp>
        <p:nvSpPr>
          <p:cNvPr id="100359" name="灯片编号占位符 1"/>
          <p:cNvSpPr>
            <a:spLocks noGrp="1" noChangeArrowheads="1"/>
          </p:cNvSpPr>
          <p:nvPr>
            <p:ph type="sldNum" sz="quarter" idx="12"/>
          </p:nvPr>
        </p:nvSpPr>
        <p:spPr/>
        <p:txBody>
          <a:bodyPr/>
          <a:lstStyle/>
          <a:p>
            <a:fld id="{9CE4EA55-001C-41E8-B0E1-D2BF08C29232}" type="slidenum">
              <a:rPr lang="en-US" altLang="zh-CN" smtClean="0"/>
              <a:pPr/>
              <a:t>21</a:t>
            </a:fld>
            <a:endParaRPr lang="en-US" altLang="zh-CN" dirty="0"/>
          </a:p>
        </p:txBody>
      </p:sp>
      <p:sp>
        <p:nvSpPr>
          <p:cNvPr id="2" name="文本框 1"/>
          <p:cNvSpPr txBox="1"/>
          <p:nvPr/>
        </p:nvSpPr>
        <p:spPr>
          <a:xfrm>
            <a:off x="2750450" y="1593271"/>
            <a:ext cx="4519258" cy="369332"/>
          </a:xfrm>
          <a:prstGeom prst="rect">
            <a:avLst/>
          </a:prstGeom>
          <a:solidFill>
            <a:srgbClr val="FFC000"/>
          </a:solidFill>
        </p:spPr>
        <p:txBody>
          <a:bodyPr wrap="square" rtlCol="0">
            <a:spAutoFit/>
          </a:bodyPr>
          <a:lstStyle/>
          <a:p>
            <a:r>
              <a:rPr lang="zh-CN" altLang="en-US" dirty="0"/>
              <a:t>什么是特征尺寸？</a:t>
            </a:r>
            <a:r>
              <a:rPr lang="en-US" altLang="zh-CN" dirty="0"/>
              <a:t>(x, y) </a:t>
            </a:r>
            <a:r>
              <a:rPr lang="zh-CN" altLang="en-US" dirty="0"/>
              <a:t>维度上最小的尺寸</a:t>
            </a:r>
          </a:p>
        </p:txBody>
      </p:sp>
      <p:pic>
        <p:nvPicPr>
          <p:cNvPr id="4" name="图片 3"/>
          <p:cNvPicPr>
            <a:picLocks noChangeAspect="1"/>
          </p:cNvPicPr>
          <p:nvPr/>
        </p:nvPicPr>
        <p:blipFill>
          <a:blip r:embed="rId4"/>
          <a:stretch>
            <a:fillRect/>
          </a:stretch>
        </p:blipFill>
        <p:spPr>
          <a:xfrm>
            <a:off x="4859446" y="2544434"/>
            <a:ext cx="1123950" cy="447675"/>
          </a:xfrm>
          <a:prstGeom prst="rect">
            <a:avLst/>
          </a:prstGeom>
        </p:spPr>
      </p:pic>
      <p:sp>
        <p:nvSpPr>
          <p:cNvPr id="11" name="文本框 10"/>
          <p:cNvSpPr txBox="1"/>
          <p:nvPr/>
        </p:nvSpPr>
        <p:spPr>
          <a:xfrm>
            <a:off x="6745912" y="4272010"/>
            <a:ext cx="1940887" cy="646331"/>
          </a:xfrm>
          <a:prstGeom prst="rect">
            <a:avLst/>
          </a:prstGeom>
          <a:solidFill>
            <a:srgbClr val="FFC000"/>
          </a:solidFill>
        </p:spPr>
        <p:txBody>
          <a:bodyPr wrap="square" rtlCol="0">
            <a:spAutoFit/>
          </a:bodyPr>
          <a:lstStyle/>
          <a:p>
            <a:r>
              <a:rPr lang="zh-CN" altLang="en-US" dirty="0"/>
              <a:t>金属氧化物半导体场效应晶体管</a:t>
            </a:r>
          </a:p>
        </p:txBody>
      </p:sp>
    </p:spTree>
    <p:extLst>
      <p:ext uri="{BB962C8B-B14F-4D97-AF65-F5344CB8AC3E}">
        <p14:creationId xmlns:p14="http://schemas.microsoft.com/office/powerpoint/2010/main" val="28842299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normAutofit fontScale="90000"/>
          </a:bodyPr>
          <a:lstStyle/>
          <a:p>
            <a:r>
              <a:rPr lang="en-US" altLang="en-US"/>
              <a:t>Architecture: Increase in Parallelism</a:t>
            </a:r>
          </a:p>
        </p:txBody>
      </p:sp>
      <p:sp>
        <p:nvSpPr>
          <p:cNvPr id="103427" name="Rectangle 5"/>
          <p:cNvSpPr>
            <a:spLocks noGrp="1" noChangeArrowheads="1"/>
          </p:cNvSpPr>
          <p:nvPr>
            <p:ph idx="1"/>
          </p:nvPr>
        </p:nvSpPr>
        <p:spPr/>
        <p:txBody>
          <a:bodyPr>
            <a:normAutofit fontScale="70000" lnSpcReduction="20000"/>
          </a:bodyPr>
          <a:lstStyle/>
          <a:p>
            <a:r>
              <a:rPr lang="en-US" altLang="en-US" dirty="0"/>
              <a:t>1985</a:t>
            </a:r>
            <a:r>
              <a:rPr lang="zh-CN" altLang="en-US" dirty="0"/>
              <a:t>年以前位级</a:t>
            </a:r>
            <a:r>
              <a:rPr lang="en-US" altLang="zh-CN" dirty="0"/>
              <a:t>(4-8-16</a:t>
            </a:r>
            <a:r>
              <a:rPr lang="zh-CN" altLang="en-US" dirty="0"/>
              <a:t>位</a:t>
            </a:r>
            <a:r>
              <a:rPr lang="en-US" altLang="zh-CN" dirty="0"/>
              <a:t>)</a:t>
            </a:r>
            <a:r>
              <a:rPr lang="zh-CN" altLang="en-US" dirty="0"/>
              <a:t>并行（</a:t>
            </a:r>
            <a:r>
              <a:rPr lang="en-US" altLang="en-US" dirty="0">
                <a:solidFill>
                  <a:srgbClr val="FF0000"/>
                </a:solidFill>
              </a:rPr>
              <a:t>Bit level parallelism</a:t>
            </a:r>
            <a:r>
              <a:rPr lang="zh-CN" altLang="en-US" dirty="0"/>
              <a:t>）</a:t>
            </a:r>
            <a:endParaRPr lang="en-US" altLang="en-US" dirty="0"/>
          </a:p>
          <a:p>
            <a:pPr lvl="1"/>
            <a:r>
              <a:rPr lang="en-US" altLang="en-US" dirty="0"/>
              <a:t>32-bit </a:t>
            </a:r>
            <a:r>
              <a:rPr lang="zh-CN" altLang="en-US" dirty="0"/>
              <a:t>处理器后性能提升变慢</a:t>
            </a:r>
            <a:endParaRPr lang="en-US" altLang="en-US" dirty="0"/>
          </a:p>
          <a:p>
            <a:pPr lvl="1"/>
            <a:r>
              <a:rPr lang="en-US" altLang="zh-CN" dirty="0"/>
              <a:t>90</a:t>
            </a:r>
            <a:r>
              <a:rPr lang="zh-CN" altLang="en-US" dirty="0"/>
              <a:t>年代采用</a:t>
            </a:r>
            <a:r>
              <a:rPr lang="en-US" altLang="en-US" dirty="0"/>
              <a:t>64-bit </a:t>
            </a:r>
            <a:r>
              <a:rPr lang="zh-CN" altLang="en-US" dirty="0"/>
              <a:t>、</a:t>
            </a:r>
            <a:r>
              <a:rPr lang="en-US" altLang="en-US" dirty="0"/>
              <a:t>128-bit </a:t>
            </a:r>
            <a:r>
              <a:rPr lang="zh-CN" altLang="en-US" dirty="0"/>
              <a:t>及更高位 通过向量处理提高性能</a:t>
            </a:r>
            <a:endParaRPr lang="en-US" altLang="en-US" dirty="0"/>
          </a:p>
          <a:p>
            <a:pPr lvl="1"/>
            <a:r>
              <a:rPr lang="zh-CN" altLang="en-US" dirty="0"/>
              <a:t>重大的拐点：</a:t>
            </a:r>
            <a:r>
              <a:rPr lang="en-US" altLang="zh-CN" dirty="0"/>
              <a:t>32</a:t>
            </a:r>
            <a:r>
              <a:rPr lang="zh-CN" altLang="en-US" dirty="0"/>
              <a:t>位处理器和缓存适合</a:t>
            </a:r>
            <a:r>
              <a:rPr lang="en-US" altLang="zh-CN" dirty="0"/>
              <a:t>(</a:t>
            </a:r>
            <a:r>
              <a:rPr lang="en-US" altLang="zh-CN" dirty="0">
                <a:solidFill>
                  <a:srgbClr val="FF0000"/>
                </a:solidFill>
              </a:rPr>
              <a:t>fit</a:t>
            </a:r>
            <a:r>
              <a:rPr lang="en-US" altLang="zh-CN" dirty="0"/>
              <a:t>)</a:t>
            </a:r>
            <a:r>
              <a:rPr lang="zh-CN" altLang="en-US" dirty="0"/>
              <a:t>一个芯片</a:t>
            </a:r>
            <a:endParaRPr lang="en-US" altLang="en-US" dirty="0"/>
          </a:p>
          <a:p>
            <a:r>
              <a:rPr lang="en-US" altLang="en-US" dirty="0"/>
              <a:t>80</a:t>
            </a:r>
            <a:r>
              <a:rPr lang="zh-CN" altLang="en-US" dirty="0"/>
              <a:t>年代中到</a:t>
            </a:r>
            <a:r>
              <a:rPr lang="en-US" altLang="zh-CN" dirty="0"/>
              <a:t>90</a:t>
            </a:r>
            <a:r>
              <a:rPr lang="zh-CN" altLang="en-US" dirty="0"/>
              <a:t>年代后期主要发展指令级并行（</a:t>
            </a:r>
            <a:r>
              <a:rPr lang="en-US" altLang="en-US" dirty="0">
                <a:solidFill>
                  <a:srgbClr val="FF0000"/>
                </a:solidFill>
              </a:rPr>
              <a:t>Instruction Level Parallelism</a:t>
            </a:r>
            <a:r>
              <a:rPr lang="zh-CN" altLang="en-US" dirty="0"/>
              <a:t>）</a:t>
            </a:r>
            <a:endParaRPr lang="en-US" altLang="en-US" dirty="0"/>
          </a:p>
          <a:p>
            <a:pPr lvl="1"/>
            <a:r>
              <a:rPr lang="zh-CN" altLang="en-US" dirty="0"/>
              <a:t>流水线、</a:t>
            </a:r>
            <a:r>
              <a:rPr lang="en-US" altLang="zh-CN" dirty="0"/>
              <a:t>RISC</a:t>
            </a:r>
            <a:r>
              <a:rPr lang="zh-CN" altLang="en-US" dirty="0"/>
              <a:t>、编译技术的进步</a:t>
            </a:r>
            <a:r>
              <a:rPr lang="en-US" altLang="zh-CN" dirty="0">
                <a:sym typeface="Wingdings" pitchFamily="2" charset="2"/>
              </a:rPr>
              <a:t> </a:t>
            </a:r>
            <a:r>
              <a:rPr lang="zh-CN" altLang="en-US" dirty="0">
                <a:sym typeface="Wingdings" pitchFamily="2" charset="2"/>
              </a:rPr>
              <a:t>挖掘</a:t>
            </a:r>
            <a:r>
              <a:rPr lang="zh-CN" altLang="en-US" dirty="0">
                <a:solidFill>
                  <a:srgbClr val="0070C0"/>
                </a:solidFill>
                <a:sym typeface="Wingdings" pitchFamily="2" charset="2"/>
              </a:rPr>
              <a:t>指令级并行</a:t>
            </a:r>
            <a:endParaRPr lang="en-US" altLang="en-US" dirty="0">
              <a:solidFill>
                <a:srgbClr val="0070C0"/>
              </a:solidFill>
            </a:endParaRPr>
          </a:p>
          <a:p>
            <a:pPr lvl="1"/>
            <a:r>
              <a:rPr lang="zh-CN" altLang="en-US" dirty="0"/>
              <a:t>片上</a:t>
            </a:r>
            <a:r>
              <a:rPr lang="en-US" altLang="zh-CN" dirty="0"/>
              <a:t>cache</a:t>
            </a:r>
            <a:r>
              <a:rPr lang="zh-CN" altLang="en-US" dirty="0"/>
              <a:t>及功能部件的增加</a:t>
            </a:r>
            <a:r>
              <a:rPr lang="en-US" altLang="zh-CN" dirty="0"/>
              <a:t>-&gt; </a:t>
            </a:r>
            <a:r>
              <a:rPr lang="zh-CN" altLang="en-US" dirty="0">
                <a:solidFill>
                  <a:srgbClr val="0070C0"/>
                </a:solidFill>
              </a:rPr>
              <a:t>超标量执行</a:t>
            </a:r>
            <a:r>
              <a:rPr lang="en-US" altLang="zh-CN" dirty="0">
                <a:solidFill>
                  <a:srgbClr val="0070C0"/>
                </a:solidFill>
              </a:rPr>
              <a:t>(superscalar)</a:t>
            </a:r>
            <a:endParaRPr lang="en-US" altLang="en-US" dirty="0">
              <a:solidFill>
                <a:srgbClr val="0070C0"/>
              </a:solidFill>
            </a:endParaRPr>
          </a:p>
          <a:p>
            <a:pPr lvl="1"/>
            <a:r>
              <a:rPr lang="zh-CN" altLang="en-US" dirty="0"/>
              <a:t>更精巧的技术</a:t>
            </a:r>
            <a:r>
              <a:rPr lang="en-US" altLang="en-US" dirty="0"/>
              <a:t>: </a:t>
            </a:r>
            <a:r>
              <a:rPr lang="zh-CN" altLang="en-US" dirty="0">
                <a:solidFill>
                  <a:srgbClr val="0070C0"/>
                </a:solidFill>
              </a:rPr>
              <a:t>乱序执行</a:t>
            </a:r>
            <a:r>
              <a:rPr lang="en-US" altLang="zh-CN" dirty="0">
                <a:solidFill>
                  <a:srgbClr val="0070C0"/>
                </a:solidFill>
              </a:rPr>
              <a:t>(out of order execution)</a:t>
            </a:r>
            <a:r>
              <a:rPr lang="zh-CN" altLang="en-US" dirty="0"/>
              <a:t>和</a:t>
            </a:r>
            <a:r>
              <a:rPr lang="zh-CN" altLang="en-US" dirty="0">
                <a:solidFill>
                  <a:srgbClr val="0070C0"/>
                </a:solidFill>
              </a:rPr>
              <a:t>硬件投机执行 </a:t>
            </a:r>
            <a:r>
              <a:rPr lang="en-US" altLang="zh-CN" dirty="0">
                <a:solidFill>
                  <a:srgbClr val="0070C0"/>
                </a:solidFill>
              </a:rPr>
              <a:t>(speculative execution)</a:t>
            </a:r>
            <a:endParaRPr lang="en-US" altLang="en-US" dirty="0">
              <a:solidFill>
                <a:srgbClr val="0070C0"/>
              </a:solidFill>
            </a:endParaRPr>
          </a:p>
          <a:p>
            <a:r>
              <a:rPr lang="zh-CN" altLang="en-US" dirty="0"/>
              <a:t>现状：</a:t>
            </a:r>
            <a:r>
              <a:rPr lang="zh-CN" altLang="en-US" dirty="0">
                <a:solidFill>
                  <a:srgbClr val="0070C0"/>
                </a:solidFill>
              </a:rPr>
              <a:t>线程级并行</a:t>
            </a:r>
            <a:r>
              <a:rPr lang="zh-CN" altLang="en-US" dirty="0"/>
              <a:t>和</a:t>
            </a:r>
            <a:r>
              <a:rPr lang="zh-CN" altLang="en-US" dirty="0">
                <a:solidFill>
                  <a:srgbClr val="0070C0"/>
                </a:solidFill>
              </a:rPr>
              <a:t>片上多处理器</a:t>
            </a:r>
            <a:r>
              <a:rPr lang="zh-CN" altLang="en-US" dirty="0"/>
              <a:t>（</a:t>
            </a:r>
            <a:r>
              <a:rPr lang="en-US" altLang="en-US" dirty="0">
                <a:solidFill>
                  <a:srgbClr val="FF0000"/>
                </a:solidFill>
              </a:rPr>
              <a:t>thread level parallelism and chip multiprocessors</a:t>
            </a:r>
            <a:r>
              <a:rPr lang="zh-CN" altLang="en-US" dirty="0"/>
              <a:t>）</a:t>
            </a:r>
            <a:endParaRPr lang="en-US" altLang="en-US" dirty="0"/>
          </a:p>
          <a:p>
            <a:pPr lvl="1"/>
            <a:r>
              <a:rPr lang="zh-CN" altLang="en-US" dirty="0"/>
              <a:t>线程级并行超越了指令集并行</a:t>
            </a:r>
            <a:endParaRPr lang="en-US" altLang="en-US" dirty="0"/>
          </a:p>
          <a:p>
            <a:pPr lvl="1"/>
            <a:r>
              <a:rPr lang="zh-CN" altLang="en-US" dirty="0"/>
              <a:t>在单个芯片中部署</a:t>
            </a:r>
            <a:r>
              <a:rPr lang="zh-CN" altLang="en-US" dirty="0">
                <a:solidFill>
                  <a:srgbClr val="0070C0"/>
                </a:solidFill>
              </a:rPr>
              <a:t>多个处理器</a:t>
            </a:r>
            <a:r>
              <a:rPr lang="zh-CN" altLang="en-US" dirty="0"/>
              <a:t>及互联结构</a:t>
            </a:r>
            <a:endParaRPr lang="en-US" altLang="zh-CN" dirty="0"/>
          </a:p>
          <a:p>
            <a:pPr lvl="1"/>
            <a:r>
              <a:rPr lang="zh-CN" altLang="en-US" dirty="0"/>
              <a:t>在处理器芯片内</a:t>
            </a:r>
            <a:r>
              <a:rPr lang="zh-CN" altLang="en-US" dirty="0">
                <a:solidFill>
                  <a:srgbClr val="0070C0"/>
                </a:solidFill>
              </a:rPr>
              <a:t>多个线程</a:t>
            </a:r>
            <a:r>
              <a:rPr lang="zh-CN" altLang="en-US" dirty="0"/>
              <a:t>并行执行</a:t>
            </a:r>
            <a:endParaRPr lang="en-US" altLang="en-US" dirty="0"/>
          </a:p>
          <a:p>
            <a:pPr lvl="1"/>
            <a:endParaRPr lang="en-US" altLang="en-US" dirty="0"/>
          </a:p>
        </p:txBody>
      </p:sp>
      <p:sp>
        <p:nvSpPr>
          <p:cNvPr id="103428" name="日期占位符 3"/>
          <p:cNvSpPr>
            <a:spLocks noGrp="1" noChangeArrowheads="1"/>
          </p:cNvSpPr>
          <p:nvPr>
            <p:ph type="dt" sz="half" idx="10"/>
          </p:nvPr>
        </p:nvSpPr>
        <p:spPr/>
        <p:txBody>
          <a:bodyPr/>
          <a:lstStyle/>
          <a:p>
            <a:fld id="{9AEDE5E0-8D27-4C72-A6B4-FDAB8FFA7970}" type="datetime1">
              <a:rPr lang="en-US" altLang="zh-CN" smtClean="0"/>
              <a:pPr/>
              <a:t>2/29/24</a:t>
            </a:fld>
            <a:endParaRPr lang="en-US" altLang="zh-CN" dirty="0"/>
          </a:p>
        </p:txBody>
      </p:sp>
      <p:sp>
        <p:nvSpPr>
          <p:cNvPr id="103430" name="灯片编号占位符 1"/>
          <p:cNvSpPr>
            <a:spLocks noGrp="1" noChangeArrowheads="1"/>
          </p:cNvSpPr>
          <p:nvPr>
            <p:ph type="sldNum" sz="quarter" idx="12"/>
          </p:nvPr>
        </p:nvSpPr>
        <p:spPr/>
        <p:txBody>
          <a:bodyPr/>
          <a:lstStyle/>
          <a:p>
            <a:fld id="{6E010E8B-5AA7-4392-96C1-D1B135293258}" type="slidenum">
              <a:rPr lang="en-US" altLang="zh-CN" smtClean="0"/>
              <a:pPr/>
              <a:t>22</a:t>
            </a:fld>
            <a:endParaRPr lang="en-US" altLang="zh-CN" dirty="0"/>
          </a:p>
        </p:txBody>
      </p:sp>
      <p:sp>
        <p:nvSpPr>
          <p:cNvPr id="6" name="文本框 5"/>
          <p:cNvSpPr txBox="1"/>
          <p:nvPr/>
        </p:nvSpPr>
        <p:spPr>
          <a:xfrm>
            <a:off x="5173177" y="5479059"/>
            <a:ext cx="2330245" cy="369332"/>
          </a:xfrm>
          <a:prstGeom prst="rect">
            <a:avLst/>
          </a:prstGeom>
          <a:solidFill>
            <a:srgbClr val="FFC000"/>
          </a:solidFill>
        </p:spPr>
        <p:txBody>
          <a:bodyPr wrap="square" rtlCol="0">
            <a:spAutoFit/>
          </a:bodyPr>
          <a:lstStyle/>
          <a:p>
            <a:r>
              <a:rPr lang="zh-CN" altLang="en-US" dirty="0"/>
              <a:t>硬件线程</a:t>
            </a:r>
            <a:r>
              <a:rPr lang="en-US" altLang="zh-CN" dirty="0"/>
              <a:t>+ </a:t>
            </a:r>
            <a:r>
              <a:rPr lang="zh-CN" altLang="en-US" dirty="0"/>
              <a:t>软件线程</a:t>
            </a:r>
          </a:p>
        </p:txBody>
      </p:sp>
    </p:spTree>
    <p:extLst>
      <p:ext uri="{BB962C8B-B14F-4D97-AF65-F5344CB8AC3E}">
        <p14:creationId xmlns:p14="http://schemas.microsoft.com/office/powerpoint/2010/main" val="7287522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标题 1"/>
          <p:cNvSpPr>
            <a:spLocks noGrp="1"/>
          </p:cNvSpPr>
          <p:nvPr>
            <p:ph type="title"/>
          </p:nvPr>
        </p:nvSpPr>
        <p:spPr/>
        <p:txBody>
          <a:bodyPr>
            <a:noAutofit/>
          </a:bodyPr>
          <a:lstStyle/>
          <a:p>
            <a:r>
              <a:rPr lang="en-US" altLang="zh-CN" sz="2800" dirty="0"/>
              <a:t>Moore’s Law Slowdown in Intel </a:t>
            </a:r>
            <a:r>
              <a:rPr lang="en-US" altLang="zh-CN" sz="2400" dirty="0"/>
              <a:t>Processors</a:t>
            </a:r>
            <a:endParaRPr lang="zh-CN" altLang="en-US" sz="2800" dirty="0"/>
          </a:p>
        </p:txBody>
      </p:sp>
      <p:sp>
        <p:nvSpPr>
          <p:cNvPr id="104451" name="日期占位符 3"/>
          <p:cNvSpPr>
            <a:spLocks noGrp="1"/>
          </p:cNvSpPr>
          <p:nvPr>
            <p:ph type="dt" sz="half" idx="10"/>
          </p:nvPr>
        </p:nvSpPr>
        <p:spPr/>
        <p:txBody>
          <a:bodyPr/>
          <a:lstStyle/>
          <a:p>
            <a:fld id="{AA203028-CA38-4483-9E6F-827DF5A084E2}" type="datetime1">
              <a:rPr lang="en-US" altLang="zh-CN" smtClean="0"/>
              <a:pPr/>
              <a:t>2/29/24</a:t>
            </a:fld>
            <a:endParaRPr lang="en-US" altLang="zh-CN"/>
          </a:p>
        </p:txBody>
      </p:sp>
      <p:sp>
        <p:nvSpPr>
          <p:cNvPr id="5" name="灯片编号占位符 4"/>
          <p:cNvSpPr>
            <a:spLocks noGrp="1"/>
          </p:cNvSpPr>
          <p:nvPr>
            <p:ph type="sldNum" sz="quarter" idx="12"/>
          </p:nvPr>
        </p:nvSpPr>
        <p:spPr/>
        <p:txBody>
          <a:bodyPr/>
          <a:lstStyle/>
          <a:p>
            <a:fld id="{7953984E-0717-4331-B92C-05AA86C678F7}" type="slidenum">
              <a:rPr lang="zh-CN" altLang="en-US" smtClean="0"/>
              <a:pPr/>
              <a:t>23</a:t>
            </a:fld>
            <a:endParaRPr lang="zh-CN" altLang="en-US"/>
          </a:p>
        </p:txBody>
      </p:sp>
      <p:pic>
        <p:nvPicPr>
          <p:cNvPr id="104452" name="图片 4"/>
          <p:cNvPicPr>
            <a:picLocks noChangeAspect="1"/>
          </p:cNvPicPr>
          <p:nvPr/>
        </p:nvPicPr>
        <p:blipFill>
          <a:blip r:embed="rId2"/>
          <a:srcRect/>
          <a:stretch>
            <a:fillRect/>
          </a:stretch>
        </p:blipFill>
        <p:spPr bwMode="auto">
          <a:xfrm>
            <a:off x="1619250" y="1412875"/>
            <a:ext cx="6105525" cy="4057650"/>
          </a:xfrm>
          <a:prstGeom prst="rect">
            <a:avLst/>
          </a:prstGeom>
          <a:noFill/>
          <a:ln w="9525">
            <a:noFill/>
            <a:miter lim="800000"/>
            <a:headEnd/>
            <a:tailEnd/>
          </a:ln>
        </p:spPr>
      </p:pic>
      <p:sp>
        <p:nvSpPr>
          <p:cNvPr id="2" name="文本框 1"/>
          <p:cNvSpPr txBox="1"/>
          <p:nvPr/>
        </p:nvSpPr>
        <p:spPr>
          <a:xfrm>
            <a:off x="5928852" y="3350834"/>
            <a:ext cx="1107996" cy="369332"/>
          </a:xfrm>
          <a:prstGeom prst="rect">
            <a:avLst/>
          </a:prstGeom>
          <a:solidFill>
            <a:srgbClr val="FFC000"/>
          </a:solidFill>
        </p:spPr>
        <p:txBody>
          <a:bodyPr wrap="none" rtlCol="0">
            <a:spAutoFit/>
          </a:bodyPr>
          <a:lstStyle/>
          <a:p>
            <a:r>
              <a:rPr lang="zh-CN" altLang="en-US" dirty="0"/>
              <a:t>增长变缓</a:t>
            </a:r>
          </a:p>
        </p:txBody>
      </p:sp>
    </p:spTree>
    <p:extLst>
      <p:ext uri="{BB962C8B-B14F-4D97-AF65-F5344CB8AC3E}">
        <p14:creationId xmlns:p14="http://schemas.microsoft.com/office/powerpoint/2010/main" val="9502194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p:cNvSpPr>
          <p:nvPr>
            <p:ph type="title"/>
          </p:nvPr>
        </p:nvSpPr>
        <p:spPr/>
        <p:txBody>
          <a:bodyPr/>
          <a:lstStyle/>
          <a:p>
            <a:r>
              <a:rPr lang="en-US" altLang="zh-CN" sz="3200" dirty="0"/>
              <a:t>Moore’s Law in DRAMs</a:t>
            </a:r>
            <a:endParaRPr lang="zh-CN" altLang="en-US" sz="3200" dirty="0"/>
          </a:p>
        </p:txBody>
      </p:sp>
      <p:sp>
        <p:nvSpPr>
          <p:cNvPr id="102403" name="日期占位符 3"/>
          <p:cNvSpPr>
            <a:spLocks noGrp="1"/>
          </p:cNvSpPr>
          <p:nvPr>
            <p:ph type="dt" sz="half" idx="10"/>
          </p:nvPr>
        </p:nvSpPr>
        <p:spPr>
          <a:noFill/>
          <a:ln>
            <a:headEnd/>
            <a:tailEnd/>
          </a:ln>
        </p:spPr>
        <p:txBody>
          <a:bodyPr>
            <a:prstTxWarp prst="textNoShape">
              <a:avLst/>
            </a:prstTxWarp>
          </a:bodyPr>
          <a:lstStyle/>
          <a:p>
            <a:fld id="{F8345F7A-739D-4871-9A41-B4718F557AC3}" type="datetime1">
              <a:rPr lang="en-US" altLang="zh-CN" smtClean="0"/>
              <a:pPr/>
              <a:t>2/29/24</a:t>
            </a:fld>
            <a:endParaRPr lang="en-US" altLang="zh-CN"/>
          </a:p>
        </p:txBody>
      </p:sp>
      <p:sp>
        <p:nvSpPr>
          <p:cNvPr id="5" name="灯片编号占位符 4"/>
          <p:cNvSpPr>
            <a:spLocks noGrp="1"/>
          </p:cNvSpPr>
          <p:nvPr>
            <p:ph type="sldNum" sz="quarter" idx="12"/>
          </p:nvPr>
        </p:nvSpPr>
        <p:spPr/>
        <p:txBody>
          <a:bodyPr/>
          <a:lstStyle/>
          <a:p>
            <a:fld id="{7953984E-0717-4331-B92C-05AA86C678F7}" type="slidenum">
              <a:rPr lang="zh-CN" altLang="en-US" smtClean="0"/>
              <a:pPr/>
              <a:t>24</a:t>
            </a:fld>
            <a:endParaRPr lang="zh-CN" altLang="en-US"/>
          </a:p>
        </p:txBody>
      </p:sp>
      <p:pic>
        <p:nvPicPr>
          <p:cNvPr id="102404" name="图片 4"/>
          <p:cNvPicPr>
            <a:picLocks noChangeAspect="1"/>
          </p:cNvPicPr>
          <p:nvPr/>
        </p:nvPicPr>
        <p:blipFill>
          <a:blip r:embed="rId2"/>
          <a:srcRect/>
          <a:stretch>
            <a:fillRect/>
          </a:stretch>
        </p:blipFill>
        <p:spPr bwMode="auto">
          <a:xfrm>
            <a:off x="1154617" y="1244214"/>
            <a:ext cx="6677025" cy="4495800"/>
          </a:xfrm>
          <a:prstGeom prst="rect">
            <a:avLst/>
          </a:prstGeom>
          <a:noFill/>
          <a:ln w="9525">
            <a:noFill/>
            <a:miter lim="800000"/>
            <a:headEnd/>
            <a:tailEnd/>
          </a:ln>
        </p:spPr>
      </p:pic>
    </p:spTree>
    <p:extLst>
      <p:ext uri="{BB962C8B-B14F-4D97-AF65-F5344CB8AC3E}">
        <p14:creationId xmlns:p14="http://schemas.microsoft.com/office/powerpoint/2010/main" val="5720951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p:cNvSpPr>
          <p:nvPr>
            <p:ph type="title"/>
          </p:nvPr>
        </p:nvSpPr>
        <p:spPr/>
        <p:txBody>
          <a:bodyPr/>
          <a:lstStyle/>
          <a:p>
            <a:r>
              <a:rPr lang="en-US" altLang="zh-CN" sz="2800" dirty="0"/>
              <a:t>Technology &amp; Power: Dennard Scaling</a:t>
            </a:r>
            <a:endParaRPr lang="zh-CN" altLang="en-US" sz="2800" dirty="0"/>
          </a:p>
        </p:txBody>
      </p:sp>
      <p:sp>
        <p:nvSpPr>
          <p:cNvPr id="7" name="竖排文字占位符 6"/>
          <p:cNvSpPr>
            <a:spLocks noGrp="1"/>
          </p:cNvSpPr>
          <p:nvPr>
            <p:ph type="body" orient="vert" idx="1"/>
          </p:nvPr>
        </p:nvSpPr>
        <p:spPr/>
        <p:txBody>
          <a:bodyPr/>
          <a:lstStyle/>
          <a:p>
            <a:endParaRPr lang="zh-CN" altLang="en-US"/>
          </a:p>
        </p:txBody>
      </p:sp>
      <p:sp>
        <p:nvSpPr>
          <p:cNvPr id="105476" name="日期占位符 3"/>
          <p:cNvSpPr>
            <a:spLocks noGrp="1"/>
          </p:cNvSpPr>
          <p:nvPr>
            <p:ph type="dt" sz="half" idx="10"/>
          </p:nvPr>
        </p:nvSpPr>
        <p:spPr>
          <a:noFill/>
          <a:ln>
            <a:headEnd/>
            <a:tailEnd/>
          </a:ln>
        </p:spPr>
        <p:txBody>
          <a:bodyPr>
            <a:prstTxWarp prst="textNoShape">
              <a:avLst/>
            </a:prstTxWarp>
          </a:bodyPr>
          <a:lstStyle/>
          <a:p>
            <a:fld id="{5FA2924D-56AF-4E6E-A46F-C01D3FD10F93}" type="datetime1">
              <a:rPr lang="en-US" altLang="zh-CN" smtClean="0"/>
              <a:pPr/>
              <a:t>2/29/24</a:t>
            </a:fld>
            <a:endParaRPr lang="en-US" altLang="zh-CN"/>
          </a:p>
        </p:txBody>
      </p:sp>
      <p:sp>
        <p:nvSpPr>
          <p:cNvPr id="6" name="灯片编号占位符 5"/>
          <p:cNvSpPr>
            <a:spLocks noGrp="1"/>
          </p:cNvSpPr>
          <p:nvPr>
            <p:ph type="sldNum" sz="quarter" idx="12"/>
          </p:nvPr>
        </p:nvSpPr>
        <p:spPr/>
        <p:txBody>
          <a:bodyPr/>
          <a:lstStyle/>
          <a:p>
            <a:fld id="{7953984E-0717-4331-B92C-05AA86C678F7}" type="slidenum">
              <a:rPr lang="zh-CN" altLang="en-US" smtClean="0"/>
              <a:pPr/>
              <a:t>25</a:t>
            </a:fld>
            <a:endParaRPr lang="zh-CN" altLang="en-US"/>
          </a:p>
        </p:txBody>
      </p:sp>
      <p:pic>
        <p:nvPicPr>
          <p:cNvPr id="105477" name="图片 4"/>
          <p:cNvPicPr>
            <a:picLocks noChangeAspect="1"/>
          </p:cNvPicPr>
          <p:nvPr/>
        </p:nvPicPr>
        <p:blipFill>
          <a:blip r:embed="rId2"/>
          <a:srcRect/>
          <a:stretch>
            <a:fillRect/>
          </a:stretch>
        </p:blipFill>
        <p:spPr bwMode="auto">
          <a:xfrm>
            <a:off x="684213" y="1290638"/>
            <a:ext cx="8032750" cy="4960937"/>
          </a:xfrm>
          <a:prstGeom prst="rect">
            <a:avLst/>
          </a:prstGeom>
          <a:noFill/>
          <a:ln w="9525">
            <a:noFill/>
            <a:miter lim="800000"/>
            <a:headEnd/>
            <a:tailEnd/>
          </a:ln>
        </p:spPr>
      </p:pic>
      <p:sp>
        <p:nvSpPr>
          <p:cNvPr id="3" name="TextBox 2">
            <a:extLst>
              <a:ext uri="{FF2B5EF4-FFF2-40B4-BE49-F238E27FC236}">
                <a16:creationId xmlns:a16="http://schemas.microsoft.com/office/drawing/2014/main" id="{DD8DF8CF-0A14-4F33-F87A-B1A595C6C034}"/>
              </a:ext>
            </a:extLst>
          </p:cNvPr>
          <p:cNvSpPr txBox="1"/>
          <p:nvPr/>
        </p:nvSpPr>
        <p:spPr>
          <a:xfrm>
            <a:off x="1242391" y="6352143"/>
            <a:ext cx="6997147" cy="461665"/>
          </a:xfrm>
          <a:prstGeom prst="rect">
            <a:avLst/>
          </a:prstGeom>
          <a:noFill/>
        </p:spPr>
        <p:txBody>
          <a:bodyPr wrap="square">
            <a:spAutoFit/>
          </a:bodyPr>
          <a:lstStyle/>
          <a:p>
            <a:r>
              <a:rPr lang="en-US" altLang="zh-CN" sz="1200" dirty="0"/>
              <a:t>Dennard scaling(</a:t>
            </a:r>
            <a:r>
              <a:rPr lang="zh-CN" altLang="en-US" sz="1200" dirty="0"/>
              <a:t>登纳德缩放比例定律</a:t>
            </a:r>
            <a:r>
              <a:rPr lang="en-US" altLang="zh-CN" sz="1200" dirty="0"/>
              <a:t>)</a:t>
            </a:r>
            <a:r>
              <a:rPr lang="zh-CN" altLang="en-US" sz="1200" dirty="0"/>
              <a:t>：晶体管尺寸变小，功耗会同比变小（相同面积下功耗不变）</a:t>
            </a:r>
            <a:endParaRPr lang="en-US" altLang="zh-CN" sz="1200" dirty="0"/>
          </a:p>
          <a:p>
            <a:endParaRPr lang="en-CN" sz="1200" dirty="0"/>
          </a:p>
        </p:txBody>
      </p:sp>
    </p:spTree>
    <p:extLst>
      <p:ext uri="{BB962C8B-B14F-4D97-AF65-F5344CB8AC3E}">
        <p14:creationId xmlns:p14="http://schemas.microsoft.com/office/powerpoint/2010/main" val="26262246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2"/>
          <p:cNvSpPr>
            <a:spLocks noGrp="1" noChangeArrowheads="1"/>
          </p:cNvSpPr>
          <p:nvPr>
            <p:ph type="title"/>
          </p:nvPr>
        </p:nvSpPr>
        <p:spPr/>
        <p:txBody>
          <a:bodyPr/>
          <a:lstStyle/>
          <a:p>
            <a:pPr eaLnBrk="1" hangingPunct="1"/>
            <a:r>
              <a:rPr lang="en-US" altLang="zh-CN" sz="3200" dirty="0"/>
              <a:t>Why is low-power Important?</a:t>
            </a:r>
          </a:p>
        </p:txBody>
      </p:sp>
      <p:sp>
        <p:nvSpPr>
          <p:cNvPr id="3" name="内容占位符 2"/>
          <p:cNvSpPr>
            <a:spLocks noGrp="1"/>
          </p:cNvSpPr>
          <p:nvPr>
            <p:ph idx="1"/>
          </p:nvPr>
        </p:nvSpPr>
        <p:spPr>
          <a:xfrm>
            <a:off x="457200" y="1188139"/>
            <a:ext cx="8229600" cy="4841001"/>
          </a:xfrm>
        </p:spPr>
        <p:txBody>
          <a:bodyPr>
            <a:normAutofit fontScale="92500" lnSpcReduction="20000"/>
          </a:bodyPr>
          <a:lstStyle/>
          <a:p>
            <a:r>
              <a:rPr lang="en-US" altLang="zh-CN" dirty="0"/>
              <a:t>Power must be brought in and distributed around the chip</a:t>
            </a:r>
          </a:p>
          <a:p>
            <a:r>
              <a:rPr lang="en-US" altLang="zh-CN" dirty="0"/>
              <a:t>Power is dissipated as heat and must be removed</a:t>
            </a:r>
          </a:p>
          <a:p>
            <a:r>
              <a:rPr lang="en-US" altLang="zh-CN" dirty="0"/>
              <a:t>Three things to consider</a:t>
            </a:r>
          </a:p>
          <a:p>
            <a:pPr lvl="1"/>
            <a:r>
              <a:rPr lang="en-US" altLang="zh-CN" dirty="0"/>
              <a:t>Peak power </a:t>
            </a:r>
            <a:r>
              <a:rPr lang="zh-CN" altLang="en-US" dirty="0"/>
              <a:t>（电源能够提供的功率 </a:t>
            </a:r>
            <a:r>
              <a:rPr lang="en-US" altLang="zh-CN" dirty="0"/>
              <a:t>&lt; </a:t>
            </a:r>
            <a:r>
              <a:rPr lang="zh-CN" altLang="en-US" dirty="0"/>
              <a:t>处理器需要的最大功率 </a:t>
            </a:r>
            <a:r>
              <a:rPr lang="en-US" altLang="zh-CN" dirty="0"/>
              <a:t>=&gt; </a:t>
            </a:r>
            <a:r>
              <a:rPr lang="zh-CN" altLang="en-US" dirty="0"/>
              <a:t>电压下降 </a:t>
            </a:r>
            <a:r>
              <a:rPr lang="en-US" altLang="zh-CN" dirty="0"/>
              <a:t>=&gt; </a:t>
            </a:r>
            <a:r>
              <a:rPr lang="zh-CN" altLang="en-US" dirty="0"/>
              <a:t>无法正常工作）</a:t>
            </a:r>
            <a:endParaRPr lang="en-US" altLang="zh-CN" dirty="0"/>
          </a:p>
          <a:p>
            <a:pPr lvl="1"/>
            <a:r>
              <a:rPr lang="en-US" altLang="zh-CN" dirty="0"/>
              <a:t>Thermal design power (TDP)</a:t>
            </a:r>
            <a:r>
              <a:rPr lang="zh-CN" altLang="en-US" dirty="0"/>
              <a:t>热设计功耗， 决定了电路的冷却需求 （</a:t>
            </a:r>
            <a:r>
              <a:rPr lang="en-US" altLang="zh-CN" dirty="0"/>
              <a:t>often peak power &gt;TDP&gt; </a:t>
            </a:r>
            <a:r>
              <a:rPr lang="zh-CN" altLang="en-US" dirty="0"/>
              <a:t>平均功率 ）</a:t>
            </a:r>
            <a:endParaRPr lang="en-US" altLang="zh-CN" dirty="0"/>
          </a:p>
          <a:p>
            <a:pPr lvl="1"/>
            <a:r>
              <a:rPr lang="en-US" altLang="zh-CN" dirty="0"/>
              <a:t>Energy</a:t>
            </a:r>
            <a:r>
              <a:rPr lang="zh-CN" altLang="en-US" dirty="0"/>
              <a:t>能耗</a:t>
            </a:r>
            <a:r>
              <a:rPr lang="en-US" altLang="zh-CN" dirty="0"/>
              <a:t> or power</a:t>
            </a:r>
            <a:r>
              <a:rPr lang="zh-CN" altLang="en-US" dirty="0"/>
              <a:t>功耗</a:t>
            </a:r>
            <a:r>
              <a:rPr lang="en-US" altLang="zh-CN" dirty="0"/>
              <a:t>? Which one is a better metric? </a:t>
            </a:r>
          </a:p>
        </p:txBody>
      </p:sp>
      <p:sp>
        <p:nvSpPr>
          <p:cNvPr id="106498" name="日期占位符 3"/>
          <p:cNvSpPr>
            <a:spLocks noGrp="1" noChangeArrowheads="1"/>
          </p:cNvSpPr>
          <p:nvPr>
            <p:ph type="dt" sz="half" idx="10"/>
          </p:nvPr>
        </p:nvSpPr>
        <p:spPr>
          <a:noFill/>
          <a:ln>
            <a:headEnd/>
            <a:tailEnd/>
          </a:ln>
        </p:spPr>
        <p:txBody>
          <a:bodyPr>
            <a:prstTxWarp prst="textNoShape">
              <a:avLst/>
            </a:prstTxWarp>
          </a:bodyPr>
          <a:lstStyle/>
          <a:p>
            <a:fld id="{191D49A3-FAA6-465B-8F9D-BC66B3916391}" type="datetime1">
              <a:rPr lang="en-US" altLang="zh-CN" smtClean="0"/>
              <a:pPr/>
              <a:t>2/29/24</a:t>
            </a:fld>
            <a:endParaRPr lang="en-US" altLang="zh-CN"/>
          </a:p>
        </p:txBody>
      </p:sp>
      <p:sp>
        <p:nvSpPr>
          <p:cNvPr id="106505" name="灯片编号占位符 1"/>
          <p:cNvSpPr>
            <a:spLocks noGrp="1" noChangeArrowheads="1"/>
          </p:cNvSpPr>
          <p:nvPr>
            <p:ph type="sldNum" sz="quarter" idx="12"/>
          </p:nvPr>
        </p:nvSpPr>
        <p:spPr>
          <a:noFill/>
          <a:ln>
            <a:headEnd/>
            <a:tailEnd/>
          </a:ln>
        </p:spPr>
        <p:txBody>
          <a:bodyPr/>
          <a:lstStyle/>
          <a:p>
            <a:fld id="{3EEDACEC-3456-40BE-BA1D-5A3FAF197FB2}" type="slidenum">
              <a:rPr lang="en-US" altLang="zh-CN"/>
              <a:pPr/>
              <a:t>26</a:t>
            </a:fld>
            <a:endParaRPr lang="en-US" altLang="zh-CN"/>
          </a:p>
        </p:txBody>
      </p:sp>
      <p:sp>
        <p:nvSpPr>
          <p:cNvPr id="106501" name="Rectangle 3"/>
          <p:cNvSpPr>
            <a:spLocks noChangeArrowheads="1"/>
          </p:cNvSpPr>
          <p:nvPr/>
        </p:nvSpPr>
        <p:spPr bwMode="auto">
          <a:xfrm>
            <a:off x="0" y="3091934"/>
            <a:ext cx="184731" cy="369332"/>
          </a:xfrm>
          <a:prstGeom prst="rect">
            <a:avLst/>
          </a:prstGeom>
          <a:noFill/>
          <a:ln w="12700">
            <a:noFill/>
            <a:miter lim="800000"/>
            <a:headEnd/>
            <a:tailEnd/>
          </a:ln>
        </p:spPr>
        <p:txBody>
          <a:bodyPr wrap="none" anchor="ctr">
            <a:spAutoFit/>
          </a:bodyPr>
          <a:lstStyle/>
          <a:p>
            <a:endParaRPr lang="zh-CN" altLang="en-US" dirty="0">
              <a:ea typeface="微软雅黑" panose="020B0503020204020204" pitchFamily="34" charset="-122"/>
            </a:endParaRPr>
          </a:p>
        </p:txBody>
      </p:sp>
      <p:sp>
        <p:nvSpPr>
          <p:cNvPr id="106503" name="Rectangle 5"/>
          <p:cNvSpPr>
            <a:spLocks noChangeArrowheads="1"/>
          </p:cNvSpPr>
          <p:nvPr/>
        </p:nvSpPr>
        <p:spPr bwMode="auto">
          <a:xfrm>
            <a:off x="0" y="3115747"/>
            <a:ext cx="184731" cy="369332"/>
          </a:xfrm>
          <a:prstGeom prst="rect">
            <a:avLst/>
          </a:prstGeom>
          <a:noFill/>
          <a:ln w="12700">
            <a:noFill/>
            <a:miter lim="800000"/>
            <a:headEnd/>
            <a:tailEnd/>
          </a:ln>
        </p:spPr>
        <p:txBody>
          <a:bodyPr wrap="none" anchor="ctr">
            <a:spAutoFit/>
          </a:bodyPr>
          <a:lstStyle/>
          <a:p>
            <a:endParaRPr lang="zh-CN" altLang="en-US" dirty="0">
              <a:ea typeface="微软雅黑" panose="020B0503020204020204" pitchFamily="34" charset="-122"/>
            </a:endParaRPr>
          </a:p>
        </p:txBody>
      </p:sp>
      <p:sp>
        <p:nvSpPr>
          <p:cNvPr id="8" name="文本框 7"/>
          <p:cNvSpPr txBox="1"/>
          <p:nvPr/>
        </p:nvSpPr>
        <p:spPr>
          <a:xfrm>
            <a:off x="1788923" y="6029140"/>
            <a:ext cx="5128711" cy="400110"/>
          </a:xfrm>
          <a:prstGeom prst="rect">
            <a:avLst/>
          </a:prstGeom>
          <a:solidFill>
            <a:srgbClr val="FFC000"/>
          </a:solidFill>
        </p:spPr>
        <p:txBody>
          <a:bodyPr wrap="square" rtlCol="0">
            <a:spAutoFit/>
          </a:bodyPr>
          <a:lstStyle/>
          <a:p>
            <a:r>
              <a:rPr lang="zh-CN" altLang="en-US" sz="2000" b="1" dirty="0"/>
              <a:t>能耗！和完成一件任务的时间有关 </a:t>
            </a:r>
            <a:r>
              <a:rPr lang="en-US" altLang="zh-CN" sz="2000" b="1" dirty="0"/>
              <a:t>E = </a:t>
            </a:r>
            <a:r>
              <a:rPr lang="en-US" altLang="zh-CN" sz="2000" b="1" dirty="0" err="1"/>
              <a:t>pt</a:t>
            </a:r>
            <a:endParaRPr lang="zh-CN" altLang="en-US" sz="2000" b="1" dirty="0"/>
          </a:p>
        </p:txBody>
      </p:sp>
    </p:spTree>
    <p:extLst>
      <p:ext uri="{BB962C8B-B14F-4D97-AF65-F5344CB8AC3E}">
        <p14:creationId xmlns:p14="http://schemas.microsoft.com/office/powerpoint/2010/main" val="3714372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标题 1"/>
          <p:cNvSpPr>
            <a:spLocks noGrp="1" noChangeArrowheads="1"/>
          </p:cNvSpPr>
          <p:nvPr>
            <p:ph type="title"/>
          </p:nvPr>
        </p:nvSpPr>
        <p:spPr/>
        <p:txBody>
          <a:bodyPr/>
          <a:lstStyle/>
          <a:p>
            <a:r>
              <a:rPr lang="en-US" altLang="zh-CN" dirty="0"/>
              <a:t>Power in Integrated Circuits</a:t>
            </a:r>
            <a:endParaRPr lang="zh-CN" altLang="en-US" dirty="0"/>
          </a:p>
        </p:txBody>
      </p:sp>
      <p:sp>
        <p:nvSpPr>
          <p:cNvPr id="178179" name="内容占位符 2"/>
          <p:cNvSpPr>
            <a:spLocks noGrp="1" noChangeArrowheads="1"/>
          </p:cNvSpPr>
          <p:nvPr>
            <p:ph idx="1"/>
          </p:nvPr>
        </p:nvSpPr>
        <p:spPr/>
        <p:txBody>
          <a:bodyPr>
            <a:normAutofit fontScale="77500" lnSpcReduction="20000"/>
          </a:bodyPr>
          <a:lstStyle/>
          <a:p>
            <a:r>
              <a:rPr lang="zh-CN" altLang="en-US" dirty="0"/>
              <a:t>功耗问题是当今计算机设计面临的最大挑战之一</a:t>
            </a:r>
            <a:endParaRPr lang="en-US" altLang="zh-CN" dirty="0"/>
          </a:p>
          <a:p>
            <a:pPr lvl="1"/>
            <a:r>
              <a:rPr lang="zh-CN" altLang="en-US" dirty="0"/>
              <a:t>芯片内部和外围电路都存在功耗问题</a:t>
            </a:r>
            <a:endParaRPr lang="en-US" altLang="zh-CN" dirty="0"/>
          </a:p>
          <a:p>
            <a:pPr lvl="1"/>
            <a:r>
              <a:rPr lang="zh-CN" altLang="en-US" dirty="0"/>
              <a:t>功耗会产生热，须解决散热问题</a:t>
            </a:r>
            <a:endParaRPr lang="en-US" altLang="zh-CN" dirty="0"/>
          </a:p>
          <a:p>
            <a:r>
              <a:rPr lang="zh-CN" altLang="en-US" dirty="0"/>
              <a:t>热设计功率（</a:t>
            </a:r>
            <a:r>
              <a:rPr lang="en-US" altLang="zh-CN" dirty="0"/>
              <a:t>Thermal Design Power (TDP)</a:t>
            </a:r>
            <a:r>
              <a:rPr lang="zh-CN" altLang="en-US" dirty="0"/>
              <a:t>）</a:t>
            </a:r>
            <a:endParaRPr lang="en-US" altLang="zh-CN" dirty="0"/>
          </a:p>
          <a:p>
            <a:pPr lvl="1"/>
            <a:r>
              <a:rPr lang="en-US" altLang="zh-CN" dirty="0"/>
              <a:t>Intel</a:t>
            </a:r>
            <a:r>
              <a:rPr lang="zh-CN" altLang="en-US" dirty="0"/>
              <a:t>：热设计功率，一种基于</a:t>
            </a:r>
            <a:r>
              <a:rPr lang="zh-CN" altLang="en-US" dirty="0">
                <a:solidFill>
                  <a:srgbClr val="FF0000"/>
                </a:solidFill>
              </a:rPr>
              <a:t>最坏情况</a:t>
            </a:r>
            <a:r>
              <a:rPr lang="zh-CN" altLang="en-US" dirty="0"/>
              <a:t>应用的功率耗散目标</a:t>
            </a:r>
            <a:endParaRPr lang="en-US" altLang="zh-CN" dirty="0"/>
          </a:p>
          <a:p>
            <a:pPr lvl="1"/>
            <a:r>
              <a:rPr lang="zh-CN" altLang="en-US" dirty="0"/>
              <a:t>表达了设备的功耗特征</a:t>
            </a:r>
            <a:endParaRPr lang="en-US" altLang="zh-CN" dirty="0"/>
          </a:p>
          <a:p>
            <a:pPr lvl="1"/>
            <a:r>
              <a:rPr lang="zh-CN" altLang="en-US" dirty="0"/>
              <a:t>主要用于电源和冷却系统的设计</a:t>
            </a:r>
            <a:endParaRPr lang="en-US" altLang="zh-CN" dirty="0"/>
          </a:p>
          <a:p>
            <a:pPr lvl="1"/>
            <a:r>
              <a:rPr lang="zh-CN" altLang="en-US" dirty="0"/>
              <a:t>通常它低于峰值功耗，但高于平均功耗</a:t>
            </a:r>
            <a:endParaRPr lang="en-US" altLang="zh-CN" dirty="0"/>
          </a:p>
          <a:p>
            <a:r>
              <a:rPr lang="en-US" altLang="zh-CN" dirty="0"/>
              <a:t>TDP</a:t>
            </a:r>
            <a:r>
              <a:rPr lang="zh-CN" altLang="en-US" dirty="0"/>
              <a:t>和功耗的关系？</a:t>
            </a:r>
            <a:endParaRPr lang="en-US" altLang="zh-CN" dirty="0"/>
          </a:p>
          <a:p>
            <a:pPr lvl="1"/>
            <a:r>
              <a:rPr lang="zh-CN" altLang="en-US" dirty="0"/>
              <a:t>答案是没有关系。很多测试表明，</a:t>
            </a:r>
            <a:r>
              <a:rPr lang="en-US" altLang="zh-CN" dirty="0"/>
              <a:t>CPU</a:t>
            </a:r>
            <a:r>
              <a:rPr lang="zh-CN" altLang="en-US" dirty="0"/>
              <a:t>的</a:t>
            </a:r>
            <a:r>
              <a:rPr lang="zh-CN" altLang="en-US" dirty="0">
                <a:solidFill>
                  <a:srgbClr val="FF0000"/>
                </a:solidFill>
              </a:rPr>
              <a:t>最大真实功耗小于</a:t>
            </a:r>
            <a:r>
              <a:rPr lang="en-US" altLang="zh-CN" dirty="0">
                <a:solidFill>
                  <a:srgbClr val="FF0000"/>
                </a:solidFill>
              </a:rPr>
              <a:t>TDP</a:t>
            </a:r>
            <a:r>
              <a:rPr lang="zh-CN" altLang="en-US" dirty="0">
                <a:solidFill>
                  <a:srgbClr val="FF0000"/>
                </a:solidFill>
              </a:rPr>
              <a:t>值</a:t>
            </a:r>
            <a:r>
              <a:rPr lang="zh-CN" altLang="en-US" dirty="0"/>
              <a:t>，但是在加压超频后峰值功耗有可能超过</a:t>
            </a:r>
            <a:r>
              <a:rPr lang="en-US" altLang="zh-CN" dirty="0"/>
              <a:t>TDP</a:t>
            </a:r>
            <a:r>
              <a:rPr lang="zh-CN" altLang="en-US" dirty="0"/>
              <a:t>。</a:t>
            </a:r>
            <a:endParaRPr lang="en-US" altLang="zh-CN" dirty="0"/>
          </a:p>
          <a:p>
            <a:r>
              <a:rPr lang="zh-CN" altLang="en-US" dirty="0"/>
              <a:t>降低频率可导致功耗下降</a:t>
            </a:r>
            <a:endParaRPr lang="en-US" altLang="zh-CN" dirty="0"/>
          </a:p>
          <a:p>
            <a:endParaRPr lang="zh-CN" altLang="en-US" dirty="0"/>
          </a:p>
        </p:txBody>
      </p:sp>
      <p:sp>
        <p:nvSpPr>
          <p:cNvPr id="178180" name="日期占位符 3"/>
          <p:cNvSpPr>
            <a:spLocks noGrp="1" noChangeArrowheads="1"/>
          </p:cNvSpPr>
          <p:nvPr>
            <p:ph type="dt" sz="half" idx="10"/>
          </p:nvPr>
        </p:nvSpPr>
        <p:spPr/>
        <p:txBody>
          <a:bodyPr/>
          <a:lstStyle/>
          <a:p>
            <a:fld id="{086215ED-701F-420F-A736-07B1E6F2F300}" type="datetime1">
              <a:rPr lang="en-US" altLang="zh-CN" smtClean="0"/>
              <a:pPr/>
              <a:t>2/29/24</a:t>
            </a:fld>
            <a:endParaRPr lang="en-US" altLang="zh-CN"/>
          </a:p>
        </p:txBody>
      </p:sp>
      <p:sp>
        <p:nvSpPr>
          <p:cNvPr id="178182" name="灯片编号占位符 5"/>
          <p:cNvSpPr>
            <a:spLocks noGrp="1" noChangeArrowheads="1"/>
          </p:cNvSpPr>
          <p:nvPr>
            <p:ph type="sldNum" sz="quarter" idx="12"/>
          </p:nvPr>
        </p:nvSpPr>
        <p:spPr/>
        <p:txBody>
          <a:bodyPr/>
          <a:lstStyle/>
          <a:p>
            <a:fld id="{1A164CBD-9BD9-46D5-B076-DE28AB25D94C}" type="slidenum">
              <a:rPr lang="en-US" altLang="zh-CN" smtClean="0"/>
              <a:pPr/>
              <a:t>27</a:t>
            </a:fld>
            <a:endParaRPr lang="en-US" altLang="zh-CN"/>
          </a:p>
        </p:txBody>
      </p:sp>
      <p:pic>
        <p:nvPicPr>
          <p:cNvPr id="2" name="图片 1"/>
          <p:cNvPicPr>
            <a:picLocks noChangeAspect="1"/>
          </p:cNvPicPr>
          <p:nvPr/>
        </p:nvPicPr>
        <p:blipFill>
          <a:blip r:embed="rId2"/>
          <a:stretch>
            <a:fillRect/>
          </a:stretch>
        </p:blipFill>
        <p:spPr>
          <a:xfrm>
            <a:off x="245837" y="5707288"/>
            <a:ext cx="8440961" cy="435638"/>
          </a:xfrm>
          <a:prstGeom prst="rect">
            <a:avLst/>
          </a:prstGeom>
        </p:spPr>
      </p:pic>
    </p:spTree>
    <p:extLst>
      <p:ext uri="{BB962C8B-B14F-4D97-AF65-F5344CB8AC3E}">
        <p14:creationId xmlns:p14="http://schemas.microsoft.com/office/powerpoint/2010/main" val="21069807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标题 1"/>
          <p:cNvSpPr>
            <a:spLocks noGrp="1" noChangeArrowheads="1"/>
          </p:cNvSpPr>
          <p:nvPr>
            <p:ph type="title"/>
          </p:nvPr>
        </p:nvSpPr>
        <p:spPr/>
        <p:txBody>
          <a:bodyPr/>
          <a:lstStyle/>
          <a:p>
            <a:r>
              <a:rPr lang="en-US" altLang="zh-CN" dirty="0"/>
              <a:t>Power versus Energy</a:t>
            </a:r>
            <a:endParaRPr lang="zh-CN" altLang="en-US" dirty="0"/>
          </a:p>
        </p:txBody>
      </p:sp>
      <p:sp>
        <p:nvSpPr>
          <p:cNvPr id="179203" name="内容占位符 2"/>
          <p:cNvSpPr>
            <a:spLocks noGrp="1" noChangeArrowheads="1"/>
          </p:cNvSpPr>
          <p:nvPr>
            <p:ph idx="1"/>
          </p:nvPr>
        </p:nvSpPr>
        <p:spPr>
          <a:xfrm>
            <a:off x="247829" y="1258432"/>
            <a:ext cx="8759438" cy="5051833"/>
          </a:xfrm>
        </p:spPr>
        <p:txBody>
          <a:bodyPr>
            <a:normAutofit fontScale="70000" lnSpcReduction="20000"/>
          </a:bodyPr>
          <a:lstStyle/>
          <a:p>
            <a:pPr>
              <a:lnSpc>
                <a:spcPct val="120000"/>
              </a:lnSpc>
            </a:pPr>
            <a:r>
              <a:rPr lang="zh-CN" altLang="en-US" dirty="0"/>
              <a:t>功耗</a:t>
            </a:r>
            <a:r>
              <a:rPr lang="en-US" altLang="zh-CN" dirty="0"/>
              <a:t>(Power) </a:t>
            </a:r>
            <a:r>
              <a:rPr lang="zh-CN" altLang="en-US" dirty="0"/>
              <a:t>指单位时间的能耗：</a:t>
            </a:r>
            <a:r>
              <a:rPr lang="en-US" altLang="zh-CN" dirty="0"/>
              <a:t>1 Watt = 1 Joule / Second</a:t>
            </a:r>
          </a:p>
          <a:p>
            <a:pPr>
              <a:lnSpc>
                <a:spcPct val="120000"/>
              </a:lnSpc>
            </a:pPr>
            <a:r>
              <a:rPr lang="zh-CN" altLang="en-US" dirty="0"/>
              <a:t>一个任务执行的能耗 </a:t>
            </a:r>
            <a:r>
              <a:rPr lang="en-US" altLang="zh-CN" dirty="0"/>
              <a:t>(energy) = </a:t>
            </a:r>
            <a:r>
              <a:rPr lang="zh-CN" altLang="en-US" dirty="0"/>
              <a:t> </a:t>
            </a:r>
            <a:r>
              <a:rPr lang="en-US" altLang="zh-CN" dirty="0"/>
              <a:t> Average Power × Execution Time</a:t>
            </a:r>
          </a:p>
          <a:p>
            <a:pPr>
              <a:lnSpc>
                <a:spcPct val="120000"/>
              </a:lnSpc>
            </a:pPr>
            <a:r>
              <a:rPr lang="en-US" altLang="zh-CN" dirty="0"/>
              <a:t>Power or Energy? </a:t>
            </a:r>
            <a:r>
              <a:rPr lang="zh-CN" altLang="en-US" dirty="0"/>
              <a:t>哪个指标更合适？</a:t>
            </a:r>
            <a:endParaRPr lang="en-US" altLang="zh-CN" dirty="0"/>
          </a:p>
          <a:p>
            <a:pPr lvl="1">
              <a:lnSpc>
                <a:spcPct val="120000"/>
              </a:lnSpc>
            </a:pPr>
            <a:r>
              <a:rPr lang="zh-CN" altLang="en-US" dirty="0"/>
              <a:t>针对给定的任务，能耗是一种更合适的度量指标（</a:t>
            </a:r>
            <a:r>
              <a:rPr lang="en-US" altLang="zh-CN" dirty="0"/>
              <a:t>joules)</a:t>
            </a:r>
          </a:p>
          <a:p>
            <a:pPr lvl="1">
              <a:lnSpc>
                <a:spcPct val="120000"/>
              </a:lnSpc>
            </a:pPr>
            <a:r>
              <a:rPr lang="zh-CN" altLang="en-US" dirty="0"/>
              <a:t>针对电池供电的设备，我们需要关注能效</a:t>
            </a:r>
            <a:endParaRPr lang="en-US" altLang="zh-CN" dirty="0"/>
          </a:p>
          <a:p>
            <a:pPr>
              <a:lnSpc>
                <a:spcPct val="120000"/>
              </a:lnSpc>
            </a:pPr>
            <a:r>
              <a:rPr lang="en-US" altLang="zh-CN" dirty="0"/>
              <a:t>Example: which processor is more energy efficient?</a:t>
            </a:r>
          </a:p>
          <a:p>
            <a:pPr lvl="1">
              <a:lnSpc>
                <a:spcPct val="120000"/>
              </a:lnSpc>
            </a:pPr>
            <a:r>
              <a:rPr lang="en-US" altLang="zh-CN" dirty="0"/>
              <a:t>Processor A consumes 20% more power than B on a given task</a:t>
            </a:r>
          </a:p>
          <a:p>
            <a:pPr lvl="1">
              <a:lnSpc>
                <a:spcPct val="120000"/>
              </a:lnSpc>
            </a:pPr>
            <a:r>
              <a:rPr lang="en-US" altLang="zh-CN" dirty="0"/>
              <a:t>However, A requires only 70% of the execution time needed by B</a:t>
            </a:r>
          </a:p>
          <a:p>
            <a:pPr>
              <a:lnSpc>
                <a:spcPct val="120000"/>
              </a:lnSpc>
            </a:pPr>
            <a:r>
              <a:rPr lang="en-US" altLang="zh-CN" dirty="0"/>
              <a:t>Answer: Energy consumption of A = 1.2 × 0.7 = 0.84 of B</a:t>
            </a:r>
          </a:p>
          <a:p>
            <a:pPr lvl="1">
              <a:lnSpc>
                <a:spcPct val="120000"/>
              </a:lnSpc>
            </a:pPr>
            <a:r>
              <a:rPr lang="en-US" altLang="zh-CN" dirty="0"/>
              <a:t>Processor A consumes less energy than B (more energy-efficient)</a:t>
            </a:r>
          </a:p>
          <a:p>
            <a:pPr>
              <a:lnSpc>
                <a:spcPct val="120000"/>
              </a:lnSpc>
            </a:pPr>
            <a:endParaRPr lang="zh-CN" altLang="en-US" dirty="0"/>
          </a:p>
        </p:txBody>
      </p:sp>
      <p:sp>
        <p:nvSpPr>
          <p:cNvPr id="179204" name="日期占位符 3"/>
          <p:cNvSpPr>
            <a:spLocks noGrp="1" noChangeArrowheads="1"/>
          </p:cNvSpPr>
          <p:nvPr>
            <p:ph type="dt" sz="half" idx="10"/>
          </p:nvPr>
        </p:nvSpPr>
        <p:spPr/>
        <p:txBody>
          <a:bodyPr/>
          <a:lstStyle/>
          <a:p>
            <a:fld id="{D44B8A64-3961-4B5E-8215-6E4494F8D5C7}" type="datetime1">
              <a:rPr lang="en-US" altLang="zh-CN" smtClean="0"/>
              <a:pPr/>
              <a:t>2/29/24</a:t>
            </a:fld>
            <a:endParaRPr lang="en-US" altLang="zh-CN"/>
          </a:p>
        </p:txBody>
      </p:sp>
      <p:sp>
        <p:nvSpPr>
          <p:cNvPr id="179206" name="灯片编号占位符 5"/>
          <p:cNvSpPr>
            <a:spLocks noGrp="1" noChangeArrowheads="1"/>
          </p:cNvSpPr>
          <p:nvPr>
            <p:ph type="sldNum" sz="quarter" idx="12"/>
          </p:nvPr>
        </p:nvSpPr>
        <p:spPr/>
        <p:txBody>
          <a:bodyPr/>
          <a:lstStyle/>
          <a:p>
            <a:fld id="{B60E5D40-2E75-45DC-A602-4095111C9F4B}" type="slidenum">
              <a:rPr lang="en-US" altLang="zh-CN" smtClean="0"/>
              <a:pPr/>
              <a:t>28</a:t>
            </a:fld>
            <a:endParaRPr lang="en-US" altLang="zh-CN"/>
          </a:p>
        </p:txBody>
      </p:sp>
    </p:spTree>
    <p:extLst>
      <p:ext uri="{BB962C8B-B14F-4D97-AF65-F5344CB8AC3E}">
        <p14:creationId xmlns:p14="http://schemas.microsoft.com/office/powerpoint/2010/main" val="39403670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2"/>
          <p:cNvSpPr>
            <a:spLocks noGrp="1" noChangeArrowheads="1"/>
          </p:cNvSpPr>
          <p:nvPr>
            <p:ph type="title"/>
          </p:nvPr>
        </p:nvSpPr>
        <p:spPr/>
        <p:txBody>
          <a:bodyPr/>
          <a:lstStyle/>
          <a:p>
            <a:pPr eaLnBrk="1" hangingPunct="1"/>
            <a:r>
              <a:rPr lang="en-US" altLang="zh-CN" sz="3200" dirty="0"/>
              <a:t>Power &amp; Energy</a:t>
            </a:r>
          </a:p>
        </p:txBody>
      </p:sp>
      <p:sp>
        <p:nvSpPr>
          <p:cNvPr id="3" name="内容占位符 2"/>
          <p:cNvSpPr>
            <a:spLocks noGrp="1"/>
          </p:cNvSpPr>
          <p:nvPr>
            <p:ph idx="1"/>
          </p:nvPr>
        </p:nvSpPr>
        <p:spPr>
          <a:xfrm>
            <a:off x="457200" y="1188139"/>
            <a:ext cx="8229600" cy="5051833"/>
          </a:xfrm>
        </p:spPr>
        <p:txBody>
          <a:bodyPr>
            <a:normAutofit/>
          </a:bodyPr>
          <a:lstStyle/>
          <a:p>
            <a:r>
              <a:rPr lang="en-US" altLang="zh-CN" dirty="0"/>
              <a:t>Dynamic Energy</a:t>
            </a:r>
            <a:r>
              <a:rPr lang="zh-CN" altLang="en-US" dirty="0"/>
              <a:t>动态能耗</a:t>
            </a:r>
            <a:r>
              <a:rPr lang="en-US" altLang="zh-CN" dirty="0"/>
              <a:t> ∝ </a:t>
            </a:r>
          </a:p>
          <a:p>
            <a:pPr marL="0" indent="0">
              <a:buNone/>
            </a:pPr>
            <a:r>
              <a:rPr lang="en-US" altLang="zh-CN" sz="2400" dirty="0"/>
              <a:t>                       Capacitive Load</a:t>
            </a:r>
            <a:r>
              <a:rPr lang="zh-CN" altLang="en-US" sz="2400" dirty="0"/>
              <a:t>（电容负载）</a:t>
            </a:r>
            <a:r>
              <a:rPr lang="en-US" altLang="zh-CN" sz="2400" dirty="0"/>
              <a:t> × Voltage</a:t>
            </a:r>
            <a:r>
              <a:rPr lang="en-US" altLang="zh-CN" sz="2400" baseline="30000" dirty="0"/>
              <a:t>2</a:t>
            </a:r>
          </a:p>
          <a:p>
            <a:pPr lvl="1"/>
            <a:r>
              <a:rPr lang="zh-CN" altLang="en-US" dirty="0"/>
              <a:t>从</a:t>
            </a:r>
            <a:r>
              <a:rPr lang="en-US" altLang="zh-CN" dirty="0"/>
              <a:t>0-1-0 </a:t>
            </a:r>
            <a:r>
              <a:rPr lang="zh-CN" altLang="en-US" dirty="0"/>
              <a:t>或</a:t>
            </a:r>
            <a:r>
              <a:rPr lang="en-US" altLang="zh-CN" dirty="0"/>
              <a:t> 1-0-1</a:t>
            </a:r>
            <a:r>
              <a:rPr lang="zh-CN" altLang="en-US" dirty="0"/>
              <a:t>逻辑跃迁的</a:t>
            </a:r>
            <a:r>
              <a:rPr lang="zh-CN" altLang="en-US" dirty="0">
                <a:solidFill>
                  <a:srgbClr val="0070C0"/>
                </a:solidFill>
              </a:rPr>
              <a:t>脉冲能量</a:t>
            </a:r>
            <a:endParaRPr lang="en-US" altLang="zh-CN" dirty="0">
              <a:solidFill>
                <a:srgbClr val="0070C0"/>
              </a:solidFill>
            </a:endParaRPr>
          </a:p>
          <a:p>
            <a:pPr lvl="1"/>
            <a:r>
              <a:rPr lang="en-US" altLang="zh-CN" dirty="0"/>
              <a:t>Capacitive Load =</a:t>
            </a:r>
            <a:r>
              <a:rPr lang="zh-CN" altLang="en-US" dirty="0"/>
              <a:t>输出晶体管和导线的电容负载</a:t>
            </a:r>
            <a:endParaRPr lang="en-US" altLang="zh-CN" dirty="0"/>
          </a:p>
          <a:p>
            <a:pPr lvl="1"/>
            <a:r>
              <a:rPr lang="en-US" altLang="zh-CN" dirty="0"/>
              <a:t>20</a:t>
            </a:r>
            <a:r>
              <a:rPr lang="zh-CN" altLang="en-US" dirty="0"/>
              <a:t>年来晶体管供电电压已经从</a:t>
            </a:r>
            <a:r>
              <a:rPr lang="en-US" altLang="zh-CN" dirty="0">
                <a:solidFill>
                  <a:srgbClr val="0070C0"/>
                </a:solidFill>
              </a:rPr>
              <a:t>5V</a:t>
            </a:r>
            <a:r>
              <a:rPr lang="zh-CN" altLang="en-US" dirty="0">
                <a:solidFill>
                  <a:srgbClr val="0070C0"/>
                </a:solidFill>
              </a:rPr>
              <a:t>降到</a:t>
            </a:r>
            <a:r>
              <a:rPr lang="en-US" altLang="zh-CN" dirty="0">
                <a:solidFill>
                  <a:srgbClr val="0070C0"/>
                </a:solidFill>
              </a:rPr>
              <a:t>1V</a:t>
            </a:r>
          </a:p>
          <a:p>
            <a:r>
              <a:rPr lang="en-US" altLang="zh-CN" dirty="0"/>
              <a:t>Dynamic Power ∝ </a:t>
            </a:r>
          </a:p>
          <a:p>
            <a:pPr>
              <a:buNone/>
            </a:pPr>
            <a:r>
              <a:rPr lang="en-US" altLang="zh-CN" dirty="0"/>
              <a:t>  </a:t>
            </a:r>
            <a:r>
              <a:rPr lang="en-US" altLang="zh-CN" sz="2400" dirty="0"/>
              <a:t>Capacitive Load × Voltage</a:t>
            </a:r>
            <a:r>
              <a:rPr lang="en-US" altLang="zh-CN" sz="2400" baseline="30000" dirty="0"/>
              <a:t>2</a:t>
            </a:r>
            <a:r>
              <a:rPr lang="en-US" altLang="zh-CN" sz="2400" dirty="0"/>
              <a:t>× Frequency Switched</a:t>
            </a:r>
          </a:p>
        </p:txBody>
      </p:sp>
      <p:sp>
        <p:nvSpPr>
          <p:cNvPr id="106498" name="日期占位符 3"/>
          <p:cNvSpPr>
            <a:spLocks noGrp="1" noChangeArrowheads="1"/>
          </p:cNvSpPr>
          <p:nvPr>
            <p:ph type="dt" sz="half" idx="10"/>
          </p:nvPr>
        </p:nvSpPr>
        <p:spPr>
          <a:noFill/>
          <a:ln>
            <a:headEnd/>
            <a:tailEnd/>
          </a:ln>
        </p:spPr>
        <p:txBody>
          <a:bodyPr>
            <a:prstTxWarp prst="textNoShape">
              <a:avLst/>
            </a:prstTxWarp>
          </a:bodyPr>
          <a:lstStyle/>
          <a:p>
            <a:fld id="{191D49A3-FAA6-465B-8F9D-BC66B3916391}" type="datetime1">
              <a:rPr lang="en-US" altLang="zh-CN" smtClean="0"/>
              <a:pPr/>
              <a:t>2/29/24</a:t>
            </a:fld>
            <a:endParaRPr lang="en-US" altLang="zh-CN"/>
          </a:p>
        </p:txBody>
      </p:sp>
      <p:sp>
        <p:nvSpPr>
          <p:cNvPr id="106505" name="灯片编号占位符 1"/>
          <p:cNvSpPr>
            <a:spLocks noGrp="1" noChangeArrowheads="1"/>
          </p:cNvSpPr>
          <p:nvPr>
            <p:ph type="sldNum" sz="quarter" idx="12"/>
          </p:nvPr>
        </p:nvSpPr>
        <p:spPr>
          <a:noFill/>
          <a:ln>
            <a:headEnd/>
            <a:tailEnd/>
          </a:ln>
        </p:spPr>
        <p:txBody>
          <a:bodyPr/>
          <a:lstStyle/>
          <a:p>
            <a:fld id="{3EEDACEC-3456-40BE-BA1D-5A3FAF197FB2}" type="slidenum">
              <a:rPr lang="en-US" altLang="zh-CN"/>
              <a:pPr/>
              <a:t>29</a:t>
            </a:fld>
            <a:endParaRPr lang="en-US" altLang="zh-CN"/>
          </a:p>
        </p:txBody>
      </p:sp>
      <p:sp>
        <p:nvSpPr>
          <p:cNvPr id="106501" name="Rectangle 3"/>
          <p:cNvSpPr>
            <a:spLocks noChangeArrowheads="1"/>
          </p:cNvSpPr>
          <p:nvPr/>
        </p:nvSpPr>
        <p:spPr bwMode="auto">
          <a:xfrm>
            <a:off x="0" y="3091934"/>
            <a:ext cx="184731" cy="369332"/>
          </a:xfrm>
          <a:prstGeom prst="rect">
            <a:avLst/>
          </a:prstGeom>
          <a:noFill/>
          <a:ln w="12700">
            <a:noFill/>
            <a:miter lim="800000"/>
            <a:headEnd/>
            <a:tailEnd/>
          </a:ln>
        </p:spPr>
        <p:txBody>
          <a:bodyPr wrap="none" anchor="ctr">
            <a:spAutoFit/>
          </a:bodyPr>
          <a:lstStyle/>
          <a:p>
            <a:endParaRPr lang="zh-CN" altLang="en-US" dirty="0">
              <a:ea typeface="微软雅黑" panose="020B0503020204020204" pitchFamily="34" charset="-122"/>
            </a:endParaRPr>
          </a:p>
        </p:txBody>
      </p:sp>
      <p:sp>
        <p:nvSpPr>
          <p:cNvPr id="106503" name="Rectangle 5"/>
          <p:cNvSpPr>
            <a:spLocks noChangeArrowheads="1"/>
          </p:cNvSpPr>
          <p:nvPr/>
        </p:nvSpPr>
        <p:spPr bwMode="auto">
          <a:xfrm>
            <a:off x="0" y="3115747"/>
            <a:ext cx="184731" cy="369332"/>
          </a:xfrm>
          <a:prstGeom prst="rect">
            <a:avLst/>
          </a:prstGeom>
          <a:noFill/>
          <a:ln w="12700">
            <a:noFill/>
            <a:miter lim="800000"/>
            <a:headEnd/>
            <a:tailEnd/>
          </a:ln>
        </p:spPr>
        <p:txBody>
          <a:bodyPr wrap="none" anchor="ctr">
            <a:spAutoFit/>
          </a:bodyPr>
          <a:lstStyle/>
          <a:p>
            <a:endParaRPr lang="zh-CN" altLang="en-US" dirty="0">
              <a:ea typeface="微软雅黑" panose="020B0503020204020204" pitchFamily="34" charset="-122"/>
            </a:endParaRPr>
          </a:p>
        </p:txBody>
      </p:sp>
      <p:sp>
        <p:nvSpPr>
          <p:cNvPr id="8" name="文本框 7"/>
          <p:cNvSpPr txBox="1"/>
          <p:nvPr/>
        </p:nvSpPr>
        <p:spPr>
          <a:xfrm>
            <a:off x="6125066" y="4907428"/>
            <a:ext cx="1249128" cy="400110"/>
          </a:xfrm>
          <a:prstGeom prst="rect">
            <a:avLst/>
          </a:prstGeom>
          <a:solidFill>
            <a:srgbClr val="FFC000"/>
          </a:solidFill>
        </p:spPr>
        <p:txBody>
          <a:bodyPr wrap="square" rtlCol="0">
            <a:spAutoFit/>
          </a:bodyPr>
          <a:lstStyle/>
          <a:p>
            <a:r>
              <a:rPr lang="zh-CN" altLang="en-US" sz="2000" b="1" dirty="0"/>
              <a:t>时钟周期</a:t>
            </a:r>
          </a:p>
        </p:txBody>
      </p:sp>
    </p:spTree>
    <p:extLst>
      <p:ext uri="{BB962C8B-B14F-4D97-AF65-F5344CB8AC3E}">
        <p14:creationId xmlns:p14="http://schemas.microsoft.com/office/powerpoint/2010/main" val="17205493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9" name="Picture 5" descr="moore"/>
          <p:cNvPicPr>
            <a:picLocks noChangeAspect="1" noChangeArrowheads="1"/>
          </p:cNvPicPr>
          <p:nvPr/>
        </p:nvPicPr>
        <p:blipFill>
          <a:blip r:embed="rId3"/>
          <a:srcRect/>
          <a:stretch>
            <a:fillRect/>
          </a:stretch>
        </p:blipFill>
        <p:spPr bwMode="auto">
          <a:xfrm>
            <a:off x="2128708" y="2051387"/>
            <a:ext cx="2740025" cy="2719387"/>
          </a:xfrm>
          <a:prstGeom prst="rect">
            <a:avLst/>
          </a:prstGeom>
          <a:noFill/>
          <a:ln w="9525">
            <a:noFill/>
            <a:miter lim="800000"/>
            <a:headEnd/>
            <a:tailEnd/>
          </a:ln>
        </p:spPr>
      </p:pic>
      <p:sp>
        <p:nvSpPr>
          <p:cNvPr id="74757" name="Rectangle 3"/>
          <p:cNvSpPr>
            <a:spLocks noGrp="1" noChangeArrowheads="1"/>
          </p:cNvSpPr>
          <p:nvPr>
            <p:ph type="title"/>
          </p:nvPr>
        </p:nvSpPr>
        <p:spPr/>
        <p:txBody>
          <a:bodyPr/>
          <a:lstStyle/>
          <a:p>
            <a:r>
              <a:rPr lang="en-US" altLang="zh-CN" dirty="0"/>
              <a:t>1. Moore</a:t>
            </a:r>
            <a:r>
              <a:rPr lang="en-US" altLang="zh-CN" dirty="0">
                <a:latin typeface="Times New Roman" pitchFamily="18" charset="0"/>
              </a:rPr>
              <a:t>’</a:t>
            </a:r>
            <a:r>
              <a:rPr lang="en-US" altLang="zh-CN" dirty="0"/>
              <a:t>s Law</a:t>
            </a:r>
            <a:r>
              <a:rPr lang="zh-CN" altLang="en-US" dirty="0"/>
              <a:t>（摩尔定律）</a:t>
            </a:r>
            <a:endParaRPr lang="en-US" altLang="zh-CN" dirty="0"/>
          </a:p>
        </p:txBody>
      </p:sp>
      <p:sp>
        <p:nvSpPr>
          <p:cNvPr id="74754" name="日期占位符 1"/>
          <p:cNvSpPr>
            <a:spLocks noGrp="1" noChangeArrowheads="1"/>
          </p:cNvSpPr>
          <p:nvPr>
            <p:ph type="dt" sz="half" idx="10"/>
          </p:nvPr>
        </p:nvSpPr>
        <p:spPr>
          <a:noFill/>
          <a:ln>
            <a:headEnd/>
            <a:tailEnd/>
          </a:ln>
        </p:spPr>
        <p:txBody>
          <a:bodyPr>
            <a:prstTxWarp prst="textNoShape">
              <a:avLst/>
            </a:prstTxWarp>
          </a:bodyPr>
          <a:lstStyle/>
          <a:p>
            <a:fld id="{881F8C36-178F-46A2-8221-2672CEDFD7F3}" type="datetime1">
              <a:rPr lang="en-US" altLang="zh-CN" smtClean="0"/>
              <a:pPr/>
              <a:t>2/29/24</a:t>
            </a:fld>
            <a:endParaRPr lang="en-US" altLang="zh-CN"/>
          </a:p>
        </p:txBody>
      </p:sp>
      <p:sp>
        <p:nvSpPr>
          <p:cNvPr id="74763" name="灯片编号占位符 1"/>
          <p:cNvSpPr>
            <a:spLocks noGrp="1" noChangeArrowheads="1"/>
          </p:cNvSpPr>
          <p:nvPr>
            <p:ph type="sldNum" sz="quarter" idx="12"/>
          </p:nvPr>
        </p:nvSpPr>
        <p:spPr>
          <a:noFill/>
          <a:ln>
            <a:headEnd/>
            <a:tailEnd/>
          </a:ln>
        </p:spPr>
        <p:txBody>
          <a:bodyPr/>
          <a:lstStyle/>
          <a:p>
            <a:fld id="{FCA557D5-7250-4338-91A0-F1735CE63DD2}" type="slidenum">
              <a:rPr lang="en-US" altLang="zh-CN"/>
              <a:pPr/>
              <a:t>3</a:t>
            </a:fld>
            <a:endParaRPr lang="en-US" altLang="zh-CN"/>
          </a:p>
        </p:txBody>
      </p:sp>
      <p:sp>
        <p:nvSpPr>
          <p:cNvPr id="74758" name="Rectangle 4"/>
          <p:cNvSpPr>
            <a:spLocks noGrp="1" noChangeArrowheads="1"/>
          </p:cNvSpPr>
          <p:nvPr>
            <p:ph type="body" sz="half" idx="4294967295"/>
          </p:nvPr>
        </p:nvSpPr>
        <p:spPr>
          <a:xfrm>
            <a:off x="117639" y="5599906"/>
            <a:ext cx="7969250" cy="768350"/>
          </a:xfrm>
        </p:spPr>
        <p:txBody>
          <a:bodyPr/>
          <a:lstStyle/>
          <a:p>
            <a:pPr>
              <a:lnSpc>
                <a:spcPct val="80000"/>
              </a:lnSpc>
            </a:pPr>
            <a:r>
              <a:rPr lang="zh-CN" altLang="en-US" sz="1600" dirty="0"/>
              <a:t>“</a:t>
            </a:r>
            <a:r>
              <a:rPr lang="en-US" altLang="zh-CN" sz="1600" dirty="0"/>
              <a:t>Cramming More Components onto Integrated Circuits”</a:t>
            </a:r>
          </a:p>
          <a:p>
            <a:pPr lvl="1">
              <a:lnSpc>
                <a:spcPct val="80000"/>
              </a:lnSpc>
            </a:pPr>
            <a:r>
              <a:rPr lang="en-US" altLang="zh-CN" sz="1200" dirty="0"/>
              <a:t>Gordon Moore, Electronics, 1965</a:t>
            </a:r>
          </a:p>
          <a:p>
            <a:pPr>
              <a:lnSpc>
                <a:spcPct val="80000"/>
              </a:lnSpc>
            </a:pPr>
            <a:r>
              <a:rPr lang="en-US" altLang="zh-CN" sz="1600" dirty="0">
                <a:solidFill>
                  <a:srgbClr val="0070C0"/>
                </a:solidFill>
              </a:rPr>
              <a:t># on transistors </a:t>
            </a:r>
            <a:r>
              <a:rPr lang="en-US" altLang="zh-CN" sz="1600" dirty="0"/>
              <a:t>on cost-effective integrated circuit double every </a:t>
            </a:r>
            <a:r>
              <a:rPr lang="en-US" altLang="zh-CN" sz="1600" dirty="0">
                <a:solidFill>
                  <a:srgbClr val="0070C0"/>
                </a:solidFill>
              </a:rPr>
              <a:t>18</a:t>
            </a:r>
            <a:r>
              <a:rPr lang="en-US" altLang="zh-CN" sz="1600" dirty="0"/>
              <a:t> months</a:t>
            </a:r>
          </a:p>
        </p:txBody>
      </p:sp>
      <p:graphicFrame>
        <p:nvGraphicFramePr>
          <p:cNvPr id="74761" name="Object 7"/>
          <p:cNvGraphicFramePr>
            <a:graphicFrameLocks noGrp="1" noChangeAspect="1"/>
          </p:cNvGraphicFramePr>
          <p:nvPr>
            <p:ph sz="half" idx="4294967295"/>
          </p:nvPr>
        </p:nvGraphicFramePr>
        <p:xfrm>
          <a:off x="4679950" y="974615"/>
          <a:ext cx="4289425" cy="2924175"/>
        </p:xfrm>
        <a:graphic>
          <a:graphicData uri="http://schemas.openxmlformats.org/presentationml/2006/ole">
            <mc:AlternateContent xmlns:mc="http://schemas.openxmlformats.org/markup-compatibility/2006">
              <mc:Choice xmlns:v="urn:schemas-microsoft-com:vml" Requires="v">
                <p:oleObj r:id="rId4" imgW="5733333" imgH="3457143" progId="PBrush">
                  <p:embed/>
                </p:oleObj>
              </mc:Choice>
              <mc:Fallback>
                <p:oleObj r:id="rId4" imgW="5733333" imgH="3457143" progId="PBrush">
                  <p:embed/>
                  <p:pic>
                    <p:nvPicPr>
                      <p:cNvPr id="74761"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974615"/>
                        <a:ext cx="42894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74756" name="Picture 2" descr="cost"/>
          <p:cNvPicPr>
            <a:picLocks noChangeAspect="1" noChangeArrowheads="1"/>
          </p:cNvPicPr>
          <p:nvPr/>
        </p:nvPicPr>
        <p:blipFill>
          <a:blip r:embed="rId6"/>
          <a:srcRect/>
          <a:stretch>
            <a:fillRect/>
          </a:stretch>
        </p:blipFill>
        <p:spPr bwMode="auto">
          <a:xfrm>
            <a:off x="117639" y="1026137"/>
            <a:ext cx="2266950" cy="2101850"/>
          </a:xfrm>
          <a:prstGeom prst="rect">
            <a:avLst/>
          </a:prstGeom>
          <a:noFill/>
          <a:ln w="9525">
            <a:noFill/>
            <a:miter lim="800000"/>
            <a:headEnd/>
            <a:tailEnd/>
          </a:ln>
        </p:spPr>
      </p:pic>
      <p:pic>
        <p:nvPicPr>
          <p:cNvPr id="74760" name="Picture 6" descr="moore"/>
          <p:cNvPicPr>
            <a:picLocks noChangeAspect="1" noChangeArrowheads="1"/>
          </p:cNvPicPr>
          <p:nvPr/>
        </p:nvPicPr>
        <p:blipFill>
          <a:blip r:embed="rId7"/>
          <a:srcRect/>
          <a:stretch>
            <a:fillRect/>
          </a:stretch>
        </p:blipFill>
        <p:spPr bwMode="auto">
          <a:xfrm>
            <a:off x="105651" y="3411080"/>
            <a:ext cx="2193925" cy="1752600"/>
          </a:xfrm>
          <a:prstGeom prst="rect">
            <a:avLst/>
          </a:prstGeom>
          <a:noFill/>
          <a:ln w="9525">
            <a:noFill/>
            <a:miter lim="800000"/>
            <a:headEnd/>
            <a:tailEnd/>
          </a:ln>
        </p:spPr>
      </p:pic>
      <p:sp>
        <p:nvSpPr>
          <p:cNvPr id="74762" name="Slide Number Placeholder 6"/>
          <p:cNvSpPr txBox="1">
            <a:spLocks noGrp="1" noChangeArrowheads="1"/>
          </p:cNvSpPr>
          <p:nvPr/>
        </p:nvSpPr>
        <p:spPr bwMode="auto">
          <a:xfrm>
            <a:off x="7064375" y="6527800"/>
            <a:ext cx="1905000" cy="292100"/>
          </a:xfrm>
          <a:prstGeom prst="rect">
            <a:avLst/>
          </a:prstGeom>
          <a:noFill/>
          <a:ln w="9525">
            <a:noFill/>
            <a:miter lim="800000"/>
            <a:headEnd/>
            <a:tailEnd/>
          </a:ln>
        </p:spPr>
        <p:txBody>
          <a:bodyPr wrap="none" lIns="92075" tIns="46038" rIns="92075" bIns="46038" anchor="ctr"/>
          <a:lstStyle/>
          <a:p>
            <a:pPr algn="r"/>
            <a:fld id="{B929A011-2EB7-4FDF-911E-3E90CC677E25}" type="slidenum">
              <a:rPr lang="zh-CN" altLang="en-US" sz="1400" b="1">
                <a:solidFill>
                  <a:srgbClr val="0332B7"/>
                </a:solidFill>
                <a:latin typeface="Times New Roman" pitchFamily="18" charset="0"/>
                <a:ea typeface="微软雅黑" panose="020B0503020204020204" pitchFamily="34" charset="-122"/>
              </a:rPr>
              <a:pPr algn="r"/>
              <a:t>3</a:t>
            </a:fld>
            <a:endParaRPr lang="zh-CN" altLang="en-US" sz="1400" b="1" dirty="0">
              <a:solidFill>
                <a:srgbClr val="0332B7"/>
              </a:solidFill>
              <a:latin typeface="Times New Roman" pitchFamily="18" charset="0"/>
              <a:ea typeface="微软雅黑" panose="020B0503020204020204" pitchFamily="34" charset="-122"/>
            </a:endParaRPr>
          </a:p>
        </p:txBody>
      </p:sp>
      <p:sp>
        <p:nvSpPr>
          <p:cNvPr id="2" name="矩形 1"/>
          <p:cNvSpPr/>
          <p:nvPr/>
        </p:nvSpPr>
        <p:spPr>
          <a:xfrm>
            <a:off x="5535950" y="4169833"/>
            <a:ext cx="3433425" cy="1815882"/>
          </a:xfrm>
          <a:prstGeom prst="rect">
            <a:avLst/>
          </a:prstGeom>
          <a:solidFill>
            <a:srgbClr val="FFC000"/>
          </a:solidFill>
        </p:spPr>
        <p:txBody>
          <a:bodyPr wrap="square">
            <a:spAutoFit/>
          </a:bodyPr>
          <a:lstStyle/>
          <a:p>
            <a:r>
              <a:rPr lang="en-US" altLang="zh-CN" sz="1600" dirty="0"/>
              <a:t>1</a:t>
            </a:r>
            <a:r>
              <a:rPr lang="zh-CN" altLang="en-US" sz="1600" dirty="0"/>
              <a:t>．集成电路芯片上所集成的电路的数目，每隔</a:t>
            </a:r>
            <a:r>
              <a:rPr lang="en-US" altLang="zh-CN" sz="1600" dirty="0"/>
              <a:t>18</a:t>
            </a:r>
            <a:r>
              <a:rPr lang="zh-CN" altLang="en-US" sz="1600" dirty="0"/>
              <a:t>个月就翻一番。</a:t>
            </a:r>
          </a:p>
          <a:p>
            <a:r>
              <a:rPr lang="en-US" altLang="zh-CN" sz="1600" dirty="0"/>
              <a:t>2</a:t>
            </a:r>
            <a:r>
              <a:rPr lang="zh-CN" altLang="en-US" sz="1600" dirty="0"/>
              <a:t>．微处理器的性能每隔</a:t>
            </a:r>
            <a:r>
              <a:rPr lang="en-US" altLang="zh-CN" sz="1600" dirty="0"/>
              <a:t>18</a:t>
            </a:r>
            <a:r>
              <a:rPr lang="zh-CN" altLang="en-US" sz="1600" dirty="0"/>
              <a:t>个月提高一倍，或价格下降一半。</a:t>
            </a:r>
          </a:p>
          <a:p>
            <a:r>
              <a:rPr lang="en-US" altLang="zh-CN" sz="1600" dirty="0"/>
              <a:t>3</a:t>
            </a:r>
            <a:r>
              <a:rPr lang="zh-CN" altLang="en-US" sz="1600" dirty="0"/>
              <a:t>．用一个美元所能买到的电脑性能，每隔</a:t>
            </a:r>
            <a:r>
              <a:rPr lang="en-US" altLang="zh-CN" sz="1600" dirty="0"/>
              <a:t>18</a:t>
            </a:r>
            <a:r>
              <a:rPr lang="zh-CN" altLang="en-US" sz="1600" dirty="0"/>
              <a:t>个月翻两番。</a:t>
            </a:r>
          </a:p>
          <a:p>
            <a:endParaRPr lang="zh-CN" altLang="en-US" sz="1600" dirty="0"/>
          </a:p>
        </p:txBody>
      </p:sp>
      <p:sp>
        <p:nvSpPr>
          <p:cNvPr id="3" name="文本框 2"/>
          <p:cNvSpPr txBox="1"/>
          <p:nvPr/>
        </p:nvSpPr>
        <p:spPr>
          <a:xfrm>
            <a:off x="2681028" y="1311893"/>
            <a:ext cx="1635384" cy="369332"/>
          </a:xfrm>
          <a:prstGeom prst="rect">
            <a:avLst/>
          </a:prstGeom>
          <a:solidFill>
            <a:srgbClr val="C00000"/>
          </a:solidFill>
        </p:spPr>
        <p:txBody>
          <a:bodyPr wrap="none" rtlCol="0">
            <a:spAutoFit/>
          </a:bodyPr>
          <a:lstStyle/>
          <a:p>
            <a:r>
              <a:rPr lang="en-US" altLang="zh-CN" dirty="0">
                <a:solidFill>
                  <a:schemeClr val="bg1"/>
                </a:solidFill>
              </a:rPr>
              <a:t>Who is Moore?</a:t>
            </a:r>
            <a:endParaRPr lang="zh-CN" altLang="en-US" dirty="0">
              <a:solidFill>
                <a:schemeClr val="bg1"/>
              </a:solidFill>
            </a:endParaRPr>
          </a:p>
        </p:txBody>
      </p:sp>
      <p:pic>
        <p:nvPicPr>
          <p:cNvPr id="4" name="图片 3"/>
          <p:cNvPicPr>
            <a:picLocks noChangeAspect="1"/>
          </p:cNvPicPr>
          <p:nvPr/>
        </p:nvPicPr>
        <p:blipFill>
          <a:blip r:embed="rId8"/>
          <a:stretch>
            <a:fillRect/>
          </a:stretch>
        </p:blipFill>
        <p:spPr>
          <a:xfrm>
            <a:off x="8147790" y="-30112"/>
            <a:ext cx="996210" cy="962535"/>
          </a:xfrm>
          <a:prstGeom prst="rect">
            <a:avLst/>
          </a:prstGeom>
        </p:spPr>
      </p:pic>
    </p:spTree>
    <p:extLst>
      <p:ext uri="{BB962C8B-B14F-4D97-AF65-F5344CB8AC3E}">
        <p14:creationId xmlns:p14="http://schemas.microsoft.com/office/powerpoint/2010/main" val="3139434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标题 1"/>
          <p:cNvSpPr>
            <a:spLocks noGrp="1" noChangeArrowheads="1"/>
          </p:cNvSpPr>
          <p:nvPr>
            <p:ph type="title"/>
          </p:nvPr>
        </p:nvSpPr>
        <p:spPr/>
        <p:txBody>
          <a:bodyPr/>
          <a:lstStyle/>
          <a:p>
            <a:r>
              <a:rPr lang="zh-CN" altLang="en-US"/>
              <a:t>动态能耗和功耗</a:t>
            </a:r>
          </a:p>
        </p:txBody>
      </p:sp>
      <p:sp>
        <p:nvSpPr>
          <p:cNvPr id="181251" name="内容占位符 2"/>
          <p:cNvSpPr>
            <a:spLocks noGrp="1" noChangeArrowheads="1"/>
          </p:cNvSpPr>
          <p:nvPr>
            <p:ph idx="1"/>
          </p:nvPr>
        </p:nvSpPr>
        <p:spPr/>
        <p:txBody>
          <a:bodyPr>
            <a:normAutofit fontScale="77500" lnSpcReduction="20000"/>
          </a:bodyPr>
          <a:lstStyle/>
          <a:p>
            <a:r>
              <a:rPr lang="zh-CN" altLang="en-US" dirty="0"/>
              <a:t>针对</a:t>
            </a:r>
            <a:r>
              <a:rPr lang="en-US" altLang="zh-CN" dirty="0"/>
              <a:t>CMOS</a:t>
            </a:r>
            <a:r>
              <a:rPr lang="zh-CN" altLang="en-US" dirty="0"/>
              <a:t>技术</a:t>
            </a:r>
            <a:r>
              <a:rPr lang="en-US" altLang="zh-CN" dirty="0"/>
              <a:t>, </a:t>
            </a:r>
            <a:r>
              <a:rPr lang="zh-CN" altLang="en-US" dirty="0"/>
              <a:t>动态的能量消耗是由于晶体管的</a:t>
            </a:r>
            <a:r>
              <a:rPr lang="en-US" altLang="zh-CN" dirty="0"/>
              <a:t>on</a:t>
            </a:r>
            <a:r>
              <a:rPr lang="zh-CN" altLang="en-US" dirty="0"/>
              <a:t>和</a:t>
            </a:r>
            <a:r>
              <a:rPr lang="en-US" altLang="zh-CN" dirty="0"/>
              <a:t>off</a:t>
            </a:r>
            <a:r>
              <a:rPr lang="zh-CN" altLang="en-US" dirty="0"/>
              <a:t>状态的切换引起的</a:t>
            </a:r>
            <a:endParaRPr lang="en-US" altLang="zh-CN" dirty="0"/>
          </a:p>
          <a:p>
            <a:r>
              <a:rPr lang="en-US" altLang="zh-CN" dirty="0"/>
              <a:t>Dynamic Energy ∝ Capacitive Load × Voltage</a:t>
            </a:r>
            <a:r>
              <a:rPr lang="en-US" altLang="zh-CN" baseline="30000" dirty="0"/>
              <a:t>2</a:t>
            </a:r>
          </a:p>
          <a:p>
            <a:pPr lvl="1"/>
            <a:r>
              <a:rPr lang="en-US" altLang="zh-CN" dirty="0"/>
              <a:t>the energy of pulse of the logic transition of 0-1-0 or 1-0-1</a:t>
            </a:r>
          </a:p>
          <a:p>
            <a:pPr lvl="1"/>
            <a:r>
              <a:rPr lang="en-US" altLang="zh-CN" dirty="0"/>
              <a:t>Capacitive Load = Capacitance of output transistors &amp; wires</a:t>
            </a:r>
          </a:p>
          <a:p>
            <a:pPr lvl="1"/>
            <a:r>
              <a:rPr lang="en-US" altLang="zh-CN" dirty="0"/>
              <a:t>Voltage has dropped from 5V to below 1V in 20 years</a:t>
            </a:r>
          </a:p>
          <a:p>
            <a:r>
              <a:rPr lang="en-US" altLang="zh-CN" dirty="0"/>
              <a:t>Dynamic Power ∝ </a:t>
            </a:r>
          </a:p>
          <a:p>
            <a:pPr>
              <a:buNone/>
            </a:pPr>
            <a:r>
              <a:rPr lang="en-US" altLang="zh-CN" dirty="0"/>
              <a:t>    </a:t>
            </a:r>
            <a:r>
              <a:rPr lang="en-US" altLang="zh-CN" sz="3100" dirty="0"/>
              <a:t>Capacitive Load × Voltage</a:t>
            </a:r>
            <a:r>
              <a:rPr lang="en-US" altLang="zh-CN" sz="3100" baseline="30000" dirty="0"/>
              <a:t>2</a:t>
            </a:r>
            <a:r>
              <a:rPr lang="en-US" altLang="zh-CN" sz="3100" dirty="0"/>
              <a:t>× Frequency Switched</a:t>
            </a:r>
          </a:p>
          <a:p>
            <a:pPr>
              <a:buNone/>
            </a:pPr>
            <a:endParaRPr lang="en-US" altLang="zh-CN" dirty="0"/>
          </a:p>
          <a:p>
            <a:r>
              <a:rPr lang="zh-CN" altLang="en-US" dirty="0">
                <a:solidFill>
                  <a:srgbClr val="FF0000"/>
                </a:solidFill>
              </a:rPr>
              <a:t>降低频率可以降低功耗</a:t>
            </a:r>
            <a:endParaRPr lang="en-US" altLang="zh-CN" dirty="0">
              <a:solidFill>
                <a:srgbClr val="FF0000"/>
              </a:solidFill>
            </a:endParaRPr>
          </a:p>
          <a:p>
            <a:r>
              <a:rPr lang="zh-CN" altLang="en-US" dirty="0">
                <a:solidFill>
                  <a:srgbClr val="FF0000"/>
                </a:solidFill>
              </a:rPr>
              <a:t>降低频率导致执行时间增加 </a:t>
            </a:r>
            <a:r>
              <a:rPr lang="en-US" altLang="zh-CN" dirty="0">
                <a:solidFill>
                  <a:srgbClr val="FF0000"/>
                </a:solidFill>
              </a:rPr>
              <a:t>-&gt;</a:t>
            </a:r>
            <a:r>
              <a:rPr lang="zh-CN" altLang="en-US" dirty="0">
                <a:solidFill>
                  <a:srgbClr val="FF0000"/>
                </a:solidFill>
              </a:rPr>
              <a:t>不能降低能耗</a:t>
            </a:r>
            <a:endParaRPr lang="en-US" altLang="zh-CN" dirty="0">
              <a:solidFill>
                <a:srgbClr val="FF0000"/>
              </a:solidFill>
            </a:endParaRPr>
          </a:p>
          <a:p>
            <a:r>
              <a:rPr lang="zh-CN" altLang="en-US" dirty="0">
                <a:solidFill>
                  <a:srgbClr val="FF0000"/>
                </a:solidFill>
              </a:rPr>
              <a:t>降低电压可有效降低功耗和能耗</a:t>
            </a:r>
            <a:endParaRPr lang="en-US" altLang="zh-CN" dirty="0">
              <a:solidFill>
                <a:srgbClr val="FF0000"/>
              </a:solidFill>
            </a:endParaRPr>
          </a:p>
        </p:txBody>
      </p:sp>
      <p:sp>
        <p:nvSpPr>
          <p:cNvPr id="181252" name="日期占位符 3"/>
          <p:cNvSpPr>
            <a:spLocks noGrp="1" noChangeArrowheads="1"/>
          </p:cNvSpPr>
          <p:nvPr>
            <p:ph type="dt" sz="half" idx="10"/>
          </p:nvPr>
        </p:nvSpPr>
        <p:spPr/>
        <p:txBody>
          <a:bodyPr/>
          <a:lstStyle/>
          <a:p>
            <a:fld id="{63EBEDDE-847F-43A7-BE17-5291B18C3423}" type="datetime1">
              <a:rPr lang="en-US" altLang="zh-CN" smtClean="0"/>
              <a:pPr/>
              <a:t>2/29/24</a:t>
            </a:fld>
            <a:endParaRPr lang="en-US" altLang="zh-CN"/>
          </a:p>
        </p:txBody>
      </p:sp>
      <p:sp>
        <p:nvSpPr>
          <p:cNvPr id="181254" name="灯片编号占位符 5"/>
          <p:cNvSpPr>
            <a:spLocks noGrp="1" noChangeArrowheads="1"/>
          </p:cNvSpPr>
          <p:nvPr>
            <p:ph type="sldNum" sz="quarter" idx="12"/>
          </p:nvPr>
        </p:nvSpPr>
        <p:spPr/>
        <p:txBody>
          <a:bodyPr/>
          <a:lstStyle/>
          <a:p>
            <a:fld id="{44A32443-70FD-4680-9B26-FF8EDC6E8455}" type="slidenum">
              <a:rPr lang="en-US" altLang="zh-CN" smtClean="0"/>
              <a:pPr/>
              <a:t>30</a:t>
            </a:fld>
            <a:endParaRPr lang="en-US" altLang="zh-CN"/>
          </a:p>
        </p:txBody>
      </p:sp>
    </p:spTree>
    <p:extLst>
      <p:ext uri="{BB962C8B-B14F-4D97-AF65-F5344CB8AC3E}">
        <p14:creationId xmlns:p14="http://schemas.microsoft.com/office/powerpoint/2010/main" val="38880342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标题 1"/>
          <p:cNvSpPr>
            <a:spLocks noGrp="1" noChangeArrowheads="1"/>
          </p:cNvSpPr>
          <p:nvPr>
            <p:ph type="title"/>
          </p:nvPr>
        </p:nvSpPr>
        <p:spPr/>
        <p:txBody>
          <a:bodyPr/>
          <a:lstStyle/>
          <a:p>
            <a:r>
              <a:rPr lang="en-US" altLang="zh-CN" dirty="0"/>
              <a:t>Trends in Power &amp; Clock Frequency</a:t>
            </a:r>
            <a:endParaRPr lang="zh-CN" altLang="en-US" dirty="0"/>
          </a:p>
        </p:txBody>
      </p:sp>
      <p:sp>
        <p:nvSpPr>
          <p:cNvPr id="184324" name="日期占位符 2"/>
          <p:cNvSpPr>
            <a:spLocks noGrp="1" noChangeArrowheads="1"/>
          </p:cNvSpPr>
          <p:nvPr>
            <p:ph type="dt" sz="half" idx="10"/>
          </p:nvPr>
        </p:nvSpPr>
        <p:spPr>
          <a:noFill/>
          <a:ln>
            <a:headEnd/>
            <a:tailEnd/>
          </a:ln>
        </p:spPr>
        <p:txBody>
          <a:bodyPr>
            <a:prstTxWarp prst="textNoShape">
              <a:avLst/>
            </a:prstTxWarp>
          </a:bodyPr>
          <a:lstStyle/>
          <a:p>
            <a:fld id="{5AA0B200-AA20-46A3-9112-966257F12681}" type="datetime1">
              <a:rPr lang="en-US" altLang="zh-CN" smtClean="0"/>
              <a:pPr/>
              <a:t>2/29/24</a:t>
            </a:fld>
            <a:endParaRPr lang="en-US" altLang="zh-CN"/>
          </a:p>
        </p:txBody>
      </p:sp>
      <p:sp>
        <p:nvSpPr>
          <p:cNvPr id="184326" name="灯片编号占位符 4"/>
          <p:cNvSpPr>
            <a:spLocks noGrp="1" noChangeArrowheads="1"/>
          </p:cNvSpPr>
          <p:nvPr>
            <p:ph type="sldNum" sz="quarter" idx="12"/>
          </p:nvPr>
        </p:nvSpPr>
        <p:spPr>
          <a:noFill/>
          <a:ln>
            <a:headEnd/>
            <a:tailEnd/>
          </a:ln>
        </p:spPr>
        <p:txBody>
          <a:bodyPr/>
          <a:lstStyle/>
          <a:p>
            <a:fld id="{51E7B398-BDD7-44B5-AE28-351C53481945}" type="slidenum">
              <a:rPr lang="en-US" altLang="zh-CN"/>
              <a:pPr/>
              <a:t>31</a:t>
            </a:fld>
            <a:endParaRPr lang="en-US" altLang="zh-CN"/>
          </a:p>
        </p:txBody>
      </p:sp>
      <p:pic>
        <p:nvPicPr>
          <p:cNvPr id="184323" name="Picture 2"/>
          <p:cNvPicPr>
            <a:picLocks noGrp="1" noChangeAspect="1" noChangeArrowheads="1"/>
          </p:cNvPicPr>
          <p:nvPr>
            <p:ph idx="4294967295"/>
          </p:nvPr>
        </p:nvPicPr>
        <p:blipFill>
          <a:blip r:embed="rId3"/>
          <a:srcRect/>
          <a:stretch>
            <a:fillRect/>
          </a:stretch>
        </p:blipFill>
        <p:spPr>
          <a:xfrm>
            <a:off x="589660" y="1484313"/>
            <a:ext cx="7634288" cy="4511675"/>
          </a:xfrm>
        </p:spPr>
      </p:pic>
    </p:spTree>
    <p:extLst>
      <p:ext uri="{BB962C8B-B14F-4D97-AF65-F5344CB8AC3E}">
        <p14:creationId xmlns:p14="http://schemas.microsoft.com/office/powerpoint/2010/main" val="424123257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标题 1"/>
          <p:cNvSpPr>
            <a:spLocks noGrp="1" noChangeArrowheads="1"/>
          </p:cNvSpPr>
          <p:nvPr>
            <p:ph type="title"/>
          </p:nvPr>
        </p:nvSpPr>
        <p:spPr/>
        <p:txBody>
          <a:bodyPr/>
          <a:lstStyle/>
          <a:p>
            <a:r>
              <a:rPr lang="zh-CN" altLang="en-US"/>
              <a:t>减少动态功耗的技术</a:t>
            </a:r>
          </a:p>
        </p:txBody>
      </p:sp>
      <p:sp>
        <p:nvSpPr>
          <p:cNvPr id="188419" name="内容占位符 2"/>
          <p:cNvSpPr>
            <a:spLocks noGrp="1" noChangeArrowheads="1"/>
          </p:cNvSpPr>
          <p:nvPr>
            <p:ph idx="1"/>
          </p:nvPr>
        </p:nvSpPr>
        <p:spPr/>
        <p:txBody>
          <a:bodyPr>
            <a:normAutofit fontScale="77500" lnSpcReduction="20000"/>
          </a:bodyPr>
          <a:lstStyle/>
          <a:p>
            <a:r>
              <a:rPr lang="zh-CN" altLang="en-US" dirty="0"/>
              <a:t>关闭不活动模块或处理器核的时钟</a:t>
            </a:r>
            <a:r>
              <a:rPr lang="en-US" altLang="zh-CN" dirty="0"/>
              <a:t>(Do nothing well)</a:t>
            </a:r>
          </a:p>
          <a:p>
            <a:pPr lvl="1"/>
            <a:r>
              <a:rPr lang="en-US" altLang="zh-CN" dirty="0"/>
              <a:t>Such as a floating-point unit when there are no FP instructions</a:t>
            </a:r>
          </a:p>
          <a:p>
            <a:r>
              <a:rPr lang="en-US" altLang="zh-CN" dirty="0"/>
              <a:t>Dynamic Voltage-Frequency Scaling (DVFS)</a:t>
            </a:r>
          </a:p>
          <a:p>
            <a:pPr lvl="1"/>
            <a:r>
              <a:rPr lang="zh-CN" altLang="en-US" dirty="0"/>
              <a:t>在有些场景不需要</a:t>
            </a:r>
            <a:r>
              <a:rPr lang="en-US" altLang="zh-CN" dirty="0"/>
              <a:t>CPU</a:t>
            </a:r>
            <a:r>
              <a:rPr lang="zh-CN" altLang="en-US" dirty="0"/>
              <a:t>全力运行</a:t>
            </a:r>
            <a:endParaRPr lang="en-US" altLang="zh-CN" dirty="0"/>
          </a:p>
          <a:p>
            <a:pPr lvl="1"/>
            <a:r>
              <a:rPr lang="zh-CN" altLang="en-US" dirty="0"/>
              <a:t>降低电压和频率可降低功耗</a:t>
            </a:r>
            <a:endParaRPr lang="en-US" altLang="zh-CN" dirty="0"/>
          </a:p>
          <a:p>
            <a:r>
              <a:rPr lang="zh-CN" altLang="en-US" dirty="0"/>
              <a:t>针对典型场景特殊设计 </a:t>
            </a:r>
            <a:r>
              <a:rPr lang="en-US" altLang="zh-CN" dirty="0"/>
              <a:t>(Design for the typical case)</a:t>
            </a:r>
          </a:p>
          <a:p>
            <a:pPr lvl="1"/>
            <a:r>
              <a:rPr lang="zh-CN" altLang="en-US" dirty="0"/>
              <a:t>电池供电的设备</a:t>
            </a:r>
            <a:r>
              <a:rPr lang="en-US" altLang="zh-CN" dirty="0"/>
              <a:t>(</a:t>
            </a:r>
            <a:r>
              <a:rPr lang="zh-CN" altLang="en-US" dirty="0"/>
              <a:t>手机、笔记本等</a:t>
            </a:r>
            <a:r>
              <a:rPr lang="en-US" altLang="zh-CN" dirty="0"/>
              <a:t>)</a:t>
            </a:r>
            <a:r>
              <a:rPr lang="zh-CN" altLang="en-US" dirty="0"/>
              <a:t>常处于</a:t>
            </a:r>
            <a:r>
              <a:rPr lang="en-US" altLang="zh-CN" dirty="0"/>
              <a:t>idle</a:t>
            </a:r>
            <a:r>
              <a:rPr lang="zh-CN" altLang="en-US" dirty="0"/>
              <a:t>状态，</a:t>
            </a:r>
            <a:r>
              <a:rPr lang="en-US" altLang="zh-CN" dirty="0"/>
              <a:t>DRAM</a:t>
            </a:r>
            <a:r>
              <a:rPr lang="zh-CN" altLang="en-US" dirty="0"/>
              <a:t>和外部存储采用低功耗模式工作以降低能耗</a:t>
            </a:r>
            <a:endParaRPr lang="en-US" altLang="zh-CN" dirty="0"/>
          </a:p>
          <a:p>
            <a:r>
              <a:rPr lang="en-US" altLang="zh-CN" dirty="0" err="1"/>
              <a:t>Overclocking</a:t>
            </a:r>
            <a:r>
              <a:rPr lang="en-US" altLang="zh-CN" dirty="0"/>
              <a:t> (Turbo Mode)</a:t>
            </a:r>
          </a:p>
          <a:p>
            <a:pPr lvl="1"/>
            <a:r>
              <a:rPr lang="zh-CN" altLang="en-US" dirty="0"/>
              <a:t>当在较高频率运行时，先以较高频率在少量核上运行一段时间，直到温度开始上升至不安全区域。一个</a:t>
            </a:r>
            <a:r>
              <a:rPr lang="en-US" altLang="zh-CN" dirty="0"/>
              <a:t>core</a:t>
            </a:r>
            <a:r>
              <a:rPr lang="zh-CN" altLang="en-US" dirty="0"/>
              <a:t>以较高频率运行，同时关闭其他核</a:t>
            </a:r>
          </a:p>
        </p:txBody>
      </p:sp>
      <p:sp>
        <p:nvSpPr>
          <p:cNvPr id="188420" name="日期占位符 3"/>
          <p:cNvSpPr>
            <a:spLocks noGrp="1" noChangeArrowheads="1"/>
          </p:cNvSpPr>
          <p:nvPr>
            <p:ph type="dt" sz="half" idx="10"/>
          </p:nvPr>
        </p:nvSpPr>
        <p:spPr/>
        <p:txBody>
          <a:bodyPr/>
          <a:lstStyle/>
          <a:p>
            <a:fld id="{640D4843-919F-4F65-9EEB-3A8466406E85}" type="datetime1">
              <a:rPr lang="en-US" altLang="zh-CN" smtClean="0"/>
              <a:pPr/>
              <a:t>2/29/24</a:t>
            </a:fld>
            <a:endParaRPr lang="en-US" altLang="zh-CN"/>
          </a:p>
        </p:txBody>
      </p:sp>
      <p:sp>
        <p:nvSpPr>
          <p:cNvPr id="188422" name="灯片编号占位符 5"/>
          <p:cNvSpPr>
            <a:spLocks noGrp="1" noChangeArrowheads="1"/>
          </p:cNvSpPr>
          <p:nvPr>
            <p:ph type="sldNum" sz="quarter" idx="12"/>
          </p:nvPr>
        </p:nvSpPr>
        <p:spPr/>
        <p:txBody>
          <a:bodyPr/>
          <a:lstStyle/>
          <a:p>
            <a:fld id="{E3173149-B7B4-45BB-9EA5-771A856DCBE2}" type="slidenum">
              <a:rPr lang="en-US" altLang="zh-CN" smtClean="0"/>
              <a:pPr/>
              <a:t>32</a:t>
            </a:fld>
            <a:endParaRPr lang="en-US" altLang="zh-CN"/>
          </a:p>
        </p:txBody>
      </p:sp>
    </p:spTree>
    <p:extLst>
      <p:ext uri="{BB962C8B-B14F-4D97-AF65-F5344CB8AC3E}">
        <p14:creationId xmlns:p14="http://schemas.microsoft.com/office/powerpoint/2010/main" val="21303039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EAEAEA"/>
                </a:solidFill>
                <a:latin typeface="Arial" panose="020B0604020202020204" pitchFamily="34" charset="0"/>
              </a:defRPr>
            </a:lvl1pPr>
            <a:lvl2pPr marL="742950" indent="-285750">
              <a:spcBef>
                <a:spcPct val="20000"/>
              </a:spcBef>
              <a:buChar char="–"/>
              <a:defRPr sz="2800">
                <a:solidFill>
                  <a:srgbClr val="EAEAEA"/>
                </a:solidFill>
                <a:latin typeface="Arial" panose="020B0604020202020204" pitchFamily="34" charset="0"/>
              </a:defRPr>
            </a:lvl2pPr>
            <a:lvl3pPr marL="1143000" indent="-228600">
              <a:spcBef>
                <a:spcPct val="20000"/>
              </a:spcBef>
              <a:buChar char="•"/>
              <a:defRPr sz="2400">
                <a:solidFill>
                  <a:srgbClr val="EAEAEA"/>
                </a:solidFill>
                <a:latin typeface="Arial" panose="020B0604020202020204" pitchFamily="34" charset="0"/>
              </a:defRPr>
            </a:lvl3pPr>
            <a:lvl4pPr marL="1600200" indent="-228600">
              <a:spcBef>
                <a:spcPct val="20000"/>
              </a:spcBef>
              <a:buChar char="–"/>
              <a:defRPr sz="2400">
                <a:solidFill>
                  <a:srgbClr val="EAEAEA"/>
                </a:solidFill>
                <a:latin typeface="Arial" panose="020B0604020202020204" pitchFamily="34" charset="0"/>
              </a:defRPr>
            </a:lvl4pPr>
            <a:lvl5pPr marL="2057400" indent="-228600">
              <a:spcBef>
                <a:spcPct val="20000"/>
              </a:spcBef>
              <a:buChar char="»"/>
              <a:defRPr sz="2400">
                <a:solidFill>
                  <a:srgbClr val="EAEAEA"/>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EAEAEA"/>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EAEAEA"/>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EAEAEA"/>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EAEAEA"/>
                </a:solidFill>
                <a:latin typeface="Arial" panose="020B0604020202020204" pitchFamily="34" charset="0"/>
              </a:defRPr>
            </a:lvl9pPr>
          </a:lstStyle>
          <a:p>
            <a:pPr>
              <a:spcBef>
                <a:spcPct val="0"/>
              </a:spcBef>
              <a:buFontTx/>
              <a:buNone/>
            </a:pPr>
            <a:fld id="{6EB2CEE8-3613-47D9-B816-38391E12641A}" type="slidenum">
              <a:rPr lang="en-US" altLang="en-US" sz="1600" smtClean="0"/>
              <a:pPr>
                <a:spcBef>
                  <a:spcPct val="0"/>
                </a:spcBef>
                <a:buFontTx/>
                <a:buNone/>
              </a:pPr>
              <a:t>33</a:t>
            </a:fld>
            <a:endParaRPr lang="en-US" altLang="en-US" sz="1600"/>
          </a:p>
        </p:txBody>
      </p:sp>
      <p:sp>
        <p:nvSpPr>
          <p:cNvPr id="22532" name="Rectangle 2"/>
          <p:cNvSpPr>
            <a:spLocks noGrp="1" noChangeArrowheads="1"/>
          </p:cNvSpPr>
          <p:nvPr>
            <p:ph type="title"/>
          </p:nvPr>
        </p:nvSpPr>
        <p:spPr/>
        <p:txBody>
          <a:bodyPr>
            <a:normAutofit/>
          </a:bodyPr>
          <a:lstStyle/>
          <a:p>
            <a:r>
              <a:rPr lang="en-US" altLang="en-US" dirty="0"/>
              <a:t>Dynamic Voltage Scaling (DVS)</a:t>
            </a:r>
          </a:p>
        </p:txBody>
      </p:sp>
      <p:sp>
        <p:nvSpPr>
          <p:cNvPr id="22533" name="Rectangle 3"/>
          <p:cNvSpPr>
            <a:spLocks noGrp="1" noChangeArrowheads="1"/>
          </p:cNvSpPr>
          <p:nvPr>
            <p:ph type="body" idx="1"/>
          </p:nvPr>
        </p:nvSpPr>
        <p:spPr>
          <a:xfrm>
            <a:off x="457199" y="1134545"/>
            <a:ext cx="8229600" cy="4222069"/>
          </a:xfrm>
        </p:spPr>
        <p:txBody>
          <a:bodyPr>
            <a:normAutofit/>
          </a:bodyPr>
          <a:lstStyle/>
          <a:p>
            <a:r>
              <a:rPr lang="en-US" altLang="en-US" sz="2400" dirty="0"/>
              <a:t>DVS scales the operating </a:t>
            </a:r>
            <a:r>
              <a:rPr lang="en-US" altLang="en-US" sz="2400" dirty="0">
                <a:solidFill>
                  <a:srgbClr val="0070C0"/>
                </a:solidFill>
              </a:rPr>
              <a:t>voltage</a:t>
            </a:r>
            <a:r>
              <a:rPr lang="en-US" altLang="en-US" sz="2400" dirty="0"/>
              <a:t> of the processor along with the frequency.</a:t>
            </a:r>
          </a:p>
          <a:p>
            <a:r>
              <a:rPr lang="en-US" altLang="en-US" sz="2400" dirty="0"/>
              <a:t>Since energy is proportional to v</a:t>
            </a:r>
            <a:r>
              <a:rPr lang="en-US" altLang="en-US" sz="2400" baseline="30000" dirty="0"/>
              <a:t>2 </a:t>
            </a:r>
            <a:r>
              <a:rPr lang="en-US" altLang="en-US" sz="2400" dirty="0"/>
              <a:t>, (</a:t>
            </a:r>
            <a:r>
              <a:rPr lang="en-US" altLang="en-US" sz="2400" dirty="0" err="1"/>
              <a:t>v∝f</a:t>
            </a:r>
            <a:r>
              <a:rPr lang="en-US" altLang="en-US" sz="2400" dirty="0"/>
              <a:t>) DVS can potentially provide significant energy savings through </a:t>
            </a:r>
            <a:r>
              <a:rPr lang="en-US" altLang="en-US" sz="2400" dirty="0">
                <a:solidFill>
                  <a:srgbClr val="0070C0"/>
                </a:solidFill>
              </a:rPr>
              <a:t>frequency and voltage scaling </a:t>
            </a:r>
            <a:r>
              <a:rPr lang="en-US" altLang="en-US" sz="2400" dirty="0"/>
              <a:t>=&gt; </a:t>
            </a:r>
            <a:r>
              <a:rPr lang="en-US" altLang="en-US" sz="2400" dirty="0">
                <a:solidFill>
                  <a:srgbClr val="0070C0"/>
                </a:solidFill>
              </a:rPr>
              <a:t>DVFS</a:t>
            </a:r>
          </a:p>
          <a:p>
            <a:r>
              <a:rPr lang="en-US" altLang="en-US" baseline="30000" dirty="0"/>
              <a:t>can reduce</a:t>
            </a:r>
            <a:r>
              <a:rPr lang="en-US" altLang="en-US" dirty="0"/>
              <a:t> </a:t>
            </a:r>
            <a:r>
              <a:rPr lang="en-US" altLang="en-US" baseline="30000" dirty="0"/>
              <a:t>voltage and frequency by (say) 10%;  can slow a program</a:t>
            </a:r>
            <a:r>
              <a:rPr lang="en-US" altLang="en-US" dirty="0"/>
              <a:t> </a:t>
            </a:r>
            <a:r>
              <a:rPr lang="en-US" altLang="en-US" baseline="30000" dirty="0"/>
              <a:t>by (say) 8%, but reduce dynamic power by 27%, reduce</a:t>
            </a:r>
            <a:r>
              <a:rPr lang="en-US" altLang="en-US" dirty="0"/>
              <a:t> </a:t>
            </a:r>
            <a:r>
              <a:rPr lang="en-US" altLang="en-US" baseline="30000" dirty="0"/>
              <a:t> total power by (say) 23%, reduce total energy by 17%</a:t>
            </a:r>
          </a:p>
          <a:p>
            <a:endParaRPr lang="en-US" altLang="en-US" sz="2800" baseline="30000" dirty="0">
              <a:solidFill>
                <a:srgbClr val="0070C0"/>
              </a:solidFill>
            </a:endParaRPr>
          </a:p>
        </p:txBody>
      </p:sp>
      <p:sp>
        <p:nvSpPr>
          <p:cNvPr id="2" name="文本框 1"/>
          <p:cNvSpPr txBox="1"/>
          <p:nvPr/>
        </p:nvSpPr>
        <p:spPr>
          <a:xfrm>
            <a:off x="727042" y="5356614"/>
            <a:ext cx="6686482" cy="707886"/>
          </a:xfrm>
          <a:prstGeom prst="rect">
            <a:avLst/>
          </a:prstGeom>
          <a:solidFill>
            <a:srgbClr val="FFC000"/>
          </a:solidFill>
        </p:spPr>
        <p:txBody>
          <a:bodyPr wrap="square" rtlCol="0">
            <a:spAutoFit/>
          </a:bodyPr>
          <a:lstStyle/>
          <a:p>
            <a:r>
              <a:rPr lang="zh-CN" altLang="en-US" sz="2000" b="1" dirty="0"/>
              <a:t>有一次注意到当服务器的工作数量增加时，完成同一个工作需要的时间却变短了。能解释下这可能是为什么吗？</a:t>
            </a:r>
          </a:p>
        </p:txBody>
      </p:sp>
    </p:spTree>
    <p:extLst>
      <p:ext uri="{BB962C8B-B14F-4D97-AF65-F5344CB8AC3E}">
        <p14:creationId xmlns:p14="http://schemas.microsoft.com/office/powerpoint/2010/main" val="7313593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reeform 2"/>
          <p:cNvSpPr>
            <a:spLocks noChangeArrowheads="1"/>
          </p:cNvSpPr>
          <p:nvPr/>
        </p:nvSpPr>
        <p:spPr bwMode="auto">
          <a:xfrm>
            <a:off x="406400" y="365125"/>
            <a:ext cx="36513" cy="36513"/>
          </a:xfrm>
          <a:custGeom>
            <a:avLst/>
            <a:gdLst>
              <a:gd name="T0" fmla="*/ 0 w 102"/>
              <a:gd name="T1" fmla="*/ 0 h 102"/>
              <a:gd name="T2" fmla="*/ 2147483646 w 102"/>
              <a:gd name="T3" fmla="*/ 0 h 102"/>
              <a:gd name="T4" fmla="*/ 2147483646 w 102"/>
              <a:gd name="T5" fmla="*/ 2147483646 h 102"/>
              <a:gd name="T6" fmla="*/ 0 w 102"/>
              <a:gd name="T7" fmla="*/ 2147483646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w="9525">
            <a:noFill/>
            <a:bevel/>
            <a:headEnd/>
            <a:tailEnd/>
          </a:ln>
        </p:spPr>
        <p:txBody>
          <a:bodyPr wrap="none" anchor="ctr"/>
          <a:lstStyle/>
          <a:p>
            <a:endParaRPr lang="zh-CN" altLang="en-US" dirty="0">
              <a:ea typeface="微软雅黑" panose="020B0503020204020204" pitchFamily="34" charset="-122"/>
            </a:endParaRPr>
          </a:p>
        </p:txBody>
      </p:sp>
      <p:sp>
        <p:nvSpPr>
          <p:cNvPr id="189443" name="Rectangle 1"/>
          <p:cNvSpPr>
            <a:spLocks noChangeArrowheads="1"/>
          </p:cNvSpPr>
          <p:nvPr/>
        </p:nvSpPr>
        <p:spPr bwMode="auto">
          <a:xfrm>
            <a:off x="442913" y="5302250"/>
            <a:ext cx="8396287" cy="565150"/>
          </a:xfrm>
          <a:prstGeom prst="rect">
            <a:avLst/>
          </a:prstGeom>
          <a:noFill/>
          <a:ln w="9525">
            <a:noFill/>
            <a:miter lim="800000"/>
            <a:headEnd/>
            <a:tailEnd/>
          </a:ln>
        </p:spPr>
        <p:txBody>
          <a:bodyPr>
            <a:spAutoFit/>
          </a:bodyPr>
          <a:lstStyle/>
          <a:p>
            <a:r>
              <a:rPr lang="en-US" altLang="en-US" sz="1100" b="1" dirty="0"/>
              <a:t>Figure 1.12 Energy savings for a server using an AMD </a:t>
            </a:r>
            <a:r>
              <a:rPr lang="en-US" altLang="en-US" sz="1100" b="1" dirty="0" err="1"/>
              <a:t>Opteron</a:t>
            </a:r>
            <a:r>
              <a:rPr lang="en-US" altLang="en-US" sz="1100" b="1" dirty="0"/>
              <a:t> microprocessor, 8 GB of DRAM, and one ATA disk. </a:t>
            </a:r>
            <a:r>
              <a:rPr lang="en-US" altLang="en-US" sz="1100" dirty="0"/>
              <a:t>At 1.8 GHz, the server can handle at most up to two-thirds of the workload without causing service-level violations, and at 1 GHz, it can safely handle only one-third of the workload (Figure 5.11 in </a:t>
            </a:r>
            <a:r>
              <a:rPr lang="en-US" altLang="en-US" sz="1100" dirty="0" err="1"/>
              <a:t>Barroso</a:t>
            </a:r>
            <a:r>
              <a:rPr lang="en-US" altLang="en-US" sz="1100" dirty="0"/>
              <a:t> and </a:t>
            </a:r>
            <a:r>
              <a:rPr lang="en-US" altLang="en-US" sz="1100" dirty="0" err="1"/>
              <a:t>Hölzle</a:t>
            </a:r>
            <a:r>
              <a:rPr lang="en-US" altLang="en-US" sz="1100" dirty="0"/>
              <a:t>, 2009).</a:t>
            </a:r>
          </a:p>
        </p:txBody>
      </p:sp>
      <p:pic>
        <p:nvPicPr>
          <p:cNvPr id="189444" name="Picture 2" descr="Z:\WOMAT\Production\Artfinal\0000000038\MKCAD\978-0-12-811905-1\0003165540\XMLLowres\f01-12-9780128119051.jpg"/>
          <p:cNvPicPr>
            <a:picLocks noChangeAspect="1" noChangeArrowheads="1"/>
          </p:cNvPicPr>
          <p:nvPr/>
        </p:nvPicPr>
        <p:blipFill>
          <a:blip r:embed="rId3"/>
          <a:srcRect/>
          <a:stretch>
            <a:fillRect/>
          </a:stretch>
        </p:blipFill>
        <p:spPr bwMode="auto">
          <a:xfrm>
            <a:off x="594809" y="1196575"/>
            <a:ext cx="7743768" cy="3571978"/>
          </a:xfrm>
          <a:prstGeom prst="rect">
            <a:avLst/>
          </a:prstGeom>
          <a:noFill/>
          <a:ln w="9525">
            <a:noFill/>
            <a:miter lim="800000"/>
            <a:headEnd/>
            <a:tailEnd/>
          </a:ln>
        </p:spPr>
      </p:pic>
      <p:sp>
        <p:nvSpPr>
          <p:cNvPr id="189445" name="标题 1"/>
          <p:cNvSpPr>
            <a:spLocks noGrp="1"/>
          </p:cNvSpPr>
          <p:nvPr>
            <p:ph type="title"/>
          </p:nvPr>
        </p:nvSpPr>
        <p:spPr/>
        <p:txBody>
          <a:bodyPr/>
          <a:lstStyle/>
          <a:p>
            <a:r>
              <a:rPr lang="zh-CN" altLang="en-US"/>
              <a:t>低功耗技术</a:t>
            </a:r>
            <a:r>
              <a:rPr lang="en-US" altLang="zh-CN"/>
              <a:t>-DVFS</a:t>
            </a:r>
            <a:endParaRPr lang="zh-CN" altLang="en-US"/>
          </a:p>
        </p:txBody>
      </p:sp>
      <p:sp>
        <p:nvSpPr>
          <p:cNvPr id="6" name="日期占位符 5"/>
          <p:cNvSpPr>
            <a:spLocks noGrp="1"/>
          </p:cNvSpPr>
          <p:nvPr>
            <p:ph type="dt" sz="half" idx="10"/>
          </p:nvPr>
        </p:nvSpPr>
        <p:spPr/>
        <p:txBody>
          <a:bodyPr/>
          <a:lstStyle/>
          <a:p>
            <a:fld id="{8F5396B4-8383-459C-A65D-E556F772AB41}" type="datetime1">
              <a:rPr lang="en-US" altLang="zh-CN" smtClean="0"/>
              <a:pPr/>
              <a:t>2/29/24</a:t>
            </a:fld>
            <a:endParaRPr lang="zh-CN" altLang="en-US"/>
          </a:p>
        </p:txBody>
      </p:sp>
      <p:sp>
        <p:nvSpPr>
          <p:cNvPr id="7" name="灯片编号占位符 6"/>
          <p:cNvSpPr>
            <a:spLocks noGrp="1"/>
          </p:cNvSpPr>
          <p:nvPr>
            <p:ph type="sldNum" sz="quarter" idx="12"/>
          </p:nvPr>
        </p:nvSpPr>
        <p:spPr/>
        <p:txBody>
          <a:bodyPr/>
          <a:lstStyle/>
          <a:p>
            <a:fld id="{7953984E-0717-4331-B92C-05AA86C678F7}" type="slidenum">
              <a:rPr lang="zh-CN" altLang="en-US" smtClean="0"/>
              <a:pPr/>
              <a:t>34</a:t>
            </a:fld>
            <a:endParaRPr lang="zh-CN" altLang="en-US"/>
          </a:p>
        </p:txBody>
      </p:sp>
    </p:spTree>
    <p:extLst>
      <p:ext uri="{BB962C8B-B14F-4D97-AF65-F5344CB8AC3E}">
        <p14:creationId xmlns:p14="http://schemas.microsoft.com/office/powerpoint/2010/main" val="2129570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标题 1"/>
          <p:cNvSpPr>
            <a:spLocks noGrp="1" noChangeArrowheads="1"/>
          </p:cNvSpPr>
          <p:nvPr>
            <p:ph type="title"/>
          </p:nvPr>
        </p:nvSpPr>
        <p:spPr/>
        <p:txBody>
          <a:bodyPr/>
          <a:lstStyle/>
          <a:p>
            <a:r>
              <a:rPr lang="zh-CN" altLang="en-US"/>
              <a:t>静态功耗（</a:t>
            </a:r>
            <a:r>
              <a:rPr lang="en-US" altLang="zh-CN"/>
              <a:t>Static Power</a:t>
            </a:r>
            <a:r>
              <a:rPr lang="zh-CN" altLang="en-US"/>
              <a:t>）</a:t>
            </a:r>
          </a:p>
        </p:txBody>
      </p:sp>
      <p:sp>
        <p:nvSpPr>
          <p:cNvPr id="191491" name="内容占位符 2"/>
          <p:cNvSpPr>
            <a:spLocks noGrp="1" noChangeArrowheads="1"/>
          </p:cNvSpPr>
          <p:nvPr>
            <p:ph idx="1"/>
          </p:nvPr>
        </p:nvSpPr>
        <p:spPr/>
        <p:txBody>
          <a:bodyPr>
            <a:normAutofit fontScale="92500" lnSpcReduction="20000"/>
          </a:bodyPr>
          <a:lstStyle/>
          <a:p>
            <a:pPr>
              <a:lnSpc>
                <a:spcPct val="120000"/>
              </a:lnSpc>
            </a:pPr>
            <a:r>
              <a:rPr lang="zh-CN" altLang="en-US" dirty="0"/>
              <a:t>当晶体管处于</a:t>
            </a:r>
            <a:r>
              <a:rPr lang="en-US" altLang="zh-CN" dirty="0"/>
              <a:t>off</a:t>
            </a:r>
            <a:r>
              <a:rPr lang="zh-CN" altLang="en-US" dirty="0"/>
              <a:t>状态时</a:t>
            </a:r>
            <a:r>
              <a:rPr lang="en-US" altLang="zh-CN" dirty="0"/>
              <a:t>,</a:t>
            </a:r>
            <a:r>
              <a:rPr lang="zh-CN" altLang="en-US" dirty="0"/>
              <a:t>漏电流产生的功耗称为静态功耗</a:t>
            </a:r>
            <a:endParaRPr lang="en-US" altLang="zh-CN" dirty="0"/>
          </a:p>
          <a:p>
            <a:r>
              <a:rPr lang="zh-CN" altLang="en-US" dirty="0"/>
              <a:t>随着晶体管尺寸的减少漏电流的大小在增加</a:t>
            </a:r>
            <a:endParaRPr lang="en-US" altLang="zh-CN" dirty="0"/>
          </a:p>
          <a:p>
            <a:r>
              <a:rPr lang="en-US" altLang="zh-CN" dirty="0"/>
              <a:t>Static Power = Static Current × Voltage</a:t>
            </a:r>
          </a:p>
          <a:p>
            <a:pPr lvl="1"/>
            <a:r>
              <a:rPr lang="en-US" altLang="zh-CN" dirty="0"/>
              <a:t>Static power increases with the number of transistors</a:t>
            </a:r>
          </a:p>
          <a:p>
            <a:r>
              <a:rPr lang="zh-CN" altLang="en-US" dirty="0"/>
              <a:t>静态功耗有时会占到全部功耗的</a:t>
            </a:r>
            <a:r>
              <a:rPr lang="en-US" altLang="zh-CN" dirty="0"/>
              <a:t>50%</a:t>
            </a:r>
          </a:p>
          <a:p>
            <a:pPr lvl="1"/>
            <a:r>
              <a:rPr lang="en-US" altLang="zh-CN" dirty="0"/>
              <a:t>Large SRAM caches need static power to maintain their values</a:t>
            </a:r>
          </a:p>
          <a:p>
            <a:r>
              <a:rPr lang="en-US" altLang="zh-CN" dirty="0"/>
              <a:t>Power Gating: </a:t>
            </a:r>
            <a:r>
              <a:rPr lang="zh-CN" altLang="en-US" dirty="0"/>
              <a:t>通过切断供电减少漏电流</a:t>
            </a:r>
            <a:endParaRPr lang="en-US" altLang="zh-CN" dirty="0"/>
          </a:p>
          <a:p>
            <a:pPr lvl="1"/>
            <a:r>
              <a:rPr lang="en-US" altLang="zh-CN" dirty="0"/>
              <a:t>To inactive modules to control the loss of leakage current</a:t>
            </a:r>
            <a:endParaRPr lang="zh-CN" altLang="en-US" dirty="0"/>
          </a:p>
        </p:txBody>
      </p:sp>
      <p:sp>
        <p:nvSpPr>
          <p:cNvPr id="191492" name="日期占位符 3"/>
          <p:cNvSpPr>
            <a:spLocks noGrp="1" noChangeArrowheads="1"/>
          </p:cNvSpPr>
          <p:nvPr>
            <p:ph type="dt" sz="half" idx="10"/>
          </p:nvPr>
        </p:nvSpPr>
        <p:spPr/>
        <p:txBody>
          <a:bodyPr/>
          <a:lstStyle/>
          <a:p>
            <a:fld id="{E751ED55-FEAE-4C86-BB4E-093765EB3C85}" type="datetime1">
              <a:rPr lang="en-US" altLang="zh-CN" smtClean="0"/>
              <a:pPr/>
              <a:t>2/29/24</a:t>
            </a:fld>
            <a:endParaRPr lang="en-US" altLang="zh-CN"/>
          </a:p>
        </p:txBody>
      </p:sp>
      <p:sp>
        <p:nvSpPr>
          <p:cNvPr id="191494" name="灯片编号占位符 5"/>
          <p:cNvSpPr>
            <a:spLocks noGrp="1" noChangeArrowheads="1"/>
          </p:cNvSpPr>
          <p:nvPr>
            <p:ph type="sldNum" sz="quarter" idx="12"/>
          </p:nvPr>
        </p:nvSpPr>
        <p:spPr/>
        <p:txBody>
          <a:bodyPr/>
          <a:lstStyle/>
          <a:p>
            <a:fld id="{151184FA-5805-45DA-943D-456B8796A3E1}" type="slidenum">
              <a:rPr lang="en-US" altLang="zh-CN" smtClean="0"/>
              <a:pPr/>
              <a:t>35</a:t>
            </a:fld>
            <a:endParaRPr lang="en-US" altLang="zh-CN"/>
          </a:p>
        </p:txBody>
      </p:sp>
    </p:spTree>
    <p:extLst>
      <p:ext uri="{BB962C8B-B14F-4D97-AF65-F5344CB8AC3E}">
        <p14:creationId xmlns:p14="http://schemas.microsoft.com/office/powerpoint/2010/main" val="16518896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标题 1"/>
          <p:cNvSpPr>
            <a:spLocks noGrp="1" noChangeArrowheads="1"/>
          </p:cNvSpPr>
          <p:nvPr>
            <p:ph type="title"/>
          </p:nvPr>
        </p:nvSpPr>
        <p:spPr/>
        <p:txBody>
          <a:bodyPr/>
          <a:lstStyle/>
          <a:p>
            <a:r>
              <a:rPr lang="zh-CN" altLang="en-US"/>
              <a:t>有关功耗和能耗小结</a:t>
            </a:r>
          </a:p>
        </p:txBody>
      </p:sp>
      <p:sp>
        <p:nvSpPr>
          <p:cNvPr id="192515" name="内容占位符 2"/>
          <p:cNvSpPr>
            <a:spLocks noGrp="1" noChangeArrowheads="1"/>
          </p:cNvSpPr>
          <p:nvPr>
            <p:ph idx="1"/>
          </p:nvPr>
        </p:nvSpPr>
        <p:spPr/>
        <p:txBody>
          <a:bodyPr>
            <a:normAutofit fontScale="92500" lnSpcReduction="10000"/>
          </a:bodyPr>
          <a:lstStyle/>
          <a:p>
            <a:r>
              <a:rPr lang="zh-CN" altLang="en-US" dirty="0"/>
              <a:t>给定负载情况下能耗越少，能效越高</a:t>
            </a:r>
            <a:r>
              <a:rPr lang="en-US" altLang="zh-CN" dirty="0"/>
              <a:t>, </a:t>
            </a:r>
            <a:r>
              <a:rPr lang="zh-CN" altLang="en-US" dirty="0"/>
              <a:t>特别是对电池供电的移动设备。</a:t>
            </a:r>
            <a:endParaRPr lang="en-US" altLang="zh-CN" dirty="0"/>
          </a:p>
          <a:p>
            <a:r>
              <a:rPr lang="zh-CN" altLang="en-US" dirty="0"/>
              <a:t>功耗应该被看作一个约束条件</a:t>
            </a:r>
            <a:endParaRPr lang="en-US" altLang="zh-CN" dirty="0"/>
          </a:p>
          <a:p>
            <a:pPr lvl="1"/>
            <a:r>
              <a:rPr lang="en-US" altLang="zh-CN" dirty="0"/>
              <a:t>A chip might be limited to 120 watts (cooling + power supply)</a:t>
            </a:r>
          </a:p>
          <a:p>
            <a:r>
              <a:rPr lang="en-US" altLang="zh-CN" dirty="0"/>
              <a:t>Power Consumed = Dynamic Power + Static Power</a:t>
            </a:r>
          </a:p>
          <a:p>
            <a:pPr lvl="1"/>
            <a:r>
              <a:rPr lang="zh-CN" altLang="en-US" dirty="0"/>
              <a:t>晶体管开和关的切换导致的功耗为动态功耗</a:t>
            </a:r>
            <a:endParaRPr lang="en-US" altLang="zh-CN" dirty="0"/>
          </a:p>
          <a:p>
            <a:pPr lvl="1"/>
            <a:r>
              <a:rPr lang="zh-CN" altLang="en-US" dirty="0"/>
              <a:t>由于晶体管静态漏电流导致的功耗称为静态功耗</a:t>
            </a:r>
            <a:endParaRPr lang="en-US" altLang="zh-CN" dirty="0"/>
          </a:p>
          <a:p>
            <a:r>
              <a:rPr lang="zh-CN" altLang="en-US" dirty="0"/>
              <a:t>通过降低频率可节省功耗</a:t>
            </a:r>
            <a:endParaRPr lang="en-US" altLang="zh-CN" dirty="0"/>
          </a:p>
          <a:p>
            <a:r>
              <a:rPr lang="zh-CN" altLang="en-US" dirty="0"/>
              <a:t>降低电压可降低功耗和能耗</a:t>
            </a:r>
          </a:p>
        </p:txBody>
      </p:sp>
      <p:sp>
        <p:nvSpPr>
          <p:cNvPr id="192516" name="日期占位符 3"/>
          <p:cNvSpPr>
            <a:spLocks noGrp="1" noChangeArrowheads="1"/>
          </p:cNvSpPr>
          <p:nvPr>
            <p:ph type="dt" sz="half" idx="10"/>
          </p:nvPr>
        </p:nvSpPr>
        <p:spPr/>
        <p:txBody>
          <a:bodyPr/>
          <a:lstStyle/>
          <a:p>
            <a:fld id="{5954B3E3-EAFE-4436-BEDE-3FDE169049D1}" type="datetime1">
              <a:rPr lang="en-US" altLang="zh-CN" smtClean="0"/>
              <a:pPr/>
              <a:t>2/29/24</a:t>
            </a:fld>
            <a:endParaRPr lang="en-US" altLang="zh-CN"/>
          </a:p>
        </p:txBody>
      </p:sp>
      <p:sp>
        <p:nvSpPr>
          <p:cNvPr id="192518" name="灯片编号占位符 5"/>
          <p:cNvSpPr>
            <a:spLocks noGrp="1" noChangeArrowheads="1"/>
          </p:cNvSpPr>
          <p:nvPr>
            <p:ph type="sldNum" sz="quarter" idx="12"/>
          </p:nvPr>
        </p:nvSpPr>
        <p:spPr/>
        <p:txBody>
          <a:bodyPr/>
          <a:lstStyle/>
          <a:p>
            <a:fld id="{A7AF042D-2E25-4E53-9CA9-5F60FD2F5B8F}" type="slidenum">
              <a:rPr lang="en-US" altLang="zh-CN" smtClean="0"/>
              <a:pPr/>
              <a:t>36</a:t>
            </a:fld>
            <a:endParaRPr lang="en-US" altLang="zh-CN"/>
          </a:p>
        </p:txBody>
      </p:sp>
    </p:spTree>
    <p:extLst>
      <p:ext uri="{BB962C8B-B14F-4D97-AF65-F5344CB8AC3E}">
        <p14:creationId xmlns:p14="http://schemas.microsoft.com/office/powerpoint/2010/main" val="33845161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标题 1"/>
          <p:cNvSpPr>
            <a:spLocks noGrp="1" noChangeArrowheads="1"/>
          </p:cNvSpPr>
          <p:nvPr>
            <p:ph type="title"/>
          </p:nvPr>
        </p:nvSpPr>
        <p:spPr/>
        <p:txBody>
          <a:bodyPr/>
          <a:lstStyle/>
          <a:p>
            <a:r>
              <a:rPr lang="zh-CN" altLang="en-US"/>
              <a:t>与能效相关的其他指标</a:t>
            </a:r>
          </a:p>
        </p:txBody>
      </p:sp>
      <p:sp>
        <p:nvSpPr>
          <p:cNvPr id="193539" name="内容占位符 2"/>
          <p:cNvSpPr>
            <a:spLocks noGrp="1" noChangeArrowheads="1"/>
          </p:cNvSpPr>
          <p:nvPr>
            <p:ph idx="1"/>
          </p:nvPr>
        </p:nvSpPr>
        <p:spPr/>
        <p:txBody>
          <a:bodyPr>
            <a:normAutofit/>
          </a:bodyPr>
          <a:lstStyle/>
          <a:p>
            <a:r>
              <a:rPr lang="en-US" altLang="zh-CN" dirty="0"/>
              <a:t>EDP (Energy Delay Product)</a:t>
            </a:r>
          </a:p>
          <a:p>
            <a:pPr lvl="1"/>
            <a:r>
              <a:rPr lang="en-US" altLang="zh-CN" dirty="0"/>
              <a:t>EDP = Energy ∗ Delay = Power ∗ Delay2</a:t>
            </a:r>
          </a:p>
          <a:p>
            <a:r>
              <a:rPr lang="en-US" altLang="zh-CN" dirty="0"/>
              <a:t>Performance per Power</a:t>
            </a:r>
          </a:p>
          <a:p>
            <a:pPr lvl="1"/>
            <a:r>
              <a:rPr lang="en-US" altLang="zh-CN" dirty="0"/>
              <a:t>FLOPS per watt    ( Scientific computing)</a:t>
            </a:r>
          </a:p>
          <a:p>
            <a:r>
              <a:rPr lang="en-US" altLang="zh-CN" dirty="0" err="1"/>
              <a:t>SWaP</a:t>
            </a:r>
            <a:r>
              <a:rPr lang="en-US" altLang="zh-CN" dirty="0"/>
              <a:t> (space, wattage and performance)</a:t>
            </a:r>
          </a:p>
          <a:p>
            <a:pPr lvl="1"/>
            <a:r>
              <a:rPr lang="en-US" altLang="zh-CN" dirty="0"/>
              <a:t>Sun Microsystems metric for data centers, incorporating energy and space.</a:t>
            </a:r>
          </a:p>
          <a:p>
            <a:pPr lvl="1"/>
            <a:r>
              <a:rPr lang="en-US" altLang="zh-CN" dirty="0" err="1"/>
              <a:t>SWaP</a:t>
            </a:r>
            <a:r>
              <a:rPr lang="en-US" altLang="zh-CN" dirty="0"/>
              <a:t> = Performance / (Space ∗ Power)</a:t>
            </a:r>
          </a:p>
          <a:p>
            <a:pPr lvl="1"/>
            <a:endParaRPr lang="en-US" altLang="zh-CN" dirty="0"/>
          </a:p>
          <a:p>
            <a:pPr lvl="1"/>
            <a:endParaRPr lang="en-US" altLang="zh-CN" dirty="0"/>
          </a:p>
          <a:p>
            <a:endParaRPr lang="en-US" altLang="zh-CN" dirty="0"/>
          </a:p>
          <a:p>
            <a:endParaRPr lang="en-US" altLang="zh-CN" dirty="0"/>
          </a:p>
          <a:p>
            <a:endParaRPr lang="zh-CN" altLang="en-US" dirty="0"/>
          </a:p>
        </p:txBody>
      </p:sp>
      <p:sp>
        <p:nvSpPr>
          <p:cNvPr id="193540" name="日期占位符 3"/>
          <p:cNvSpPr>
            <a:spLocks noGrp="1" noChangeArrowheads="1"/>
          </p:cNvSpPr>
          <p:nvPr>
            <p:ph type="dt" sz="half" idx="10"/>
          </p:nvPr>
        </p:nvSpPr>
        <p:spPr/>
        <p:txBody>
          <a:bodyPr/>
          <a:lstStyle/>
          <a:p>
            <a:fld id="{97F63660-4E8A-4B30-B47A-A99366BC4A3F}" type="datetime1">
              <a:rPr lang="en-US" altLang="zh-CN" smtClean="0"/>
              <a:pPr/>
              <a:t>2/29/24</a:t>
            </a:fld>
            <a:endParaRPr lang="en-US" altLang="zh-CN"/>
          </a:p>
        </p:txBody>
      </p:sp>
      <p:sp>
        <p:nvSpPr>
          <p:cNvPr id="193542" name="灯片编号占位符 1"/>
          <p:cNvSpPr>
            <a:spLocks noGrp="1" noChangeArrowheads="1"/>
          </p:cNvSpPr>
          <p:nvPr>
            <p:ph type="sldNum" sz="quarter" idx="12"/>
          </p:nvPr>
        </p:nvSpPr>
        <p:spPr/>
        <p:txBody>
          <a:bodyPr/>
          <a:lstStyle/>
          <a:p>
            <a:fld id="{FC50F170-984F-49C4-87E1-6F105C246E83}" type="slidenum">
              <a:rPr lang="en-US" altLang="zh-CN" smtClean="0"/>
              <a:pPr/>
              <a:t>37</a:t>
            </a:fld>
            <a:endParaRPr lang="en-US" altLang="zh-CN"/>
          </a:p>
        </p:txBody>
      </p:sp>
    </p:spTree>
    <p:extLst>
      <p:ext uri="{BB962C8B-B14F-4D97-AF65-F5344CB8AC3E}">
        <p14:creationId xmlns:p14="http://schemas.microsoft.com/office/powerpoint/2010/main" val="33507238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1616423" y="2922051"/>
            <a:ext cx="8229600" cy="5051833"/>
          </a:xfrm>
        </p:spPr>
        <p:txBody>
          <a:bodyPr/>
          <a:lstStyle/>
          <a:p>
            <a:pPr marL="0" indent="0">
              <a:buNone/>
            </a:pPr>
            <a:r>
              <a:rPr lang="en-US" altLang="zh-CN" dirty="0"/>
              <a:t>Current and Future Trends</a:t>
            </a:r>
            <a:endParaRPr lang="zh-CN" altLang="en-US" dirty="0"/>
          </a:p>
        </p:txBody>
      </p:sp>
      <p:sp>
        <p:nvSpPr>
          <p:cNvPr id="4" name="日期占位符 3"/>
          <p:cNvSpPr>
            <a:spLocks noGrp="1"/>
          </p:cNvSpPr>
          <p:nvPr>
            <p:ph type="dt" sz="half" idx="10"/>
          </p:nvPr>
        </p:nvSpPr>
        <p:spPr/>
        <p:txBody>
          <a:bodyPr/>
          <a:lstStyle/>
          <a:p>
            <a:fld id="{5A47E342-566D-4D2E-B025-45161A5A88C7}" type="datetime1">
              <a:rPr lang="en-US" altLang="zh-CN" smtClean="0"/>
              <a:pPr/>
              <a:t>2/29/24</a:t>
            </a:fld>
            <a:endParaRPr lang="zh-CN" altLang="en-US"/>
          </a:p>
        </p:txBody>
      </p:sp>
      <p:sp>
        <p:nvSpPr>
          <p:cNvPr id="5" name="灯片编号占位符 4"/>
          <p:cNvSpPr>
            <a:spLocks noGrp="1"/>
          </p:cNvSpPr>
          <p:nvPr>
            <p:ph type="sldNum" sz="quarter" idx="12"/>
          </p:nvPr>
        </p:nvSpPr>
        <p:spPr/>
        <p:txBody>
          <a:bodyPr/>
          <a:lstStyle/>
          <a:p>
            <a:fld id="{8BD4F407-B401-4F27-B84C-F4D1FCFDF361}" type="slidenum">
              <a:rPr lang="zh-CN" altLang="en-US" smtClean="0"/>
              <a:pPr/>
              <a:t>38</a:t>
            </a:fld>
            <a:endParaRPr lang="zh-CN" altLang="en-US" dirty="0"/>
          </a:p>
        </p:txBody>
      </p:sp>
    </p:spTree>
    <p:extLst>
      <p:ext uri="{BB962C8B-B14F-4D97-AF65-F5344CB8AC3E}">
        <p14:creationId xmlns:p14="http://schemas.microsoft.com/office/powerpoint/2010/main" val="2052628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标题 1"/>
          <p:cNvSpPr>
            <a:spLocks noGrp="1"/>
          </p:cNvSpPr>
          <p:nvPr>
            <p:ph type="title"/>
          </p:nvPr>
        </p:nvSpPr>
        <p:spPr/>
        <p:txBody>
          <a:bodyPr>
            <a:normAutofit/>
          </a:bodyPr>
          <a:lstStyle/>
          <a:p>
            <a:r>
              <a:rPr lang="en-US" altLang="zh-CN" sz="2400" dirty="0"/>
              <a:t>End of Growth of Single Program Speed?</a:t>
            </a:r>
            <a:endParaRPr lang="zh-CN" altLang="en-US" sz="2400" dirty="0"/>
          </a:p>
        </p:txBody>
      </p:sp>
      <p:sp>
        <p:nvSpPr>
          <p:cNvPr id="112643" name="日期占位符 3"/>
          <p:cNvSpPr>
            <a:spLocks noGrp="1"/>
          </p:cNvSpPr>
          <p:nvPr>
            <p:ph type="dt" sz="half" idx="10"/>
          </p:nvPr>
        </p:nvSpPr>
        <p:spPr>
          <a:noFill/>
          <a:ln>
            <a:headEnd/>
            <a:tailEnd/>
          </a:ln>
        </p:spPr>
        <p:txBody>
          <a:bodyPr>
            <a:prstTxWarp prst="textNoShape">
              <a:avLst/>
            </a:prstTxWarp>
          </a:bodyPr>
          <a:lstStyle/>
          <a:p>
            <a:fld id="{DD080864-F4A0-48CD-BBF7-C24B64AE5604}" type="datetime1">
              <a:rPr lang="en-US" altLang="zh-CN" smtClean="0"/>
              <a:pPr/>
              <a:t>2/29/24</a:t>
            </a:fld>
            <a:endParaRPr lang="en-US" altLang="zh-CN"/>
          </a:p>
        </p:txBody>
      </p:sp>
      <p:sp>
        <p:nvSpPr>
          <p:cNvPr id="5" name="灯片编号占位符 4"/>
          <p:cNvSpPr>
            <a:spLocks noGrp="1"/>
          </p:cNvSpPr>
          <p:nvPr>
            <p:ph type="sldNum" sz="quarter" idx="12"/>
          </p:nvPr>
        </p:nvSpPr>
        <p:spPr>
          <a:xfrm>
            <a:off x="6576797" y="6364359"/>
            <a:ext cx="2133600" cy="365125"/>
          </a:xfrm>
        </p:spPr>
        <p:txBody>
          <a:bodyPr/>
          <a:lstStyle/>
          <a:p>
            <a:fld id="{7953984E-0717-4331-B92C-05AA86C678F7}" type="slidenum">
              <a:rPr lang="zh-CN" altLang="en-US" smtClean="0"/>
              <a:pPr/>
              <a:t>39</a:t>
            </a:fld>
            <a:endParaRPr lang="zh-CN" altLang="en-US"/>
          </a:p>
        </p:txBody>
      </p:sp>
      <p:pic>
        <p:nvPicPr>
          <p:cNvPr id="112644" name="图片 4"/>
          <p:cNvPicPr>
            <a:picLocks noChangeAspect="1"/>
          </p:cNvPicPr>
          <p:nvPr/>
        </p:nvPicPr>
        <p:blipFill>
          <a:blip r:embed="rId3"/>
          <a:srcRect/>
          <a:stretch>
            <a:fillRect/>
          </a:stretch>
        </p:blipFill>
        <p:spPr bwMode="auto">
          <a:xfrm>
            <a:off x="219075" y="1021197"/>
            <a:ext cx="8924925" cy="4752975"/>
          </a:xfrm>
          <a:prstGeom prst="rect">
            <a:avLst/>
          </a:prstGeom>
          <a:noFill/>
          <a:ln w="9525">
            <a:noFill/>
            <a:miter lim="800000"/>
            <a:headEnd/>
            <a:tailEnd/>
          </a:ln>
        </p:spPr>
      </p:pic>
      <p:sp>
        <p:nvSpPr>
          <p:cNvPr id="2" name="文本框 1"/>
          <p:cNvSpPr txBox="1"/>
          <p:nvPr/>
        </p:nvSpPr>
        <p:spPr>
          <a:xfrm>
            <a:off x="3415728" y="6085256"/>
            <a:ext cx="2843488" cy="461665"/>
          </a:xfrm>
          <a:prstGeom prst="rect">
            <a:avLst/>
          </a:prstGeom>
          <a:noFill/>
        </p:spPr>
        <p:txBody>
          <a:bodyPr wrap="square" rtlCol="0">
            <a:spAutoFit/>
          </a:bodyPr>
          <a:lstStyle/>
          <a:p>
            <a:r>
              <a:rPr lang="en-US" altLang="zh-CN" sz="2400" b="1" dirty="0">
                <a:solidFill>
                  <a:srgbClr val="0070C0"/>
                </a:solidFill>
              </a:rPr>
              <a:t>So, What is next? </a:t>
            </a:r>
            <a:endParaRPr lang="zh-CN" altLang="en-US" sz="2400" b="1" dirty="0">
              <a:solidFill>
                <a:srgbClr val="0070C0"/>
              </a:solidFill>
            </a:endParaRPr>
          </a:p>
        </p:txBody>
      </p:sp>
    </p:spTree>
    <p:extLst>
      <p:ext uri="{BB962C8B-B14F-4D97-AF65-F5344CB8AC3E}">
        <p14:creationId xmlns:p14="http://schemas.microsoft.com/office/powerpoint/2010/main" val="29983448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p:txBody>
          <a:bodyPr>
            <a:normAutofit/>
          </a:bodyPr>
          <a:lstStyle/>
          <a:p>
            <a:r>
              <a:rPr lang="en-US" altLang="zh-CN" dirty="0"/>
              <a:t>1. Design for Moore’s Law</a:t>
            </a:r>
          </a:p>
        </p:txBody>
      </p:sp>
      <p:sp>
        <p:nvSpPr>
          <p:cNvPr id="83973" name="Date Placeholder 3"/>
          <p:cNvSpPr>
            <a:spLocks noGrp="1" noChangeArrowheads="1"/>
          </p:cNvSpPr>
          <p:nvPr>
            <p:ph type="dt" sz="half" idx="10"/>
          </p:nvPr>
        </p:nvSpPr>
        <p:spPr>
          <a:noFill/>
          <a:ln>
            <a:headEnd/>
            <a:tailEnd/>
          </a:ln>
        </p:spPr>
        <p:txBody>
          <a:bodyPr>
            <a:prstTxWarp prst="textNoShape">
              <a:avLst/>
            </a:prstTxWarp>
          </a:bodyPr>
          <a:lstStyle/>
          <a:p>
            <a:fld id="{4535AE1D-AC74-4928-A070-150F143E6CD4}" type="datetime1">
              <a:rPr lang="en-US" altLang="zh-CN" smtClean="0"/>
              <a:pPr/>
              <a:t>2/29/24</a:t>
            </a:fld>
            <a:endParaRPr lang="en-US" altLang="zh-CN"/>
          </a:p>
        </p:txBody>
      </p:sp>
      <p:sp>
        <p:nvSpPr>
          <p:cNvPr id="83977" name="灯片编号占位符 1"/>
          <p:cNvSpPr>
            <a:spLocks noGrp="1" noChangeArrowheads="1"/>
          </p:cNvSpPr>
          <p:nvPr>
            <p:ph type="sldNum" sz="quarter" idx="12"/>
          </p:nvPr>
        </p:nvSpPr>
        <p:spPr>
          <a:noFill/>
          <a:ln>
            <a:headEnd/>
            <a:tailEnd/>
          </a:ln>
        </p:spPr>
        <p:txBody>
          <a:bodyPr/>
          <a:lstStyle/>
          <a:p>
            <a:fld id="{9005C33C-64EB-4233-8C01-24E64E96DFC8}" type="slidenum">
              <a:rPr lang="en-US" altLang="zh-CN"/>
              <a:pPr/>
              <a:t>4</a:t>
            </a:fld>
            <a:endParaRPr lang="en-US" altLang="zh-CN"/>
          </a:p>
        </p:txBody>
      </p:sp>
      <p:sp>
        <p:nvSpPr>
          <p:cNvPr id="2" name="矩形 1"/>
          <p:cNvSpPr/>
          <p:nvPr/>
        </p:nvSpPr>
        <p:spPr>
          <a:xfrm>
            <a:off x="219259" y="1094697"/>
            <a:ext cx="8492122" cy="4154984"/>
          </a:xfrm>
          <a:prstGeom prst="rect">
            <a:avLst/>
          </a:prstGeom>
        </p:spPr>
        <p:txBody>
          <a:bodyPr wrap="square">
            <a:spAutoFit/>
          </a:bodyPr>
          <a:lstStyle/>
          <a:p>
            <a:r>
              <a:rPr lang="en-US" altLang="zh-CN" sz="2400" b="1" dirty="0">
                <a:latin typeface="Arial" panose="020B0604020202020204" pitchFamily="34" charset="0"/>
                <a:cs typeface="Arial" panose="020B0604020202020204" pitchFamily="34" charset="0"/>
              </a:rPr>
              <a:t>The one constant for computer designers is </a:t>
            </a:r>
            <a:r>
              <a:rPr lang="en-US" altLang="zh-CN" sz="2400" b="1" dirty="0">
                <a:solidFill>
                  <a:srgbClr val="FF0000"/>
                </a:solidFill>
                <a:latin typeface="Arial" panose="020B0604020202020204" pitchFamily="34" charset="0"/>
                <a:cs typeface="Arial" panose="020B0604020202020204" pitchFamily="34" charset="0"/>
              </a:rPr>
              <a:t>rapid change</a:t>
            </a:r>
            <a:r>
              <a:rPr lang="en-US" altLang="zh-CN" sz="2400" b="1" dirty="0">
                <a:latin typeface="Arial" panose="020B0604020202020204" pitchFamily="34" charset="0"/>
                <a:cs typeface="Arial" panose="020B0604020202020204" pitchFamily="34" charset="0"/>
              </a:rPr>
              <a:t>, which is driven largely by Moore's Law. It states that integrated circuit resources double every 18–24 months. Moore's Law resulted from a 1965 prediction of such growth in IC capacity made by Gordon Moore, one of the founders of Intel. As computer designs can take years, the resources available per chip can easily double or quadruple between the start and finish of the project. Like a skeet shooter, computer architects must </a:t>
            </a:r>
            <a:r>
              <a:rPr lang="en-US" altLang="zh-CN" sz="2400" b="1" dirty="0">
                <a:solidFill>
                  <a:srgbClr val="FF0000"/>
                </a:solidFill>
                <a:latin typeface="Arial" panose="020B0604020202020204" pitchFamily="34" charset="0"/>
                <a:cs typeface="Arial" panose="020B0604020202020204" pitchFamily="34" charset="0"/>
              </a:rPr>
              <a:t>anticipate</a:t>
            </a:r>
            <a:r>
              <a:rPr lang="en-US" altLang="zh-CN" sz="2400" b="1" dirty="0">
                <a:solidFill>
                  <a:srgbClr val="0070C0"/>
                </a:solidFill>
                <a:latin typeface="Arial" panose="020B0604020202020204" pitchFamily="34" charset="0"/>
                <a:cs typeface="Arial" panose="020B0604020202020204" pitchFamily="34" charset="0"/>
              </a:rPr>
              <a:t> </a:t>
            </a:r>
            <a:r>
              <a:rPr lang="en-US" altLang="zh-CN" sz="2400" b="1" dirty="0">
                <a:latin typeface="Arial" panose="020B0604020202020204" pitchFamily="34" charset="0"/>
                <a:cs typeface="Arial" panose="020B0604020202020204" pitchFamily="34" charset="0"/>
              </a:rPr>
              <a:t>where the technology will be when the design finishes rather than design for where it starts. </a:t>
            </a:r>
            <a:endParaRPr lang="zh-CN"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4135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0107"/>
          <p:cNvPicPr>
            <a:picLocks noChangeAspect="1" noChangeArrowheads="1"/>
          </p:cNvPicPr>
          <p:nvPr/>
        </p:nvPicPr>
        <p:blipFill>
          <a:blip r:embed="rId3"/>
          <a:srcRect/>
          <a:stretch>
            <a:fillRect/>
          </a:stretch>
        </p:blipFill>
        <p:spPr bwMode="auto">
          <a:xfrm>
            <a:off x="381000" y="1350077"/>
            <a:ext cx="8401050" cy="3376613"/>
          </a:xfrm>
          <a:prstGeom prst="rect">
            <a:avLst/>
          </a:prstGeom>
          <a:noFill/>
          <a:ln w="9525">
            <a:noFill/>
            <a:miter lim="800000"/>
            <a:headEnd/>
            <a:tailEnd/>
          </a:ln>
        </p:spPr>
      </p:pic>
      <p:sp>
        <p:nvSpPr>
          <p:cNvPr id="111619" name="Rectangle 5"/>
          <p:cNvSpPr>
            <a:spLocks noGrp="1" noChangeArrowheads="1"/>
          </p:cNvSpPr>
          <p:nvPr>
            <p:ph type="title"/>
          </p:nvPr>
        </p:nvSpPr>
        <p:spPr/>
        <p:txBody>
          <a:bodyPr>
            <a:normAutofit fontScale="90000"/>
          </a:bodyPr>
          <a:lstStyle/>
          <a:p>
            <a:r>
              <a:rPr lang="en-US" altLang="en-US" dirty="0"/>
              <a:t>How far will Instruction Level </a:t>
            </a:r>
            <a:br>
              <a:rPr lang="en-US" altLang="en-US" dirty="0"/>
            </a:br>
            <a:r>
              <a:rPr lang="en-US" altLang="en-US" dirty="0"/>
              <a:t>Parallelism (ILP) go?</a:t>
            </a:r>
          </a:p>
        </p:txBody>
      </p:sp>
      <p:sp>
        <p:nvSpPr>
          <p:cNvPr id="111621" name="日期占位符 3"/>
          <p:cNvSpPr>
            <a:spLocks noGrp="1" noChangeArrowheads="1"/>
          </p:cNvSpPr>
          <p:nvPr>
            <p:ph type="dt" sz="half" idx="10"/>
          </p:nvPr>
        </p:nvSpPr>
        <p:spPr>
          <a:noFill/>
          <a:ln>
            <a:headEnd/>
            <a:tailEnd/>
          </a:ln>
        </p:spPr>
        <p:txBody>
          <a:bodyPr>
            <a:prstTxWarp prst="textNoShape">
              <a:avLst/>
            </a:prstTxWarp>
          </a:bodyPr>
          <a:lstStyle/>
          <a:p>
            <a:fld id="{F0B09F31-4EC4-4AAE-BED2-50896759B3B2}" type="datetime1">
              <a:rPr lang="en-US" altLang="zh-CN" smtClean="0"/>
              <a:pPr/>
              <a:t>2/29/24</a:t>
            </a:fld>
            <a:endParaRPr lang="en-US" altLang="zh-CN" dirty="0"/>
          </a:p>
        </p:txBody>
      </p:sp>
      <p:sp>
        <p:nvSpPr>
          <p:cNvPr id="111623" name="灯片编号占位符 1"/>
          <p:cNvSpPr>
            <a:spLocks noGrp="1" noChangeArrowheads="1"/>
          </p:cNvSpPr>
          <p:nvPr>
            <p:ph type="sldNum" sz="quarter" idx="12"/>
          </p:nvPr>
        </p:nvSpPr>
        <p:spPr>
          <a:noFill/>
          <a:ln>
            <a:headEnd/>
            <a:tailEnd/>
          </a:ln>
        </p:spPr>
        <p:txBody>
          <a:bodyPr/>
          <a:lstStyle/>
          <a:p>
            <a:fld id="{AE52D75B-EE7F-4D34-BDD0-9B037091861B}" type="slidenum">
              <a:rPr lang="en-US" altLang="zh-CN"/>
              <a:pPr/>
              <a:t>40</a:t>
            </a:fld>
            <a:endParaRPr lang="en-US" altLang="zh-CN"/>
          </a:p>
        </p:txBody>
      </p:sp>
      <p:sp>
        <p:nvSpPr>
          <p:cNvPr id="39941" name="Rectangle 7"/>
          <p:cNvSpPr>
            <a:spLocks noGrp="1" noChangeArrowheads="1"/>
          </p:cNvSpPr>
          <p:nvPr>
            <p:ph idx="4294967295"/>
          </p:nvPr>
        </p:nvSpPr>
        <p:spPr>
          <a:xfrm>
            <a:off x="859672" y="4853487"/>
            <a:ext cx="7608888" cy="914400"/>
          </a:xfrm>
        </p:spPr>
        <p:txBody>
          <a:bodyPr>
            <a:normAutofit/>
          </a:bodyPr>
          <a:lstStyle/>
          <a:p>
            <a:pPr marL="0" indent="0">
              <a:buFontTx/>
              <a:buNone/>
              <a:defRPr/>
            </a:pPr>
            <a:r>
              <a:rPr lang="zh-CN" altLang="en-US" sz="1600" dirty="0">
                <a:solidFill>
                  <a:srgbClr val="0070C0"/>
                </a:solidFill>
                <a:latin typeface="+mj-ea"/>
                <a:ea typeface="+mj-ea"/>
              </a:rPr>
              <a:t>理想</a:t>
            </a:r>
            <a:r>
              <a:rPr lang="zh-CN" altLang="en-US" sz="1600" dirty="0">
                <a:latin typeface="+mj-ea"/>
                <a:ea typeface="+mj-ea"/>
              </a:rPr>
              <a:t>超标量模型执行下有限的</a:t>
            </a:r>
            <a:r>
              <a:rPr lang="en-US" altLang="zh-CN" sz="1600" dirty="0">
                <a:latin typeface="+mj-ea"/>
                <a:ea typeface="+mj-ea"/>
              </a:rPr>
              <a:t>ILP</a:t>
            </a:r>
            <a:r>
              <a:rPr lang="zh-CN" altLang="en-US" sz="1600" dirty="0">
                <a:latin typeface="+mj-ea"/>
                <a:ea typeface="+mj-ea"/>
              </a:rPr>
              <a:t>：无限的资源和存取带宽、完善的预取和重命名机制，但是使用现实的</a:t>
            </a:r>
            <a:r>
              <a:rPr lang="en-US" altLang="zh-CN" sz="1600" dirty="0">
                <a:latin typeface="+mj-ea"/>
                <a:ea typeface="+mj-ea"/>
              </a:rPr>
              <a:t>Cache</a:t>
            </a:r>
            <a:r>
              <a:rPr lang="zh-CN" altLang="en-US" sz="1600" dirty="0">
                <a:latin typeface="+mj-ea"/>
                <a:ea typeface="+mj-ea"/>
              </a:rPr>
              <a:t>。结果：</a:t>
            </a:r>
            <a:r>
              <a:rPr lang="en-US" altLang="zh-CN" sz="1600" dirty="0">
                <a:latin typeface="+mj-ea"/>
                <a:ea typeface="+mj-ea"/>
              </a:rPr>
              <a:t>4</a:t>
            </a:r>
            <a:r>
              <a:rPr lang="zh-CN" altLang="en-US" sz="1600" dirty="0">
                <a:latin typeface="+mj-ea"/>
                <a:ea typeface="+mj-ea"/>
              </a:rPr>
              <a:t>条指令并行取得了最大的</a:t>
            </a:r>
            <a:r>
              <a:rPr lang="en-US" altLang="zh-CN" sz="1600" dirty="0">
                <a:latin typeface="+mj-ea"/>
                <a:ea typeface="+mj-ea"/>
              </a:rPr>
              <a:t>ILP benefit</a:t>
            </a:r>
            <a:r>
              <a:rPr lang="zh-CN" altLang="en-US" sz="1600" dirty="0">
                <a:latin typeface="+mj-ea"/>
                <a:ea typeface="+mj-ea"/>
              </a:rPr>
              <a:t>； </a:t>
            </a:r>
            <a:r>
              <a:rPr lang="en-US" altLang="zh-CN" sz="1600" dirty="0">
                <a:latin typeface="+mj-ea"/>
                <a:ea typeface="+mj-ea"/>
              </a:rPr>
              <a:t>5</a:t>
            </a:r>
            <a:r>
              <a:rPr lang="zh-CN" altLang="en-US" sz="1600" dirty="0">
                <a:latin typeface="+mj-ea"/>
                <a:ea typeface="+mj-ea"/>
              </a:rPr>
              <a:t>以后则收获甚微 </a:t>
            </a:r>
            <a:endParaRPr lang="en-US" altLang="zh-CN" sz="1600" dirty="0">
              <a:latin typeface="+mj-ea"/>
              <a:ea typeface="+mj-ea"/>
            </a:endParaRPr>
          </a:p>
        </p:txBody>
      </p:sp>
      <p:sp>
        <p:nvSpPr>
          <p:cNvPr id="7" name="文本框 6"/>
          <p:cNvSpPr txBox="1"/>
          <p:nvPr/>
        </p:nvSpPr>
        <p:spPr>
          <a:xfrm>
            <a:off x="1722613" y="6008864"/>
            <a:ext cx="4359622" cy="461665"/>
          </a:xfrm>
          <a:prstGeom prst="rect">
            <a:avLst/>
          </a:prstGeom>
          <a:noFill/>
        </p:spPr>
        <p:txBody>
          <a:bodyPr wrap="square" rtlCol="0">
            <a:spAutoFit/>
          </a:bodyPr>
          <a:lstStyle/>
          <a:p>
            <a:r>
              <a:rPr lang="en-US" altLang="zh-CN" sz="2400" b="1" dirty="0"/>
              <a:t>Why do we have very limited ILP?</a:t>
            </a:r>
            <a:endParaRPr lang="zh-CN" altLang="en-US" sz="2400" b="1" dirty="0"/>
          </a:p>
        </p:txBody>
      </p:sp>
      <p:sp>
        <p:nvSpPr>
          <p:cNvPr id="8" name="文本框 7"/>
          <p:cNvSpPr txBox="1"/>
          <p:nvPr/>
        </p:nvSpPr>
        <p:spPr>
          <a:xfrm>
            <a:off x="2095568" y="5461953"/>
            <a:ext cx="6686482" cy="400110"/>
          </a:xfrm>
          <a:prstGeom prst="rect">
            <a:avLst/>
          </a:prstGeom>
          <a:solidFill>
            <a:srgbClr val="FFC000"/>
          </a:solidFill>
        </p:spPr>
        <p:txBody>
          <a:bodyPr wrap="square" rtlCol="0">
            <a:spAutoFit/>
          </a:bodyPr>
          <a:lstStyle/>
          <a:p>
            <a:r>
              <a:rPr lang="zh-CN" altLang="en-US" sz="2000" b="1" dirty="0"/>
              <a:t>平均来讲，每五条指令有一条</a:t>
            </a:r>
            <a:r>
              <a:rPr lang="en-US" altLang="zh-CN" sz="2000" b="1" dirty="0"/>
              <a:t>control transfer instruction</a:t>
            </a:r>
            <a:endParaRPr lang="zh-CN" altLang="en-US" sz="2000" b="1" dirty="0"/>
          </a:p>
        </p:txBody>
      </p:sp>
    </p:spTree>
    <p:extLst>
      <p:ext uri="{BB962C8B-B14F-4D97-AF65-F5344CB8AC3E}">
        <p14:creationId xmlns:p14="http://schemas.microsoft.com/office/powerpoint/2010/main" val="41918901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标题 1"/>
          <p:cNvSpPr>
            <a:spLocks noGrp="1" noChangeArrowheads="1"/>
          </p:cNvSpPr>
          <p:nvPr>
            <p:ph type="title"/>
          </p:nvPr>
        </p:nvSpPr>
        <p:spPr/>
        <p:txBody>
          <a:bodyPr/>
          <a:lstStyle/>
          <a:p>
            <a:pPr eaLnBrk="1" hangingPunct="1"/>
            <a:r>
              <a:rPr lang="zh-CN" altLang="en-US" dirty="0"/>
              <a:t>有关体系结构的新旧观念</a:t>
            </a:r>
          </a:p>
        </p:txBody>
      </p:sp>
      <p:sp>
        <p:nvSpPr>
          <p:cNvPr id="113667" name="内容占位符 2"/>
          <p:cNvSpPr>
            <a:spLocks noGrp="1" noChangeArrowheads="1"/>
          </p:cNvSpPr>
          <p:nvPr>
            <p:ph idx="1"/>
          </p:nvPr>
        </p:nvSpPr>
        <p:spPr/>
        <p:txBody>
          <a:bodyPr>
            <a:normAutofit/>
          </a:bodyPr>
          <a:lstStyle/>
          <a:p>
            <a:pPr eaLnBrk="1" hangingPunct="1"/>
            <a:r>
              <a:rPr lang="en-US" altLang="zh-CN" sz="1800" dirty="0"/>
              <a:t>Old </a:t>
            </a:r>
            <a:r>
              <a:rPr lang="en-US" altLang="zh-CN" sz="1800" dirty="0">
                <a:solidFill>
                  <a:srgbClr val="FF0000"/>
                </a:solidFill>
              </a:rPr>
              <a:t>C</a:t>
            </a:r>
            <a:r>
              <a:rPr lang="en-US" altLang="zh-CN" sz="1800" dirty="0"/>
              <a:t>onventional </a:t>
            </a:r>
            <a:r>
              <a:rPr lang="en-US" altLang="zh-CN" sz="1800" dirty="0">
                <a:solidFill>
                  <a:srgbClr val="FF0000"/>
                </a:solidFill>
              </a:rPr>
              <a:t>W</a:t>
            </a:r>
            <a:r>
              <a:rPr lang="en-US" altLang="zh-CN" sz="1800" dirty="0"/>
              <a:t>isdom: Power is free, Transistors expensive</a:t>
            </a:r>
          </a:p>
          <a:p>
            <a:pPr eaLnBrk="1" hangingPunct="1"/>
            <a:r>
              <a:rPr lang="en-US" altLang="zh-CN" sz="1800" dirty="0"/>
              <a:t>New CW: </a:t>
            </a:r>
            <a:r>
              <a:rPr lang="en-US" altLang="zh-CN" sz="1800" dirty="0">
                <a:solidFill>
                  <a:srgbClr val="0066FF"/>
                </a:solidFill>
              </a:rPr>
              <a:t>“Power wall”</a:t>
            </a:r>
            <a:r>
              <a:rPr lang="en-US" altLang="zh-CN" sz="1800" dirty="0"/>
              <a:t> Power expensive, Transistors free</a:t>
            </a:r>
          </a:p>
          <a:p>
            <a:pPr eaLnBrk="1" hangingPunct="1"/>
            <a:r>
              <a:rPr lang="en-US" altLang="zh-CN" sz="1800" dirty="0"/>
              <a:t>Old CW: </a:t>
            </a:r>
            <a:r>
              <a:rPr lang="zh-CN" altLang="en-US" sz="1800" dirty="0"/>
              <a:t>通过编译、体系结构创新来增加指令级并行</a:t>
            </a:r>
            <a:r>
              <a:rPr lang="en-US" altLang="zh-CN" sz="1800" dirty="0"/>
              <a:t> (Out-of-order, speculation, VLIW, …)</a:t>
            </a:r>
          </a:p>
          <a:p>
            <a:pPr eaLnBrk="1" hangingPunct="1"/>
            <a:r>
              <a:rPr lang="en-US" altLang="zh-CN" sz="1800" dirty="0"/>
              <a:t>New CW: </a:t>
            </a:r>
            <a:r>
              <a:rPr lang="en-US" altLang="zh-CN" sz="1800" dirty="0">
                <a:solidFill>
                  <a:srgbClr val="0066FF"/>
                </a:solidFill>
              </a:rPr>
              <a:t>“ILP wall”</a:t>
            </a:r>
            <a:r>
              <a:rPr lang="en-US" altLang="zh-CN" sz="1800" dirty="0"/>
              <a:t> </a:t>
            </a:r>
            <a:r>
              <a:rPr lang="zh-CN" altLang="en-US" sz="1800" dirty="0"/>
              <a:t>挖掘指令级并行的收益越来越小</a:t>
            </a:r>
            <a:endParaRPr lang="en-US" altLang="zh-CN" sz="1800" dirty="0"/>
          </a:p>
          <a:p>
            <a:pPr eaLnBrk="1" hangingPunct="1"/>
            <a:r>
              <a:rPr lang="en-US" altLang="zh-CN" sz="1800" dirty="0"/>
              <a:t>Old CW: </a:t>
            </a:r>
            <a:r>
              <a:rPr lang="zh-CN" altLang="en-US" sz="1800" dirty="0"/>
              <a:t>乘法器速度较慢，访存速度比较快</a:t>
            </a:r>
            <a:endParaRPr lang="en-US" altLang="zh-CN" sz="1800" dirty="0"/>
          </a:p>
          <a:p>
            <a:pPr eaLnBrk="1" hangingPunct="1"/>
            <a:r>
              <a:rPr lang="en-US" altLang="zh-CN" sz="1800" dirty="0"/>
              <a:t>New CW: </a:t>
            </a:r>
            <a:r>
              <a:rPr lang="en-US" altLang="zh-CN" sz="1800" dirty="0">
                <a:solidFill>
                  <a:srgbClr val="0066FF"/>
                </a:solidFill>
              </a:rPr>
              <a:t>“Memory wall”</a:t>
            </a:r>
            <a:r>
              <a:rPr lang="en-US" altLang="zh-CN" sz="1800" dirty="0"/>
              <a:t> </a:t>
            </a:r>
            <a:r>
              <a:rPr lang="zh-CN" altLang="en-US" sz="1800" dirty="0"/>
              <a:t>乘法器速度提升了，访存成为瓶颈</a:t>
            </a:r>
            <a:br>
              <a:rPr lang="en-US" altLang="zh-CN" sz="1800" dirty="0"/>
            </a:br>
            <a:r>
              <a:rPr lang="en-US" altLang="zh-CN" sz="1800" dirty="0"/>
              <a:t>(200 clock cycles to DRAM memory, 4 clocks for multiply)</a:t>
            </a:r>
          </a:p>
          <a:p>
            <a:pPr eaLnBrk="1" hangingPunct="1"/>
            <a:r>
              <a:rPr lang="en-US" altLang="zh-CN" sz="1800" dirty="0"/>
              <a:t>Old CW: </a:t>
            </a:r>
            <a:r>
              <a:rPr lang="zh-CN" altLang="en-US" sz="1800" dirty="0"/>
              <a:t>单处理器性能</a:t>
            </a:r>
            <a:r>
              <a:rPr lang="en-US" altLang="zh-CN" sz="1800" dirty="0"/>
              <a:t>2X / 1.5 </a:t>
            </a:r>
            <a:r>
              <a:rPr lang="en-US" altLang="zh-CN" sz="1800" dirty="0" err="1"/>
              <a:t>yrs</a:t>
            </a:r>
            <a:endParaRPr lang="en-US" altLang="zh-CN" sz="1800" dirty="0"/>
          </a:p>
          <a:p>
            <a:pPr eaLnBrk="1" hangingPunct="1"/>
            <a:r>
              <a:rPr lang="en-US" altLang="zh-CN" sz="1800" dirty="0"/>
              <a:t>New CW: </a:t>
            </a:r>
            <a:r>
              <a:rPr lang="en-US" altLang="zh-CN" sz="1800" dirty="0">
                <a:solidFill>
                  <a:srgbClr val="0066FF"/>
                </a:solidFill>
              </a:rPr>
              <a:t>Power Wall</a:t>
            </a:r>
            <a:r>
              <a:rPr lang="en-US" altLang="zh-CN" sz="1800" dirty="0"/>
              <a:t> + </a:t>
            </a:r>
            <a:r>
              <a:rPr lang="en-US" altLang="zh-CN" sz="1800" dirty="0">
                <a:solidFill>
                  <a:srgbClr val="0066FF"/>
                </a:solidFill>
              </a:rPr>
              <a:t>ILP Wall</a:t>
            </a:r>
            <a:r>
              <a:rPr lang="en-US" altLang="zh-CN" sz="1800" dirty="0"/>
              <a:t> + </a:t>
            </a:r>
            <a:r>
              <a:rPr lang="en-US" altLang="zh-CN" sz="1800" dirty="0">
                <a:solidFill>
                  <a:srgbClr val="0066FF"/>
                </a:solidFill>
              </a:rPr>
              <a:t>Memory Wall</a:t>
            </a:r>
            <a:r>
              <a:rPr lang="en-US" altLang="zh-CN" sz="1800" dirty="0"/>
              <a:t> = </a:t>
            </a:r>
            <a:r>
              <a:rPr lang="en-US" altLang="zh-CN" sz="1800" dirty="0">
                <a:solidFill>
                  <a:srgbClr val="0066FF"/>
                </a:solidFill>
              </a:rPr>
              <a:t>Brick Wall</a:t>
            </a:r>
          </a:p>
          <a:p>
            <a:pPr lvl="1" eaLnBrk="1" hangingPunct="1"/>
            <a:r>
              <a:rPr lang="zh-CN" altLang="en-US" sz="2400" dirty="0"/>
              <a:t>单处理器性能</a:t>
            </a:r>
            <a:r>
              <a:rPr lang="en-US" altLang="zh-CN" sz="2400" dirty="0"/>
              <a:t> 2X / 5(?) </a:t>
            </a:r>
            <a:r>
              <a:rPr lang="en-US" altLang="zh-CN" sz="2400" dirty="0" err="1"/>
              <a:t>yrs</a:t>
            </a:r>
            <a:endParaRPr lang="en-US" altLang="zh-CN" sz="2400" dirty="0"/>
          </a:p>
          <a:p>
            <a:pPr eaLnBrk="1" hangingPunct="1">
              <a:buFontTx/>
              <a:buNone/>
            </a:pPr>
            <a:r>
              <a:rPr lang="en-US" altLang="zh-CN" sz="1800" dirty="0">
                <a:sym typeface="Symbol" pitchFamily="18" charset="2"/>
              </a:rPr>
              <a:t>	 </a:t>
            </a:r>
            <a:r>
              <a:rPr lang="zh-CN" altLang="en-US" sz="1800" dirty="0">
                <a:sym typeface="Symbol" pitchFamily="18" charset="2"/>
              </a:rPr>
              <a:t>芯片设计的巨大变化</a:t>
            </a:r>
            <a:r>
              <a:rPr lang="en-US" altLang="zh-CN" sz="1800" dirty="0"/>
              <a:t>: multiple “cores” </a:t>
            </a:r>
            <a:br>
              <a:rPr lang="en-US" altLang="zh-CN" sz="1800" dirty="0"/>
            </a:br>
            <a:r>
              <a:rPr lang="en-US" altLang="zh-CN" sz="1800" dirty="0"/>
              <a:t>	(2X processors per chip / ~ 2 years)</a:t>
            </a:r>
          </a:p>
          <a:p>
            <a:pPr lvl="2"/>
            <a:r>
              <a:rPr lang="zh-CN" altLang="en-US" sz="2000" dirty="0">
                <a:solidFill>
                  <a:srgbClr val="0070C0"/>
                </a:solidFill>
              </a:rPr>
              <a:t>越简单的处理器越节能</a:t>
            </a:r>
            <a:endParaRPr lang="zh-CN" altLang="en-US" sz="1600" dirty="0">
              <a:solidFill>
                <a:srgbClr val="0070C0"/>
              </a:solidFill>
            </a:endParaRPr>
          </a:p>
        </p:txBody>
      </p:sp>
      <p:sp>
        <p:nvSpPr>
          <p:cNvPr id="113668" name="日期占位符 3"/>
          <p:cNvSpPr>
            <a:spLocks noGrp="1" noChangeArrowheads="1"/>
          </p:cNvSpPr>
          <p:nvPr>
            <p:ph type="dt" sz="half" idx="10"/>
          </p:nvPr>
        </p:nvSpPr>
        <p:spPr>
          <a:noFill/>
          <a:ln>
            <a:headEnd/>
            <a:tailEnd/>
          </a:ln>
        </p:spPr>
        <p:txBody>
          <a:bodyPr>
            <a:prstTxWarp prst="textNoShape">
              <a:avLst/>
            </a:prstTxWarp>
          </a:bodyPr>
          <a:lstStyle/>
          <a:p>
            <a:fld id="{4B804114-6059-4C1B-971B-0175B65F24D6}" type="datetime1">
              <a:rPr lang="en-US" altLang="zh-CN" smtClean="0"/>
              <a:pPr/>
              <a:t>2/29/24</a:t>
            </a:fld>
            <a:endParaRPr lang="en-US" altLang="zh-CN"/>
          </a:p>
        </p:txBody>
      </p:sp>
      <p:sp>
        <p:nvSpPr>
          <p:cNvPr id="113670" name="灯片编号占位符 1"/>
          <p:cNvSpPr>
            <a:spLocks noGrp="1" noChangeArrowheads="1"/>
          </p:cNvSpPr>
          <p:nvPr>
            <p:ph type="sldNum" sz="quarter" idx="12"/>
          </p:nvPr>
        </p:nvSpPr>
        <p:spPr>
          <a:noFill/>
          <a:ln>
            <a:headEnd/>
            <a:tailEnd/>
          </a:ln>
        </p:spPr>
        <p:txBody>
          <a:bodyPr/>
          <a:lstStyle/>
          <a:p>
            <a:fld id="{EFF24229-DE18-4135-B5EE-B0CBDC004A2D}" type="slidenum">
              <a:rPr lang="en-US" altLang="zh-CN"/>
              <a:pPr/>
              <a:t>41</a:t>
            </a:fld>
            <a:endParaRPr lang="en-US" altLang="zh-CN"/>
          </a:p>
        </p:txBody>
      </p:sp>
    </p:spTree>
    <p:extLst>
      <p:ext uri="{BB962C8B-B14F-4D97-AF65-F5344CB8AC3E}">
        <p14:creationId xmlns:p14="http://schemas.microsoft.com/office/powerpoint/2010/main" val="307433398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标题 1"/>
          <p:cNvSpPr>
            <a:spLocks noGrp="1"/>
          </p:cNvSpPr>
          <p:nvPr>
            <p:ph type="title"/>
          </p:nvPr>
        </p:nvSpPr>
        <p:spPr/>
        <p:txBody>
          <a:bodyPr/>
          <a:lstStyle/>
          <a:p>
            <a:r>
              <a:rPr lang="zh-CN" altLang="en-US"/>
              <a:t>计算机安全现状及挑战</a:t>
            </a:r>
          </a:p>
        </p:txBody>
      </p:sp>
      <p:sp>
        <p:nvSpPr>
          <p:cNvPr id="114691" name="内容占位符 2"/>
          <p:cNvSpPr>
            <a:spLocks noGrp="1"/>
          </p:cNvSpPr>
          <p:nvPr>
            <p:ph idx="1"/>
          </p:nvPr>
        </p:nvSpPr>
        <p:spPr/>
        <p:txBody>
          <a:bodyPr>
            <a:normAutofit fontScale="85000" lnSpcReduction="20000"/>
          </a:bodyPr>
          <a:lstStyle/>
          <a:p>
            <a:r>
              <a:rPr lang="zh-CN" altLang="en-US" dirty="0"/>
              <a:t>虽然目前有一些保护措施，但没有很好使用</a:t>
            </a:r>
            <a:endParaRPr lang="en-US" altLang="zh-CN" dirty="0"/>
          </a:p>
          <a:p>
            <a:pPr lvl="1"/>
            <a:r>
              <a:rPr lang="zh-CN" altLang="en-US" dirty="0"/>
              <a:t>域、环等机制</a:t>
            </a:r>
            <a:endParaRPr lang="en-US" altLang="zh-CN" dirty="0"/>
          </a:p>
          <a:p>
            <a:pPr lvl="1"/>
            <a:r>
              <a:rPr lang="zh-CN" altLang="en-US" dirty="0"/>
              <a:t>似乎作用不大，并且开销较高</a:t>
            </a:r>
            <a:endParaRPr lang="en-US" altLang="zh-CN" dirty="0"/>
          </a:p>
          <a:p>
            <a:r>
              <a:rPr lang="zh-CN" altLang="en-US" dirty="0"/>
              <a:t>过去希望：软件能够消除攻击路径</a:t>
            </a:r>
            <a:endParaRPr lang="en-US" altLang="zh-CN" dirty="0"/>
          </a:p>
          <a:p>
            <a:pPr lvl="1"/>
            <a:r>
              <a:rPr lang="zh-CN" altLang="en-US" dirty="0"/>
              <a:t>程序验证</a:t>
            </a:r>
            <a:endParaRPr lang="en-US" altLang="zh-CN" dirty="0"/>
          </a:p>
          <a:p>
            <a:pPr lvl="1"/>
            <a:r>
              <a:rPr lang="zh-CN" altLang="en-US" dirty="0"/>
              <a:t>内核态、用户态</a:t>
            </a:r>
            <a:endParaRPr lang="en-US" altLang="zh-CN" dirty="0"/>
          </a:p>
          <a:p>
            <a:r>
              <a:rPr lang="en-US" altLang="zh-CN" dirty="0" err="1"/>
              <a:t>Spectre</a:t>
            </a:r>
            <a:r>
              <a:rPr lang="en-US" altLang="zh-CN" dirty="0"/>
              <a:t> &amp; meltdown</a:t>
            </a:r>
            <a:r>
              <a:rPr lang="zh-CN" altLang="en-US" dirty="0"/>
              <a:t>漏洞</a:t>
            </a:r>
            <a:r>
              <a:rPr lang="en-US" altLang="zh-CN" dirty="0"/>
              <a:t>: </a:t>
            </a:r>
            <a:r>
              <a:rPr lang="zh-CN" altLang="en-US" dirty="0"/>
              <a:t>利用推断执行机制</a:t>
            </a:r>
            <a:r>
              <a:rPr lang="en-US" altLang="zh-CN" dirty="0"/>
              <a:t>=&gt;</a:t>
            </a:r>
            <a:r>
              <a:rPr lang="zh-CN" altLang="en-US" dirty="0"/>
              <a:t>时序攻击</a:t>
            </a:r>
            <a:endParaRPr lang="en-US" altLang="zh-CN" dirty="0"/>
          </a:p>
          <a:p>
            <a:r>
              <a:rPr lang="zh-CN" altLang="en-US" dirty="0"/>
              <a:t>许多微体系架构存在这类漏洞，这些漏洞是体系结构定义的</a:t>
            </a:r>
            <a:r>
              <a:rPr lang="en-US" altLang="zh-CN" dirty="0"/>
              <a:t>bug</a:t>
            </a:r>
          </a:p>
          <a:p>
            <a:r>
              <a:rPr lang="zh-CN" altLang="en-US" dirty="0"/>
              <a:t>需要</a:t>
            </a:r>
            <a:r>
              <a:rPr lang="en-US" altLang="zh-CN" dirty="0"/>
              <a:t>CA2.0</a:t>
            </a:r>
            <a:r>
              <a:rPr lang="zh-CN" altLang="en-US" dirty="0"/>
              <a:t>来避免利用这类漏洞的攻击</a:t>
            </a:r>
            <a:endParaRPr lang="en-US" altLang="zh-CN" dirty="0"/>
          </a:p>
          <a:p>
            <a:r>
              <a:rPr lang="zh-CN" altLang="en-US" dirty="0"/>
              <a:t>硬件必须有助于安全系统的建立</a:t>
            </a:r>
          </a:p>
        </p:txBody>
      </p:sp>
      <p:sp>
        <p:nvSpPr>
          <p:cNvPr id="114692" name="日期占位符 3"/>
          <p:cNvSpPr>
            <a:spLocks noGrp="1"/>
          </p:cNvSpPr>
          <p:nvPr>
            <p:ph type="dt" sz="half" idx="10"/>
          </p:nvPr>
        </p:nvSpPr>
        <p:spPr/>
        <p:txBody>
          <a:bodyPr/>
          <a:lstStyle/>
          <a:p>
            <a:fld id="{5A66506A-A8BE-4307-8DBC-452481721452}" type="datetime1">
              <a:rPr lang="en-US" altLang="zh-CN" smtClean="0"/>
              <a:pPr/>
              <a:t>2/29/24</a:t>
            </a:fld>
            <a:endParaRPr lang="en-US" altLang="zh-CN"/>
          </a:p>
        </p:txBody>
      </p:sp>
      <p:sp>
        <p:nvSpPr>
          <p:cNvPr id="5" name="灯片编号占位符 4"/>
          <p:cNvSpPr>
            <a:spLocks noGrp="1"/>
          </p:cNvSpPr>
          <p:nvPr>
            <p:ph type="sldNum" sz="quarter" idx="12"/>
          </p:nvPr>
        </p:nvSpPr>
        <p:spPr/>
        <p:txBody>
          <a:bodyPr/>
          <a:lstStyle/>
          <a:p>
            <a:fld id="{7953984E-0717-4331-B92C-05AA86C678F7}" type="slidenum">
              <a:rPr lang="zh-CN" altLang="en-US" smtClean="0"/>
              <a:pPr/>
              <a:t>42</a:t>
            </a:fld>
            <a:endParaRPr lang="zh-CN" altLang="en-US"/>
          </a:p>
        </p:txBody>
      </p:sp>
    </p:spTree>
    <p:extLst>
      <p:ext uri="{BB962C8B-B14F-4D97-AF65-F5344CB8AC3E}">
        <p14:creationId xmlns:p14="http://schemas.microsoft.com/office/powerpoint/2010/main" val="384178742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p:cNvSpPr>
            <a:spLocks noGrp="1" noChangeArrowheads="1"/>
          </p:cNvSpPr>
          <p:nvPr>
            <p:ph type="title"/>
          </p:nvPr>
        </p:nvSpPr>
        <p:spPr/>
        <p:txBody>
          <a:bodyPr>
            <a:normAutofit fontScale="90000"/>
          </a:bodyPr>
          <a:lstStyle/>
          <a:p>
            <a:r>
              <a:rPr lang="zh-CN" altLang="en-US"/>
              <a:t>小结：计算机系统设计方面的巨大变化</a:t>
            </a:r>
          </a:p>
        </p:txBody>
      </p:sp>
      <p:sp>
        <p:nvSpPr>
          <p:cNvPr id="5" name="Content Placeholder 4"/>
          <p:cNvSpPr>
            <a:spLocks noGrp="1" noChangeArrowheads="1"/>
          </p:cNvSpPr>
          <p:nvPr>
            <p:ph idx="1"/>
          </p:nvPr>
        </p:nvSpPr>
        <p:spPr>
          <a:xfrm>
            <a:off x="457200" y="1147156"/>
            <a:ext cx="8229600" cy="5163109"/>
          </a:xfrm>
        </p:spPr>
        <p:txBody>
          <a:bodyPr>
            <a:normAutofit fontScale="55000" lnSpcReduction="20000"/>
          </a:bodyPr>
          <a:lstStyle/>
          <a:p>
            <a:pPr>
              <a:lnSpc>
                <a:spcPct val="120000"/>
              </a:lnSpc>
            </a:pPr>
            <a:r>
              <a:rPr lang="zh-CN" altLang="en-US" dirty="0"/>
              <a:t>在过去的</a:t>
            </a:r>
            <a:r>
              <a:rPr lang="en-US" altLang="zh-CN" dirty="0"/>
              <a:t>50</a:t>
            </a:r>
            <a:r>
              <a:rPr lang="zh-CN" altLang="en-US" dirty="0"/>
              <a:t>年，</a:t>
            </a:r>
            <a:r>
              <a:rPr lang="en-US" altLang="zh-CN" dirty="0"/>
              <a:t>Moore’s law</a:t>
            </a:r>
            <a:r>
              <a:rPr lang="zh-CN" altLang="en-US" dirty="0"/>
              <a:t>和</a:t>
            </a:r>
            <a:r>
              <a:rPr lang="en-US" altLang="zh-CN" dirty="0"/>
              <a:t>Dennard scaling(</a:t>
            </a:r>
            <a:r>
              <a:rPr lang="zh-CN" altLang="en-US" dirty="0"/>
              <a:t>登纳德缩放比例定律</a:t>
            </a:r>
            <a:r>
              <a:rPr lang="en-US" altLang="zh-CN" dirty="0"/>
              <a:t>)</a:t>
            </a:r>
            <a:r>
              <a:rPr lang="zh-CN" altLang="en-US" dirty="0"/>
              <a:t>主宰着芯片产业的发展</a:t>
            </a:r>
            <a:endParaRPr lang="en-US" altLang="zh-CN" dirty="0"/>
          </a:p>
          <a:p>
            <a:pPr lvl="1">
              <a:lnSpc>
                <a:spcPct val="120000"/>
              </a:lnSpc>
            </a:pPr>
            <a:r>
              <a:rPr lang="en-US" altLang="zh-CN" dirty="0"/>
              <a:t>Moore</a:t>
            </a:r>
            <a:r>
              <a:rPr lang="zh-CN" altLang="en-US" dirty="0"/>
              <a:t> </a:t>
            </a:r>
            <a:r>
              <a:rPr lang="en-US" altLang="zh-CN" dirty="0"/>
              <a:t>1965</a:t>
            </a:r>
            <a:r>
              <a:rPr lang="zh-CN" altLang="en-US" dirty="0"/>
              <a:t>年预测：晶体管数量随着尺寸缩小按接近平方关系增长（每</a:t>
            </a:r>
            <a:r>
              <a:rPr lang="en-US" altLang="zh-CN" dirty="0"/>
              <a:t>18</a:t>
            </a:r>
            <a:r>
              <a:rPr lang="zh-CN" altLang="en-US" dirty="0"/>
              <a:t>个月</a:t>
            </a:r>
            <a:r>
              <a:rPr lang="en-US" altLang="zh-CN" dirty="0"/>
              <a:t>2X</a:t>
            </a:r>
            <a:r>
              <a:rPr lang="zh-CN" altLang="en-US" dirty="0"/>
              <a:t>）</a:t>
            </a:r>
            <a:endParaRPr lang="en-US" altLang="zh-CN" dirty="0"/>
          </a:p>
          <a:p>
            <a:pPr lvl="1">
              <a:lnSpc>
                <a:spcPct val="120000"/>
              </a:lnSpc>
            </a:pPr>
            <a:r>
              <a:rPr lang="en-US" altLang="zh-CN" dirty="0"/>
              <a:t>Dennard</a:t>
            </a:r>
            <a:r>
              <a:rPr lang="zh-CN" altLang="en-US" dirty="0"/>
              <a:t> </a:t>
            </a:r>
            <a:r>
              <a:rPr lang="en-US" altLang="zh-CN" dirty="0"/>
              <a:t>1974</a:t>
            </a:r>
            <a:r>
              <a:rPr lang="zh-CN" altLang="en-US" dirty="0"/>
              <a:t>年预测：晶体管尺寸变小，功耗会同比变小（相同面积下功耗不变）</a:t>
            </a:r>
            <a:endParaRPr lang="en-US" altLang="zh-CN" dirty="0"/>
          </a:p>
          <a:p>
            <a:pPr lvl="1">
              <a:lnSpc>
                <a:spcPct val="120000"/>
              </a:lnSpc>
            </a:pPr>
            <a:r>
              <a:rPr lang="zh-CN" altLang="en-US" dirty="0"/>
              <a:t>工艺技术的进步可在不改变软件模型的情况下，持续地提高系统性能</a:t>
            </a:r>
            <a:r>
              <a:rPr lang="en-US" altLang="zh-CN" dirty="0"/>
              <a:t>/</a:t>
            </a:r>
            <a:r>
              <a:rPr lang="zh-CN" altLang="en-US" dirty="0"/>
              <a:t>能耗比</a:t>
            </a:r>
          </a:p>
          <a:p>
            <a:pPr>
              <a:lnSpc>
                <a:spcPct val="120000"/>
              </a:lnSpc>
            </a:pPr>
            <a:r>
              <a:rPr lang="zh-CN" altLang="en-US" dirty="0"/>
              <a:t>最近</a:t>
            </a:r>
            <a:r>
              <a:rPr lang="en-US" altLang="zh-CN" dirty="0"/>
              <a:t>10</a:t>
            </a:r>
            <a:r>
              <a:rPr lang="zh-CN" altLang="en-US" dirty="0"/>
              <a:t>年间，工艺技术的发展受到了很大制约</a:t>
            </a:r>
          </a:p>
          <a:p>
            <a:pPr lvl="1">
              <a:lnSpc>
                <a:spcPct val="120000"/>
              </a:lnSpc>
            </a:pPr>
            <a:r>
              <a:rPr lang="en-US" altLang="zh-CN" dirty="0"/>
              <a:t>Dennard scaling over (supply voltage ~fixed)</a:t>
            </a:r>
          </a:p>
          <a:p>
            <a:pPr lvl="1">
              <a:lnSpc>
                <a:spcPct val="120000"/>
              </a:lnSpc>
            </a:pPr>
            <a:r>
              <a:rPr lang="en-US" altLang="zh-CN" dirty="0"/>
              <a:t>Moore’s Law (cost/transistor) over?</a:t>
            </a:r>
          </a:p>
          <a:p>
            <a:pPr lvl="1">
              <a:lnSpc>
                <a:spcPct val="120000"/>
              </a:lnSpc>
            </a:pPr>
            <a:r>
              <a:rPr lang="en-US" altLang="zh-CN" dirty="0"/>
              <a:t>Energy efficiency constrains everything</a:t>
            </a:r>
          </a:p>
          <a:p>
            <a:pPr lvl="1">
              <a:lnSpc>
                <a:spcPct val="120000"/>
              </a:lnSpc>
            </a:pPr>
            <a:r>
              <a:rPr lang="en-US" altLang="zh-CN" dirty="0"/>
              <a:t>……</a:t>
            </a:r>
          </a:p>
          <a:p>
            <a:pPr>
              <a:lnSpc>
                <a:spcPct val="120000"/>
              </a:lnSpc>
            </a:pPr>
            <a:r>
              <a:rPr lang="zh-CN" altLang="en-US" dirty="0"/>
              <a:t>功耗问题成为系统结构设计必须考虑的问题</a:t>
            </a:r>
            <a:endParaRPr lang="en-US" altLang="zh-CN" dirty="0"/>
          </a:p>
          <a:p>
            <a:pPr>
              <a:lnSpc>
                <a:spcPct val="120000"/>
              </a:lnSpc>
            </a:pPr>
            <a:r>
              <a:rPr lang="zh-CN" altLang="en-US" dirty="0"/>
              <a:t>软件设计者必须考虑</a:t>
            </a:r>
            <a:r>
              <a:rPr lang="en-US" altLang="zh-CN" dirty="0"/>
              <a:t>:</a:t>
            </a:r>
          </a:p>
          <a:p>
            <a:pPr lvl="1">
              <a:lnSpc>
                <a:spcPct val="120000"/>
              </a:lnSpc>
            </a:pPr>
            <a:r>
              <a:rPr lang="en-US" altLang="zh-CN" dirty="0">
                <a:solidFill>
                  <a:srgbClr val="0070C0"/>
                </a:solidFill>
              </a:rPr>
              <a:t>Paralle</a:t>
            </a:r>
            <a:r>
              <a:rPr lang="en-US" altLang="zh-CN" dirty="0"/>
              <a:t>l systems</a:t>
            </a:r>
          </a:p>
          <a:p>
            <a:pPr lvl="1">
              <a:lnSpc>
                <a:spcPct val="120000"/>
              </a:lnSpc>
            </a:pPr>
            <a:r>
              <a:rPr lang="en-US" altLang="zh-CN" dirty="0"/>
              <a:t>Heterogeneous systems</a:t>
            </a:r>
          </a:p>
          <a:p>
            <a:pPr lvl="1">
              <a:lnSpc>
                <a:spcPct val="120000"/>
              </a:lnSpc>
            </a:pPr>
            <a:endParaRPr lang="en-US" altLang="zh-CN" dirty="0"/>
          </a:p>
          <a:p>
            <a:pPr>
              <a:lnSpc>
                <a:spcPct val="120000"/>
              </a:lnSpc>
            </a:pPr>
            <a:endParaRPr lang="en-US" altLang="zh-CN" dirty="0"/>
          </a:p>
        </p:txBody>
      </p:sp>
      <p:sp>
        <p:nvSpPr>
          <p:cNvPr id="115716" name="日期占位符 1"/>
          <p:cNvSpPr>
            <a:spLocks noGrp="1" noChangeArrowheads="1"/>
          </p:cNvSpPr>
          <p:nvPr>
            <p:ph type="dt" sz="half" idx="10"/>
          </p:nvPr>
        </p:nvSpPr>
        <p:spPr/>
        <p:txBody>
          <a:bodyPr/>
          <a:lstStyle/>
          <a:p>
            <a:fld id="{72D4B83C-B09A-4AF8-86A5-ACA95450F536}" type="datetime1">
              <a:rPr lang="en-US" altLang="zh-CN" smtClean="0"/>
              <a:pPr/>
              <a:t>2/29/24</a:t>
            </a:fld>
            <a:endParaRPr lang="en-US" altLang="zh-CN"/>
          </a:p>
        </p:txBody>
      </p:sp>
      <p:sp>
        <p:nvSpPr>
          <p:cNvPr id="115718" name="灯片编号占位符 1"/>
          <p:cNvSpPr>
            <a:spLocks noGrp="1" noChangeArrowheads="1"/>
          </p:cNvSpPr>
          <p:nvPr>
            <p:ph type="sldNum" sz="quarter" idx="12"/>
          </p:nvPr>
        </p:nvSpPr>
        <p:spPr/>
        <p:txBody>
          <a:bodyPr/>
          <a:lstStyle/>
          <a:p>
            <a:fld id="{B1C64465-E7AB-482B-9860-CC94C1EAD0C4}" type="slidenum">
              <a:rPr lang="en-US" altLang="zh-CN" smtClean="0"/>
              <a:pPr/>
              <a:t>43</a:t>
            </a:fld>
            <a:endParaRPr lang="en-US" altLang="zh-CN"/>
          </a:p>
        </p:txBody>
      </p:sp>
    </p:spTree>
    <p:extLst>
      <p:ext uri="{BB962C8B-B14F-4D97-AF65-F5344CB8AC3E}">
        <p14:creationId xmlns:p14="http://schemas.microsoft.com/office/powerpoint/2010/main" val="408385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p:txBody>
          <a:bodyPr/>
          <a:lstStyle/>
          <a:p>
            <a:r>
              <a:rPr lang="zh-CN" altLang="en-US" dirty="0"/>
              <a:t>小结：体系结构挑战性问题</a:t>
            </a:r>
          </a:p>
        </p:txBody>
      </p:sp>
      <p:sp>
        <p:nvSpPr>
          <p:cNvPr id="116739" name="内容占位符 2"/>
          <p:cNvSpPr>
            <a:spLocks noGrp="1"/>
          </p:cNvSpPr>
          <p:nvPr>
            <p:ph idx="1"/>
          </p:nvPr>
        </p:nvSpPr>
        <p:spPr/>
        <p:txBody>
          <a:bodyPr/>
          <a:lstStyle/>
          <a:p>
            <a:r>
              <a:rPr lang="zh-CN" altLang="en-US" dirty="0"/>
              <a:t>性能提升处于停滞状态</a:t>
            </a:r>
            <a:endParaRPr lang="en-US" altLang="zh-CN" dirty="0"/>
          </a:p>
          <a:p>
            <a:pPr lvl="1"/>
            <a:r>
              <a:rPr lang="en-US" altLang="zh-CN" dirty="0"/>
              <a:t>Moore</a:t>
            </a:r>
            <a:r>
              <a:rPr lang="zh-CN" altLang="en-US" dirty="0"/>
              <a:t>定律正在减速</a:t>
            </a:r>
            <a:endParaRPr lang="en-US" altLang="zh-CN" dirty="0"/>
          </a:p>
          <a:p>
            <a:pPr lvl="1"/>
            <a:r>
              <a:rPr lang="zh-CN" altLang="en-US" dirty="0"/>
              <a:t>邓纳德缩放定律正在失效</a:t>
            </a:r>
            <a:endParaRPr lang="en-US" altLang="zh-CN" dirty="0"/>
          </a:p>
          <a:p>
            <a:pPr lvl="2"/>
            <a:r>
              <a:rPr lang="zh-CN" altLang="en-US" dirty="0"/>
              <a:t>微体系架构技术：指令集并行、多核等技术的低效会消耗能量</a:t>
            </a:r>
            <a:endParaRPr lang="en-US" altLang="zh-CN" dirty="0"/>
          </a:p>
          <a:p>
            <a:pPr lvl="1"/>
            <a:endParaRPr lang="zh-CN" altLang="en-US" dirty="0"/>
          </a:p>
        </p:txBody>
      </p:sp>
      <p:sp>
        <p:nvSpPr>
          <p:cNvPr id="116740" name="日期占位符 3"/>
          <p:cNvSpPr>
            <a:spLocks noGrp="1"/>
          </p:cNvSpPr>
          <p:nvPr>
            <p:ph type="dt" sz="half" idx="10"/>
          </p:nvPr>
        </p:nvSpPr>
        <p:spPr/>
        <p:txBody>
          <a:bodyPr/>
          <a:lstStyle/>
          <a:p>
            <a:fld id="{66580382-D525-4EAA-ACD8-0EAC1264CD79}" type="datetime1">
              <a:rPr lang="en-US" altLang="zh-CN" smtClean="0"/>
              <a:pPr/>
              <a:t>2/29/24</a:t>
            </a:fld>
            <a:endParaRPr lang="en-US" altLang="zh-CN"/>
          </a:p>
        </p:txBody>
      </p:sp>
      <p:sp>
        <p:nvSpPr>
          <p:cNvPr id="5" name="灯片编号占位符 4"/>
          <p:cNvSpPr>
            <a:spLocks noGrp="1"/>
          </p:cNvSpPr>
          <p:nvPr>
            <p:ph type="sldNum" sz="quarter" idx="12"/>
          </p:nvPr>
        </p:nvSpPr>
        <p:spPr/>
        <p:txBody>
          <a:bodyPr/>
          <a:lstStyle/>
          <a:p>
            <a:fld id="{7953984E-0717-4331-B92C-05AA86C678F7}" type="slidenum">
              <a:rPr lang="zh-CN" altLang="en-US" smtClean="0"/>
              <a:pPr/>
              <a:t>44</a:t>
            </a:fld>
            <a:endParaRPr lang="zh-CN" altLang="en-US"/>
          </a:p>
        </p:txBody>
      </p:sp>
    </p:spTree>
    <p:extLst>
      <p:ext uri="{BB962C8B-B14F-4D97-AF65-F5344CB8AC3E}">
        <p14:creationId xmlns:p14="http://schemas.microsoft.com/office/powerpoint/2010/main" val="265232981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lstStyle/>
          <a:p>
            <a:r>
              <a:rPr lang="zh-CN" altLang="en-US"/>
              <a:t>现代体系结构发展趋势</a:t>
            </a:r>
            <a:endParaRPr lang="en-US" altLang="en-US"/>
          </a:p>
        </p:txBody>
      </p:sp>
      <p:sp>
        <p:nvSpPr>
          <p:cNvPr id="120836" name="Rectangle 3"/>
          <p:cNvSpPr>
            <a:spLocks noGrp="1" noChangeArrowheads="1"/>
          </p:cNvSpPr>
          <p:nvPr>
            <p:ph idx="1"/>
          </p:nvPr>
        </p:nvSpPr>
        <p:spPr/>
        <p:txBody>
          <a:bodyPr>
            <a:normAutofit fontScale="85000" lnSpcReduction="20000"/>
          </a:bodyPr>
          <a:lstStyle/>
          <a:p>
            <a:r>
              <a:rPr lang="zh-CN" altLang="en-US" dirty="0"/>
              <a:t>性能提升的基本手段：</a:t>
            </a:r>
            <a:r>
              <a:rPr lang="zh-CN" altLang="en-US" dirty="0">
                <a:solidFill>
                  <a:srgbClr val="0070C0"/>
                </a:solidFill>
              </a:rPr>
              <a:t>并行</a:t>
            </a:r>
            <a:endParaRPr lang="en-US" altLang="en-US" dirty="0">
              <a:solidFill>
                <a:srgbClr val="0070C0"/>
              </a:solidFill>
            </a:endParaRPr>
          </a:p>
          <a:p>
            <a:r>
              <a:rPr lang="zh-CN" altLang="en-US" dirty="0"/>
              <a:t>应用需求</a:t>
            </a:r>
            <a:endParaRPr lang="en-US" altLang="en-US" dirty="0"/>
          </a:p>
          <a:p>
            <a:pPr lvl="1"/>
            <a:r>
              <a:rPr lang="zh-CN" altLang="en-US" dirty="0">
                <a:solidFill>
                  <a:srgbClr val="0070C0"/>
                </a:solidFill>
              </a:rPr>
              <a:t>计算的需求不断增长</a:t>
            </a:r>
            <a:r>
              <a:rPr lang="zh-CN" altLang="en-US" dirty="0"/>
              <a:t>，如</a:t>
            </a:r>
            <a:r>
              <a:rPr lang="en-US" altLang="en-US" dirty="0"/>
              <a:t>Scientific computing, video, graphics, databases, deep learning…</a:t>
            </a:r>
          </a:p>
          <a:p>
            <a:r>
              <a:rPr lang="zh-CN" altLang="en-US" dirty="0"/>
              <a:t>工艺发展的趋势</a:t>
            </a:r>
            <a:endParaRPr lang="en-US" altLang="en-US" dirty="0"/>
          </a:p>
          <a:p>
            <a:pPr lvl="1"/>
            <a:r>
              <a:rPr lang="zh-CN" altLang="en-US" dirty="0"/>
              <a:t>芯片的集成度不断提高，但</a:t>
            </a:r>
            <a:r>
              <a:rPr lang="zh-CN" altLang="en-US" dirty="0">
                <a:solidFill>
                  <a:srgbClr val="0070C0"/>
                </a:solidFill>
              </a:rPr>
              <a:t>提升的速度在放缓</a:t>
            </a:r>
            <a:endParaRPr lang="en-US" altLang="en-US" dirty="0">
              <a:solidFill>
                <a:srgbClr val="0070C0"/>
              </a:solidFill>
            </a:endParaRPr>
          </a:p>
          <a:p>
            <a:pPr lvl="1"/>
            <a:r>
              <a:rPr lang="zh-CN" altLang="en-US" dirty="0"/>
              <a:t>时钟频率的提高在放缓，并有降低的趋势</a:t>
            </a:r>
            <a:endParaRPr lang="en-US" altLang="en-US" dirty="0"/>
          </a:p>
          <a:p>
            <a:r>
              <a:rPr lang="zh-CN" altLang="en-US" dirty="0"/>
              <a:t>体系结构的发展及机遇</a:t>
            </a:r>
            <a:endParaRPr lang="en-US" altLang="en-US" dirty="0"/>
          </a:p>
          <a:p>
            <a:pPr lvl="1"/>
            <a:r>
              <a:rPr lang="zh-CN" altLang="en-US" dirty="0">
                <a:solidFill>
                  <a:srgbClr val="0070C0"/>
                </a:solidFill>
              </a:rPr>
              <a:t>指令集并行受到制约</a:t>
            </a:r>
            <a:endParaRPr lang="en-US" altLang="en-US" dirty="0">
              <a:solidFill>
                <a:srgbClr val="0070C0"/>
              </a:solidFill>
            </a:endParaRPr>
          </a:p>
          <a:p>
            <a:pPr lvl="1"/>
            <a:r>
              <a:rPr lang="zh-CN" altLang="en-US" dirty="0">
                <a:solidFill>
                  <a:srgbClr val="0070C0"/>
                </a:solidFill>
              </a:rPr>
              <a:t>线程级并行和数据级并行</a:t>
            </a:r>
            <a:r>
              <a:rPr lang="zh-CN" altLang="en-US" dirty="0"/>
              <a:t>是发展的方向</a:t>
            </a:r>
            <a:endParaRPr lang="en-US" altLang="zh-CN" dirty="0"/>
          </a:p>
          <a:p>
            <a:pPr lvl="1"/>
            <a:r>
              <a:rPr lang="zh-CN" altLang="en-US" dirty="0"/>
              <a:t>提高单处理器性能花费的代价呈现上升趋势</a:t>
            </a:r>
            <a:endParaRPr lang="en-US" altLang="zh-CN" dirty="0"/>
          </a:p>
          <a:p>
            <a:pPr lvl="1"/>
            <a:endParaRPr lang="en-US" altLang="zh-CN" dirty="0"/>
          </a:p>
          <a:p>
            <a:pPr lvl="1"/>
            <a:r>
              <a:rPr lang="zh-CN" altLang="en-US" dirty="0"/>
              <a:t>面向特定领域的体系结构正蓬勃发展</a:t>
            </a:r>
            <a:endParaRPr lang="en-US" altLang="zh-CN" dirty="0"/>
          </a:p>
          <a:p>
            <a:pPr lvl="1"/>
            <a:endParaRPr lang="en-US" altLang="en-US" dirty="0"/>
          </a:p>
          <a:p>
            <a:pPr lvl="1"/>
            <a:endParaRPr lang="en-US" altLang="en-US" dirty="0"/>
          </a:p>
        </p:txBody>
      </p:sp>
      <p:sp>
        <p:nvSpPr>
          <p:cNvPr id="120837" name="日期占位符 1"/>
          <p:cNvSpPr>
            <a:spLocks noGrp="1" noChangeArrowheads="1"/>
          </p:cNvSpPr>
          <p:nvPr>
            <p:ph type="dt" sz="half" idx="10"/>
          </p:nvPr>
        </p:nvSpPr>
        <p:spPr/>
        <p:txBody>
          <a:bodyPr/>
          <a:lstStyle/>
          <a:p>
            <a:fld id="{8C033D6F-BA3E-4BA4-B2BB-6847FE8B750E}" type="datetime1">
              <a:rPr lang="en-US" altLang="zh-CN" smtClean="0"/>
              <a:pPr/>
              <a:t>2/29/24</a:t>
            </a:fld>
            <a:endParaRPr lang="en-US" altLang="zh-CN"/>
          </a:p>
        </p:txBody>
      </p:sp>
      <p:sp>
        <p:nvSpPr>
          <p:cNvPr id="120838" name="灯片编号占位符 1"/>
          <p:cNvSpPr>
            <a:spLocks noGrp="1" noChangeArrowheads="1"/>
          </p:cNvSpPr>
          <p:nvPr>
            <p:ph type="sldNum" sz="quarter" idx="12"/>
          </p:nvPr>
        </p:nvSpPr>
        <p:spPr/>
        <p:txBody>
          <a:bodyPr/>
          <a:lstStyle/>
          <a:p>
            <a:fld id="{93318517-DE7E-4951-9990-7B43881AB3CD}" type="slidenum">
              <a:rPr lang="en-US" altLang="zh-CN" smtClean="0"/>
              <a:pPr/>
              <a:t>45</a:t>
            </a:fld>
            <a:endParaRPr lang="en-US" altLang="zh-CN"/>
          </a:p>
        </p:txBody>
      </p:sp>
    </p:spTree>
    <p:extLst>
      <p:ext uri="{BB962C8B-B14F-4D97-AF65-F5344CB8AC3E}">
        <p14:creationId xmlns:p14="http://schemas.microsoft.com/office/powerpoint/2010/main" val="33702459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title"/>
          </p:nvPr>
        </p:nvSpPr>
        <p:spPr/>
        <p:txBody>
          <a:bodyPr>
            <a:normAutofit fontScale="90000"/>
          </a:bodyPr>
          <a:lstStyle/>
          <a:p>
            <a:pPr>
              <a:lnSpc>
                <a:spcPct val="80000"/>
              </a:lnSpc>
            </a:pPr>
            <a:r>
              <a:rPr lang="en-US" altLang="zh-CN" dirty="0"/>
              <a:t>2. Abstraction via Layers of Representation</a:t>
            </a:r>
          </a:p>
        </p:txBody>
      </p:sp>
      <p:sp>
        <p:nvSpPr>
          <p:cNvPr id="76803" name="Date Placeholder 25"/>
          <p:cNvSpPr>
            <a:spLocks noGrp="1" noChangeArrowheads="1"/>
          </p:cNvSpPr>
          <p:nvPr>
            <p:ph type="dt" sz="half" idx="10"/>
          </p:nvPr>
        </p:nvSpPr>
        <p:spPr>
          <a:noFill/>
          <a:ln>
            <a:headEnd/>
            <a:tailEnd/>
          </a:ln>
        </p:spPr>
        <p:txBody>
          <a:bodyPr>
            <a:prstTxWarp prst="textNoShape">
              <a:avLst/>
            </a:prstTxWarp>
          </a:bodyPr>
          <a:lstStyle/>
          <a:p>
            <a:fld id="{7426990E-AE0E-46D1-A752-16CFBF935962}" type="datetime1">
              <a:rPr lang="en-US" altLang="zh-CN" smtClean="0"/>
              <a:pPr/>
              <a:t>2/29/24</a:t>
            </a:fld>
            <a:endParaRPr lang="en-US" altLang="zh-CN"/>
          </a:p>
        </p:txBody>
      </p:sp>
      <p:sp>
        <p:nvSpPr>
          <p:cNvPr id="76827" name="灯片编号占位符 1"/>
          <p:cNvSpPr>
            <a:spLocks noGrp="1" noChangeArrowheads="1"/>
          </p:cNvSpPr>
          <p:nvPr>
            <p:ph type="sldNum" sz="quarter" idx="12"/>
          </p:nvPr>
        </p:nvSpPr>
        <p:spPr>
          <a:noFill/>
          <a:ln>
            <a:headEnd/>
            <a:tailEnd/>
          </a:ln>
        </p:spPr>
        <p:txBody>
          <a:bodyPr/>
          <a:lstStyle/>
          <a:p>
            <a:fld id="{EAC12F8E-7612-4415-82E5-9553130B6266}" type="slidenum">
              <a:rPr lang="en-US" altLang="zh-CN"/>
              <a:pPr/>
              <a:t>5</a:t>
            </a:fld>
            <a:endParaRPr lang="en-US" altLang="zh-CN"/>
          </a:p>
        </p:txBody>
      </p:sp>
      <p:sp>
        <p:nvSpPr>
          <p:cNvPr id="28676" name="Rectangle 18"/>
          <p:cNvSpPr>
            <a:spLocks noGrp="1" noChangeArrowheads="1"/>
          </p:cNvSpPr>
          <p:nvPr>
            <p:ph type="body" sz="half" idx="4294967295"/>
          </p:nvPr>
        </p:nvSpPr>
        <p:spPr>
          <a:xfrm>
            <a:off x="3957760" y="1873250"/>
            <a:ext cx="3848100" cy="896938"/>
          </a:xfrm>
        </p:spPr>
        <p:txBody>
          <a:bodyPr>
            <a:normAutofit fontScale="92500" lnSpcReduction="20000"/>
          </a:bodyPr>
          <a:lstStyle/>
          <a:p>
            <a:pPr marL="342900" indent="-342900">
              <a:spcBef>
                <a:spcPct val="0"/>
              </a:spcBef>
              <a:buFont typeface="Times" pitchFamily="18" charset="0"/>
              <a:buNone/>
              <a:tabLst>
                <a:tab pos="1066800" algn="l"/>
              </a:tabLst>
              <a:defRPr/>
            </a:pPr>
            <a:r>
              <a:rPr lang="en-US" sz="1600" dirty="0" err="1">
                <a:solidFill>
                  <a:srgbClr val="FF0000"/>
                </a:solidFill>
              </a:rPr>
              <a:t>lw</a:t>
            </a:r>
            <a:r>
              <a:rPr lang="en-US" sz="1600" dirty="0">
                <a:solidFill>
                  <a:srgbClr val="FF0000"/>
                </a:solidFill>
              </a:rPr>
              <a:t>	  $t0, 0($2)</a:t>
            </a:r>
          </a:p>
          <a:p>
            <a:pPr marL="342900" indent="-342900">
              <a:spcBef>
                <a:spcPct val="0"/>
              </a:spcBef>
              <a:buFont typeface="Times" pitchFamily="18" charset="0"/>
              <a:buNone/>
              <a:tabLst>
                <a:tab pos="1066800" algn="l"/>
              </a:tabLst>
              <a:defRPr/>
            </a:pPr>
            <a:r>
              <a:rPr lang="en-US" sz="1600" dirty="0" err="1">
                <a:solidFill>
                  <a:srgbClr val="FF0000"/>
                </a:solidFill>
              </a:rPr>
              <a:t>lw</a:t>
            </a:r>
            <a:r>
              <a:rPr lang="en-US" sz="1600" dirty="0">
                <a:solidFill>
                  <a:srgbClr val="FF0000"/>
                </a:solidFill>
              </a:rPr>
              <a:t>	  $t1, 4($2)</a:t>
            </a:r>
          </a:p>
          <a:p>
            <a:pPr marL="342900" indent="-342900">
              <a:spcBef>
                <a:spcPct val="0"/>
              </a:spcBef>
              <a:buFont typeface="Times" pitchFamily="18" charset="0"/>
              <a:buNone/>
              <a:tabLst>
                <a:tab pos="1066800" algn="l"/>
              </a:tabLst>
              <a:defRPr/>
            </a:pPr>
            <a:r>
              <a:rPr lang="en-US" sz="1600" dirty="0" err="1">
                <a:solidFill>
                  <a:srgbClr val="FF0000"/>
                </a:solidFill>
              </a:rPr>
              <a:t>sw</a:t>
            </a:r>
            <a:r>
              <a:rPr lang="en-US" sz="1600" dirty="0">
                <a:solidFill>
                  <a:srgbClr val="FF0000"/>
                </a:solidFill>
              </a:rPr>
              <a:t>	  $t1, 0($2)</a:t>
            </a:r>
          </a:p>
          <a:p>
            <a:pPr marL="342900" indent="-342900">
              <a:spcBef>
                <a:spcPct val="0"/>
              </a:spcBef>
              <a:buFont typeface="Times" pitchFamily="18" charset="0"/>
              <a:buNone/>
              <a:tabLst>
                <a:tab pos="1066800" algn="l"/>
              </a:tabLst>
              <a:defRPr/>
            </a:pPr>
            <a:r>
              <a:rPr lang="en-US" sz="1600" dirty="0" err="1">
                <a:solidFill>
                  <a:srgbClr val="FF0000"/>
                </a:solidFill>
              </a:rPr>
              <a:t>sw</a:t>
            </a:r>
            <a:r>
              <a:rPr lang="en-US" sz="1600" dirty="0">
                <a:solidFill>
                  <a:srgbClr val="FF0000"/>
                </a:solidFill>
              </a:rPr>
              <a:t>	  $t0, 4($2)</a:t>
            </a:r>
          </a:p>
        </p:txBody>
      </p:sp>
      <p:sp>
        <p:nvSpPr>
          <p:cNvPr id="76807" name="Rectangle 7"/>
          <p:cNvSpPr>
            <a:spLocks noChangeArrowheads="1"/>
          </p:cNvSpPr>
          <p:nvPr/>
        </p:nvSpPr>
        <p:spPr bwMode="auto">
          <a:xfrm>
            <a:off x="857250" y="1231900"/>
            <a:ext cx="2590800" cy="528638"/>
          </a:xfrm>
          <a:prstGeom prst="rect">
            <a:avLst/>
          </a:prstGeom>
          <a:noFill/>
          <a:ln w="28575">
            <a:solidFill>
              <a:schemeClr val="tx1"/>
            </a:solidFill>
            <a:miter lim="800000"/>
            <a:headEnd/>
            <a:tailEnd/>
          </a:ln>
        </p:spPr>
        <p:txBody>
          <a:bodyPr lIns="63500" tIns="25400" rIns="63500" bIns="25400">
            <a:spAutoFit/>
          </a:bodyPr>
          <a:lstStyle/>
          <a:p>
            <a:pPr algn="ctr">
              <a:lnSpc>
                <a:spcPct val="85000"/>
              </a:lnSpc>
              <a:spcBef>
                <a:spcPct val="41000"/>
              </a:spcBef>
            </a:pPr>
            <a:r>
              <a:rPr lang="en-US" altLang="zh-CN" b="1" dirty="0">
                <a:ea typeface="微软雅黑" panose="020B0503020204020204" pitchFamily="34" charset="-122"/>
              </a:rPr>
              <a:t>High Level Language</a:t>
            </a:r>
            <a:br>
              <a:rPr lang="en-US" altLang="zh-CN" b="1" dirty="0">
                <a:ea typeface="微软雅黑" panose="020B0503020204020204" pitchFamily="34" charset="-122"/>
              </a:rPr>
            </a:br>
            <a:r>
              <a:rPr lang="en-US" altLang="zh-CN" b="1" dirty="0">
                <a:ea typeface="微软雅黑" panose="020B0503020204020204" pitchFamily="34" charset="-122"/>
              </a:rPr>
              <a:t>Program (e.g., C)</a:t>
            </a:r>
          </a:p>
        </p:txBody>
      </p:sp>
      <p:sp>
        <p:nvSpPr>
          <p:cNvPr id="76808" name="Rectangle 8"/>
          <p:cNvSpPr>
            <a:spLocks noChangeArrowheads="1"/>
          </p:cNvSpPr>
          <p:nvPr/>
        </p:nvSpPr>
        <p:spPr bwMode="auto">
          <a:xfrm>
            <a:off x="857250" y="2178050"/>
            <a:ext cx="2800350" cy="528638"/>
          </a:xfrm>
          <a:prstGeom prst="rect">
            <a:avLst/>
          </a:prstGeom>
          <a:noFill/>
          <a:ln w="28575">
            <a:solidFill>
              <a:schemeClr val="tx1"/>
            </a:solidFill>
            <a:miter lim="800000"/>
            <a:headEnd/>
            <a:tailEnd/>
          </a:ln>
        </p:spPr>
        <p:txBody>
          <a:bodyPr lIns="63500" tIns="25400" rIns="63500" bIns="25400">
            <a:spAutoFit/>
          </a:bodyPr>
          <a:lstStyle/>
          <a:p>
            <a:pPr algn="ctr">
              <a:lnSpc>
                <a:spcPct val="85000"/>
              </a:lnSpc>
              <a:spcBef>
                <a:spcPct val="41000"/>
              </a:spcBef>
            </a:pPr>
            <a:r>
              <a:rPr lang="en-US" altLang="zh-CN" b="1" dirty="0">
                <a:solidFill>
                  <a:srgbClr val="FF0000"/>
                </a:solidFill>
                <a:ea typeface="微软雅黑" panose="020B0503020204020204" pitchFamily="34" charset="-122"/>
              </a:rPr>
              <a:t>Assembly  Language Program (e.g., MIPS)</a:t>
            </a:r>
          </a:p>
        </p:txBody>
      </p:sp>
      <p:sp>
        <p:nvSpPr>
          <p:cNvPr id="76809" name="Rectangle 9"/>
          <p:cNvSpPr>
            <a:spLocks noChangeArrowheads="1"/>
          </p:cNvSpPr>
          <p:nvPr/>
        </p:nvSpPr>
        <p:spPr bwMode="auto">
          <a:xfrm>
            <a:off x="908050" y="3092450"/>
            <a:ext cx="2590800" cy="522194"/>
          </a:xfrm>
          <a:prstGeom prst="rect">
            <a:avLst/>
          </a:prstGeom>
          <a:noFill/>
          <a:ln w="28575">
            <a:solidFill>
              <a:schemeClr val="tx1"/>
            </a:solidFill>
            <a:miter lim="800000"/>
            <a:headEnd/>
            <a:tailEnd/>
          </a:ln>
        </p:spPr>
        <p:txBody>
          <a:bodyPr lIns="63500" tIns="25400" rIns="63500" bIns="25400">
            <a:spAutoFit/>
          </a:bodyPr>
          <a:lstStyle/>
          <a:p>
            <a:pPr algn="ctr">
              <a:lnSpc>
                <a:spcPct val="85000"/>
              </a:lnSpc>
              <a:spcBef>
                <a:spcPct val="41000"/>
              </a:spcBef>
            </a:pPr>
            <a:r>
              <a:rPr lang="en-US" altLang="zh-CN" b="1" dirty="0">
                <a:ea typeface="微软雅黑" panose="020B0503020204020204" pitchFamily="34" charset="-122"/>
              </a:rPr>
              <a:t>Machine  Language Program (MIPS)</a:t>
            </a:r>
          </a:p>
        </p:txBody>
      </p:sp>
      <p:sp>
        <p:nvSpPr>
          <p:cNvPr id="76810" name="Rectangle 10"/>
          <p:cNvSpPr>
            <a:spLocks noChangeArrowheads="1"/>
          </p:cNvSpPr>
          <p:nvPr/>
        </p:nvSpPr>
        <p:spPr bwMode="auto">
          <a:xfrm>
            <a:off x="304800" y="4464050"/>
            <a:ext cx="4038600" cy="538865"/>
          </a:xfrm>
          <a:prstGeom prst="rect">
            <a:avLst/>
          </a:prstGeom>
          <a:noFill/>
          <a:ln w="28575">
            <a:pattFill prst="pct70">
              <a:fgClr>
                <a:schemeClr val="tx1"/>
              </a:fgClr>
              <a:bgClr>
                <a:schemeClr val="bg1"/>
              </a:bgClr>
            </a:pattFill>
            <a:miter lim="800000"/>
            <a:headEnd/>
            <a:tailEnd/>
          </a:ln>
        </p:spPr>
        <p:txBody>
          <a:bodyPr lIns="63500" tIns="25400" rIns="63500" bIns="25400">
            <a:spAutoFit/>
          </a:bodyPr>
          <a:lstStyle/>
          <a:p>
            <a:pPr algn="ctr">
              <a:lnSpc>
                <a:spcPct val="88000"/>
              </a:lnSpc>
              <a:spcBef>
                <a:spcPct val="43000"/>
              </a:spcBef>
            </a:pPr>
            <a:r>
              <a:rPr lang="en-US" altLang="zh-CN" b="1" dirty="0">
                <a:solidFill>
                  <a:srgbClr val="3366FF"/>
                </a:solidFill>
                <a:ea typeface="微软雅黑" panose="020B0503020204020204" pitchFamily="34" charset="-122"/>
              </a:rPr>
              <a:t>Hardware Architecture Description</a:t>
            </a:r>
            <a:br>
              <a:rPr lang="en-US" altLang="zh-CN" b="1" dirty="0">
                <a:solidFill>
                  <a:srgbClr val="3366FF"/>
                </a:solidFill>
                <a:ea typeface="微软雅黑" panose="020B0503020204020204" pitchFamily="34" charset="-122"/>
              </a:rPr>
            </a:br>
            <a:r>
              <a:rPr lang="en-US" altLang="zh-CN" b="1" dirty="0">
                <a:solidFill>
                  <a:srgbClr val="3366FF"/>
                </a:solidFill>
                <a:ea typeface="微软雅黑" panose="020B0503020204020204" pitchFamily="34" charset="-122"/>
              </a:rPr>
              <a:t>(e.g., block diagrams)</a:t>
            </a:r>
            <a:r>
              <a:rPr lang="en-US" altLang="zh-CN" dirty="0">
                <a:solidFill>
                  <a:srgbClr val="3366FF"/>
                </a:solidFill>
                <a:ea typeface="微软雅黑" panose="020B0503020204020204" pitchFamily="34" charset="-122"/>
              </a:rPr>
              <a:t> </a:t>
            </a:r>
          </a:p>
        </p:txBody>
      </p:sp>
      <p:sp>
        <p:nvSpPr>
          <p:cNvPr id="76811" name="Line 11"/>
          <p:cNvSpPr>
            <a:spLocks noChangeShapeType="1"/>
          </p:cNvSpPr>
          <p:nvPr/>
        </p:nvSpPr>
        <p:spPr bwMode="auto">
          <a:xfrm>
            <a:off x="2057400" y="1778000"/>
            <a:ext cx="0" cy="400050"/>
          </a:xfrm>
          <a:prstGeom prst="line">
            <a:avLst/>
          </a:prstGeom>
          <a:noFill/>
          <a:ln w="28575">
            <a:solidFill>
              <a:schemeClr val="tx1"/>
            </a:solidFill>
            <a:round/>
            <a:headEnd/>
            <a:tailEnd/>
          </a:ln>
        </p:spPr>
        <p:txBody>
          <a:bodyPr/>
          <a:lstStyle/>
          <a:p>
            <a:endParaRPr lang="zh-CN" altLang="en-US" dirty="0">
              <a:ea typeface="微软雅黑" panose="020B0503020204020204" pitchFamily="34" charset="-122"/>
            </a:endParaRPr>
          </a:p>
        </p:txBody>
      </p:sp>
      <p:sp>
        <p:nvSpPr>
          <p:cNvPr id="76812" name="Rectangle 13"/>
          <p:cNvSpPr>
            <a:spLocks noChangeArrowheads="1"/>
          </p:cNvSpPr>
          <p:nvPr/>
        </p:nvSpPr>
        <p:spPr bwMode="auto">
          <a:xfrm>
            <a:off x="2197100" y="1873250"/>
            <a:ext cx="1308100" cy="293688"/>
          </a:xfrm>
          <a:prstGeom prst="rect">
            <a:avLst/>
          </a:prstGeom>
          <a:noFill/>
          <a:ln w="12700">
            <a:noFill/>
            <a:miter lim="800000"/>
            <a:headEnd/>
            <a:tailEnd/>
          </a:ln>
        </p:spPr>
        <p:txBody>
          <a:bodyPr lIns="63500" tIns="25400" rIns="63500" bIns="25400">
            <a:spAutoFit/>
          </a:bodyPr>
          <a:lstStyle/>
          <a:p>
            <a:pPr>
              <a:lnSpc>
                <a:spcPct val="85000"/>
              </a:lnSpc>
            </a:pPr>
            <a:r>
              <a:rPr lang="en-US" altLang="zh-CN" b="1" i="1" dirty="0">
                <a:ea typeface="微软雅黑" panose="020B0503020204020204" pitchFamily="34" charset="-122"/>
              </a:rPr>
              <a:t>Compiler</a:t>
            </a:r>
          </a:p>
        </p:txBody>
      </p:sp>
      <p:sp>
        <p:nvSpPr>
          <p:cNvPr id="76813" name="Rectangle 14"/>
          <p:cNvSpPr>
            <a:spLocks noChangeArrowheads="1"/>
          </p:cNvSpPr>
          <p:nvPr/>
        </p:nvSpPr>
        <p:spPr bwMode="auto">
          <a:xfrm>
            <a:off x="2222500" y="2787650"/>
            <a:ext cx="1435100" cy="293688"/>
          </a:xfrm>
          <a:prstGeom prst="rect">
            <a:avLst/>
          </a:prstGeom>
          <a:noFill/>
          <a:ln w="12700">
            <a:noFill/>
            <a:miter lim="800000"/>
            <a:headEnd/>
            <a:tailEnd/>
          </a:ln>
        </p:spPr>
        <p:txBody>
          <a:bodyPr lIns="63500" tIns="25400" rIns="63500" bIns="25400">
            <a:spAutoFit/>
          </a:bodyPr>
          <a:lstStyle/>
          <a:p>
            <a:pPr>
              <a:lnSpc>
                <a:spcPct val="85000"/>
              </a:lnSpc>
            </a:pPr>
            <a:r>
              <a:rPr lang="en-US" altLang="zh-CN" b="1" i="1" dirty="0">
                <a:ea typeface="微软雅黑" panose="020B0503020204020204" pitchFamily="34" charset="-122"/>
              </a:rPr>
              <a:t>Assembler</a:t>
            </a:r>
          </a:p>
        </p:txBody>
      </p:sp>
      <p:sp>
        <p:nvSpPr>
          <p:cNvPr id="76814" name="Line 15"/>
          <p:cNvSpPr>
            <a:spLocks noChangeShapeType="1"/>
          </p:cNvSpPr>
          <p:nvPr/>
        </p:nvSpPr>
        <p:spPr bwMode="auto">
          <a:xfrm>
            <a:off x="2108200" y="3613150"/>
            <a:ext cx="0" cy="850900"/>
          </a:xfrm>
          <a:prstGeom prst="line">
            <a:avLst/>
          </a:prstGeom>
          <a:noFill/>
          <a:ln w="28575">
            <a:solidFill>
              <a:schemeClr val="tx1"/>
            </a:solidFill>
            <a:round/>
            <a:headEnd/>
            <a:tailEnd/>
          </a:ln>
        </p:spPr>
        <p:txBody>
          <a:bodyPr/>
          <a:lstStyle/>
          <a:p>
            <a:endParaRPr lang="zh-CN" altLang="en-US" dirty="0">
              <a:ea typeface="微软雅黑" panose="020B0503020204020204" pitchFamily="34" charset="-122"/>
            </a:endParaRPr>
          </a:p>
        </p:txBody>
      </p:sp>
      <p:sp>
        <p:nvSpPr>
          <p:cNvPr id="76815" name="Rectangle 16"/>
          <p:cNvSpPr>
            <a:spLocks noChangeArrowheads="1"/>
          </p:cNvSpPr>
          <p:nvPr/>
        </p:nvSpPr>
        <p:spPr bwMode="auto">
          <a:xfrm>
            <a:off x="381000" y="3854450"/>
            <a:ext cx="1676400" cy="528638"/>
          </a:xfrm>
          <a:prstGeom prst="rect">
            <a:avLst/>
          </a:prstGeom>
          <a:noFill/>
          <a:ln w="12700">
            <a:noFill/>
            <a:miter lim="800000"/>
            <a:headEnd/>
            <a:tailEnd/>
          </a:ln>
        </p:spPr>
        <p:txBody>
          <a:bodyPr lIns="63500" tIns="25400" rIns="63500" bIns="25400">
            <a:spAutoFit/>
          </a:bodyPr>
          <a:lstStyle/>
          <a:p>
            <a:pPr>
              <a:lnSpc>
                <a:spcPct val="85000"/>
              </a:lnSpc>
            </a:pPr>
            <a:r>
              <a:rPr lang="en-US" altLang="zh-CN" b="1" i="1" dirty="0">
                <a:ea typeface="微软雅黑" panose="020B0503020204020204" pitchFamily="34" charset="-122"/>
              </a:rPr>
              <a:t>Machine Interpretation</a:t>
            </a:r>
          </a:p>
        </p:txBody>
      </p:sp>
      <p:sp>
        <p:nvSpPr>
          <p:cNvPr id="76816" name="Rectangle 17"/>
          <p:cNvSpPr>
            <a:spLocks noChangeArrowheads="1"/>
          </p:cNvSpPr>
          <p:nvPr/>
        </p:nvSpPr>
        <p:spPr bwMode="auto">
          <a:xfrm>
            <a:off x="3957760" y="1066348"/>
            <a:ext cx="3086100" cy="709612"/>
          </a:xfrm>
          <a:prstGeom prst="rect">
            <a:avLst/>
          </a:prstGeom>
          <a:noFill/>
          <a:ln w="12700">
            <a:noFill/>
            <a:miter lim="800000"/>
            <a:headEnd/>
            <a:tailEnd/>
          </a:ln>
        </p:spPr>
        <p:txBody>
          <a:bodyPr lIns="63500" tIns="25400" rIns="63500" bIns="25400">
            <a:spAutoFit/>
          </a:bodyPr>
          <a:lstStyle/>
          <a:p>
            <a:pPr marL="342900" indent="-342900">
              <a:lnSpc>
                <a:spcPct val="78000"/>
              </a:lnSpc>
            </a:pPr>
            <a:r>
              <a:rPr lang="en-US" altLang="zh-CN" b="1" dirty="0">
                <a:ea typeface="微软雅黑" panose="020B0503020204020204" pitchFamily="34" charset="-122"/>
              </a:rPr>
              <a:t>temp = v[k];</a:t>
            </a:r>
          </a:p>
          <a:p>
            <a:pPr marL="342900" indent="-342900">
              <a:lnSpc>
                <a:spcPct val="78000"/>
              </a:lnSpc>
            </a:pPr>
            <a:r>
              <a:rPr lang="en-US" altLang="zh-CN" b="1" dirty="0">
                <a:ea typeface="微软雅黑" panose="020B0503020204020204" pitchFamily="34" charset="-122"/>
              </a:rPr>
              <a:t>v[k] = v[k+1];</a:t>
            </a:r>
          </a:p>
          <a:p>
            <a:pPr marL="342900" indent="-342900">
              <a:lnSpc>
                <a:spcPct val="78000"/>
              </a:lnSpc>
            </a:pPr>
            <a:r>
              <a:rPr lang="en-US" altLang="zh-CN" b="1" dirty="0">
                <a:ea typeface="微软雅黑" panose="020B0503020204020204" pitchFamily="34" charset="-122"/>
              </a:rPr>
              <a:t>v[k+1] = temp;</a:t>
            </a:r>
            <a:endParaRPr lang="en-US" altLang="zh-CN" sz="1200" dirty="0">
              <a:ea typeface="微软雅黑" panose="020B0503020204020204" pitchFamily="34" charset="-122"/>
            </a:endParaRPr>
          </a:p>
        </p:txBody>
      </p:sp>
      <p:sp>
        <p:nvSpPr>
          <p:cNvPr id="76817" name="Rectangle 19"/>
          <p:cNvSpPr>
            <a:spLocks noChangeArrowheads="1"/>
          </p:cNvSpPr>
          <p:nvPr/>
        </p:nvSpPr>
        <p:spPr bwMode="auto">
          <a:xfrm>
            <a:off x="4624388" y="4298950"/>
            <a:ext cx="2984500" cy="266700"/>
          </a:xfrm>
          <a:prstGeom prst="rect">
            <a:avLst/>
          </a:prstGeom>
          <a:noFill/>
          <a:ln w="12700">
            <a:noFill/>
            <a:miter lim="800000"/>
            <a:headEnd/>
            <a:tailEnd/>
          </a:ln>
        </p:spPr>
        <p:txBody>
          <a:bodyPr wrap="none" anchor="ctr"/>
          <a:lstStyle/>
          <a:p>
            <a:endParaRPr lang="en-US" altLang="zh-CN" dirty="0">
              <a:ea typeface="微软雅黑" panose="020B0503020204020204" pitchFamily="34" charset="-122"/>
            </a:endParaRPr>
          </a:p>
        </p:txBody>
      </p:sp>
      <p:sp>
        <p:nvSpPr>
          <p:cNvPr id="76818" name="Rectangle 20"/>
          <p:cNvSpPr>
            <a:spLocks noChangeArrowheads="1"/>
          </p:cNvSpPr>
          <p:nvPr/>
        </p:nvSpPr>
        <p:spPr bwMode="auto">
          <a:xfrm>
            <a:off x="3957760" y="2818263"/>
            <a:ext cx="4478789" cy="951543"/>
          </a:xfrm>
          <a:prstGeom prst="rect">
            <a:avLst/>
          </a:prstGeom>
          <a:noFill/>
          <a:ln w="12700">
            <a:noFill/>
            <a:miter lim="800000"/>
            <a:headEnd/>
            <a:tailEnd/>
          </a:ln>
        </p:spPr>
        <p:txBody>
          <a:bodyPr wrap="none" lIns="90487" tIns="44450" rIns="90487" bIns="44450">
            <a:spAutoFit/>
          </a:bodyPr>
          <a:lstStyle/>
          <a:p>
            <a:r>
              <a:rPr lang="en-US" altLang="zh-CN" sz="1400" dirty="0">
                <a:latin typeface="Courier New" pitchFamily="49" charset="0"/>
                <a:ea typeface="微软雅黑" panose="020B0503020204020204" pitchFamily="34" charset="-122"/>
              </a:rPr>
              <a:t>0000 1001 1100 0110 1010 1111 0101 1000</a:t>
            </a:r>
          </a:p>
          <a:p>
            <a:r>
              <a:rPr lang="en-US" altLang="zh-CN" sz="1400" dirty="0">
                <a:latin typeface="Courier New" pitchFamily="49" charset="0"/>
                <a:ea typeface="微软雅黑" panose="020B0503020204020204" pitchFamily="34" charset="-122"/>
              </a:rPr>
              <a:t>1010 1111 0101 1000 0000 1001 1100 0110 </a:t>
            </a:r>
          </a:p>
          <a:p>
            <a:r>
              <a:rPr lang="en-US" altLang="zh-CN" sz="1400" dirty="0">
                <a:latin typeface="Courier New" pitchFamily="49" charset="0"/>
                <a:ea typeface="微软雅黑" panose="020B0503020204020204" pitchFamily="34" charset="-122"/>
              </a:rPr>
              <a:t>1100 0110 1010 1111 0101 1000 0000 1001 </a:t>
            </a:r>
          </a:p>
          <a:p>
            <a:r>
              <a:rPr lang="en-US" altLang="zh-CN" sz="1400" dirty="0">
                <a:latin typeface="Courier New" pitchFamily="49" charset="0"/>
                <a:ea typeface="微软雅黑" panose="020B0503020204020204" pitchFamily="34" charset="-122"/>
              </a:rPr>
              <a:t>0101 1000 0000 1001 1100 0110 1010 1111</a:t>
            </a:r>
            <a:r>
              <a:rPr lang="en-US" altLang="zh-CN" sz="1400" dirty="0">
                <a:latin typeface="Courier"/>
                <a:ea typeface="微软雅黑" panose="020B0503020204020204" pitchFamily="34" charset="-122"/>
              </a:rPr>
              <a:t> </a:t>
            </a:r>
          </a:p>
        </p:txBody>
      </p:sp>
      <p:sp>
        <p:nvSpPr>
          <p:cNvPr id="76819" name="Rectangle 22"/>
          <p:cNvSpPr>
            <a:spLocks noChangeArrowheads="1"/>
          </p:cNvSpPr>
          <p:nvPr/>
        </p:nvSpPr>
        <p:spPr bwMode="auto">
          <a:xfrm>
            <a:off x="844550" y="3613150"/>
            <a:ext cx="2730500" cy="139700"/>
          </a:xfrm>
          <a:prstGeom prst="rect">
            <a:avLst/>
          </a:prstGeom>
          <a:solidFill>
            <a:srgbClr val="FF8DA0"/>
          </a:solidFill>
          <a:ln w="12700">
            <a:solidFill>
              <a:schemeClr val="tx1"/>
            </a:solidFill>
            <a:miter lim="800000"/>
            <a:headEnd/>
            <a:tailEnd/>
          </a:ln>
        </p:spPr>
        <p:txBody>
          <a:bodyPr wrap="none" anchor="ctr"/>
          <a:lstStyle/>
          <a:p>
            <a:endParaRPr lang="en-US" altLang="zh-CN" dirty="0">
              <a:ea typeface="微软雅黑" panose="020B0503020204020204" pitchFamily="34" charset="-122"/>
            </a:endParaRPr>
          </a:p>
        </p:txBody>
      </p:sp>
      <p:sp>
        <p:nvSpPr>
          <p:cNvPr id="76820" name="Line 23"/>
          <p:cNvSpPr>
            <a:spLocks noChangeShapeType="1"/>
          </p:cNvSpPr>
          <p:nvPr/>
        </p:nvSpPr>
        <p:spPr bwMode="auto">
          <a:xfrm flipH="1">
            <a:off x="2082800" y="2719388"/>
            <a:ext cx="3175" cy="366712"/>
          </a:xfrm>
          <a:prstGeom prst="line">
            <a:avLst/>
          </a:prstGeom>
          <a:noFill/>
          <a:ln w="28575">
            <a:solidFill>
              <a:schemeClr val="tx1"/>
            </a:solidFill>
            <a:round/>
            <a:headEnd/>
            <a:tailEnd/>
          </a:ln>
        </p:spPr>
        <p:txBody>
          <a:bodyPr/>
          <a:lstStyle/>
          <a:p>
            <a:endParaRPr lang="zh-CN" altLang="en-US" dirty="0">
              <a:ea typeface="微软雅黑" panose="020B0503020204020204" pitchFamily="34" charset="-122"/>
            </a:endParaRPr>
          </a:p>
        </p:txBody>
      </p:sp>
      <p:sp>
        <p:nvSpPr>
          <p:cNvPr id="76821" name="Rectangle 24"/>
          <p:cNvSpPr>
            <a:spLocks noChangeArrowheads="1"/>
          </p:cNvSpPr>
          <p:nvPr/>
        </p:nvSpPr>
        <p:spPr bwMode="auto">
          <a:xfrm>
            <a:off x="609600" y="5867400"/>
            <a:ext cx="3708400" cy="538865"/>
          </a:xfrm>
          <a:prstGeom prst="rect">
            <a:avLst/>
          </a:prstGeom>
          <a:noFill/>
          <a:ln w="28575">
            <a:pattFill prst="pct70">
              <a:fgClr>
                <a:schemeClr val="tx1"/>
              </a:fgClr>
              <a:bgClr>
                <a:schemeClr val="bg1"/>
              </a:bgClr>
            </a:pattFill>
            <a:miter lim="800000"/>
            <a:headEnd/>
            <a:tailEnd/>
          </a:ln>
        </p:spPr>
        <p:txBody>
          <a:bodyPr lIns="63500" tIns="25400" rIns="63500" bIns="25400">
            <a:spAutoFit/>
          </a:bodyPr>
          <a:lstStyle/>
          <a:p>
            <a:pPr algn="ctr">
              <a:lnSpc>
                <a:spcPct val="88000"/>
              </a:lnSpc>
              <a:spcBef>
                <a:spcPct val="43000"/>
              </a:spcBef>
            </a:pPr>
            <a:r>
              <a:rPr lang="en-US" altLang="zh-CN" b="1" dirty="0">
                <a:solidFill>
                  <a:srgbClr val="005400"/>
                </a:solidFill>
                <a:ea typeface="微软雅黑" panose="020B0503020204020204" pitchFamily="34" charset="-122"/>
              </a:rPr>
              <a:t>Logic Circuit Description</a:t>
            </a:r>
            <a:br>
              <a:rPr lang="en-US" altLang="zh-CN" b="1" dirty="0">
                <a:solidFill>
                  <a:srgbClr val="005400"/>
                </a:solidFill>
                <a:ea typeface="微软雅黑" panose="020B0503020204020204" pitchFamily="34" charset="-122"/>
              </a:rPr>
            </a:br>
            <a:r>
              <a:rPr lang="en-US" altLang="zh-CN" b="1" dirty="0">
                <a:solidFill>
                  <a:srgbClr val="005400"/>
                </a:solidFill>
                <a:ea typeface="微软雅黑" panose="020B0503020204020204" pitchFamily="34" charset="-122"/>
              </a:rPr>
              <a:t>(Circuit Schematic Diagrams)</a:t>
            </a:r>
          </a:p>
        </p:txBody>
      </p:sp>
      <p:sp>
        <p:nvSpPr>
          <p:cNvPr id="76822" name="Line 26"/>
          <p:cNvSpPr>
            <a:spLocks noChangeShapeType="1"/>
          </p:cNvSpPr>
          <p:nvPr/>
        </p:nvSpPr>
        <p:spPr bwMode="auto">
          <a:xfrm>
            <a:off x="2286000" y="5021263"/>
            <a:ext cx="0" cy="850900"/>
          </a:xfrm>
          <a:prstGeom prst="line">
            <a:avLst/>
          </a:prstGeom>
          <a:noFill/>
          <a:ln w="28575">
            <a:solidFill>
              <a:schemeClr val="tx1"/>
            </a:solidFill>
            <a:round/>
            <a:headEnd/>
            <a:tailEnd/>
          </a:ln>
        </p:spPr>
        <p:txBody>
          <a:bodyPr/>
          <a:lstStyle/>
          <a:p>
            <a:endParaRPr lang="zh-CN" altLang="en-US" dirty="0">
              <a:ea typeface="微软雅黑" panose="020B0503020204020204" pitchFamily="34" charset="-122"/>
            </a:endParaRPr>
          </a:p>
        </p:txBody>
      </p:sp>
      <p:sp>
        <p:nvSpPr>
          <p:cNvPr id="76823" name="Rectangle 27"/>
          <p:cNvSpPr>
            <a:spLocks noChangeArrowheads="1"/>
          </p:cNvSpPr>
          <p:nvPr/>
        </p:nvSpPr>
        <p:spPr bwMode="auto">
          <a:xfrm>
            <a:off x="381000" y="5165725"/>
            <a:ext cx="1981200" cy="528638"/>
          </a:xfrm>
          <a:prstGeom prst="rect">
            <a:avLst/>
          </a:prstGeom>
          <a:noFill/>
          <a:ln w="12700">
            <a:noFill/>
            <a:miter lim="800000"/>
            <a:headEnd/>
            <a:tailEnd/>
          </a:ln>
        </p:spPr>
        <p:txBody>
          <a:bodyPr lIns="63500" tIns="25400" rIns="63500" bIns="25400">
            <a:spAutoFit/>
          </a:bodyPr>
          <a:lstStyle/>
          <a:p>
            <a:pPr>
              <a:lnSpc>
                <a:spcPct val="85000"/>
              </a:lnSpc>
            </a:pPr>
            <a:r>
              <a:rPr lang="en-US" altLang="zh-CN" b="1" i="1" dirty="0">
                <a:ea typeface="微软雅黑" panose="020B0503020204020204" pitchFamily="34" charset="-122"/>
              </a:rPr>
              <a:t>Architecture Implementation</a:t>
            </a:r>
          </a:p>
        </p:txBody>
      </p:sp>
      <p:sp>
        <p:nvSpPr>
          <p:cNvPr id="76825" name="Rectangle 36"/>
          <p:cNvSpPr>
            <a:spLocks noChangeArrowheads="1"/>
          </p:cNvSpPr>
          <p:nvPr/>
        </p:nvSpPr>
        <p:spPr bwMode="auto">
          <a:xfrm>
            <a:off x="6008688" y="5156200"/>
            <a:ext cx="304800" cy="336550"/>
          </a:xfrm>
          <a:prstGeom prst="rect">
            <a:avLst/>
          </a:prstGeom>
          <a:solidFill>
            <a:schemeClr val="bg1"/>
          </a:solidFill>
          <a:ln w="12700">
            <a:noFill/>
            <a:miter lim="800000"/>
            <a:headEnd/>
            <a:tailEnd/>
          </a:ln>
        </p:spPr>
        <p:txBody>
          <a:bodyPr wrap="none" anchor="ctr"/>
          <a:lstStyle/>
          <a:p>
            <a:endParaRPr lang="en-US" altLang="zh-CN" dirty="0">
              <a:ea typeface="微软雅黑" panose="020B0503020204020204" pitchFamily="34" charset="-122"/>
            </a:endParaRPr>
          </a:p>
        </p:txBody>
      </p:sp>
      <p:sp>
        <p:nvSpPr>
          <p:cNvPr id="2" name="矩形 1"/>
          <p:cNvSpPr/>
          <p:nvPr/>
        </p:nvSpPr>
        <p:spPr>
          <a:xfrm>
            <a:off x="4495800" y="3944052"/>
            <a:ext cx="4572000" cy="2462213"/>
          </a:xfrm>
          <a:prstGeom prst="rect">
            <a:avLst/>
          </a:prstGeom>
          <a:solidFill>
            <a:schemeClr val="bg1">
              <a:lumMod val="85000"/>
            </a:schemeClr>
          </a:solidFill>
        </p:spPr>
        <p:txBody>
          <a:bodyPr>
            <a:spAutoFit/>
          </a:bodyPr>
          <a:lstStyle/>
          <a:p>
            <a:r>
              <a:rPr lang="en-US" altLang="zh-CN" sz="1400" b="1" dirty="0">
                <a:latin typeface="Times New Roman" panose="02020603050405020304" pitchFamily="18" charset="0"/>
                <a:cs typeface="Times New Roman" panose="02020603050405020304" pitchFamily="18" charset="0"/>
              </a:rPr>
              <a:t>Abstraction uses multiple levels with each level hiding the details of levels below it. For example:</a:t>
            </a:r>
          </a:p>
          <a:p>
            <a:endParaRPr lang="en-US" altLang="zh-CN" sz="1400" b="1" dirty="0">
              <a:latin typeface="Times New Roman" panose="02020603050405020304" pitchFamily="18" charset="0"/>
              <a:cs typeface="Times New Roman" panose="02020603050405020304" pitchFamily="18" charset="0"/>
            </a:endParaRPr>
          </a:p>
          <a:p>
            <a:r>
              <a:rPr lang="en-US" altLang="zh-CN" sz="1400" b="1" dirty="0">
                <a:latin typeface="Times New Roman" panose="02020603050405020304" pitchFamily="18" charset="0"/>
                <a:cs typeface="Times New Roman" panose="02020603050405020304" pitchFamily="18" charset="0"/>
              </a:rPr>
              <a:t>The instruction set of a processor hides the details of the activities involved in executing an instruction.</a:t>
            </a:r>
          </a:p>
          <a:p>
            <a:endParaRPr lang="en-US" altLang="zh-CN" sz="1400" b="1" dirty="0">
              <a:latin typeface="Times New Roman" panose="02020603050405020304" pitchFamily="18" charset="0"/>
              <a:cs typeface="Times New Roman" panose="02020603050405020304" pitchFamily="18" charset="0"/>
            </a:endParaRPr>
          </a:p>
          <a:p>
            <a:r>
              <a:rPr lang="en-US" altLang="zh-CN" sz="1400" b="1" dirty="0">
                <a:latin typeface="Times New Roman" panose="02020603050405020304" pitchFamily="18" charset="0"/>
                <a:cs typeface="Times New Roman" panose="02020603050405020304" pitchFamily="18" charset="0"/>
              </a:rPr>
              <a:t>High-level languages hide the details of the sequence of instructions needed to accomplish a task.</a:t>
            </a:r>
          </a:p>
          <a:p>
            <a:endParaRPr lang="en-US" altLang="zh-CN" sz="1400" b="1" dirty="0">
              <a:latin typeface="Times New Roman" panose="02020603050405020304" pitchFamily="18" charset="0"/>
              <a:cs typeface="Times New Roman" panose="02020603050405020304" pitchFamily="18" charset="0"/>
            </a:endParaRPr>
          </a:p>
          <a:p>
            <a:r>
              <a:rPr lang="en-US" altLang="zh-CN" sz="1400" b="1" dirty="0">
                <a:latin typeface="Times New Roman" panose="02020603050405020304" pitchFamily="18" charset="0"/>
                <a:cs typeface="Times New Roman" panose="02020603050405020304" pitchFamily="18" charset="0"/>
              </a:rPr>
              <a:t>Operating systems hide the details involved in handling input and output devices.</a:t>
            </a:r>
            <a:endParaRPr lang="zh-CN" altLang="en-US" sz="1400" b="1"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8343777" y="-32592"/>
            <a:ext cx="800223" cy="1096155"/>
          </a:xfrm>
          <a:prstGeom prst="rect">
            <a:avLst/>
          </a:prstGeom>
        </p:spPr>
      </p:pic>
    </p:spTree>
    <p:extLst>
      <p:ext uri="{BB962C8B-B14F-4D97-AF65-F5344CB8AC3E}">
        <p14:creationId xmlns:p14="http://schemas.microsoft.com/office/powerpoint/2010/main" val="37960053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noChangeArrowheads="1"/>
          </p:cNvSpPr>
          <p:nvPr>
            <p:ph type="title"/>
          </p:nvPr>
        </p:nvSpPr>
        <p:spPr/>
        <p:txBody>
          <a:bodyPr>
            <a:normAutofit fontScale="90000"/>
          </a:bodyPr>
          <a:lstStyle/>
          <a:p>
            <a:r>
              <a:rPr lang="en-US" altLang="zh-CN" dirty="0"/>
              <a:t>2. Use Abstraction to Simplify Design</a:t>
            </a:r>
          </a:p>
        </p:txBody>
      </p:sp>
      <p:sp>
        <p:nvSpPr>
          <p:cNvPr id="83973" name="Date Placeholder 3"/>
          <p:cNvSpPr>
            <a:spLocks noGrp="1" noChangeArrowheads="1"/>
          </p:cNvSpPr>
          <p:nvPr>
            <p:ph type="dt" sz="half" idx="10"/>
          </p:nvPr>
        </p:nvSpPr>
        <p:spPr>
          <a:noFill/>
          <a:ln>
            <a:headEnd/>
            <a:tailEnd/>
          </a:ln>
        </p:spPr>
        <p:txBody>
          <a:bodyPr>
            <a:prstTxWarp prst="textNoShape">
              <a:avLst/>
            </a:prstTxWarp>
          </a:bodyPr>
          <a:lstStyle/>
          <a:p>
            <a:fld id="{4535AE1D-AC74-4928-A070-150F143E6CD4}" type="datetime1">
              <a:rPr lang="en-US" altLang="zh-CN" smtClean="0"/>
              <a:pPr/>
              <a:t>2/29/24</a:t>
            </a:fld>
            <a:endParaRPr lang="en-US" altLang="zh-CN"/>
          </a:p>
        </p:txBody>
      </p:sp>
      <p:sp>
        <p:nvSpPr>
          <p:cNvPr id="83977" name="灯片编号占位符 1"/>
          <p:cNvSpPr>
            <a:spLocks noGrp="1" noChangeArrowheads="1"/>
          </p:cNvSpPr>
          <p:nvPr>
            <p:ph type="sldNum" sz="quarter" idx="12"/>
          </p:nvPr>
        </p:nvSpPr>
        <p:spPr>
          <a:noFill/>
          <a:ln>
            <a:headEnd/>
            <a:tailEnd/>
          </a:ln>
        </p:spPr>
        <p:txBody>
          <a:bodyPr/>
          <a:lstStyle/>
          <a:p>
            <a:fld id="{9005C33C-64EB-4233-8C01-24E64E96DFC8}" type="slidenum">
              <a:rPr lang="en-US" altLang="zh-CN"/>
              <a:pPr/>
              <a:t>6</a:t>
            </a:fld>
            <a:endParaRPr lang="en-US" altLang="zh-CN"/>
          </a:p>
        </p:txBody>
      </p:sp>
      <p:sp>
        <p:nvSpPr>
          <p:cNvPr id="2" name="矩形 1"/>
          <p:cNvSpPr/>
          <p:nvPr/>
        </p:nvSpPr>
        <p:spPr>
          <a:xfrm>
            <a:off x="219259" y="1094697"/>
            <a:ext cx="8492122" cy="4524315"/>
          </a:xfrm>
          <a:prstGeom prst="rect">
            <a:avLst/>
          </a:prstGeom>
        </p:spPr>
        <p:txBody>
          <a:bodyPr wrap="square">
            <a:spAutoFit/>
          </a:bodyPr>
          <a:lstStyle/>
          <a:p>
            <a:r>
              <a:rPr lang="en-US" altLang="zh-CN" sz="2400" b="1" dirty="0">
                <a:latin typeface="Arial" panose="020B0604020202020204" pitchFamily="34" charset="0"/>
                <a:cs typeface="Arial" panose="020B0604020202020204" pitchFamily="34" charset="0"/>
              </a:rPr>
              <a:t>Both computer architects and programmers had to invent techniques to make themselves more productive, for otherwise design time would lengthen as dramatically as resources grew by Moore's Law. A major productivity technique for hardware and software is to </a:t>
            </a:r>
            <a:r>
              <a:rPr lang="en-US" altLang="zh-CN" sz="2400" b="1" dirty="0">
                <a:solidFill>
                  <a:srgbClr val="0070C0"/>
                </a:solidFill>
                <a:latin typeface="Arial" panose="020B0604020202020204" pitchFamily="34" charset="0"/>
                <a:cs typeface="Arial" panose="020B0604020202020204" pitchFamily="34" charset="0"/>
              </a:rPr>
              <a:t>use abstractions to represent the design at different levels of representation</a:t>
            </a:r>
            <a:r>
              <a:rPr lang="en-US" altLang="zh-CN" sz="2400" b="1" dirty="0">
                <a:latin typeface="Arial" panose="020B0604020202020204" pitchFamily="34" charset="0"/>
                <a:cs typeface="Arial" panose="020B0604020202020204" pitchFamily="34" charset="0"/>
              </a:rPr>
              <a:t>; lower-level details are hidden to offer a simpler model at higher levels. We'll use the abstract painting icon to represent this second great idea.</a:t>
            </a:r>
          </a:p>
          <a:p>
            <a:endParaRPr lang="en-US" altLang="zh-CN" sz="2400" b="1" dirty="0">
              <a:latin typeface="Arial" panose="020B0604020202020204" pitchFamily="34" charset="0"/>
              <a:cs typeface="Arial" panose="020B0604020202020204" pitchFamily="34" charset="0"/>
            </a:endParaRPr>
          </a:p>
          <a:p>
            <a:endParaRPr lang="en-US" altLang="zh-CN" sz="2400" b="1" dirty="0">
              <a:latin typeface="Arial" panose="020B0604020202020204" pitchFamily="34" charset="0"/>
              <a:cs typeface="Arial" panose="020B0604020202020204" pitchFamily="34" charset="0"/>
            </a:endParaRPr>
          </a:p>
          <a:p>
            <a:r>
              <a:rPr lang="en-US" altLang="zh-CN" sz="2400" b="1" dirty="0">
                <a:solidFill>
                  <a:srgbClr val="0070C0"/>
                </a:solidFill>
                <a:latin typeface="Arial" panose="020B0604020202020204" pitchFamily="34" charset="0"/>
                <a:cs typeface="Arial" panose="020B0604020202020204" pitchFamily="34" charset="0"/>
              </a:rPr>
              <a:t>GIVE ME AN EXAMPLE?</a:t>
            </a:r>
            <a:endParaRPr lang="zh-CN" alt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5435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p:txBody>
          <a:bodyPr/>
          <a:lstStyle/>
          <a:p>
            <a:r>
              <a:rPr lang="en-US" altLang="zh-CN" dirty="0"/>
              <a:t>3. Make the Common Case Fast</a:t>
            </a:r>
          </a:p>
        </p:txBody>
      </p:sp>
      <p:sp>
        <p:nvSpPr>
          <p:cNvPr id="78851" name="Content Placeholder 2"/>
          <p:cNvSpPr>
            <a:spLocks noGrp="1" noChangeArrowheads="1"/>
          </p:cNvSpPr>
          <p:nvPr>
            <p:ph idx="1"/>
          </p:nvPr>
        </p:nvSpPr>
        <p:spPr/>
        <p:txBody>
          <a:bodyPr>
            <a:normAutofit/>
          </a:bodyPr>
          <a:lstStyle/>
          <a:p>
            <a:r>
              <a:rPr lang="zh-CN" altLang="en-US" sz="2800" dirty="0"/>
              <a:t>在进行设计选择时，注重优化</a:t>
            </a:r>
            <a:r>
              <a:rPr lang="zh-CN" altLang="en-US" sz="2800" dirty="0">
                <a:solidFill>
                  <a:srgbClr val="0070C0"/>
                </a:solidFill>
              </a:rPr>
              <a:t>经常发生</a:t>
            </a:r>
            <a:r>
              <a:rPr lang="zh-CN" altLang="en-US" sz="2800" dirty="0"/>
              <a:t>的事件</a:t>
            </a:r>
          </a:p>
          <a:p>
            <a:r>
              <a:rPr lang="zh-CN" altLang="en-US" sz="2800" dirty="0"/>
              <a:t>优化不经常执行的代码意义不大</a:t>
            </a:r>
          </a:p>
          <a:p>
            <a:r>
              <a:rPr lang="zh-CN" altLang="en-US" sz="2800" dirty="0"/>
              <a:t>选择一种（性能）度量方式来</a:t>
            </a:r>
            <a:r>
              <a:rPr lang="zh-CN" altLang="en-US" sz="2800" dirty="0">
                <a:solidFill>
                  <a:srgbClr val="0070C0"/>
                </a:solidFill>
              </a:rPr>
              <a:t>确定经常性事件</a:t>
            </a:r>
            <a:r>
              <a:rPr lang="zh-CN" altLang="en-US" sz="2800" dirty="0"/>
              <a:t>（</a:t>
            </a:r>
            <a:r>
              <a:rPr lang="en-US" altLang="zh-CN" sz="2800" dirty="0"/>
              <a:t>Common case)</a:t>
            </a:r>
          </a:p>
        </p:txBody>
      </p:sp>
      <p:sp>
        <p:nvSpPr>
          <p:cNvPr id="78852" name="Date Placeholder 3"/>
          <p:cNvSpPr>
            <a:spLocks noGrp="1" noChangeArrowheads="1"/>
          </p:cNvSpPr>
          <p:nvPr>
            <p:ph type="dt" sz="half" idx="10"/>
          </p:nvPr>
        </p:nvSpPr>
        <p:spPr>
          <a:noFill/>
          <a:ln>
            <a:headEnd/>
            <a:tailEnd/>
          </a:ln>
        </p:spPr>
        <p:txBody>
          <a:bodyPr>
            <a:prstTxWarp prst="textNoShape">
              <a:avLst/>
            </a:prstTxWarp>
          </a:bodyPr>
          <a:lstStyle/>
          <a:p>
            <a:fld id="{08D86D63-3877-48AE-ACC6-C972841B8D98}" type="datetime1">
              <a:rPr lang="en-US" altLang="zh-CN" smtClean="0"/>
              <a:pPr/>
              <a:t>2/29/24</a:t>
            </a:fld>
            <a:endParaRPr lang="en-US" altLang="zh-CN" dirty="0"/>
          </a:p>
        </p:txBody>
      </p:sp>
      <p:sp>
        <p:nvSpPr>
          <p:cNvPr id="78856" name="灯片编号占位符 1"/>
          <p:cNvSpPr>
            <a:spLocks noGrp="1" noChangeArrowheads="1"/>
          </p:cNvSpPr>
          <p:nvPr>
            <p:ph type="sldNum" sz="quarter" idx="12"/>
          </p:nvPr>
        </p:nvSpPr>
        <p:spPr>
          <a:noFill/>
          <a:ln>
            <a:headEnd/>
            <a:tailEnd/>
          </a:ln>
        </p:spPr>
        <p:txBody>
          <a:bodyPr/>
          <a:lstStyle/>
          <a:p>
            <a:fld id="{B2160A9E-5FFC-4831-AC06-D809602930C3}" type="slidenum">
              <a:rPr lang="en-US" altLang="zh-CN"/>
              <a:pPr/>
              <a:t>7</a:t>
            </a:fld>
            <a:endParaRPr lang="en-US" altLang="zh-CN" dirty="0"/>
          </a:p>
        </p:txBody>
      </p:sp>
      <p:pic>
        <p:nvPicPr>
          <p:cNvPr id="78859" name="Picture 9" descr="mclaren-mp4-27-2012-formula-1-race-car_100380110_l.jpg"/>
          <p:cNvPicPr>
            <a:picLocks noChangeAspect="1" noChangeArrowheads="1"/>
          </p:cNvPicPr>
          <p:nvPr/>
        </p:nvPicPr>
        <p:blipFill>
          <a:blip r:embed="rId3"/>
          <a:srcRect/>
          <a:stretch>
            <a:fillRect/>
          </a:stretch>
        </p:blipFill>
        <p:spPr bwMode="auto">
          <a:xfrm>
            <a:off x="78723" y="3266947"/>
            <a:ext cx="5062537" cy="2317750"/>
          </a:xfrm>
          <a:prstGeom prst="rect">
            <a:avLst/>
          </a:prstGeom>
          <a:noFill/>
          <a:ln w="9525">
            <a:noFill/>
            <a:miter lim="800000"/>
            <a:headEnd/>
            <a:tailEnd/>
          </a:ln>
        </p:spPr>
      </p:pic>
      <p:grpSp>
        <p:nvGrpSpPr>
          <p:cNvPr id="3" name="Group 13"/>
          <p:cNvGrpSpPr>
            <a:grpSpLocks/>
          </p:cNvGrpSpPr>
          <p:nvPr/>
        </p:nvGrpSpPr>
        <p:grpSpPr bwMode="auto">
          <a:xfrm>
            <a:off x="5100797" y="3407813"/>
            <a:ext cx="4114800" cy="2376487"/>
            <a:chOff x="5029202" y="4481724"/>
            <a:chExt cx="4114798" cy="2376276"/>
          </a:xfrm>
        </p:grpSpPr>
        <p:pic>
          <p:nvPicPr>
            <p:cNvPr id="78857" name="Picture 7" descr="toyota_12sienna7passvanv6fwd3a_angularfront_Regular.jpg"/>
            <p:cNvPicPr>
              <a:picLocks noChangeAspect="1" noChangeArrowheads="1"/>
            </p:cNvPicPr>
            <p:nvPr/>
          </p:nvPicPr>
          <p:blipFill>
            <a:blip r:embed="rId4"/>
            <a:srcRect r="-427"/>
            <a:stretch>
              <a:fillRect/>
            </a:stretch>
          </p:blipFill>
          <p:spPr bwMode="auto">
            <a:xfrm>
              <a:off x="5029202" y="4481724"/>
              <a:ext cx="4114798" cy="2376276"/>
            </a:xfrm>
            <a:prstGeom prst="rect">
              <a:avLst/>
            </a:prstGeom>
            <a:noFill/>
            <a:ln w="9525">
              <a:noFill/>
              <a:miter lim="800000"/>
              <a:headEnd/>
              <a:tailEnd/>
            </a:ln>
          </p:spPr>
        </p:pic>
        <p:sp>
          <p:nvSpPr>
            <p:cNvPr id="78858" name="TextBox 12"/>
            <p:cNvSpPr txBox="1">
              <a:spLocks noChangeArrowheads="1"/>
            </p:cNvSpPr>
            <p:nvPr/>
          </p:nvSpPr>
          <p:spPr bwMode="auto">
            <a:xfrm>
              <a:off x="7868475" y="6365275"/>
              <a:ext cx="184731" cy="369299"/>
            </a:xfrm>
            <a:prstGeom prst="rect">
              <a:avLst/>
            </a:prstGeom>
            <a:noFill/>
            <a:ln w="9525">
              <a:noFill/>
              <a:miter lim="800000"/>
              <a:headEnd/>
              <a:tailEnd/>
            </a:ln>
          </p:spPr>
          <p:txBody>
            <a:bodyPr wrap="none">
              <a:spAutoFit/>
            </a:bodyPr>
            <a:lstStyle/>
            <a:p>
              <a:endParaRPr lang="en-US" altLang="zh-CN" dirty="0">
                <a:ea typeface="微软雅黑" panose="020B0503020204020204" pitchFamily="34" charset="-122"/>
              </a:endParaRPr>
            </a:p>
          </p:txBody>
        </p:sp>
      </p:grpSp>
      <p:sp>
        <p:nvSpPr>
          <p:cNvPr id="6" name="文本框 5"/>
          <p:cNvSpPr txBox="1"/>
          <p:nvPr/>
        </p:nvSpPr>
        <p:spPr>
          <a:xfrm>
            <a:off x="2263525" y="3319894"/>
            <a:ext cx="4935135" cy="707886"/>
          </a:xfrm>
          <a:prstGeom prst="rect">
            <a:avLst/>
          </a:prstGeom>
          <a:solidFill>
            <a:srgbClr val="FFC000"/>
          </a:solidFill>
        </p:spPr>
        <p:txBody>
          <a:bodyPr wrap="square" rtlCol="0">
            <a:spAutoFit/>
          </a:bodyPr>
          <a:lstStyle/>
          <a:p>
            <a:r>
              <a:rPr lang="zh-CN" altLang="en-US" sz="2000" b="1" dirty="0"/>
              <a:t>你的任务是把人以最快速度从</a:t>
            </a:r>
            <a:r>
              <a:rPr lang="en-US" altLang="zh-CN" sz="2000" b="1" dirty="0"/>
              <a:t>A</a:t>
            </a:r>
            <a:r>
              <a:rPr lang="zh-CN" altLang="en-US" sz="2000" b="1" dirty="0"/>
              <a:t>点送到</a:t>
            </a:r>
            <a:r>
              <a:rPr lang="en-US" altLang="zh-CN" sz="2000" b="1" dirty="0"/>
              <a:t>B</a:t>
            </a:r>
            <a:r>
              <a:rPr lang="zh-CN" altLang="en-US" sz="2000" b="1" dirty="0"/>
              <a:t>点，绝大多数情况下只有一个人。你选哪辆车？</a:t>
            </a:r>
          </a:p>
        </p:txBody>
      </p:sp>
      <p:sp>
        <p:nvSpPr>
          <p:cNvPr id="16" name="文本框 15"/>
          <p:cNvSpPr txBox="1"/>
          <p:nvPr/>
        </p:nvSpPr>
        <p:spPr>
          <a:xfrm>
            <a:off x="78723" y="5716648"/>
            <a:ext cx="4769438" cy="461665"/>
          </a:xfrm>
          <a:prstGeom prst="rect">
            <a:avLst/>
          </a:prstGeom>
          <a:solidFill>
            <a:schemeClr val="bg1">
              <a:lumMod val="85000"/>
            </a:schemeClr>
          </a:solidFill>
        </p:spPr>
        <p:txBody>
          <a:bodyPr wrap="square" rtlCol="0">
            <a:spAutoFit/>
          </a:bodyPr>
          <a:lstStyle/>
          <a:p>
            <a:r>
              <a:rPr lang="zh-CN" altLang="en-US" sz="2400" b="1" dirty="0"/>
              <a:t>在设计</a:t>
            </a:r>
            <a:r>
              <a:rPr lang="en-US" altLang="zh-CN" sz="2400" b="1" dirty="0"/>
              <a:t>ISA</a:t>
            </a:r>
            <a:r>
              <a:rPr lang="zh-CN" altLang="en-US" sz="2400" b="1" dirty="0"/>
              <a:t>时该如何利用这个</a:t>
            </a:r>
            <a:r>
              <a:rPr lang="en-US" altLang="zh-CN" sz="2400" b="1" dirty="0"/>
              <a:t>idea?</a:t>
            </a:r>
            <a:endParaRPr lang="zh-CN" altLang="en-US" sz="2400" b="1" dirty="0"/>
          </a:p>
        </p:txBody>
      </p:sp>
      <p:sp>
        <p:nvSpPr>
          <p:cNvPr id="17" name="文本框 16"/>
          <p:cNvSpPr txBox="1"/>
          <p:nvPr/>
        </p:nvSpPr>
        <p:spPr>
          <a:xfrm>
            <a:off x="4974956" y="5739049"/>
            <a:ext cx="4090321" cy="461665"/>
          </a:xfrm>
          <a:prstGeom prst="rect">
            <a:avLst/>
          </a:prstGeom>
          <a:solidFill>
            <a:schemeClr val="bg1">
              <a:lumMod val="85000"/>
            </a:schemeClr>
          </a:solidFill>
        </p:spPr>
        <p:txBody>
          <a:bodyPr wrap="square" rtlCol="0">
            <a:spAutoFit/>
          </a:bodyPr>
          <a:lstStyle/>
          <a:p>
            <a:r>
              <a:rPr lang="zh-CN" altLang="en-US" sz="2400" b="1" dirty="0"/>
              <a:t>如何知道哪个指令最常运行？</a:t>
            </a:r>
          </a:p>
        </p:txBody>
      </p:sp>
      <p:pic>
        <p:nvPicPr>
          <p:cNvPr id="2" name="图片 1"/>
          <p:cNvPicPr>
            <a:picLocks noChangeAspect="1"/>
          </p:cNvPicPr>
          <p:nvPr/>
        </p:nvPicPr>
        <p:blipFill>
          <a:blip r:embed="rId5"/>
          <a:stretch>
            <a:fillRect/>
          </a:stretch>
        </p:blipFill>
        <p:spPr>
          <a:xfrm>
            <a:off x="38669" y="10998"/>
            <a:ext cx="1053152" cy="921508"/>
          </a:xfrm>
          <a:prstGeom prst="rect">
            <a:avLst/>
          </a:prstGeom>
        </p:spPr>
      </p:pic>
    </p:spTree>
    <p:extLst>
      <p:ext uri="{BB962C8B-B14F-4D97-AF65-F5344CB8AC3E}">
        <p14:creationId xmlns:p14="http://schemas.microsoft.com/office/powerpoint/2010/main" val="3280273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5022175" y="997387"/>
            <a:ext cx="3255973" cy="3311684"/>
          </a:xfrm>
          <a:prstGeom prst="rect">
            <a:avLst/>
          </a:prstGeom>
        </p:spPr>
      </p:pic>
      <p:sp>
        <p:nvSpPr>
          <p:cNvPr id="80898" name="Title 1"/>
          <p:cNvSpPr>
            <a:spLocks noGrp="1" noChangeArrowheads="1"/>
          </p:cNvSpPr>
          <p:nvPr>
            <p:ph type="title"/>
          </p:nvPr>
        </p:nvSpPr>
        <p:spPr/>
        <p:txBody>
          <a:bodyPr>
            <a:normAutofit/>
          </a:bodyPr>
          <a:lstStyle/>
          <a:p>
            <a:r>
              <a:rPr lang="en-US" altLang="zh-CN" dirty="0"/>
              <a:t>4. Dependability via Redundancy</a:t>
            </a:r>
          </a:p>
        </p:txBody>
      </p:sp>
      <p:sp>
        <p:nvSpPr>
          <p:cNvPr id="80899" name="Content Placeholder 2"/>
          <p:cNvSpPr>
            <a:spLocks noGrp="1" noChangeArrowheads="1"/>
          </p:cNvSpPr>
          <p:nvPr>
            <p:ph idx="1"/>
          </p:nvPr>
        </p:nvSpPr>
        <p:spPr>
          <a:xfrm>
            <a:off x="457200" y="1258432"/>
            <a:ext cx="4226888" cy="5051833"/>
          </a:xfrm>
        </p:spPr>
        <p:txBody>
          <a:bodyPr>
            <a:normAutofit/>
          </a:bodyPr>
          <a:lstStyle/>
          <a:p>
            <a:r>
              <a:rPr lang="zh-CN" altLang="en-US" dirty="0"/>
              <a:t>通过</a:t>
            </a:r>
            <a:r>
              <a:rPr lang="zh-CN" altLang="en-US" dirty="0">
                <a:solidFill>
                  <a:srgbClr val="0070C0"/>
                </a:solidFill>
              </a:rPr>
              <a:t>冗余</a:t>
            </a:r>
            <a:r>
              <a:rPr lang="zh-CN" altLang="en-US" dirty="0"/>
              <a:t>使得部分部件失效不影响整个系统的运行</a:t>
            </a:r>
          </a:p>
          <a:p>
            <a:pPr marL="457200" lvl="1" indent="0">
              <a:buNone/>
            </a:pPr>
            <a:endParaRPr lang="en-US" altLang="zh-CN" dirty="0"/>
          </a:p>
        </p:txBody>
      </p:sp>
      <p:sp>
        <p:nvSpPr>
          <p:cNvPr id="80900" name="Date Placeholder 3"/>
          <p:cNvSpPr>
            <a:spLocks noGrp="1" noChangeArrowheads="1"/>
          </p:cNvSpPr>
          <p:nvPr>
            <p:ph type="dt" sz="half" idx="10"/>
          </p:nvPr>
        </p:nvSpPr>
        <p:spPr>
          <a:noFill/>
          <a:ln>
            <a:headEnd/>
            <a:tailEnd/>
          </a:ln>
        </p:spPr>
        <p:txBody>
          <a:bodyPr>
            <a:prstTxWarp prst="textNoShape">
              <a:avLst/>
            </a:prstTxWarp>
          </a:bodyPr>
          <a:lstStyle/>
          <a:p>
            <a:fld id="{5F58F600-2C89-4F3D-8172-11DAF603E1EE}" type="datetime1">
              <a:rPr lang="en-US" altLang="zh-CN" smtClean="0"/>
              <a:pPr/>
              <a:t>2/29/24</a:t>
            </a:fld>
            <a:endParaRPr lang="en-US" altLang="zh-CN"/>
          </a:p>
        </p:txBody>
      </p:sp>
      <p:sp>
        <p:nvSpPr>
          <p:cNvPr id="80908" name="灯片编号占位符 1"/>
          <p:cNvSpPr>
            <a:spLocks noGrp="1" noChangeArrowheads="1"/>
          </p:cNvSpPr>
          <p:nvPr>
            <p:ph type="sldNum" sz="quarter" idx="12"/>
          </p:nvPr>
        </p:nvSpPr>
        <p:spPr>
          <a:noFill/>
          <a:ln>
            <a:headEnd/>
            <a:tailEnd/>
          </a:ln>
        </p:spPr>
        <p:txBody>
          <a:bodyPr/>
          <a:lstStyle/>
          <a:p>
            <a:fld id="{4EC5777C-F47B-43E1-8D85-CA22CA99C6FC}" type="slidenum">
              <a:rPr lang="en-US" altLang="zh-CN"/>
              <a:pPr/>
              <a:t>8</a:t>
            </a:fld>
            <a:endParaRPr lang="en-US" altLang="zh-CN" dirty="0"/>
          </a:p>
        </p:txBody>
      </p:sp>
      <p:pic>
        <p:nvPicPr>
          <p:cNvPr id="6" name="图片 5"/>
          <p:cNvPicPr>
            <a:picLocks noChangeAspect="1"/>
          </p:cNvPicPr>
          <p:nvPr/>
        </p:nvPicPr>
        <p:blipFill>
          <a:blip r:embed="rId4"/>
          <a:stretch>
            <a:fillRect/>
          </a:stretch>
        </p:blipFill>
        <p:spPr>
          <a:xfrm>
            <a:off x="0" y="-9135"/>
            <a:ext cx="1262035" cy="941642"/>
          </a:xfrm>
          <a:prstGeom prst="rect">
            <a:avLst/>
          </a:prstGeom>
        </p:spPr>
      </p:pic>
      <p:sp>
        <p:nvSpPr>
          <p:cNvPr id="7" name="矩形 6"/>
          <p:cNvSpPr/>
          <p:nvPr/>
        </p:nvSpPr>
        <p:spPr>
          <a:xfrm>
            <a:off x="457200" y="4841548"/>
            <a:ext cx="7732087" cy="1631216"/>
          </a:xfrm>
          <a:prstGeom prst="rect">
            <a:avLst/>
          </a:prstGeom>
        </p:spPr>
        <p:txBody>
          <a:bodyPr wrap="square">
            <a:spAutoFit/>
          </a:bodyPr>
          <a:lstStyle/>
          <a:p>
            <a:r>
              <a:rPr lang="en-US" altLang="zh-CN" sz="2000" b="1" dirty="0">
                <a:latin typeface="Arial" panose="020B0604020202020204" pitchFamily="34" charset="0"/>
                <a:cs typeface="Arial" panose="020B0604020202020204" pitchFamily="34" charset="0"/>
              </a:rPr>
              <a:t>One of the most important ideas in data storage is the </a:t>
            </a:r>
            <a:r>
              <a:rPr lang="en-US" altLang="zh-CN" sz="2000" b="1" dirty="0">
                <a:solidFill>
                  <a:srgbClr val="0070C0"/>
                </a:solidFill>
                <a:latin typeface="Arial" panose="020B0604020202020204" pitchFamily="34" charset="0"/>
                <a:cs typeface="Arial" panose="020B0604020202020204" pitchFamily="34" charset="0"/>
              </a:rPr>
              <a:t>Redundant Array of Inexpensive Disks (RAID) </a:t>
            </a:r>
            <a:r>
              <a:rPr lang="en-US" altLang="zh-CN" sz="2000" b="1" dirty="0">
                <a:latin typeface="Arial" panose="020B0604020202020204" pitchFamily="34" charset="0"/>
                <a:cs typeface="Arial" panose="020B0604020202020204" pitchFamily="34" charset="0"/>
              </a:rPr>
              <a:t>concept. In most versions of RAID, data is stored redundantly on multiple disks. The redundancy insures that if one disk fails the data can be recovered from other disks.</a:t>
            </a:r>
            <a:endParaRPr lang="zh-CN" altLang="en-US" sz="2000" b="1" dirty="0">
              <a:latin typeface="Arial" panose="020B0604020202020204" pitchFamily="34" charset="0"/>
              <a:cs typeface="Arial" panose="020B0604020202020204" pitchFamily="34" charset="0"/>
            </a:endParaRPr>
          </a:p>
        </p:txBody>
      </p:sp>
      <p:sp>
        <p:nvSpPr>
          <p:cNvPr id="26" name="文本框 25"/>
          <p:cNvSpPr txBox="1"/>
          <p:nvPr/>
        </p:nvSpPr>
        <p:spPr>
          <a:xfrm>
            <a:off x="2118188" y="2862977"/>
            <a:ext cx="2845324" cy="1938992"/>
          </a:xfrm>
          <a:prstGeom prst="rect">
            <a:avLst/>
          </a:prstGeom>
          <a:solidFill>
            <a:schemeClr val="bg1">
              <a:lumMod val="85000"/>
            </a:schemeClr>
          </a:solidFill>
        </p:spPr>
        <p:txBody>
          <a:bodyPr wrap="square" rtlCol="0">
            <a:spAutoFit/>
          </a:bodyPr>
          <a:lstStyle/>
          <a:p>
            <a:r>
              <a:rPr lang="zh-CN" altLang="en-US" sz="2400" b="1" dirty="0"/>
              <a:t>假设你的预算为</a:t>
            </a:r>
            <a:r>
              <a:rPr lang="en-US" altLang="zh-CN" sz="2400" b="1" dirty="0"/>
              <a:t>T</a:t>
            </a:r>
            <a:r>
              <a:rPr lang="zh-CN" altLang="en-US" sz="2400" b="1" dirty="0"/>
              <a:t>， 是买一台单价为</a:t>
            </a:r>
            <a:r>
              <a:rPr lang="en-US" altLang="zh-CN" sz="2400" b="1" dirty="0"/>
              <a:t>T</a:t>
            </a:r>
            <a:r>
              <a:rPr lang="zh-CN" altLang="en-US" sz="2400" b="1" dirty="0"/>
              <a:t>的大容量磁盘，还是买</a:t>
            </a:r>
            <a:r>
              <a:rPr lang="en-US" altLang="zh-CN" sz="2400" b="1" dirty="0"/>
              <a:t>100</a:t>
            </a:r>
            <a:r>
              <a:rPr lang="zh-CN" altLang="en-US" sz="2400" b="1" dirty="0"/>
              <a:t>台单价为</a:t>
            </a:r>
            <a:r>
              <a:rPr lang="en-US" altLang="zh-CN" sz="2400" b="1" dirty="0"/>
              <a:t>T/100</a:t>
            </a:r>
            <a:r>
              <a:rPr lang="zh-CN" altLang="en-US" sz="2400" b="1" dirty="0"/>
              <a:t>的廉价磁盘？</a:t>
            </a:r>
          </a:p>
        </p:txBody>
      </p:sp>
    </p:spTree>
    <p:extLst>
      <p:ext uri="{BB962C8B-B14F-4D97-AF65-F5344CB8AC3E}">
        <p14:creationId xmlns:p14="http://schemas.microsoft.com/office/powerpoint/2010/main" val="3149415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noChangeArrowheads="1"/>
          </p:cNvSpPr>
          <p:nvPr>
            <p:ph type="title"/>
          </p:nvPr>
        </p:nvSpPr>
        <p:spPr/>
        <p:txBody>
          <a:bodyPr/>
          <a:lstStyle/>
          <a:p>
            <a:pPr>
              <a:lnSpc>
                <a:spcPct val="85000"/>
              </a:lnSpc>
            </a:pPr>
            <a:r>
              <a:rPr lang="en-US" altLang="zh-CN" dirty="0"/>
              <a:t>5. Memory Hierarchy</a:t>
            </a:r>
          </a:p>
        </p:txBody>
      </p:sp>
      <p:sp>
        <p:nvSpPr>
          <p:cNvPr id="82947" name="Date Placeholder 3"/>
          <p:cNvSpPr>
            <a:spLocks noGrp="1" noChangeArrowheads="1"/>
          </p:cNvSpPr>
          <p:nvPr>
            <p:ph type="dt" sz="half" idx="10"/>
          </p:nvPr>
        </p:nvSpPr>
        <p:spPr>
          <a:noFill/>
          <a:ln>
            <a:headEnd/>
            <a:tailEnd/>
          </a:ln>
        </p:spPr>
        <p:txBody>
          <a:bodyPr>
            <a:prstTxWarp prst="textNoShape">
              <a:avLst/>
            </a:prstTxWarp>
          </a:bodyPr>
          <a:lstStyle/>
          <a:p>
            <a:fld id="{DC425EF2-0478-4AC8-869E-61D22D2BF25C}" type="datetime1">
              <a:rPr lang="en-US" altLang="zh-CN" smtClean="0"/>
              <a:pPr/>
              <a:t>2/29/24</a:t>
            </a:fld>
            <a:endParaRPr lang="en-US" altLang="zh-CN"/>
          </a:p>
        </p:txBody>
      </p:sp>
      <p:sp>
        <p:nvSpPr>
          <p:cNvPr id="82951" name="灯片编号占位符 1"/>
          <p:cNvSpPr>
            <a:spLocks noGrp="1" noChangeArrowheads="1"/>
          </p:cNvSpPr>
          <p:nvPr>
            <p:ph type="sldNum" sz="quarter" idx="12"/>
          </p:nvPr>
        </p:nvSpPr>
        <p:spPr>
          <a:noFill/>
          <a:ln>
            <a:headEnd/>
            <a:tailEnd/>
          </a:ln>
        </p:spPr>
        <p:txBody>
          <a:bodyPr/>
          <a:lstStyle/>
          <a:p>
            <a:fld id="{88266CA4-63C6-49D9-94D4-9707BB45363B}" type="slidenum">
              <a:rPr lang="en-US" altLang="zh-CN"/>
              <a:pPr/>
              <a:t>9</a:t>
            </a:fld>
            <a:endParaRPr lang="en-US" altLang="zh-CN"/>
          </a:p>
        </p:txBody>
      </p:sp>
      <p:pic>
        <p:nvPicPr>
          <p:cNvPr id="82949" name="Picture 3"/>
          <p:cNvPicPr>
            <a:picLocks noChangeAspect="1" noChangeArrowheads="1"/>
          </p:cNvPicPr>
          <p:nvPr/>
        </p:nvPicPr>
        <p:blipFill>
          <a:blip r:embed="rId3"/>
          <a:srcRect/>
          <a:stretch>
            <a:fillRect/>
          </a:stretch>
        </p:blipFill>
        <p:spPr bwMode="auto">
          <a:xfrm>
            <a:off x="92075" y="976313"/>
            <a:ext cx="9051925" cy="5384800"/>
          </a:xfrm>
          <a:prstGeom prst="rect">
            <a:avLst/>
          </a:prstGeom>
          <a:noFill/>
          <a:ln w="9525">
            <a:noFill/>
            <a:miter lim="800000"/>
            <a:headEnd/>
            <a:tailEnd/>
          </a:ln>
        </p:spPr>
      </p:pic>
      <p:grpSp>
        <p:nvGrpSpPr>
          <p:cNvPr id="2" name="Group 6"/>
          <p:cNvGrpSpPr>
            <a:grpSpLocks/>
          </p:cNvGrpSpPr>
          <p:nvPr/>
        </p:nvGrpSpPr>
        <p:grpSpPr bwMode="auto">
          <a:xfrm>
            <a:off x="1463586" y="988657"/>
            <a:ext cx="6994957" cy="5330692"/>
            <a:chOff x="1463446" y="989210"/>
            <a:chExt cx="6995605" cy="5329814"/>
          </a:xfrm>
        </p:grpSpPr>
        <p:sp>
          <p:nvSpPr>
            <p:cNvPr id="82952" name="TextBox 2"/>
            <p:cNvSpPr txBox="1">
              <a:spLocks noChangeArrowheads="1"/>
            </p:cNvSpPr>
            <p:nvPr/>
          </p:nvSpPr>
          <p:spPr bwMode="auto">
            <a:xfrm>
              <a:off x="1463446" y="989210"/>
              <a:ext cx="1620337" cy="584679"/>
            </a:xfrm>
            <a:prstGeom prst="rect">
              <a:avLst/>
            </a:prstGeom>
            <a:noFill/>
            <a:ln w="9525">
              <a:noFill/>
              <a:miter lim="800000"/>
              <a:headEnd/>
              <a:tailEnd/>
            </a:ln>
          </p:spPr>
          <p:txBody>
            <a:bodyPr wrap="none">
              <a:spAutoFit/>
            </a:bodyPr>
            <a:lstStyle/>
            <a:p>
              <a:r>
                <a:rPr lang="en-US" altLang="zh-CN" sz="1600" dirty="0">
                  <a:solidFill>
                    <a:srgbClr val="FF0000"/>
                  </a:solidFill>
                  <a:ea typeface="微软雅黑" panose="020B0503020204020204" pitchFamily="34" charset="-122"/>
                </a:rPr>
                <a:t>Fast, Expensive, </a:t>
              </a:r>
            </a:p>
            <a:p>
              <a:r>
                <a:rPr lang="en-US" altLang="zh-CN" sz="1600" dirty="0">
                  <a:solidFill>
                    <a:srgbClr val="FF0000"/>
                  </a:solidFill>
                  <a:ea typeface="微软雅黑" panose="020B0503020204020204" pitchFamily="34" charset="-122"/>
                </a:rPr>
                <a:t>but Small</a:t>
              </a:r>
            </a:p>
          </p:txBody>
        </p:sp>
        <p:sp>
          <p:nvSpPr>
            <p:cNvPr id="82953" name="TextBox 7"/>
            <p:cNvSpPr txBox="1">
              <a:spLocks noChangeArrowheads="1"/>
            </p:cNvSpPr>
            <p:nvPr/>
          </p:nvSpPr>
          <p:spPr bwMode="auto">
            <a:xfrm>
              <a:off x="7534802" y="5562019"/>
              <a:ext cx="924249" cy="757005"/>
            </a:xfrm>
            <a:prstGeom prst="rect">
              <a:avLst/>
            </a:prstGeom>
            <a:solidFill>
              <a:schemeClr val="bg1"/>
            </a:solidFill>
            <a:ln w="9525">
              <a:noFill/>
              <a:miter lim="800000"/>
              <a:headEnd/>
              <a:tailEnd/>
            </a:ln>
          </p:spPr>
          <p:txBody>
            <a:bodyPr wrap="none">
              <a:spAutoFit/>
            </a:bodyPr>
            <a:lstStyle/>
            <a:p>
              <a:pPr algn="r">
                <a:lnSpc>
                  <a:spcPct val="90000"/>
                </a:lnSpc>
              </a:pPr>
              <a:r>
                <a:rPr lang="en-US" altLang="zh-CN" sz="1600" dirty="0">
                  <a:solidFill>
                    <a:srgbClr val="FF0000"/>
                  </a:solidFill>
                  <a:ea typeface="微软雅黑" panose="020B0503020204020204" pitchFamily="34" charset="-122"/>
                </a:rPr>
                <a:t>Cheap, </a:t>
              </a:r>
              <a:br>
                <a:rPr lang="en-US" altLang="zh-CN" sz="1600" dirty="0">
                  <a:solidFill>
                    <a:srgbClr val="FF0000"/>
                  </a:solidFill>
                  <a:ea typeface="微软雅黑" panose="020B0503020204020204" pitchFamily="34" charset="-122"/>
                </a:rPr>
              </a:br>
              <a:r>
                <a:rPr lang="en-US" altLang="zh-CN" sz="1600" dirty="0">
                  <a:solidFill>
                    <a:srgbClr val="FF0000"/>
                  </a:solidFill>
                  <a:ea typeface="微软雅黑" panose="020B0503020204020204" pitchFamily="34" charset="-122"/>
                </a:rPr>
                <a:t>Large, </a:t>
              </a:r>
              <a:br>
                <a:rPr lang="en-US" altLang="zh-CN" sz="1600" dirty="0">
                  <a:solidFill>
                    <a:srgbClr val="FF0000"/>
                  </a:solidFill>
                  <a:ea typeface="微软雅黑" panose="020B0503020204020204" pitchFamily="34" charset="-122"/>
                </a:rPr>
              </a:br>
              <a:r>
                <a:rPr lang="en-US" altLang="zh-CN" sz="1600" dirty="0">
                  <a:solidFill>
                    <a:srgbClr val="FF0000"/>
                  </a:solidFill>
                  <a:ea typeface="微软雅黑" panose="020B0503020204020204" pitchFamily="34" charset="-122"/>
                </a:rPr>
                <a:t>but Slow</a:t>
              </a:r>
            </a:p>
          </p:txBody>
        </p:sp>
      </p:grpSp>
      <p:sp>
        <p:nvSpPr>
          <p:cNvPr id="3" name="文本框 2"/>
          <p:cNvSpPr txBox="1"/>
          <p:nvPr/>
        </p:nvSpPr>
        <p:spPr>
          <a:xfrm>
            <a:off x="592441" y="1980191"/>
            <a:ext cx="2491331" cy="707886"/>
          </a:xfrm>
          <a:prstGeom prst="rect">
            <a:avLst/>
          </a:prstGeom>
          <a:solidFill>
            <a:srgbClr val="FFC000"/>
          </a:solidFill>
        </p:spPr>
        <p:txBody>
          <a:bodyPr wrap="square" rtlCol="0">
            <a:spAutoFit/>
          </a:bodyPr>
          <a:lstStyle/>
          <a:p>
            <a:r>
              <a:rPr lang="en-US" altLang="zh-CN" sz="2000" b="1" dirty="0">
                <a:latin typeface="Arial" panose="020B0604020202020204" pitchFamily="34" charset="0"/>
                <a:cs typeface="Arial" panose="020B0604020202020204" pitchFamily="34" charset="0"/>
              </a:rPr>
              <a:t>Why Does Cache Work? </a:t>
            </a:r>
            <a:endParaRPr lang="zh-CN" altLang="en-US" sz="2000" b="1" dirty="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4"/>
          <a:stretch>
            <a:fillRect/>
          </a:stretch>
        </p:blipFill>
        <p:spPr>
          <a:xfrm>
            <a:off x="8183963" y="0"/>
            <a:ext cx="918898" cy="902312"/>
          </a:xfrm>
          <a:prstGeom prst="rect">
            <a:avLst/>
          </a:prstGeom>
        </p:spPr>
      </p:pic>
    </p:spTree>
    <p:extLst>
      <p:ext uri="{BB962C8B-B14F-4D97-AF65-F5344CB8AC3E}">
        <p14:creationId xmlns:p14="http://schemas.microsoft.com/office/powerpoint/2010/main" val="1521825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14297</TotalTime>
  <Words>4061</Words>
  <Application>Microsoft Macintosh PowerPoint</Application>
  <PresentationFormat>On-screen Show (4:3)</PresentationFormat>
  <Paragraphs>479</Paragraphs>
  <Slides>45</Slides>
  <Notes>27</Notes>
  <HiddenSlides>1</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60" baseType="lpstr">
      <vt:lpstr>等线</vt:lpstr>
      <vt:lpstr>隶书</vt:lpstr>
      <vt:lpstr>微软雅黑</vt:lpstr>
      <vt:lpstr>Times</vt:lpstr>
      <vt:lpstr>Arial</vt:lpstr>
      <vt:lpstr>Calibri</vt:lpstr>
      <vt:lpstr>Courier</vt:lpstr>
      <vt:lpstr>Courier New</vt:lpstr>
      <vt:lpstr>Franklin Gothic Book</vt:lpstr>
      <vt:lpstr>Symbol</vt:lpstr>
      <vt:lpstr>Times New Roman</vt:lpstr>
      <vt:lpstr>Verdana</vt:lpstr>
      <vt:lpstr>Wingdings</vt:lpstr>
      <vt:lpstr>自定义设计方案</vt:lpstr>
      <vt:lpstr>PBrush</vt:lpstr>
      <vt:lpstr>PowerPoint Presentation</vt:lpstr>
      <vt:lpstr>Eight Great ideas in Computer Architecture</vt:lpstr>
      <vt:lpstr>1. Moore’s Law（摩尔定律）</vt:lpstr>
      <vt:lpstr>1. Design for Moore’s Law</vt:lpstr>
      <vt:lpstr>2. Abstraction via Layers of Representation</vt:lpstr>
      <vt:lpstr>2. Use Abstraction to Simplify Design</vt:lpstr>
      <vt:lpstr>3. Make the Common Case Fast</vt:lpstr>
      <vt:lpstr>4. Dependability via Redundancy</vt:lpstr>
      <vt:lpstr>5. Memory Hierarchy</vt:lpstr>
      <vt:lpstr>6. Performance Through Parallelism</vt:lpstr>
      <vt:lpstr>Performance Through Pipelining</vt:lpstr>
      <vt:lpstr>8. Performance Through Prediction</vt:lpstr>
      <vt:lpstr>PowerPoint Presentation</vt:lpstr>
      <vt:lpstr>计算机的分类</vt:lpstr>
      <vt:lpstr>Cost of downtime</vt:lpstr>
      <vt:lpstr>计算机的分类（续）</vt:lpstr>
      <vt:lpstr>计算机的分类（续）</vt:lpstr>
      <vt:lpstr>The Opportunity</vt:lpstr>
      <vt:lpstr>五类主流计算系统特点</vt:lpstr>
      <vt:lpstr>PowerPoint Presentation</vt:lpstr>
      <vt:lpstr>Closer Look at Processor Technology</vt:lpstr>
      <vt:lpstr>Architecture: Increase in Parallelism</vt:lpstr>
      <vt:lpstr>Moore’s Law Slowdown in Intel Processors</vt:lpstr>
      <vt:lpstr>Moore’s Law in DRAMs</vt:lpstr>
      <vt:lpstr>Technology &amp; Power: Dennard Scaling</vt:lpstr>
      <vt:lpstr>Why is low-power Important?</vt:lpstr>
      <vt:lpstr>Power in Integrated Circuits</vt:lpstr>
      <vt:lpstr>Power versus Energy</vt:lpstr>
      <vt:lpstr>Power &amp; Energy</vt:lpstr>
      <vt:lpstr>动态能耗和功耗</vt:lpstr>
      <vt:lpstr>Trends in Power &amp; Clock Frequency</vt:lpstr>
      <vt:lpstr>减少动态功耗的技术</vt:lpstr>
      <vt:lpstr>Dynamic Voltage Scaling (DVS)</vt:lpstr>
      <vt:lpstr>低功耗技术-DVFS</vt:lpstr>
      <vt:lpstr>静态功耗（Static Power）</vt:lpstr>
      <vt:lpstr>有关功耗和能耗小结</vt:lpstr>
      <vt:lpstr>与能效相关的其他指标</vt:lpstr>
      <vt:lpstr>PowerPoint Presentation</vt:lpstr>
      <vt:lpstr>End of Growth of Single Program Speed?</vt:lpstr>
      <vt:lpstr>How far will Instruction Level  Parallelism (ILP) go?</vt:lpstr>
      <vt:lpstr>有关体系结构的新旧观念</vt:lpstr>
      <vt:lpstr>计算机安全现状及挑战</vt:lpstr>
      <vt:lpstr>小结：计算机系统设计方面的巨大变化</vt:lpstr>
      <vt:lpstr>小结：体系结构挑战性问题</vt:lpstr>
      <vt:lpstr>现代体系结构发展趋势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RISC-V 指令集及简单实现</dc:title>
  <dc:creator>zhou</dc:creator>
  <cp:lastModifiedBy>Yubo Yan</cp:lastModifiedBy>
  <cp:revision>359</cp:revision>
  <dcterms:created xsi:type="dcterms:W3CDTF">2018-12-10T01:16:13Z</dcterms:created>
  <dcterms:modified xsi:type="dcterms:W3CDTF">2024-02-29T09:34:35Z</dcterms:modified>
</cp:coreProperties>
</file>