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handoutMasterIdLst>
    <p:handoutMasterId r:id="rId24"/>
  </p:handoutMasterIdLst>
  <p:sldIdLst>
    <p:sldId id="256" r:id="rId2"/>
    <p:sldId id="257" r:id="rId3"/>
    <p:sldId id="258" r:id="rId4"/>
    <p:sldId id="281" r:id="rId5"/>
    <p:sldId id="260" r:id="rId6"/>
    <p:sldId id="282" r:id="rId7"/>
    <p:sldId id="261" r:id="rId8"/>
    <p:sldId id="262" r:id="rId9"/>
    <p:sldId id="263" r:id="rId10"/>
    <p:sldId id="264" r:id="rId11"/>
    <p:sldId id="265" r:id="rId12"/>
    <p:sldId id="266" r:id="rId13"/>
    <p:sldId id="284" r:id="rId14"/>
    <p:sldId id="268" r:id="rId15"/>
    <p:sldId id="274" r:id="rId16"/>
    <p:sldId id="275" r:id="rId17"/>
    <p:sldId id="276" r:id="rId18"/>
    <p:sldId id="277" r:id="rId19"/>
    <p:sldId id="278" r:id="rId20"/>
    <p:sldId id="279" r:id="rId21"/>
    <p:sldId id="28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2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6327"/>
  </p:normalViewPr>
  <p:slideViewPr>
    <p:cSldViewPr snapToGrid="0" snapToObjects="1">
      <p:cViewPr varScale="1">
        <p:scale>
          <a:sx n="119" d="100"/>
          <a:sy n="119" d="100"/>
        </p:scale>
        <p:origin x="9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3D1C2D1-E91F-F241-BF8C-D23E83644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E082F1A8-AFAD-3E45-9D6D-D8722007D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2E340B-A238-C942-91D7-BEC354B30008}" type="datetimeFigureOut">
              <a:rPr kumimoji="1" lang="zh-CN" altLang="en-US" smtClean="0"/>
              <a:t>2021/9/29</a:t>
            </a:fld>
            <a:endParaRPr kumimoji="1" lang="zh-CN" altLang="en-US"/>
          </a:p>
        </p:txBody>
      </p:sp>
      <p:sp>
        <p:nvSpPr>
          <p:cNvPr id="4" name="页脚占位符 3">
            <a:extLst>
              <a:ext uri="{FF2B5EF4-FFF2-40B4-BE49-F238E27FC236}">
                <a16:creationId xmlns:a16="http://schemas.microsoft.com/office/drawing/2014/main" id="{4867F7EB-6647-1745-83BF-0409629D7A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95E5362F-5ED7-7448-B45F-08DCBDB8BD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1601C0-6123-7F4F-8560-9A11F1552576}" type="slidenum">
              <a:rPr kumimoji="1" lang="zh-CN" altLang="en-US" smtClean="0"/>
              <a:t>‹#›</a:t>
            </a:fld>
            <a:endParaRPr kumimoji="1" lang="zh-CN" altLang="en-US"/>
          </a:p>
        </p:txBody>
      </p:sp>
    </p:spTree>
    <p:extLst>
      <p:ext uri="{BB962C8B-B14F-4D97-AF65-F5344CB8AC3E}">
        <p14:creationId xmlns:p14="http://schemas.microsoft.com/office/powerpoint/2010/main" val="39089305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6C083-CDB5-3842-907D-55F3D5FD75A9}" type="datetimeFigureOut">
              <a:rPr kumimoji="1" lang="zh-CN" altLang="en-US" smtClean="0"/>
              <a:t>2021/9/29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3A385-8ABD-E74B-80AF-9D9BB194EBA3}" type="slidenum">
              <a:rPr kumimoji="1" lang="zh-CN" altLang="en-US" smtClean="0"/>
              <a:t>‹#›</a:t>
            </a:fld>
            <a:endParaRPr kumimoji="1" lang="zh-CN" altLang="en-US"/>
          </a:p>
        </p:txBody>
      </p:sp>
    </p:spTree>
    <p:extLst>
      <p:ext uri="{BB962C8B-B14F-4D97-AF65-F5344CB8AC3E}">
        <p14:creationId xmlns:p14="http://schemas.microsoft.com/office/powerpoint/2010/main" val="307904877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2000" b="0" i="0" u="none" strike="noStrike" kern="1200" dirty="0">
                <a:solidFill>
                  <a:schemeClr val="tx1"/>
                </a:solidFill>
                <a:effectLst/>
                <a:latin typeface="+mn-lt"/>
                <a:ea typeface="+mn-ea"/>
                <a:cs typeface="+mn-cs"/>
              </a:rPr>
              <a:t>Hello, everyone! I would like to introduce our novel work on Knowledge graph Embedding with Disentangled representation. The overall report is categorized into four parts: Background and Motivation; our model: DisenKGAT, Experiments, and summary.</a:t>
            </a:r>
            <a:endParaRPr kumimoji="1" lang="zh-CN" altLang="en-US" sz="2000" dirty="0"/>
          </a:p>
        </p:txBody>
      </p:sp>
      <p:sp>
        <p:nvSpPr>
          <p:cNvPr id="5" name="页脚占位符 4">
            <a:extLst>
              <a:ext uri="{FF2B5EF4-FFF2-40B4-BE49-F238E27FC236}">
                <a16:creationId xmlns:a16="http://schemas.microsoft.com/office/drawing/2014/main" id="{59834C9D-2130-1740-9A7D-315411DB4A18}"/>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533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Let's go to the model deeply, Firstly, we linear transformation to generate K independent components. Note that here we do not use any normalization such as BatchNorm [10] or LayerNorm [1], as we empirically find it ineffective in our task. To achieve micro-disentanglement, we propose a relation-aware aggregation that explicitly combines crucial information -the edge relation. And we simply adopt the dot-product(DP) attention based on the hypothesis that the more similar the entity 𝑢 and the neighbor 𝑣 are in the 𝑘-the component in terms of their relation 𝑟, the more likely the factor 𝑘 is to be the reason for the connection.</a:t>
            </a:r>
            <a:endParaRPr kumimoji="1" lang="zh-CN" altLang="en-US" dirty="0"/>
          </a:p>
        </p:txBody>
      </p:sp>
      <p:sp>
        <p:nvSpPr>
          <p:cNvPr id="5" name="页脚占位符 4">
            <a:extLst>
              <a:ext uri="{FF2B5EF4-FFF2-40B4-BE49-F238E27FC236}">
                <a16:creationId xmlns:a16="http://schemas.microsoft.com/office/drawing/2014/main" id="{8C5D1F6F-3A88-B64E-9AB7-0C452AD75FBE}"/>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70301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To achieve macro-disentanglement, we expect that be a weak dependence among the different component representations. Here, we leverage mutual information as our regularization. Notice that focus on the Disentangled scenario, we utilize a contrastive MI estimator to minimize the upper bound of different components' mutual information. Owing to conditional probability is unavailable, we leverage a variational distribution q to approximate the real one.</a:t>
            </a:r>
            <a:endParaRPr kumimoji="1" lang="zh-CN" altLang="en-US"/>
          </a:p>
        </p:txBody>
      </p:sp>
      <p:sp>
        <p:nvSpPr>
          <p:cNvPr id="5" name="页脚占位符 4">
            <a:extLst>
              <a:ext uri="{FF2B5EF4-FFF2-40B4-BE49-F238E27FC236}">
                <a16:creationId xmlns:a16="http://schemas.microsoft.com/office/drawing/2014/main" id="{2A419F5C-9B01-464C-B95D-DFF578826F96}"/>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410898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adaptive scoring is composed of component-level prediction and relation-aware attention fusion. We could choose any score functions as in the component level. And in relation-aware attention fusion, we expect that the best-matched component should be closer to the given relation embeddings. For example, we have got some triplets about Obama, such as his mother, his career, his daughter, and his wife. When it comes to asking Obama's other daughter, the Topic of family's related neighbors should be assigned with higher attention.</a:t>
            </a:r>
            <a:endParaRPr kumimoji="1" lang="zh-CN" altLang="en-US"/>
          </a:p>
        </p:txBody>
      </p:sp>
      <p:sp>
        <p:nvSpPr>
          <p:cNvPr id="5" name="页脚占位符 4">
            <a:extLst>
              <a:ext uri="{FF2B5EF4-FFF2-40B4-BE49-F238E27FC236}">
                <a16:creationId xmlns:a16="http://schemas.microsoft.com/office/drawing/2014/main" id="{B85A1328-7166-8148-BB68-6DBBC3DFED22}"/>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2716379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As for experiments, we put forward four questions and design the related experiments. Below are the baseline and dataset used in our experiments. </a:t>
            </a:r>
            <a:endParaRPr kumimoji="1" lang="zh-CN" altLang="en-US"/>
          </a:p>
        </p:txBody>
      </p:sp>
      <p:sp>
        <p:nvSpPr>
          <p:cNvPr id="5" name="页脚占位符 4">
            <a:extLst>
              <a:ext uri="{FF2B5EF4-FFF2-40B4-BE49-F238E27FC236}">
                <a16:creationId xmlns:a16="http://schemas.microsoft.com/office/drawing/2014/main" id="{018D8806-9316-8342-8BF4-A70ECADECDD9}"/>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158740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DisenKGAT achieves a considerable improvement on FB15k-237 which includes 237 relations while WN18RR only contains 11 relation types which are not suitable for our motivation.</a:t>
            </a:r>
            <a:endParaRPr kumimoji="1" lang="zh-CN" altLang="en-US" dirty="0"/>
          </a:p>
        </p:txBody>
      </p:sp>
      <p:sp>
        <p:nvSpPr>
          <p:cNvPr id="5" name="页脚占位符 4">
            <a:extLst>
              <a:ext uri="{FF2B5EF4-FFF2-40B4-BE49-F238E27FC236}">
                <a16:creationId xmlns:a16="http://schemas.microsoft.com/office/drawing/2014/main" id="{D6AA5090-3429-CC46-8DB8-721544FC6666}"/>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4528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Focus on different types of relations which proposed before, we find that </a:t>
            </a:r>
            <a:endParaRPr kumimoji="1" lang="zh-CN" altLang="en-US" dirty="0"/>
          </a:p>
        </p:txBody>
      </p:sp>
      <p:sp>
        <p:nvSpPr>
          <p:cNvPr id="5" name="页脚占位符 4">
            <a:extLst>
              <a:ext uri="{FF2B5EF4-FFF2-40B4-BE49-F238E27FC236}">
                <a16:creationId xmlns:a16="http://schemas.microsoft.com/office/drawing/2014/main" id="{0F83793E-73C4-0541-A332-81A99A61DDEB}"/>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125293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we also investigate the impact of each module of the model such as micro and macro. We found that without micro-, the model degrades to a vanilla GCN-based model while each component is prone to entangle again without macro.HSIC is also a common measurement of correlation utilized in some tiny homogeneous graphs. However, the empirical result shows that it is not suitable for more complex heterogeneous graphs such as our knowledge graph.</a:t>
            </a:r>
            <a:endParaRPr kumimoji="1" lang="zh-CN" altLang="en-US" dirty="0"/>
          </a:p>
        </p:txBody>
      </p:sp>
      <p:sp>
        <p:nvSpPr>
          <p:cNvPr id="5" name="页脚占位符 4">
            <a:extLst>
              <a:ext uri="{FF2B5EF4-FFF2-40B4-BE49-F238E27FC236}">
                <a16:creationId xmlns:a16="http://schemas.microsoft.com/office/drawing/2014/main" id="{0FBD1D80-AC8C-9F4B-BC66-BD506E8BB95C}"/>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243518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As for the Impact of component number. When we set k=1, it degrades into a normal GCN-based model but it still leads to suboptimal results owing to the attention module and relation-aware mapping. When 𝑘 &gt; 4, the performance dramatically degrades since it makes some topics too fine-grained to carry crucial information.</a:t>
            </a:r>
          </a:p>
          <a:p>
            <a:endParaRPr kumimoji="1" lang="zh-CN" altLang="en-US"/>
          </a:p>
        </p:txBody>
      </p:sp>
      <p:sp>
        <p:nvSpPr>
          <p:cNvPr id="5" name="页脚占位符 4">
            <a:extLst>
              <a:ext uri="{FF2B5EF4-FFF2-40B4-BE49-F238E27FC236}">
                <a16:creationId xmlns:a16="http://schemas.microsoft.com/office/drawing/2014/main" id="{3DAF0C54-078B-0345-A724-15214E476678}"/>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26120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Meanwhile, our model has strong robustness in knowledge graph embedding since it could work along with multi-categories score function and has a considerable improvement.</a:t>
            </a:r>
            <a:endParaRPr kumimoji="1" lang="zh-CN" altLang="en-US"/>
          </a:p>
        </p:txBody>
      </p:sp>
      <p:sp>
        <p:nvSpPr>
          <p:cNvPr id="5" name="页脚占位符 4">
            <a:extLst>
              <a:ext uri="{FF2B5EF4-FFF2-40B4-BE49-F238E27FC236}">
                <a16:creationId xmlns:a16="http://schemas.microsoft.com/office/drawing/2014/main" id="{C51A2D3F-D5F9-8C43-B84B-25829E28983F}"/>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637061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To show an intuitive impression of our disentangled, we take the above examples. On the one hand, it could construct a distinguishable cluster potentially. In each component of the same entity, top2 neighbors have a similar topic.</a:t>
            </a:r>
          </a:p>
          <a:p>
            <a:r>
              <a:rPr lang="en" altLang="zh-CN" sz="1200" b="0" i="0" u="none" strike="noStrike" kern="1200" dirty="0">
                <a:solidFill>
                  <a:schemeClr val="tx1"/>
                </a:solidFill>
                <a:effectLst/>
                <a:latin typeface="+mn-lt"/>
                <a:ea typeface="+mn-ea"/>
                <a:cs typeface="+mn-cs"/>
              </a:rPr>
              <a:t>And Topic or cluster in each component of various entities should be </a:t>
            </a:r>
            <a:r>
              <a:rPr lang="en" altLang="zh-CN" sz="1200" b="1" i="0" u="none" strike="noStrike" kern="1200" dirty="0">
                <a:solidFill>
                  <a:schemeClr val="tx1"/>
                </a:solidFill>
                <a:effectLst/>
                <a:latin typeface="+mn-lt"/>
                <a:ea typeface="+mn-ea"/>
                <a:cs typeface="+mn-cs"/>
              </a:rPr>
              <a:t>shared all the time</a:t>
            </a:r>
            <a:r>
              <a:rPr lang="en" altLang="zh-CN" sz="1200" b="0" i="0" u="none" strike="noStrike" kern="1200" dirty="0">
                <a:solidFill>
                  <a:schemeClr val="tx1"/>
                </a:solidFill>
                <a:effectLst/>
                <a:latin typeface="+mn-lt"/>
                <a:ea typeface="+mn-ea"/>
                <a:cs typeface="+mn-cs"/>
              </a:rPr>
              <a:t>. Therefore, the above query (the USA, tv?) and query (Danny, film) got the highest attention score in the fourth component.</a:t>
            </a:r>
          </a:p>
          <a:p>
            <a:endParaRPr kumimoji="1" lang="zh-CN" altLang="en-US"/>
          </a:p>
        </p:txBody>
      </p:sp>
      <p:sp>
        <p:nvSpPr>
          <p:cNvPr id="5" name="页脚占位符 4">
            <a:extLst>
              <a:ext uri="{FF2B5EF4-FFF2-40B4-BE49-F238E27FC236}">
                <a16:creationId xmlns:a16="http://schemas.microsoft.com/office/drawing/2014/main" id="{A8C3F122-64AF-274D-938F-4BCD8DF592C2}"/>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20197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The overall report is categorized into four parts: Background and Motivation; our model: DisenKGAT, Experiments, and summary.</a:t>
            </a:r>
            <a:endParaRPr kumimoji="1" lang="zh-CN" altLang="en-US" dirty="0"/>
          </a:p>
        </p:txBody>
      </p:sp>
      <p:sp>
        <p:nvSpPr>
          <p:cNvPr id="5" name="页脚占位符 4">
            <a:extLst>
              <a:ext uri="{FF2B5EF4-FFF2-40B4-BE49-F238E27FC236}">
                <a16:creationId xmlns:a16="http://schemas.microsoft.com/office/drawing/2014/main" id="{E9B9023C-8F1B-684A-B77E-473D40ECE0E9}"/>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2674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In recent years, knowledge graphs (KG) aroused considerable research interest since they changed the paradigm for numerous state-of-the-art natural language processing solutions and enhanced AI-related applications. Representative applications include e.g.,dialogue generation [9], question answering [20], recommender systems [44]. However, modern KGs are still far away from complete due to the constantly emerging new knowledge.</a:t>
            </a:r>
            <a:endParaRPr kumimoji="1" lang="zh-CN" altLang="en-US" dirty="0"/>
          </a:p>
        </p:txBody>
      </p:sp>
      <p:sp>
        <p:nvSpPr>
          <p:cNvPr id="5" name="页脚占位符 4">
            <a:extLst>
              <a:ext uri="{FF2B5EF4-FFF2-40B4-BE49-F238E27FC236}">
                <a16:creationId xmlns:a16="http://schemas.microsoft.com/office/drawing/2014/main" id="{3F38D234-E39E-A842-AC70-68BDA3FA0384}"/>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70282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In recent years, knowledge graphs (KG) aroused considerable research interest since they changed the paradigm for numerous state-of-the-art natural language processing solutions and enhanced AI-related applications. Representative applications include e.g.,dialogue generation [9], question answering [20], recommender systems [44]. However, modern KGs are still far away from complete due to the constantly emerging new knowledge.</a:t>
            </a:r>
            <a:endParaRPr kumimoji="1" lang="zh-CN" altLang="en-US"/>
          </a:p>
        </p:txBody>
      </p:sp>
      <p:sp>
        <p:nvSpPr>
          <p:cNvPr id="5" name="页脚占位符 4">
            <a:extLst>
              <a:ext uri="{FF2B5EF4-FFF2-40B4-BE49-F238E27FC236}">
                <a16:creationId xmlns:a16="http://schemas.microsoft.com/office/drawing/2014/main" id="{A5C2B5D8-149F-9A40-9DF1-87EE5150C6CB}"/>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2388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In literature, most KGC models are based on knowledge graph embedding, which could be classified into 3types:</a:t>
            </a:r>
          </a:p>
          <a:p>
            <a:r>
              <a:rPr lang="en" altLang="zh-CN" sz="1200" b="0" i="0" u="none" strike="noStrike" kern="1200" dirty="0">
                <a:solidFill>
                  <a:schemeClr val="tx1"/>
                </a:solidFill>
                <a:effectLst/>
                <a:latin typeface="+mn-lt"/>
                <a:ea typeface="+mn-ea"/>
                <a:cs typeface="+mn-cs"/>
              </a:rPr>
              <a:t>The distanced-based model is inspired by the capability observed in Word2vec which is also called the translation model. The semantic model considers the knowledge graph as a 3D adjacency matrix. The core idea is that learned embeddings should be able to generalize, and associate high values to unseen facts in the graph adjacency matrix. Neural network-based models leverage all kinds of neural such as convolution networks to model the interaction. With the rapid development of graph convolution networks, it gradually constructs an encoder-decoder paradigm in knowledge graph completion.</a:t>
            </a:r>
          </a:p>
          <a:p>
            <a:endParaRPr kumimoji="1" lang="en-US" altLang="zh-CN" dirty="0"/>
          </a:p>
          <a:p>
            <a:r>
              <a:rPr lang="en" altLang="zh-CN" sz="1200" b="0" i="0" u="none" strike="noStrike" kern="1200" dirty="0">
                <a:solidFill>
                  <a:schemeClr val="tx1"/>
                </a:solidFill>
                <a:effectLst/>
                <a:latin typeface="+mn-lt"/>
                <a:ea typeface="+mn-ea"/>
                <a:cs typeface="+mn-cs"/>
              </a:rPr>
              <a:t>All in all, the key idea is that defining a score function at first to measure the plausibility of the given triplets and then making sure positive samples have higher scores than negative samples.</a:t>
            </a:r>
          </a:p>
          <a:p>
            <a:endParaRPr kumimoji="1" lang="zh-CN" altLang="en-US"/>
          </a:p>
        </p:txBody>
      </p:sp>
      <p:sp>
        <p:nvSpPr>
          <p:cNvPr id="5" name="页脚占位符 4">
            <a:extLst>
              <a:ext uri="{FF2B5EF4-FFF2-40B4-BE49-F238E27FC236}">
                <a16:creationId xmlns:a16="http://schemas.microsoft.com/office/drawing/2014/main" id="{FCE6C1B9-C2CC-B64A-B247-67F8458FFCBD}"/>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7555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In literature, most KGC models are based on knowledge graph embedding, which could be classified into 3types:</a:t>
            </a:r>
          </a:p>
          <a:p>
            <a:r>
              <a:rPr lang="en" altLang="zh-CN" sz="1200" b="0" i="0" u="none" strike="noStrike" kern="1200" dirty="0">
                <a:solidFill>
                  <a:schemeClr val="tx1"/>
                </a:solidFill>
                <a:effectLst/>
                <a:latin typeface="+mn-lt"/>
                <a:ea typeface="+mn-ea"/>
                <a:cs typeface="+mn-cs"/>
              </a:rPr>
              <a:t>The distanced-based model is inspired by the capability observed in Word2vec which is also called the translation model. The semantic model considers the knowledge graph as a 3D adjacency matrix. The core idea is that learned embeddings should be able to generalize, and associate high values to unseen facts in the graph adjacency matrix. Neural network-based models leverage all kinds of neural such as convolution networks to model the interaction. With the rapid development of graph convolution networks, it gradually constructs an encoder-decoder paradigm in knowledge graph completion.</a:t>
            </a:r>
          </a:p>
          <a:p>
            <a:endParaRPr kumimoji="1" lang="en-US" altLang="zh-CN" dirty="0"/>
          </a:p>
          <a:p>
            <a:r>
              <a:rPr lang="en" altLang="zh-CN" sz="1200" b="0" i="0" u="none" strike="noStrike" kern="1200" dirty="0">
                <a:solidFill>
                  <a:schemeClr val="tx1"/>
                </a:solidFill>
                <a:effectLst/>
                <a:latin typeface="+mn-lt"/>
                <a:ea typeface="+mn-ea"/>
                <a:cs typeface="+mn-cs"/>
              </a:rPr>
              <a:t>All in all, the key idea is that defining a score function at first to measure the plausibility of the given triplets and then making sure positive samples have higher scores than negative samples.</a:t>
            </a:r>
          </a:p>
          <a:p>
            <a:endParaRPr kumimoji="1" lang="zh-CN" altLang="en-US"/>
          </a:p>
        </p:txBody>
      </p:sp>
      <p:sp>
        <p:nvSpPr>
          <p:cNvPr id="5" name="页脚占位符 4">
            <a:extLst>
              <a:ext uri="{FF2B5EF4-FFF2-40B4-BE49-F238E27FC236}">
                <a16:creationId xmlns:a16="http://schemas.microsoft.com/office/drawing/2014/main" id="{FCE6C1B9-C2CC-B64A-B247-67F8458FFCBD}"/>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325120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Although significant progress has been made by those models, static representation still limits the flexibility and expressiveness of the embeddings. On the one hand, They ignore the entanglement of the latent factors behind the entities while an entity may have multiple aspects. As the example in Figure 1 (b), the entity "Kobe Brant" is associated with different task components such as "Family", "Career", "Place" and "awards". On the other hand, the static aggregating neighborhood entities fail to effectively model the critical relationship that is significant in characterizing the local information in a specific scenario. Take the query (Kobe, profession, ?) and query(Bill Gates, profession, ?) as an example, owning to the common nationalities (“America”) of “Bill Gates” and “Kobe”, existing methods will naturally pull the representations of Kobe and Bill Gates closer to capture such identity. However, in terms of the relation "profession", where the two people indeed exhibit quite a difference.</a:t>
            </a:r>
            <a:endParaRPr kumimoji="1" lang="zh-CN" altLang="en-US"/>
          </a:p>
        </p:txBody>
      </p:sp>
      <p:sp>
        <p:nvSpPr>
          <p:cNvPr id="5" name="页脚占位符 4">
            <a:extLst>
              <a:ext uri="{FF2B5EF4-FFF2-40B4-BE49-F238E27FC236}">
                <a16:creationId xmlns:a16="http://schemas.microsoft.com/office/drawing/2014/main" id="{A25FE70B-86B3-F643-A062-2CA77B8853A3}"/>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418342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So, our goal is to provide a disentangled knowledge graph embedding framework that could predict adaptively according to ht given scenario. The challenging parts are how to capture the latent factor in a complex knowledge graph and how to utilize the micro-disentangled and macro-disentanglement. recent work adopt gan or linear distance to achieve micro-and macro- disentanglement to ensure independent properties</a:t>
            </a:r>
            <a:endParaRPr kumimoji="1" lang="zh-CN" altLang="en-US" dirty="0"/>
          </a:p>
        </p:txBody>
      </p:sp>
      <p:sp>
        <p:nvSpPr>
          <p:cNvPr id="5" name="页脚占位符 4">
            <a:extLst>
              <a:ext uri="{FF2B5EF4-FFF2-40B4-BE49-F238E27FC236}">
                <a16:creationId xmlns:a16="http://schemas.microsoft.com/office/drawing/2014/main" id="{788FB883-DBDE-BE43-8D3D-7F9396E4CF01}"/>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409757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i="0" u="none" strike="noStrike" kern="1200" dirty="0">
                <a:solidFill>
                  <a:schemeClr val="tx1"/>
                </a:solidFill>
                <a:effectLst/>
                <a:latin typeface="+mn-lt"/>
                <a:ea typeface="+mn-ea"/>
                <a:cs typeface="+mn-cs"/>
              </a:rPr>
              <a:t>The whole model contains three modules. Each channel (color) represents a specific component and different components keep individuals with each other by the correlation restriction. The final prediction result depends on all components of the entities and is adaptive to the given scenario (relation).</a:t>
            </a:r>
            <a:endParaRPr kumimoji="1" lang="zh-CN" altLang="en-US"/>
          </a:p>
        </p:txBody>
      </p:sp>
      <p:sp>
        <p:nvSpPr>
          <p:cNvPr id="5" name="页脚占位符 4">
            <a:extLst>
              <a:ext uri="{FF2B5EF4-FFF2-40B4-BE49-F238E27FC236}">
                <a16:creationId xmlns:a16="http://schemas.microsoft.com/office/drawing/2014/main" id="{2854D76C-65D1-4E4B-851E-5225213E119D}"/>
              </a:ext>
            </a:extLst>
          </p:cNvPr>
          <p:cNvSpPr>
            <a:spLocks noGrp="1"/>
          </p:cNvSpPr>
          <p:nvPr>
            <p:ph type="ftr" sz="quarter" idx="4"/>
          </p:nvPr>
        </p:nvSpPr>
        <p:spPr/>
        <p:txBody>
          <a:bodyPr/>
          <a:lstStyle/>
          <a:p>
            <a:endParaRPr kumimoji="1" lang="zh-CN" altLang="en-US"/>
          </a:p>
        </p:txBody>
      </p:sp>
    </p:spTree>
    <p:extLst>
      <p:ext uri="{BB962C8B-B14F-4D97-AF65-F5344CB8AC3E}">
        <p14:creationId xmlns:p14="http://schemas.microsoft.com/office/powerpoint/2010/main" val="79267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9F2959-F697-6442-861C-B214DBC2C41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1942A6FD-6056-4C4E-80AB-496296AABD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305A21C-D439-8E42-A876-10ABD83C3CA4}"/>
              </a:ext>
            </a:extLst>
          </p:cNvPr>
          <p:cNvSpPr>
            <a:spLocks noGrp="1"/>
          </p:cNvSpPr>
          <p:nvPr>
            <p:ph type="dt" sz="half" idx="10"/>
          </p:nvPr>
        </p:nvSpPr>
        <p:spPr/>
        <p:txBody>
          <a:bodyPr/>
          <a:lstStyle/>
          <a:p>
            <a:fld id="{8DB2D2FA-136B-D047-9BA2-A40D44F31C66}"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01D5ADAC-E91D-5843-B6E2-CEEB7C2561F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DD6AB48-EF53-2840-9E67-CD016422AB97}"/>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385088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DECE05-9E21-7847-9266-F7A85B5BB239}"/>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2FA0405-83C6-F442-A6C4-836781FF651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FF87EEE-EFE1-BB4D-8FE3-5EFF52EA83FE}"/>
              </a:ext>
            </a:extLst>
          </p:cNvPr>
          <p:cNvSpPr>
            <a:spLocks noGrp="1"/>
          </p:cNvSpPr>
          <p:nvPr>
            <p:ph type="dt" sz="half" idx="10"/>
          </p:nvPr>
        </p:nvSpPr>
        <p:spPr/>
        <p:txBody>
          <a:bodyPr/>
          <a:lstStyle/>
          <a:p>
            <a:fld id="{654A0F6F-19D8-0A41-8F8A-766302806B18}"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44EE418D-0393-344C-8751-AB5C5AE3AAF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63BC0C7-3539-4043-B57F-8D9180BBE7F2}"/>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7882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5E4591-72C2-214D-8A86-F02E5E8235EE}"/>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B3CCD3E-5089-3B41-A383-4AD1541A6781}"/>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7CAA2CA-5DAC-0C4F-A8C1-4F38518768FE}"/>
              </a:ext>
            </a:extLst>
          </p:cNvPr>
          <p:cNvSpPr>
            <a:spLocks noGrp="1"/>
          </p:cNvSpPr>
          <p:nvPr>
            <p:ph type="dt" sz="half" idx="10"/>
          </p:nvPr>
        </p:nvSpPr>
        <p:spPr/>
        <p:txBody>
          <a:bodyPr/>
          <a:lstStyle/>
          <a:p>
            <a:fld id="{AF675852-196E-7F4D-B723-E3EC2E9A2C2D}"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9BA742B5-C57D-924B-82A1-FCECBA15A72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4775D91-783A-2048-BE75-8BB7E51EDABB}"/>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76302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3A9959-88A9-0449-B1FF-0A81E8DA72C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35472C9-F10B-7248-B42D-54670ADDAC14}"/>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E50767E-2C34-8E4C-A1C9-6EED2BDA86F2}"/>
              </a:ext>
            </a:extLst>
          </p:cNvPr>
          <p:cNvSpPr>
            <a:spLocks noGrp="1"/>
          </p:cNvSpPr>
          <p:nvPr>
            <p:ph type="dt" sz="half" idx="10"/>
          </p:nvPr>
        </p:nvSpPr>
        <p:spPr/>
        <p:txBody>
          <a:bodyPr/>
          <a:lstStyle/>
          <a:p>
            <a:fld id="{34568D53-5F9A-5542-A29B-91946896A8C5}"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2A7E9C65-BCFE-AD49-BACA-151D1DCA69E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0845D23-0810-574E-BE35-7B67B239E850}"/>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15458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AB4D97-2FE4-0A4D-B994-16CDDE7040F3}"/>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F32072A0-BFEA-3D46-922E-5C3501941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F8153DD3-384D-4D48-8B12-99200729D93B}"/>
              </a:ext>
            </a:extLst>
          </p:cNvPr>
          <p:cNvSpPr>
            <a:spLocks noGrp="1"/>
          </p:cNvSpPr>
          <p:nvPr>
            <p:ph type="dt" sz="half" idx="10"/>
          </p:nvPr>
        </p:nvSpPr>
        <p:spPr/>
        <p:txBody>
          <a:bodyPr/>
          <a:lstStyle/>
          <a:p>
            <a:fld id="{45C4B983-21BD-0548-9A23-578F9AC7EFB1}"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E3D61ABD-DA38-7E48-9E84-5C9B2DC586F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E84C51B-58A8-4C44-B794-9631DD949F40}"/>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251686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0189F9-F156-9B4D-B5F0-9CECD7ED06F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0DB97C9-EB0C-024B-BCEE-06F482D3BC7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547347DF-D827-2D4A-B833-3D1D74709EF3}"/>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4E155FA-C66D-F14B-909A-D77ACDE20349}"/>
              </a:ext>
            </a:extLst>
          </p:cNvPr>
          <p:cNvSpPr>
            <a:spLocks noGrp="1"/>
          </p:cNvSpPr>
          <p:nvPr>
            <p:ph type="dt" sz="half" idx="10"/>
          </p:nvPr>
        </p:nvSpPr>
        <p:spPr/>
        <p:txBody>
          <a:bodyPr/>
          <a:lstStyle/>
          <a:p>
            <a:fld id="{2733DD8A-F1ED-4A42-89B0-218D52210402}" type="datetime1">
              <a:rPr kumimoji="1" lang="zh-CN" altLang="en-US" smtClean="0"/>
              <a:t>2021/9/29</a:t>
            </a:fld>
            <a:endParaRPr kumimoji="1" lang="zh-CN" altLang="en-US"/>
          </a:p>
        </p:txBody>
      </p:sp>
      <p:sp>
        <p:nvSpPr>
          <p:cNvPr id="6" name="页脚占位符 5">
            <a:extLst>
              <a:ext uri="{FF2B5EF4-FFF2-40B4-BE49-F238E27FC236}">
                <a16:creationId xmlns:a16="http://schemas.microsoft.com/office/drawing/2014/main" id="{557E1801-561F-4E40-8070-EF1DB5A303D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3822A3-FEC1-344F-B737-243310F3CBC7}"/>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377491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073446-44D2-534B-9D58-6D38DCBBBB4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2497F06-BBC8-E948-BEFF-ADC01CF77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ABDC90DE-8938-5E40-93AC-8612E89682C5}"/>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3D0FA844-D521-EB4E-9528-0A0465B46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FA883AE-6FA4-A747-8B3D-BC1695EBAF91}"/>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594E8BC-9186-094B-B48C-64C9D4C2C7DE}"/>
              </a:ext>
            </a:extLst>
          </p:cNvPr>
          <p:cNvSpPr>
            <a:spLocks noGrp="1"/>
          </p:cNvSpPr>
          <p:nvPr>
            <p:ph type="dt" sz="half" idx="10"/>
          </p:nvPr>
        </p:nvSpPr>
        <p:spPr/>
        <p:txBody>
          <a:bodyPr/>
          <a:lstStyle/>
          <a:p>
            <a:fld id="{7C423DE9-05F4-2C43-B9B0-2C9A742F11E4}" type="datetime1">
              <a:rPr kumimoji="1" lang="zh-CN" altLang="en-US" smtClean="0"/>
              <a:t>2021/9/29</a:t>
            </a:fld>
            <a:endParaRPr kumimoji="1" lang="zh-CN" altLang="en-US"/>
          </a:p>
        </p:txBody>
      </p:sp>
      <p:sp>
        <p:nvSpPr>
          <p:cNvPr id="8" name="页脚占位符 7">
            <a:extLst>
              <a:ext uri="{FF2B5EF4-FFF2-40B4-BE49-F238E27FC236}">
                <a16:creationId xmlns:a16="http://schemas.microsoft.com/office/drawing/2014/main" id="{C4383CAC-1BAA-6246-9C74-5A504F311CC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D4E25669-8DAF-874C-AABC-2F6F185A07F7}"/>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5926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56C51-1193-5C4C-B000-2515C603126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D4FC6267-7415-844E-9EF5-BCA185BA1A0C}"/>
              </a:ext>
            </a:extLst>
          </p:cNvPr>
          <p:cNvSpPr>
            <a:spLocks noGrp="1"/>
          </p:cNvSpPr>
          <p:nvPr>
            <p:ph type="dt" sz="half" idx="10"/>
          </p:nvPr>
        </p:nvSpPr>
        <p:spPr/>
        <p:txBody>
          <a:bodyPr/>
          <a:lstStyle/>
          <a:p>
            <a:fld id="{39A0B98A-6322-9245-AFEC-EA184973795C}" type="datetime1">
              <a:rPr kumimoji="1" lang="zh-CN" altLang="en-US" smtClean="0"/>
              <a:t>2021/9/29</a:t>
            </a:fld>
            <a:endParaRPr kumimoji="1" lang="zh-CN" altLang="en-US"/>
          </a:p>
        </p:txBody>
      </p:sp>
      <p:sp>
        <p:nvSpPr>
          <p:cNvPr id="4" name="页脚占位符 3">
            <a:extLst>
              <a:ext uri="{FF2B5EF4-FFF2-40B4-BE49-F238E27FC236}">
                <a16:creationId xmlns:a16="http://schemas.microsoft.com/office/drawing/2014/main" id="{F3B7F4BD-3256-A240-811C-E3C4A99AA6F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D147209-6EED-F448-AB89-42C4B59C6EA7}"/>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362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420D2D-5900-0444-812B-35DE588AB95E}"/>
              </a:ext>
            </a:extLst>
          </p:cNvPr>
          <p:cNvSpPr>
            <a:spLocks noGrp="1"/>
          </p:cNvSpPr>
          <p:nvPr>
            <p:ph type="dt" sz="half" idx="10"/>
          </p:nvPr>
        </p:nvSpPr>
        <p:spPr/>
        <p:txBody>
          <a:bodyPr/>
          <a:lstStyle/>
          <a:p>
            <a:fld id="{CBD99E22-E1A2-8949-B462-EDE7794EE133}" type="datetime1">
              <a:rPr kumimoji="1" lang="zh-CN" altLang="en-US" smtClean="0"/>
              <a:t>2021/9/29</a:t>
            </a:fld>
            <a:endParaRPr kumimoji="1" lang="zh-CN" altLang="en-US"/>
          </a:p>
        </p:txBody>
      </p:sp>
      <p:sp>
        <p:nvSpPr>
          <p:cNvPr id="3" name="页脚占位符 2">
            <a:extLst>
              <a:ext uri="{FF2B5EF4-FFF2-40B4-BE49-F238E27FC236}">
                <a16:creationId xmlns:a16="http://schemas.microsoft.com/office/drawing/2014/main" id="{BF170EF8-4BC5-0941-9888-62C8EEF166E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96264BCD-51CB-3142-A3F8-69BCDDBAA743}"/>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416208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5642A9-C684-DD4E-BDDD-2AC2D2EA82B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39A0A7D-6F66-2145-A8DA-4562C42E7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2B188698-DD6D-A547-A993-42529B22D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503D45C-D30A-A242-993E-1D249C456599}"/>
              </a:ext>
            </a:extLst>
          </p:cNvPr>
          <p:cNvSpPr>
            <a:spLocks noGrp="1"/>
          </p:cNvSpPr>
          <p:nvPr>
            <p:ph type="dt" sz="half" idx="10"/>
          </p:nvPr>
        </p:nvSpPr>
        <p:spPr/>
        <p:txBody>
          <a:bodyPr/>
          <a:lstStyle/>
          <a:p>
            <a:fld id="{E503C1DE-199A-E746-84A8-85A36CCC21C2}" type="datetime1">
              <a:rPr kumimoji="1" lang="zh-CN" altLang="en-US" smtClean="0"/>
              <a:t>2021/9/29</a:t>
            </a:fld>
            <a:endParaRPr kumimoji="1" lang="zh-CN" altLang="en-US"/>
          </a:p>
        </p:txBody>
      </p:sp>
      <p:sp>
        <p:nvSpPr>
          <p:cNvPr id="6" name="页脚占位符 5">
            <a:extLst>
              <a:ext uri="{FF2B5EF4-FFF2-40B4-BE49-F238E27FC236}">
                <a16:creationId xmlns:a16="http://schemas.microsoft.com/office/drawing/2014/main" id="{C4AC55CF-0E52-2943-9DC1-38AFE86E7FA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6E7E74B-ECD2-2249-829B-2EEAC932ABD9}"/>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25439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24C9DF-D218-A34C-921C-8168B66C813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9019B9C9-E435-3144-A593-3FEAD45C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30EC5740-C561-7841-9E8B-A28D60AC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605F31B-4C0D-6141-B707-71DE1F82F50A}"/>
              </a:ext>
            </a:extLst>
          </p:cNvPr>
          <p:cNvSpPr>
            <a:spLocks noGrp="1"/>
          </p:cNvSpPr>
          <p:nvPr>
            <p:ph type="dt" sz="half" idx="10"/>
          </p:nvPr>
        </p:nvSpPr>
        <p:spPr/>
        <p:txBody>
          <a:bodyPr/>
          <a:lstStyle/>
          <a:p>
            <a:fld id="{A26C2A90-8248-A041-94E1-2782297EE8D9}" type="datetime1">
              <a:rPr kumimoji="1" lang="zh-CN" altLang="en-US" smtClean="0"/>
              <a:t>2021/9/29</a:t>
            </a:fld>
            <a:endParaRPr kumimoji="1" lang="zh-CN" altLang="en-US"/>
          </a:p>
        </p:txBody>
      </p:sp>
      <p:sp>
        <p:nvSpPr>
          <p:cNvPr id="6" name="页脚占位符 5">
            <a:extLst>
              <a:ext uri="{FF2B5EF4-FFF2-40B4-BE49-F238E27FC236}">
                <a16:creationId xmlns:a16="http://schemas.microsoft.com/office/drawing/2014/main" id="{ACC9510E-29E2-E741-966F-D4B7EE6D5E9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1CEB964-5791-5F41-ADEA-3570F73BEA23}"/>
              </a:ext>
            </a:extLst>
          </p:cNvPr>
          <p:cNvSpPr>
            <a:spLocks noGrp="1"/>
          </p:cNvSpPr>
          <p:nvPr>
            <p:ph type="sldNum" sz="quarter" idx="12"/>
          </p:nvPr>
        </p:nvSpPr>
        <p:spPr/>
        <p:txBody>
          <a:body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161791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199D1DF-780F-C544-9B6E-0F316AF6A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8D9316F-249B-484A-B1BF-473FF12154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B484483-C0FC-BF46-9EA4-A510C8611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76B69-3EC2-924C-A2FA-12A05DDA07FE}" type="datetime1">
              <a:rPr kumimoji="1" lang="zh-CN" altLang="en-US" smtClean="0"/>
              <a:t>2021/9/29</a:t>
            </a:fld>
            <a:endParaRPr kumimoji="1" lang="zh-CN" altLang="en-US"/>
          </a:p>
        </p:txBody>
      </p:sp>
      <p:sp>
        <p:nvSpPr>
          <p:cNvPr id="5" name="页脚占位符 4">
            <a:extLst>
              <a:ext uri="{FF2B5EF4-FFF2-40B4-BE49-F238E27FC236}">
                <a16:creationId xmlns:a16="http://schemas.microsoft.com/office/drawing/2014/main" id="{DB1D6F0F-B380-134E-9601-8AC51A36A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54ACE95-CA61-1941-8544-E3EC5FB11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E8C5-018C-3D49-9E8F-3BA739852C5B}" type="slidenum">
              <a:rPr kumimoji="1" lang="zh-CN" altLang="en-US" smtClean="0"/>
              <a:t>‹#›</a:t>
            </a:fld>
            <a:endParaRPr kumimoji="1" lang="zh-CN" altLang="en-US"/>
          </a:p>
        </p:txBody>
      </p:sp>
    </p:spTree>
    <p:extLst>
      <p:ext uri="{BB962C8B-B14F-4D97-AF65-F5344CB8AC3E}">
        <p14:creationId xmlns:p14="http://schemas.microsoft.com/office/powerpoint/2010/main" val="27399057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emf"/><Relationship Id="rId7" Type="http://schemas.openxmlformats.org/officeDocument/2006/relationships/hyperlink" Target="https://github.com/Wjk666/DisenKG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USTC%20Lab%20for%20Data%20Science" TargetMode="External"/><Relationship Id="rId5" Type="http://schemas.openxmlformats.org/officeDocument/2006/relationships/hyperlink" Target="https://arxiv.org/abs/2108.09628"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emf"/><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emf"/><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emf"/><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file:////var/folders/9t/vxcgng092xg3pdb_fpxx5dm80000gp/T/com.microsoft.Word/WebArchiveCopyPasteTempFiles/page14image48554944" TargetMode="External"/><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F2EEE4F-5C21-A843-A21C-C11FF3665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273" y="-881132"/>
            <a:ext cx="8631996" cy="3025400"/>
          </a:xfrm>
          <a:prstGeom prst="rect">
            <a:avLst/>
          </a:prstGeom>
        </p:spPr>
      </p:pic>
      <p:sp>
        <p:nvSpPr>
          <p:cNvPr id="5" name="Snip Diagonal Corner Rectangle 6">
            <a:extLst>
              <a:ext uri="{FF2B5EF4-FFF2-40B4-BE49-F238E27FC236}">
                <a16:creationId xmlns:a16="http://schemas.microsoft.com/office/drawing/2014/main" id="{B2D3A2CB-882A-F440-9BB5-D1B60A7161D2}"/>
              </a:ext>
            </a:extLst>
          </p:cNvPr>
          <p:cNvSpPr/>
          <p:nvPr/>
        </p:nvSpPr>
        <p:spPr>
          <a:xfrm rot="10800000" flipV="1">
            <a:off x="-16198" y="1882734"/>
            <a:ext cx="12191999" cy="2625323"/>
          </a:xfrm>
          <a:prstGeom prst="snip2Diag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矩形 5">
            <a:extLst>
              <a:ext uri="{FF2B5EF4-FFF2-40B4-BE49-F238E27FC236}">
                <a16:creationId xmlns:a16="http://schemas.microsoft.com/office/drawing/2014/main" id="{52E9C30A-ED84-1D48-BB5C-792E12B6A056}"/>
              </a:ext>
            </a:extLst>
          </p:cNvPr>
          <p:cNvSpPr/>
          <p:nvPr/>
        </p:nvSpPr>
        <p:spPr>
          <a:xfrm>
            <a:off x="769842" y="2402886"/>
            <a:ext cx="10787913" cy="1673984"/>
          </a:xfrm>
          <a:prstGeom prst="rect">
            <a:avLst/>
          </a:prstGeom>
        </p:spPr>
        <p:txBody>
          <a:bodyPr wrap="square">
            <a:spAutoFit/>
          </a:bodyPr>
          <a:lstStyle/>
          <a:p>
            <a:pPr algn="ctr">
              <a:lnSpc>
                <a:spcPct val="150000"/>
              </a:lnSpc>
            </a:pPr>
            <a:r>
              <a:rPr lang="en" altLang="zh-CN" sz="3600" b="1" dirty="0">
                <a:solidFill>
                  <a:srgbClr val="FF0000"/>
                </a:solidFill>
                <a:latin typeface="Helvetica" pitchFamily="2" charset="0"/>
              </a:rPr>
              <a:t>DisenKGAT: Knowledge Graph Embedding with Disentangled Graph Attention Network</a:t>
            </a:r>
          </a:p>
        </p:txBody>
      </p:sp>
      <p:pic>
        <p:nvPicPr>
          <p:cNvPr id="7" name="图片 6" descr="应用程序&#10;&#10;低可信度描述已自动生成">
            <a:extLst>
              <a:ext uri="{FF2B5EF4-FFF2-40B4-BE49-F238E27FC236}">
                <a16:creationId xmlns:a16="http://schemas.microsoft.com/office/drawing/2014/main" id="{0ED7BE97-843E-5649-A345-8140E3A870A7}"/>
              </a:ext>
            </a:extLst>
          </p:cNvPr>
          <p:cNvPicPr>
            <a:picLocks noChangeAspect="1"/>
          </p:cNvPicPr>
          <p:nvPr/>
        </p:nvPicPr>
        <p:blipFill>
          <a:blip r:embed="rId4"/>
          <a:stretch>
            <a:fillRect/>
          </a:stretch>
        </p:blipFill>
        <p:spPr>
          <a:xfrm>
            <a:off x="8339321" y="146445"/>
            <a:ext cx="3609849" cy="1305101"/>
          </a:xfrm>
          <a:prstGeom prst="rect">
            <a:avLst/>
          </a:prstGeom>
          <a:solidFill>
            <a:schemeClr val="bg1"/>
          </a:solidFill>
        </p:spPr>
      </p:pic>
      <p:sp>
        <p:nvSpPr>
          <p:cNvPr id="8" name="矩形 7">
            <a:extLst>
              <a:ext uri="{FF2B5EF4-FFF2-40B4-BE49-F238E27FC236}">
                <a16:creationId xmlns:a16="http://schemas.microsoft.com/office/drawing/2014/main" id="{A3E0BB90-AB10-E846-A4F9-710070AB57A0}"/>
              </a:ext>
            </a:extLst>
          </p:cNvPr>
          <p:cNvSpPr/>
          <p:nvPr/>
        </p:nvSpPr>
        <p:spPr>
          <a:xfrm>
            <a:off x="1426590" y="4512440"/>
            <a:ext cx="9301113" cy="1754326"/>
          </a:xfrm>
          <a:prstGeom prst="rect">
            <a:avLst/>
          </a:prstGeom>
        </p:spPr>
        <p:txBody>
          <a:bodyPr wrap="square">
            <a:spAutoFit/>
          </a:bodyPr>
          <a:lstStyle/>
          <a:p>
            <a:pPr marL="12700">
              <a:lnSpc>
                <a:spcPct val="100000"/>
              </a:lnSpc>
              <a:spcBef>
                <a:spcPts val="100"/>
              </a:spcBef>
            </a:pPr>
            <a:r>
              <a:rPr lang="en" altLang="zh-CN" b="1" spc="-5" dirty="0">
                <a:latin typeface="Times New Roman"/>
                <a:cs typeface="Times New Roman"/>
              </a:rPr>
              <a:t>Authors: </a:t>
            </a:r>
            <a:r>
              <a:rPr lang="en" altLang="zh-CN" dirty="0">
                <a:latin typeface="Times New Roman"/>
                <a:cs typeface="Times New Roman"/>
              </a:rPr>
              <a:t>Junkang Wu, Wentao Shi, Xuezhi Cao, Jiawei Chen*, Wenqiang Lei, Fuzheng Zhang, Wei Wu, Xiangnan He</a:t>
            </a:r>
          </a:p>
          <a:p>
            <a:pPr marL="12700" marR="3496945">
              <a:lnSpc>
                <a:spcPct val="100000"/>
              </a:lnSpc>
              <a:spcBef>
                <a:spcPts val="10"/>
              </a:spcBef>
            </a:pPr>
            <a:r>
              <a:rPr lang="en" altLang="zh-CN" b="1" dirty="0">
                <a:latin typeface="Times New Roman"/>
                <a:cs typeface="Times New Roman"/>
              </a:rPr>
              <a:t>Paper: </a:t>
            </a:r>
            <a:r>
              <a:rPr lang="en" altLang="zh-CN" b="1" dirty="0">
                <a:latin typeface="Times New Roman"/>
                <a:cs typeface="Times New Roman"/>
                <a:hlinkClick r:id="rId5"/>
              </a:rPr>
              <a:t>https://arxiv.org/abs/2108.09628</a:t>
            </a:r>
            <a:endParaRPr lang="en" altLang="zh-CN" spc="-10" dirty="0">
              <a:solidFill>
                <a:srgbClr val="0562C1"/>
              </a:solidFill>
              <a:latin typeface="Times New Roman"/>
              <a:cs typeface="Times New Roman"/>
            </a:endParaRPr>
          </a:p>
          <a:p>
            <a:pPr marL="12700" marR="3496945">
              <a:lnSpc>
                <a:spcPct val="100000"/>
              </a:lnSpc>
              <a:spcBef>
                <a:spcPts val="10"/>
              </a:spcBef>
            </a:pPr>
            <a:r>
              <a:rPr lang="en" altLang="zh-CN" b="1" dirty="0">
                <a:latin typeface="Times New Roman"/>
                <a:cs typeface="Times New Roman"/>
              </a:rPr>
              <a:t>Lab: </a:t>
            </a:r>
            <a:r>
              <a:rPr lang="en" altLang="zh-CN" b="1" dirty="0">
                <a:latin typeface="Times New Roman"/>
                <a:cs typeface="Times New Roman"/>
                <a:hlinkClick r:id="rId6"/>
              </a:rPr>
              <a:t>USTC Lab for Data Science</a:t>
            </a:r>
            <a:endParaRPr lang="en" altLang="zh-CN" b="1" u="heavy" spc="-10" dirty="0">
              <a:solidFill>
                <a:srgbClr val="0562C1"/>
              </a:solidFill>
              <a:uFill>
                <a:solidFill>
                  <a:srgbClr val="0562C1"/>
                </a:solidFill>
              </a:uFill>
              <a:latin typeface="Times New Roman"/>
              <a:cs typeface="Times New Roman"/>
            </a:endParaRPr>
          </a:p>
          <a:p>
            <a:pPr marL="12700" marR="3496945">
              <a:lnSpc>
                <a:spcPct val="100000"/>
              </a:lnSpc>
              <a:spcBef>
                <a:spcPts val="10"/>
              </a:spcBef>
            </a:pPr>
            <a:r>
              <a:rPr lang="en" altLang="zh-CN" b="1" spc="-5" dirty="0">
                <a:latin typeface="Times New Roman"/>
                <a:cs typeface="Times New Roman"/>
              </a:rPr>
              <a:t>Code: </a:t>
            </a:r>
            <a:r>
              <a:rPr lang="en" altLang="zh-CN" b="1" spc="-5" dirty="0">
                <a:latin typeface="Times New Roman"/>
                <a:cs typeface="Times New Roman"/>
                <a:hlinkClick r:id="rId7"/>
              </a:rPr>
              <a:t>https://github.com/Wjk666/DisenKGAT</a:t>
            </a:r>
            <a:endParaRPr lang="en" altLang="zh-CN" b="1" u="heavy" spc="-5" dirty="0">
              <a:solidFill>
                <a:srgbClr val="0562C1"/>
              </a:solidFill>
              <a:uFill>
                <a:solidFill>
                  <a:srgbClr val="0562C1"/>
                </a:solidFill>
              </a:uFill>
              <a:latin typeface="Times New Roman"/>
              <a:cs typeface="Times New Roman"/>
            </a:endParaRPr>
          </a:p>
          <a:p>
            <a:pPr marL="12700" marR="3496945">
              <a:lnSpc>
                <a:spcPct val="100000"/>
              </a:lnSpc>
              <a:spcBef>
                <a:spcPts val="10"/>
              </a:spcBef>
            </a:pPr>
            <a:r>
              <a:rPr lang="en" altLang="zh-CN" b="1" spc="-5" dirty="0">
                <a:latin typeface="Times New Roman"/>
                <a:cs typeface="Times New Roman"/>
              </a:rPr>
              <a:t>Date: Sep</a:t>
            </a:r>
            <a:r>
              <a:rPr lang="en" altLang="zh-CN" dirty="0">
                <a:latin typeface="Times New Roman"/>
                <a:cs typeface="Times New Roman"/>
              </a:rPr>
              <a:t> 29,</a:t>
            </a:r>
            <a:r>
              <a:rPr lang="en" altLang="zh-CN" spc="10" dirty="0">
                <a:latin typeface="Times New Roman"/>
                <a:cs typeface="Times New Roman"/>
              </a:rPr>
              <a:t> </a:t>
            </a:r>
            <a:r>
              <a:rPr lang="en" altLang="zh-CN" spc="5" dirty="0">
                <a:latin typeface="Times New Roman"/>
                <a:cs typeface="Times New Roman"/>
              </a:rPr>
              <a:t>2021</a:t>
            </a:r>
            <a:endParaRPr lang="en" altLang="zh-CN" dirty="0">
              <a:latin typeface="Times New Roman"/>
              <a:cs typeface="Times New Roman"/>
            </a:endParaRPr>
          </a:p>
        </p:txBody>
      </p:sp>
      <p:sp>
        <p:nvSpPr>
          <p:cNvPr id="3" name="灯片编号占位符 2">
            <a:extLst>
              <a:ext uri="{FF2B5EF4-FFF2-40B4-BE49-F238E27FC236}">
                <a16:creationId xmlns:a16="http://schemas.microsoft.com/office/drawing/2014/main" id="{1AB4F5D8-597B-4642-B7A5-BA502E7CBB2D}"/>
              </a:ext>
            </a:extLst>
          </p:cNvPr>
          <p:cNvSpPr>
            <a:spLocks noGrp="1"/>
          </p:cNvSpPr>
          <p:nvPr>
            <p:ph type="sldNum" sz="quarter" idx="12"/>
          </p:nvPr>
        </p:nvSpPr>
        <p:spPr/>
        <p:txBody>
          <a:bodyPr/>
          <a:lstStyle/>
          <a:p>
            <a:fld id="{F60CE8C5-018C-3D49-9E8F-3BA739852C5B}" type="slidenum">
              <a:rPr kumimoji="1" lang="zh-CN" altLang="en-US" smtClean="0"/>
              <a:t>1</a:t>
            </a:fld>
            <a:endParaRPr kumimoji="1" lang="zh-CN" altLang="en-US"/>
          </a:p>
        </p:txBody>
      </p:sp>
      <p:pic>
        <p:nvPicPr>
          <p:cNvPr id="9" name="图片 8">
            <a:extLst>
              <a:ext uri="{FF2B5EF4-FFF2-40B4-BE49-F238E27FC236}">
                <a16:creationId xmlns:a16="http://schemas.microsoft.com/office/drawing/2014/main" id="{7EB96FB5-0378-E94E-B8D4-E9149E4ECE48}"/>
              </a:ext>
            </a:extLst>
          </p:cNvPr>
          <p:cNvPicPr>
            <a:picLocks noChangeAspect="1"/>
          </p:cNvPicPr>
          <p:nvPr/>
        </p:nvPicPr>
        <p:blipFill>
          <a:blip r:embed="rId8"/>
          <a:stretch>
            <a:fillRect/>
          </a:stretch>
        </p:blipFill>
        <p:spPr>
          <a:xfrm>
            <a:off x="6241612" y="4971458"/>
            <a:ext cx="5928879" cy="1251760"/>
          </a:xfrm>
          <a:prstGeom prst="rect">
            <a:avLst/>
          </a:prstGeom>
        </p:spPr>
      </p:pic>
    </p:spTree>
    <p:extLst>
      <p:ext uri="{BB962C8B-B14F-4D97-AF65-F5344CB8AC3E}">
        <p14:creationId xmlns:p14="http://schemas.microsoft.com/office/powerpoint/2010/main" val="111761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extLst>
              <a:ext uri="{FF2B5EF4-FFF2-40B4-BE49-F238E27FC236}">
                <a16:creationId xmlns:a16="http://schemas.microsoft.com/office/drawing/2014/main" id="{5D206F1F-E8B9-6948-B8D3-C930C52262C2}"/>
              </a:ext>
            </a:extLst>
          </p:cNvPr>
          <p:cNvSpPr/>
          <p:nvPr/>
        </p:nvSpPr>
        <p:spPr>
          <a:xfrm>
            <a:off x="4416754" y="2783028"/>
            <a:ext cx="4986244" cy="333399"/>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圆角矩形 1">
            <a:extLst>
              <a:ext uri="{FF2B5EF4-FFF2-40B4-BE49-F238E27FC236}">
                <a16:creationId xmlns:a16="http://schemas.microsoft.com/office/drawing/2014/main" id="{0A1C08B7-0A0F-B94D-B9DF-73E384481D0A}"/>
              </a:ext>
            </a:extLst>
          </p:cNvPr>
          <p:cNvSpPr/>
          <p:nvPr/>
        </p:nvSpPr>
        <p:spPr>
          <a:xfrm>
            <a:off x="5888963" y="3986534"/>
            <a:ext cx="4937252" cy="195033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1509395" cy="506730"/>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lang="en" kern="0" spc="5" dirty="0">
                <a:solidFill>
                  <a:schemeClr val="tx1"/>
                </a:solidFill>
              </a:rPr>
              <a:t>Model</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8" name="矩形 7">
            <a:extLst>
              <a:ext uri="{FF2B5EF4-FFF2-40B4-BE49-F238E27FC236}">
                <a16:creationId xmlns:a16="http://schemas.microsoft.com/office/drawing/2014/main" id="{CC9F443D-18A9-004A-A724-EB3FB75C67F8}"/>
              </a:ext>
            </a:extLst>
          </p:cNvPr>
          <p:cNvSpPr/>
          <p:nvPr/>
        </p:nvSpPr>
        <p:spPr>
          <a:xfrm>
            <a:off x="3935617" y="5321129"/>
            <a:ext cx="1499412" cy="429146"/>
          </a:xfrm>
          <a:prstGeom prst="rect">
            <a:avLst/>
          </a:prstGeom>
          <a:solidFill>
            <a:schemeClr val="accent4">
              <a:alpha val="74057"/>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9" name="矩形 8">
            <a:extLst>
              <a:ext uri="{FF2B5EF4-FFF2-40B4-BE49-F238E27FC236}">
                <a16:creationId xmlns:a16="http://schemas.microsoft.com/office/drawing/2014/main" id="{E9A62D6E-B3D1-DC45-BF34-08567FB1B169}"/>
              </a:ext>
            </a:extLst>
          </p:cNvPr>
          <p:cNvSpPr/>
          <p:nvPr/>
        </p:nvSpPr>
        <p:spPr>
          <a:xfrm>
            <a:off x="3074598" y="5292109"/>
            <a:ext cx="797265" cy="458166"/>
          </a:xfrm>
          <a:prstGeom prst="rect">
            <a:avLst/>
          </a:prstGeom>
          <a:solidFill>
            <a:schemeClr val="accent5">
              <a:alpha val="7907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173AEB75-4775-374B-AD80-0079D88305DB}"/>
                  </a:ext>
                </a:extLst>
              </p:cNvPr>
              <p:cNvSpPr/>
              <p:nvPr/>
            </p:nvSpPr>
            <p:spPr>
              <a:xfrm>
                <a:off x="741834" y="5139240"/>
                <a:ext cx="5009385" cy="88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smtClean="0">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𝑘</m:t>
                          </m:r>
                        </m:sub>
                        <m:sup>
                          <m:r>
                            <a:rPr lang="zh-CN" altLang="en-US" sz="2000" i="1">
                              <a:latin typeface="Cambria Math" panose="02040503050406030204" pitchFamily="18" charset="0"/>
                            </a:rPr>
                            <m:t>𝑙</m:t>
                          </m:r>
                          <m:r>
                            <a:rPr lang="zh-CN" altLang="en-US" sz="2000" i="0">
                              <a:latin typeface="Cambria Math" panose="02040503050406030204" pitchFamily="18" charset="0"/>
                            </a:rPr>
                            <m:t>+1</m:t>
                          </m:r>
                        </m:sup>
                      </m:sSubSup>
                      <m:r>
                        <a:rPr lang="zh-CN" altLang="en-US" sz="2000" i="0">
                          <a:latin typeface="Cambria Math" panose="02040503050406030204" pitchFamily="18" charset="0"/>
                        </a:rPr>
                        <m:t>=</m:t>
                      </m:r>
                      <m:r>
                        <a:rPr lang="zh-CN" altLang="en-US" sz="2000" i="1">
                          <a:latin typeface="Cambria Math" panose="02040503050406030204" pitchFamily="18" charset="0"/>
                        </a:rPr>
                        <m:t>𝜎</m:t>
                      </m:r>
                      <m:d>
                        <m:dPr>
                          <m:ctrlPr>
                            <a:rPr lang="zh-CN" altLang="en-US" sz="2000" i="1">
                              <a:solidFill>
                                <a:srgbClr val="836967"/>
                              </a:solidFill>
                              <a:latin typeface="Cambria Math" panose="02040503050406030204" pitchFamily="18" charset="0"/>
                            </a:rPr>
                          </m:ctrlPr>
                        </m:dPr>
                        <m:e>
                          <m:nary>
                            <m:naryPr>
                              <m:chr m:val="∑"/>
                              <m:limLoc m:val="undOvr"/>
                              <m:supHide m:val="on"/>
                              <m:ctrlPr>
                                <a:rPr lang="zh-CN" altLang="en-US" sz="2000" i="1">
                                  <a:latin typeface="Cambria Math" panose="02040503050406030204" pitchFamily="18" charset="0"/>
                                </a:rPr>
                              </m:ctrlPr>
                            </m:naryPr>
                            <m:sub>
                              <m:d>
                                <m:dPr>
                                  <m:ctrlPr>
                                    <a:rPr lang="zh-CN" altLang="en-US" sz="2000" i="1">
                                      <a:solidFill>
                                        <a:srgbClr val="836967"/>
                                      </a:solidFill>
                                      <a:latin typeface="Cambria Math" panose="02040503050406030204" pitchFamily="18" charset="0"/>
                                    </a:rPr>
                                  </m:ctrlPr>
                                </m:dPr>
                                <m:e>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𝑣</m:t>
                                      </m:r>
                                    </m:e>
                                    <m:sup>
                                      <m:r>
                                        <a:rPr lang="zh-CN" altLang="en-US" sz="2000" i="0">
                                          <a:latin typeface="Cambria Math" panose="02040503050406030204" pitchFamily="18" charset="0"/>
                                        </a:rPr>
                                        <m:t>′</m:t>
                                      </m:r>
                                    </m:sup>
                                  </m:sSup>
                                  <m:r>
                                    <a:rPr lang="zh-CN" altLang="en-US" sz="2000" i="0">
                                      <a:latin typeface="Cambria Math" panose="02040503050406030204" pitchFamily="18" charset="0"/>
                                    </a:rPr>
                                    <m:t>,</m:t>
                                  </m:r>
                                  <m:r>
                                    <a:rPr lang="zh-CN" altLang="en-US" sz="2000" i="1">
                                      <a:latin typeface="Cambria Math" panose="02040503050406030204" pitchFamily="18" charset="0"/>
                                    </a:rPr>
                                    <m:t>𝑟</m:t>
                                  </m:r>
                                </m:e>
                              </m:d>
                              <m:r>
                                <a:rPr lang="zh-CN" altLang="en-US" sz="2000" i="0">
                                  <a:latin typeface="Cambria Math" panose="02040503050406030204" pitchFamily="18" charset="0"/>
                                </a:rPr>
                                <m:t>∈</m:t>
                              </m:r>
                              <m:acc>
                                <m:accPr>
                                  <m:chr m:val="̂"/>
                                  <m:ctrlPr>
                                    <a:rPr lang="zh-CN" altLang="en-US" sz="2000" i="1">
                                      <a:solidFill>
                                        <a:srgbClr val="836967"/>
                                      </a:solidFill>
                                      <a:latin typeface="Cambria Math" panose="02040503050406030204" pitchFamily="18" charset="0"/>
                                    </a:rPr>
                                  </m:ctrlPr>
                                </m:accPr>
                                <m:e>
                                  <m:r>
                                    <a:rPr lang="zh-CN" altLang="en-US" sz="2000" i="1">
                                      <a:latin typeface="Cambria Math" panose="02040503050406030204" pitchFamily="18" charset="0"/>
                                    </a:rPr>
                                    <m:t>𝑁</m:t>
                                  </m:r>
                                </m:e>
                              </m:acc>
                              <m:d>
                                <m:dPr>
                                  <m:ctrlPr>
                                    <a:rPr lang="zh-CN" altLang="en-US" sz="2000" i="1">
                                      <a:solidFill>
                                        <a:srgbClr val="836967"/>
                                      </a:solidFill>
                                      <a:latin typeface="Cambria Math" panose="02040503050406030204" pitchFamily="18" charset="0"/>
                                    </a:rPr>
                                  </m:ctrlPr>
                                </m:dPr>
                                <m:e>
                                  <m:r>
                                    <a:rPr lang="zh-CN" altLang="en-US" sz="2000" i="1">
                                      <a:latin typeface="Cambria Math" panose="02040503050406030204" pitchFamily="18" charset="0"/>
                                    </a:rPr>
                                    <m:t>𝑢</m:t>
                                  </m:r>
                                </m:e>
                              </m:d>
                            </m:sub>
                            <m:sup/>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𝛼</m:t>
                                  </m:r>
                                </m:e>
                                <m:sub>
                                  <m:d>
                                    <m:dPr>
                                      <m:ctrlPr>
                                        <a:rPr lang="zh-CN" altLang="en-US" sz="2000" i="1">
                                          <a:solidFill>
                                            <a:srgbClr val="836967"/>
                                          </a:solidFill>
                                          <a:latin typeface="Cambria Math" panose="02040503050406030204" pitchFamily="18" charset="0"/>
                                        </a:rPr>
                                      </m:ctrlPr>
                                    </m:dPr>
                                    <m:e>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𝑣</m:t>
                                      </m:r>
                                      <m:r>
                                        <a:rPr lang="zh-CN" altLang="en-US" sz="2000" i="0">
                                          <a:latin typeface="Cambria Math" panose="02040503050406030204" pitchFamily="18" charset="0"/>
                                        </a:rPr>
                                        <m:t>,</m:t>
                                      </m:r>
                                      <m:r>
                                        <a:rPr lang="zh-CN" altLang="en-US" sz="2000" i="1">
                                          <a:latin typeface="Cambria Math" panose="02040503050406030204" pitchFamily="18" charset="0"/>
                                        </a:rPr>
                                        <m:t>𝑟</m:t>
                                      </m:r>
                                    </m:e>
                                  </m:d>
                                </m:sub>
                                <m:sup>
                                  <m:r>
                                    <a:rPr lang="zh-CN" altLang="en-US" sz="2000" i="1">
                                      <a:latin typeface="Cambria Math" panose="02040503050406030204" pitchFamily="18" charset="0"/>
                                    </a:rPr>
                                    <m:t>𝑘</m:t>
                                  </m:r>
                                </m:sup>
                              </m:sSubSup>
                              <m:r>
                                <a:rPr lang="zh-CN" altLang="en-US" sz="2000" b="0" i="1" smtClean="0">
                                  <a:latin typeface="Cambria Math" panose="02040503050406030204" pitchFamily="18" charset="0"/>
                                </a:rPr>
                                <m:t>  </m:t>
                              </m:r>
                              <m:r>
                                <a:rPr lang="zh-CN" altLang="en-US" sz="2000" i="1">
                                  <a:latin typeface="Cambria Math" panose="02040503050406030204" pitchFamily="18" charset="0"/>
                                </a:rPr>
                                <m:t>𝜙</m:t>
                              </m:r>
                              <m:d>
                                <m:dPr>
                                  <m:ctrlPr>
                                    <a:rPr lang="zh-CN" altLang="en-US" sz="2000" i="1">
                                      <a:solidFill>
                                        <a:srgbClr val="836967"/>
                                      </a:solidFill>
                                      <a:latin typeface="Cambria Math" panose="02040503050406030204" pitchFamily="18" charset="0"/>
                                    </a:rPr>
                                  </m:ctrlPr>
                                </m:dPr>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𝑣</m:t>
                                      </m:r>
                                      <m:r>
                                        <a:rPr lang="zh-CN" altLang="en-US" sz="2000" i="0">
                                          <a:latin typeface="Cambria Math" panose="02040503050406030204" pitchFamily="18" charset="0"/>
                                        </a:rPr>
                                        <m:t>,</m:t>
                                      </m:r>
                                      <m:r>
                                        <a:rPr lang="zh-CN" altLang="en-US" sz="2000" i="1">
                                          <a:latin typeface="Cambria Math" panose="02040503050406030204" pitchFamily="18" charset="0"/>
                                        </a:rPr>
                                        <m:t>𝑘</m:t>
                                      </m:r>
                                    </m:sub>
                                    <m:sup>
                                      <m:r>
                                        <a:rPr lang="zh-CN" altLang="en-US" sz="2000" i="1">
                                          <a:latin typeface="Cambria Math" panose="02040503050406030204" pitchFamily="18" charset="0"/>
                                        </a:rPr>
                                        <m:t>𝑙</m:t>
                                      </m:r>
                                    </m:sup>
                                  </m:sSubSup>
                                  <m:r>
                                    <a:rPr lang="zh-CN" altLang="en-US" sz="2000" i="0">
                                      <a:latin typeface="Cambria Math" panose="02040503050406030204" pitchFamily="18" charset="0"/>
                                    </a:rPr>
                                    <m:t>,</m:t>
                                  </m:r>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𝑟</m:t>
                                      </m:r>
                                    </m:sub>
                                    <m:sup>
                                      <m:r>
                                        <a:rPr lang="zh-CN" altLang="en-US" sz="2000" i="1">
                                          <a:latin typeface="Cambria Math" panose="02040503050406030204" pitchFamily="18" charset="0"/>
                                        </a:rPr>
                                        <m:t>𝑙</m:t>
                                      </m:r>
                                    </m:sup>
                                  </m:sSubSup>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e>
                              </m:d>
                            </m:e>
                          </m:nary>
                        </m:e>
                      </m:d>
                    </m:oMath>
                  </m:oMathPara>
                </a14:m>
                <a:endParaRPr lang="zh-CN" altLang="en-US" sz="2000"/>
              </a:p>
            </p:txBody>
          </p:sp>
        </mc:Choice>
        <mc:Fallback xmlns="">
          <p:sp>
            <p:nvSpPr>
              <p:cNvPr id="10" name="矩形 9">
                <a:extLst>
                  <a:ext uri="{FF2B5EF4-FFF2-40B4-BE49-F238E27FC236}">
                    <a16:creationId xmlns:a16="http://schemas.microsoft.com/office/drawing/2014/main" id="{173AEB75-4775-374B-AD80-0079D88305DB}"/>
                  </a:ext>
                </a:extLst>
              </p:cNvPr>
              <p:cNvSpPr>
                <a:spLocks noRot="1" noChangeAspect="1" noMove="1" noResize="1" noEditPoints="1" noAdjustHandles="1" noChangeArrowheads="1" noChangeShapeType="1" noTextEdit="1"/>
              </p:cNvSpPr>
              <p:nvPr/>
            </p:nvSpPr>
            <p:spPr>
              <a:xfrm>
                <a:off x="741834" y="5139240"/>
                <a:ext cx="5009385" cy="887744"/>
              </a:xfrm>
              <a:prstGeom prst="rect">
                <a:avLst/>
              </a:prstGeom>
              <a:blipFill>
                <a:blip r:embed="rId5"/>
                <a:stretch>
                  <a:fillRect t="-116901" b="-159155"/>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0F23A7C0-145C-A34E-98C7-D0D516A36236}"/>
              </a:ext>
            </a:extLst>
          </p:cNvPr>
          <p:cNvSpPr/>
          <p:nvPr/>
        </p:nvSpPr>
        <p:spPr>
          <a:xfrm>
            <a:off x="2098935" y="2743318"/>
            <a:ext cx="1606794" cy="463627"/>
          </a:xfrm>
          <a:prstGeom prst="rect">
            <a:avLst/>
          </a:prstGeom>
          <a:solidFill>
            <a:schemeClr val="accent4">
              <a:alpha val="74057"/>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0E2BFDF3-9DA3-D548-8971-A00AA48774F8}"/>
              </a:ext>
            </a:extLst>
          </p:cNvPr>
          <p:cNvSpPr/>
          <p:nvPr/>
        </p:nvSpPr>
        <p:spPr>
          <a:xfrm>
            <a:off x="988291" y="3953164"/>
            <a:ext cx="683491" cy="406400"/>
          </a:xfrm>
          <a:prstGeom prst="rect">
            <a:avLst/>
          </a:prstGeom>
          <a:solidFill>
            <a:schemeClr val="accent5">
              <a:alpha val="7907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943C2F8-BDFA-7648-84D6-353DD0DACED4}"/>
                  </a:ext>
                </a:extLst>
              </p:cNvPr>
              <p:cNvSpPr/>
              <p:nvPr/>
            </p:nvSpPr>
            <p:spPr>
              <a:xfrm>
                <a:off x="829785" y="3847867"/>
                <a:ext cx="4007957" cy="1388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smtClean="0">
                              <a:solidFill>
                                <a:srgbClr val="836967"/>
                              </a:solidFill>
                              <a:latin typeface="Cambria Math" panose="02040503050406030204" pitchFamily="18" charset="0"/>
                            </a:rPr>
                          </m:ctrlPr>
                        </m:sSubSupPr>
                        <m:e>
                          <m:r>
                            <a:rPr lang="zh-CN" altLang="en-US" sz="2000" i="1">
                              <a:latin typeface="Cambria Math" panose="02040503050406030204" pitchFamily="18" charset="0"/>
                            </a:rPr>
                            <m:t>𝛼</m:t>
                          </m:r>
                        </m:e>
                        <m:sub>
                          <m:d>
                            <m:dPr>
                              <m:ctrlPr>
                                <a:rPr lang="zh-CN" altLang="en-US" sz="2000" i="1">
                                  <a:solidFill>
                                    <a:srgbClr val="836967"/>
                                  </a:solidFill>
                                  <a:latin typeface="Cambria Math" panose="02040503050406030204" pitchFamily="18" charset="0"/>
                                </a:rPr>
                              </m:ctrlPr>
                            </m:dPr>
                            <m:e>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𝑣</m:t>
                              </m:r>
                              <m:r>
                                <a:rPr lang="zh-CN" altLang="en-US" sz="2000" i="0">
                                  <a:latin typeface="Cambria Math" panose="02040503050406030204" pitchFamily="18" charset="0"/>
                                </a:rPr>
                                <m:t>,</m:t>
                              </m:r>
                              <m:r>
                                <a:rPr lang="zh-CN" altLang="en-US" sz="2000" i="1">
                                  <a:latin typeface="Cambria Math" panose="02040503050406030204" pitchFamily="18" charset="0"/>
                                </a:rPr>
                                <m:t>𝑟</m:t>
                              </m:r>
                            </m:e>
                          </m:d>
                        </m:sub>
                        <m:sup>
                          <m:r>
                            <a:rPr lang="zh-CN" altLang="en-US" sz="2000" i="1">
                              <a:latin typeface="Cambria Math" panose="02040503050406030204" pitchFamily="18" charset="0"/>
                            </a:rPr>
                            <m:t>𝑘</m:t>
                          </m:r>
                        </m:sup>
                      </m:sSubSup>
                      <m:r>
                        <a:rPr lang="zh-CN" altLang="en-US" sz="2000" i="0">
                          <a:latin typeface="Cambria Math" panose="02040503050406030204" pitchFamily="18" charset="0"/>
                        </a:rPr>
                        <m:t>=</m:t>
                      </m:r>
                      <m:r>
                        <a:rPr lang="zh-CN" altLang="en-US" sz="2000" i="1">
                          <a:latin typeface="Cambria Math" panose="02040503050406030204" pitchFamily="18" charset="0"/>
                        </a:rPr>
                        <m:t>𝑠𝑜𝑓𝑡𝑚𝑎𝑥</m:t>
                      </m:r>
                      <m:d>
                        <m:dPr>
                          <m:ctrlPr>
                            <a:rPr lang="zh-CN" altLang="en-US" sz="2000" i="1">
                              <a:solidFill>
                                <a:srgbClr val="836967"/>
                              </a:solidFill>
                              <a:latin typeface="Cambria Math" panose="02040503050406030204" pitchFamily="18" charset="0"/>
                            </a:rPr>
                          </m:ctrlPr>
                        </m:dPr>
                        <m:e>
                          <m:sSup>
                            <m:sSupPr>
                              <m:ctrlPr>
                                <a:rPr lang="zh-CN" altLang="en-US" sz="2000" i="1">
                                  <a:solidFill>
                                    <a:srgbClr val="836967"/>
                                  </a:solidFill>
                                  <a:latin typeface="Cambria Math" panose="02040503050406030204" pitchFamily="18" charset="0"/>
                                </a:rPr>
                              </m:ctrlPr>
                            </m:sSupPr>
                            <m:e>
                              <m:d>
                                <m:dPr>
                                  <m:ctrlPr>
                                    <a:rPr lang="zh-CN" altLang="en-US" sz="2000" i="1">
                                      <a:solidFill>
                                        <a:srgbClr val="836967"/>
                                      </a:solidFill>
                                      <a:latin typeface="Cambria Math" panose="02040503050406030204" pitchFamily="18" charset="0"/>
                                    </a:rPr>
                                  </m:ctrlPr>
                                </m:dPr>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𝑒</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𝑟</m:t>
                                      </m:r>
                                    </m:sub>
                                    <m:sup>
                                      <m:r>
                                        <a:rPr lang="zh-CN" altLang="en-US" sz="2000" i="1">
                                          <a:latin typeface="Cambria Math" panose="02040503050406030204" pitchFamily="18" charset="0"/>
                                        </a:rPr>
                                        <m:t>𝑘</m:t>
                                      </m:r>
                                    </m:sup>
                                  </m:sSubSup>
                                </m:e>
                              </m:d>
                            </m:e>
                            <m:sup>
                              <m:r>
                                <a:rPr lang="zh-CN" altLang="en-US" sz="2000" i="1">
                                  <a:latin typeface="Cambria Math" panose="02040503050406030204" pitchFamily="18" charset="0"/>
                                </a:rPr>
                                <m:t>𝑇</m:t>
                              </m:r>
                            </m:sup>
                          </m:sSup>
                          <m:r>
                            <a:rPr lang="zh-CN" altLang="en-US" sz="2000" i="0">
                              <a:latin typeface="Cambria Math" panose="02040503050406030204" pitchFamily="18" charset="0"/>
                            </a:rPr>
                            <m:t>∙</m:t>
                          </m:r>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𝑒</m:t>
                              </m:r>
                            </m:e>
                            <m:sub>
                              <m:r>
                                <a:rPr lang="zh-CN" altLang="en-US" sz="2000" i="1">
                                  <a:latin typeface="Cambria Math" panose="02040503050406030204" pitchFamily="18" charset="0"/>
                                </a:rPr>
                                <m:t>𝑣</m:t>
                              </m:r>
                              <m:r>
                                <a:rPr lang="zh-CN" altLang="en-US" sz="2000" i="0">
                                  <a:latin typeface="Cambria Math" panose="02040503050406030204" pitchFamily="18" charset="0"/>
                                </a:rPr>
                                <m:t>,</m:t>
                              </m:r>
                              <m:r>
                                <a:rPr lang="zh-CN" altLang="en-US" sz="2000" i="1">
                                  <a:latin typeface="Cambria Math" panose="02040503050406030204" pitchFamily="18" charset="0"/>
                                </a:rPr>
                                <m:t>𝑟</m:t>
                              </m:r>
                            </m:sub>
                            <m:sup>
                              <m:r>
                                <a:rPr lang="zh-CN" altLang="en-US" sz="2000" i="1">
                                  <a:latin typeface="Cambria Math" panose="02040503050406030204" pitchFamily="18" charset="0"/>
                                </a:rPr>
                                <m:t>𝑘</m:t>
                              </m:r>
                            </m:sup>
                          </m:sSubSup>
                        </m:e>
                      </m:d>
                    </m:oMath>
                  </m:oMathPara>
                </a14:m>
                <a:endParaRPr lang="en-US" altLang="zh-CN" sz="2000" dirty="0"/>
              </a:p>
              <a:p>
                <a:r>
                  <a:rPr lang="zh-CN" altLang="en-US" sz="2000"/>
                  <a:t>             </a:t>
                </a:r>
                <a14:m>
                  <m:oMath xmlns:m="http://schemas.openxmlformats.org/officeDocument/2006/math">
                    <m:r>
                      <a:rPr lang="en-US" altLang="zh-CN" sz="2000" i="1">
                        <a:latin typeface="Cambria Math" panose="02040503050406030204" pitchFamily="18" charset="0"/>
                      </a:rPr>
                      <m:t>=</m:t>
                    </m:r>
                    <m:f>
                      <m:fPr>
                        <m:ctrlPr>
                          <a:rPr lang="zh-CN" altLang="zh-CN" sz="2000" i="1">
                            <a:latin typeface="Cambria Math" panose="02040503050406030204" pitchFamily="18" charset="0"/>
                          </a:rPr>
                        </m:ctrlPr>
                      </m:fPr>
                      <m:num>
                        <m:r>
                          <m:rPr>
                            <m:sty m:val="p"/>
                          </m:rPr>
                          <a:rPr lang="en-US" altLang="zh-CN" sz="2000">
                            <a:latin typeface="Cambria Math" panose="02040503050406030204" pitchFamily="18" charset="0"/>
                          </a:rPr>
                          <m:t>exp</m:t>
                        </m:r>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d>
                              <m:dPr>
                                <m:ctrlPr>
                                  <a:rPr lang="zh-CN"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𝑟</m:t>
                                    </m:r>
                                  </m:sub>
                                  <m:sup>
                                    <m:r>
                                      <a:rPr lang="en-US" altLang="zh-CN" sz="2000" i="1">
                                        <a:latin typeface="Cambria Math" panose="02040503050406030204" pitchFamily="18" charset="0"/>
                                      </a:rPr>
                                      <m:t>𝑘</m:t>
                                    </m:r>
                                  </m:sup>
                                </m:sSubSup>
                              </m:e>
                            </m:d>
                          </m:e>
                          <m:sup>
                            <m:r>
                              <a:rPr lang="en-US" altLang="zh-CN" sz="2000" i="1">
                                <a:latin typeface="Cambria Math" panose="02040503050406030204" pitchFamily="18" charset="0"/>
                              </a:rPr>
                              <m:t>𝑇</m:t>
                            </m:r>
                          </m:sup>
                        </m:sSup>
                        <m:r>
                          <a:rPr lang="en-US" altLang="zh-CN" sz="2000" i="1">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r>
                              <a:rPr lang="en-US" altLang="zh-CN" sz="2000" i="1">
                                <a:latin typeface="Cambria Math" panose="02040503050406030204" pitchFamily="18" charset="0"/>
                              </a:rPr>
                              <m:t>𝑣</m:t>
                            </m:r>
                            <m:r>
                              <a:rPr lang="en-US" altLang="zh-CN" sz="2000" i="1">
                                <a:latin typeface="Cambria Math" panose="02040503050406030204" pitchFamily="18" charset="0"/>
                              </a:rPr>
                              <m:t>,</m:t>
                            </m:r>
                            <m:r>
                              <a:rPr lang="en-US" altLang="zh-CN" sz="2000" i="1">
                                <a:latin typeface="Cambria Math" panose="02040503050406030204" pitchFamily="18" charset="0"/>
                              </a:rPr>
                              <m:t>𝑟</m:t>
                            </m:r>
                          </m:sub>
                          <m:sup>
                            <m:r>
                              <a:rPr lang="en-US" altLang="zh-CN" sz="2000" i="1">
                                <a:latin typeface="Cambria Math" panose="02040503050406030204" pitchFamily="18" charset="0"/>
                              </a:rPr>
                              <m:t>𝑘</m:t>
                            </m:r>
                          </m:sup>
                        </m:sSubSup>
                        <m:r>
                          <a:rPr lang="en-US" altLang="zh-CN" sz="2000" i="1">
                            <a:latin typeface="Cambria Math" panose="02040503050406030204" pitchFamily="18" charset="0"/>
                          </a:rPr>
                          <m:t>)</m:t>
                        </m:r>
                      </m:num>
                      <m:den>
                        <m:nary>
                          <m:naryPr>
                            <m:chr m:val="∑"/>
                            <m:limLoc m:val="undOvr"/>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𝑣</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a:rPr lang="en-US" altLang="zh-CN" sz="2000" i="1">
                                <a:latin typeface="Cambria Math" panose="02040503050406030204" pitchFamily="18" charset="0"/>
                              </a:rPr>
                              <m:t>𝑟</m:t>
                            </m:r>
                            <m:r>
                              <a:rPr lang="en-US" altLang="zh-CN" sz="2000" i="1">
                                <a:latin typeface="Cambria Math" panose="02040503050406030204" pitchFamily="18" charset="0"/>
                              </a:rPr>
                              <m:t>)∈</m:t>
                            </m:r>
                            <m:acc>
                              <m:accPr>
                                <m:chr m:val="̂"/>
                                <m:ctrlPr>
                                  <a:rPr lang="zh-CN" altLang="zh-CN" sz="2000" i="1">
                                    <a:latin typeface="Cambria Math" panose="02040503050406030204" pitchFamily="18" charset="0"/>
                                  </a:rPr>
                                </m:ctrlPr>
                              </m:accPr>
                              <m:e>
                                <m:r>
                                  <a:rPr lang="en-US" altLang="zh-CN" sz="2000" i="1">
                                    <a:latin typeface="Cambria Math" panose="02040503050406030204" pitchFamily="18" charset="0"/>
                                  </a:rPr>
                                  <m:t>𝑁</m:t>
                                </m:r>
                              </m:e>
                            </m:acc>
                            <m:r>
                              <a:rPr lang="en-US" altLang="zh-CN" sz="2000" i="1">
                                <a:latin typeface="Cambria Math" panose="02040503050406030204" pitchFamily="18" charset="0"/>
                              </a:rPr>
                              <m:t>(</m:t>
                            </m:r>
                            <m:r>
                              <a:rPr lang="en-US" altLang="zh-CN" sz="2000" i="1">
                                <a:latin typeface="Cambria Math" panose="02040503050406030204" pitchFamily="18" charset="0"/>
                              </a:rPr>
                              <m:t>𝑢</m:t>
                            </m:r>
                            <m:r>
                              <a:rPr lang="en-US" altLang="zh-CN" sz="2000" i="1">
                                <a:latin typeface="Cambria Math" panose="02040503050406030204" pitchFamily="18" charset="0"/>
                              </a:rPr>
                              <m:t>)</m:t>
                            </m:r>
                          </m:sub>
                          <m:sup/>
                          <m:e>
                            <m:r>
                              <m:rPr>
                                <m:sty m:val="p"/>
                              </m:rPr>
                              <a:rPr lang="en-US" altLang="zh-CN" sz="2000">
                                <a:latin typeface="Cambria Math" panose="02040503050406030204" pitchFamily="18" charset="0"/>
                              </a:rPr>
                              <m:t>exp</m:t>
                            </m:r>
                            <m:r>
                              <a:rPr lang="en-US" altLang="zh-CN" sz="2000" i="1">
                                <a:latin typeface="Cambria Math" panose="02040503050406030204" pitchFamily="18" charset="0"/>
                              </a:rPr>
                              <m:t>(</m:t>
                            </m:r>
                            <m:sSup>
                              <m:sSupPr>
                                <m:ctrlPr>
                                  <a:rPr lang="zh-CN" altLang="zh-CN" sz="2000" i="1">
                                    <a:latin typeface="Cambria Math" panose="02040503050406030204" pitchFamily="18" charset="0"/>
                                  </a:rPr>
                                </m:ctrlPr>
                              </m:sSupPr>
                              <m:e>
                                <m:d>
                                  <m:dPr>
                                    <m:ctrlPr>
                                      <a:rPr lang="zh-CN"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𝑟</m:t>
                                        </m:r>
                                      </m:sub>
                                      <m:sup>
                                        <m:r>
                                          <a:rPr lang="en-US" altLang="zh-CN" sz="2000" i="1">
                                            <a:latin typeface="Cambria Math" panose="02040503050406030204" pitchFamily="18" charset="0"/>
                                          </a:rPr>
                                          <m:t>𝑘</m:t>
                                        </m:r>
                                      </m:sup>
                                    </m:sSubSup>
                                  </m:e>
                                </m:d>
                              </m:e>
                              <m:sup>
                                <m:r>
                                  <a:rPr lang="en-US" altLang="zh-CN" sz="2000" i="1">
                                    <a:latin typeface="Cambria Math" panose="02040503050406030204" pitchFamily="18" charset="0"/>
                                  </a:rPr>
                                  <m:t>𝑇</m:t>
                                </m:r>
                              </m:sup>
                            </m:sSup>
                            <m:r>
                              <a:rPr lang="en-US" altLang="zh-CN" sz="2000" i="1">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sSup>
                                  <m:sSupPr>
                                    <m:ctrlPr>
                                      <a:rPr lang="zh-CN" altLang="zh-CN" sz="2000" i="1">
                                        <a:latin typeface="Cambria Math" panose="02040503050406030204" pitchFamily="18" charset="0"/>
                                      </a:rPr>
                                    </m:ctrlPr>
                                  </m:sSupPr>
                                  <m:e>
                                    <m:r>
                                      <a:rPr lang="en-US" altLang="zh-CN" sz="2000" i="1">
                                        <a:latin typeface="Cambria Math" panose="02040503050406030204" pitchFamily="18" charset="0"/>
                                      </a:rPr>
                                      <m:t>𝑣</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a:rPr lang="en-US" altLang="zh-CN" sz="2000" i="1">
                                    <a:latin typeface="Cambria Math" panose="02040503050406030204" pitchFamily="18" charset="0"/>
                                  </a:rPr>
                                  <m:t>𝑟</m:t>
                                </m:r>
                              </m:sub>
                              <m:sup>
                                <m:r>
                                  <a:rPr lang="en-US" altLang="zh-CN" sz="2000" i="1">
                                    <a:latin typeface="Cambria Math" panose="02040503050406030204" pitchFamily="18" charset="0"/>
                                  </a:rPr>
                                  <m:t>𝑘</m:t>
                                </m:r>
                              </m:sup>
                            </m:sSubSup>
                            <m:r>
                              <a:rPr lang="en-US" altLang="zh-CN" sz="2000" i="1">
                                <a:latin typeface="Cambria Math" panose="02040503050406030204" pitchFamily="18" charset="0"/>
                              </a:rPr>
                              <m:t>)</m:t>
                            </m:r>
                          </m:e>
                        </m:nary>
                      </m:den>
                    </m:f>
                  </m:oMath>
                </a14:m>
                <a:r>
                  <a:rPr lang="zh-CN" altLang="zh-CN" sz="2000">
                    <a:effectLst/>
                  </a:rPr>
                  <a:t> </a:t>
                </a:r>
                <a:endParaRPr lang="zh-CN" altLang="en-US" sz="2000"/>
              </a:p>
            </p:txBody>
          </p:sp>
        </mc:Choice>
        <mc:Fallback xmlns="">
          <p:sp>
            <p:nvSpPr>
              <p:cNvPr id="13" name="矩形 12">
                <a:extLst>
                  <a:ext uri="{FF2B5EF4-FFF2-40B4-BE49-F238E27FC236}">
                    <a16:creationId xmlns:a16="http://schemas.microsoft.com/office/drawing/2014/main" id="{5943C2F8-BDFA-7648-84D6-353DD0DACED4}"/>
                  </a:ext>
                </a:extLst>
              </p:cNvPr>
              <p:cNvSpPr>
                <a:spLocks noRot="1" noChangeAspect="1" noMove="1" noResize="1" noEditPoints="1" noAdjustHandles="1" noChangeArrowheads="1" noChangeShapeType="1" noTextEdit="1"/>
              </p:cNvSpPr>
              <p:nvPr/>
            </p:nvSpPr>
            <p:spPr>
              <a:xfrm>
                <a:off x="829785" y="3847867"/>
                <a:ext cx="4007957" cy="1388457"/>
              </a:xfrm>
              <a:prstGeom prst="rect">
                <a:avLst/>
              </a:prstGeom>
              <a:blipFill>
                <a:blip r:embed="rId6"/>
                <a:stretch>
                  <a:fillRect b="-342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2AB4D062-8AD8-7A4A-A2AC-C6F097220796}"/>
                  </a:ext>
                </a:extLst>
              </p:cNvPr>
              <p:cNvSpPr/>
              <p:nvPr/>
            </p:nvSpPr>
            <p:spPr>
              <a:xfrm>
                <a:off x="804613" y="2705271"/>
                <a:ext cx="3067250" cy="501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𝑚</m:t>
                          </m:r>
                        </m:e>
                        <m:sub>
                          <m:d>
                            <m:dPr>
                              <m:sepChr m:val=","/>
                              <m:ctrlPr>
                                <a:rPr lang="zh-CN" altLang="en-US" sz="2000" i="1" smtClean="0">
                                  <a:latin typeface="Cambria Math" panose="02040503050406030204" pitchFamily="18" charset="0"/>
                                </a:rPr>
                              </m:ctrlPr>
                            </m:dPr>
                            <m:e>
                              <m:r>
                                <a:rPr lang="zh-CN" altLang="en-US" sz="2000" i="1">
                                  <a:latin typeface="Cambria Math" panose="02040503050406030204" pitchFamily="18" charset="0"/>
                                </a:rPr>
                                <m:t>𝑣</m:t>
                              </m:r>
                            </m:e>
                            <m:e>
                              <m:r>
                                <a:rPr lang="zh-CN" altLang="en-US" sz="2000" i="1">
                                  <a:latin typeface="Cambria Math" panose="02040503050406030204" pitchFamily="18" charset="0"/>
                                </a:rPr>
                                <m:t>𝑘</m:t>
                              </m:r>
                            </m:e>
                            <m:e>
                              <m:r>
                                <a:rPr lang="zh-CN" altLang="en-US" sz="2000" i="1">
                                  <a:latin typeface="Cambria Math" panose="02040503050406030204" pitchFamily="18" charset="0"/>
                                </a:rPr>
                                <m:t>𝑟</m:t>
                              </m:r>
                            </m:e>
                          </m:d>
                        </m:sub>
                      </m:sSub>
                      <m:r>
                        <a:rPr lang="zh-CN" altLang="en-US" sz="2000" i="0">
                          <a:latin typeface="Cambria Math" panose="02040503050406030204" pitchFamily="18" charset="0"/>
                        </a:rPr>
                        <m:t>=</m:t>
                      </m:r>
                      <m:r>
                        <a:rPr lang="zh-CN" altLang="en-US" sz="2000" i="1">
                          <a:latin typeface="Cambria Math" panose="02040503050406030204" pitchFamily="18" charset="0"/>
                        </a:rPr>
                        <m:t>𝜙</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𝑣</m:t>
                              </m:r>
                              <m:r>
                                <a:rPr lang="zh-CN" altLang="en-US" sz="2000" i="0">
                                  <a:latin typeface="Cambria Math" panose="02040503050406030204" pitchFamily="18" charset="0"/>
                                </a:rPr>
                                <m:t>,</m:t>
                              </m:r>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𝑟</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e>
                      </m:d>
                      <m:r>
                        <a:rPr lang="zh-CN" altLang="en-US" sz="2000" i="0">
                          <a:latin typeface="Cambria Math" panose="02040503050406030204" pitchFamily="18" charset="0"/>
                        </a:rPr>
                        <m:t> </m:t>
                      </m:r>
                    </m:oMath>
                  </m:oMathPara>
                </a14:m>
                <a:endParaRPr lang="zh-CN" altLang="en-US" sz="2000"/>
              </a:p>
            </p:txBody>
          </p:sp>
        </mc:Choice>
        <mc:Fallback xmlns="">
          <p:sp>
            <p:nvSpPr>
              <p:cNvPr id="14" name="矩形 13">
                <a:extLst>
                  <a:ext uri="{FF2B5EF4-FFF2-40B4-BE49-F238E27FC236}">
                    <a16:creationId xmlns:a16="http://schemas.microsoft.com/office/drawing/2014/main" id="{2AB4D062-8AD8-7A4A-A2AC-C6F097220796}"/>
                  </a:ext>
                </a:extLst>
              </p:cNvPr>
              <p:cNvSpPr>
                <a:spLocks noRot="1" noChangeAspect="1" noMove="1" noResize="1" noEditPoints="1" noAdjustHandles="1" noChangeArrowheads="1" noChangeShapeType="1" noTextEdit="1"/>
              </p:cNvSpPr>
              <p:nvPr/>
            </p:nvSpPr>
            <p:spPr>
              <a:xfrm>
                <a:off x="804613" y="2705271"/>
                <a:ext cx="3067250" cy="50167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EAB83ADB-5627-EA40-9B7D-6CE2D0CF31B7}"/>
                  </a:ext>
                </a:extLst>
              </p:cNvPr>
              <p:cNvSpPr/>
              <p:nvPr/>
            </p:nvSpPr>
            <p:spPr>
              <a:xfrm>
                <a:off x="829785" y="3327352"/>
                <a:ext cx="256749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𝑊</m:t>
                          </m:r>
                        </m:e>
                        <m:sub>
                          <m:r>
                            <a:rPr lang="zh-CN" altLang="en-US" sz="2000" i="1">
                              <a:latin typeface="Cambria Math" panose="02040503050406030204" pitchFamily="18" charset="0"/>
                            </a:rPr>
                            <m:t>𝑟</m:t>
                          </m:r>
                        </m:sub>
                      </m:sSub>
                      <m:r>
                        <a:rPr lang="zh-CN" altLang="en-US" sz="2000" i="0">
                          <a:latin typeface="Cambria Math" panose="02040503050406030204" pitchFamily="18" charset="0"/>
                        </a:rPr>
                        <m:t>=</m:t>
                      </m:r>
                      <m:r>
                        <a:rPr lang="zh-CN" altLang="en-US" sz="2000" i="1">
                          <a:latin typeface="Cambria Math" panose="02040503050406030204" pitchFamily="18" charset="0"/>
                        </a:rPr>
                        <m:t>𝑑𝑖𝑎𝑔</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𝑤</m:t>
                              </m:r>
                            </m:e>
                            <m:sub>
                              <m:r>
                                <a:rPr lang="zh-CN" altLang="en-US" sz="2000" i="1">
                                  <a:latin typeface="Cambria Math" panose="02040503050406030204" pitchFamily="18" charset="0"/>
                                </a:rPr>
                                <m:t>𝑟</m:t>
                              </m:r>
                            </m:sub>
                          </m:sSub>
                        </m:e>
                      </m:d>
                      <m:r>
                        <a:rPr lang="zh-CN" altLang="en-US" sz="2000" i="0">
                          <a:latin typeface="Cambria Math" panose="02040503050406030204" pitchFamily="18" charset="0"/>
                        </a:rPr>
                        <m:t> </m:t>
                      </m:r>
                    </m:oMath>
                  </m:oMathPara>
                </a14:m>
                <a:endParaRPr lang="zh-CN" altLang="en-US" sz="2000"/>
              </a:p>
            </p:txBody>
          </p:sp>
        </mc:Choice>
        <mc:Fallback xmlns="">
          <p:sp>
            <p:nvSpPr>
              <p:cNvPr id="15" name="矩形 14">
                <a:extLst>
                  <a:ext uri="{FF2B5EF4-FFF2-40B4-BE49-F238E27FC236}">
                    <a16:creationId xmlns:a16="http://schemas.microsoft.com/office/drawing/2014/main" id="{EAB83ADB-5627-EA40-9B7D-6CE2D0CF31B7}"/>
                  </a:ext>
                </a:extLst>
              </p:cNvPr>
              <p:cNvSpPr>
                <a:spLocks noRot="1" noChangeAspect="1" noMove="1" noResize="1" noEditPoints="1" noAdjustHandles="1" noChangeArrowheads="1" noChangeShapeType="1" noTextEdit="1"/>
              </p:cNvSpPr>
              <p:nvPr/>
            </p:nvSpPr>
            <p:spPr>
              <a:xfrm>
                <a:off x="829785" y="3327352"/>
                <a:ext cx="2567498" cy="400110"/>
              </a:xfrm>
              <a:prstGeom prst="rect">
                <a:avLst/>
              </a:prstGeom>
              <a:blipFill>
                <a:blip r:embed="rId8"/>
                <a:stretch>
                  <a:fillRect b="-18750"/>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C1ABCC1-6371-4B4D-9A14-B2B01BF3004B}"/>
              </a:ext>
            </a:extLst>
          </p:cNvPr>
          <p:cNvSpPr txBox="1"/>
          <p:nvPr/>
        </p:nvSpPr>
        <p:spPr>
          <a:xfrm>
            <a:off x="829785" y="2220098"/>
            <a:ext cx="4489627" cy="523220"/>
          </a:xfrm>
          <a:prstGeom prst="rect">
            <a:avLst/>
          </a:prstGeom>
          <a:noFill/>
        </p:spPr>
        <p:txBody>
          <a:bodyPr wrap="none" rtlCol="0">
            <a:spAutoFit/>
          </a:bodyPr>
          <a:lstStyle/>
          <a:p>
            <a:r>
              <a:rPr kumimoji="1" lang="en" altLang="zh-CN" sz="2800" b="1" dirty="0">
                <a:solidFill>
                  <a:srgbClr val="99195D"/>
                </a:solidFill>
                <a:latin typeface="Times New Roman" panose="02020603050405020304" pitchFamily="18" charset="0"/>
                <a:ea typeface="SimSun" panose="02010600030101010101" pitchFamily="2" charset="-122"/>
                <a:cs typeface="Times New Roman" panose="02020603050405020304" pitchFamily="18" charset="0"/>
              </a:rPr>
              <a:t>Relation-aware Aggregation</a:t>
            </a:r>
          </a:p>
        </p:txBody>
      </p:sp>
      <p:sp>
        <p:nvSpPr>
          <p:cNvPr id="17" name="文本框 16">
            <a:extLst>
              <a:ext uri="{FF2B5EF4-FFF2-40B4-BE49-F238E27FC236}">
                <a16:creationId xmlns:a16="http://schemas.microsoft.com/office/drawing/2014/main" id="{946079A5-B5F7-694E-B82D-A485D13FE4E0}"/>
              </a:ext>
            </a:extLst>
          </p:cNvPr>
          <p:cNvSpPr txBox="1"/>
          <p:nvPr/>
        </p:nvSpPr>
        <p:spPr>
          <a:xfrm>
            <a:off x="829785" y="831016"/>
            <a:ext cx="4691221" cy="523220"/>
          </a:xfrm>
          <a:prstGeom prst="rect">
            <a:avLst/>
          </a:prstGeom>
          <a:noFill/>
        </p:spPr>
        <p:txBody>
          <a:bodyPr wrap="none" rtlCol="0">
            <a:spAutoFit/>
          </a:bodyPr>
          <a:lstStyle/>
          <a:p>
            <a:r>
              <a:rPr kumimoji="1" lang="en" altLang="zh-CN" sz="2800" b="1" dirty="0">
                <a:solidFill>
                  <a:srgbClr val="99195D"/>
                </a:solidFill>
                <a:latin typeface="Times New Roman" panose="02020603050405020304" pitchFamily="18" charset="0"/>
                <a:ea typeface="SimSun" panose="02010600030101010101" pitchFamily="2" charset="-122"/>
                <a:cs typeface="Times New Roman" panose="02020603050405020304" pitchFamily="18" charset="0"/>
              </a:rPr>
              <a:t>Disentangled Transformation</a:t>
            </a: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E1662D6E-E1BD-A842-B2C7-18887E186C67}"/>
                  </a:ext>
                </a:extLst>
              </p:cNvPr>
              <p:cNvSpPr/>
              <p:nvPr/>
            </p:nvSpPr>
            <p:spPr>
              <a:xfrm>
                <a:off x="829785" y="1346774"/>
                <a:ext cx="2191177"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smtClean="0">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𝑘</m:t>
                          </m:r>
                        </m:sub>
                        <m:sup>
                          <m:r>
                            <a:rPr lang="zh-CN" altLang="en-US" sz="2000" i="0">
                              <a:latin typeface="Cambria Math" panose="02040503050406030204" pitchFamily="18" charset="0"/>
                            </a:rPr>
                            <m:t>0</m:t>
                          </m:r>
                        </m:sup>
                      </m:sSubSup>
                      <m:r>
                        <a:rPr lang="zh-CN" altLang="en-US" sz="2000" i="0">
                          <a:latin typeface="Cambria Math" panose="02040503050406030204" pitchFamily="18" charset="0"/>
                        </a:rPr>
                        <m:t>=</m:t>
                      </m:r>
                      <m:r>
                        <a:rPr lang="zh-CN" altLang="en-US" sz="2000" i="1">
                          <a:latin typeface="Cambria Math" panose="02040503050406030204" pitchFamily="18" charset="0"/>
                        </a:rPr>
                        <m:t>𝜎</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𝑊</m:t>
                              </m:r>
                            </m:e>
                            <m:sub>
                              <m:r>
                                <a:rPr lang="zh-CN" altLang="en-US" sz="2000" i="1">
                                  <a:latin typeface="Cambria Math" panose="02040503050406030204" pitchFamily="18" charset="0"/>
                                </a:rPr>
                                <m:t>𝑘</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𝑥</m:t>
                              </m:r>
                            </m:e>
                            <m:sub>
                              <m:r>
                                <a:rPr lang="zh-CN" altLang="en-US" sz="2000" i="1">
                                  <a:latin typeface="Cambria Math" panose="02040503050406030204" pitchFamily="18" charset="0"/>
                                </a:rPr>
                                <m:t>𝑢</m:t>
                              </m:r>
                            </m:sub>
                          </m:sSub>
                        </m:e>
                      </m:d>
                    </m:oMath>
                  </m:oMathPara>
                </a14:m>
                <a:endParaRPr lang="zh-CN" altLang="en-US" sz="2000"/>
              </a:p>
            </p:txBody>
          </p:sp>
        </mc:Choice>
        <mc:Fallback xmlns="">
          <p:sp>
            <p:nvSpPr>
              <p:cNvPr id="18" name="矩形 17">
                <a:extLst>
                  <a:ext uri="{FF2B5EF4-FFF2-40B4-BE49-F238E27FC236}">
                    <a16:creationId xmlns:a16="http://schemas.microsoft.com/office/drawing/2014/main" id="{E1662D6E-E1BD-A842-B2C7-18887E186C67}"/>
                  </a:ext>
                </a:extLst>
              </p:cNvPr>
              <p:cNvSpPr>
                <a:spLocks noRot="1" noChangeAspect="1" noMove="1" noResize="1" noEditPoints="1" noAdjustHandles="1" noChangeArrowheads="1" noChangeShapeType="1" noTextEdit="1"/>
              </p:cNvSpPr>
              <p:nvPr/>
            </p:nvSpPr>
            <p:spPr>
              <a:xfrm>
                <a:off x="829785" y="1346774"/>
                <a:ext cx="2191177" cy="437749"/>
              </a:xfrm>
              <a:prstGeom prst="rect">
                <a:avLst/>
              </a:prstGeom>
              <a:blipFill>
                <a:blip r:embed="rId9"/>
                <a:stretch>
                  <a:fillRect/>
                </a:stretch>
              </a:blipFill>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FF9AE6F2-7BED-E440-B599-34729459CCCE}"/>
              </a:ext>
            </a:extLst>
          </p:cNvPr>
          <p:cNvCxnSpPr>
            <a:cxnSpLocks/>
          </p:cNvCxnSpPr>
          <p:nvPr/>
        </p:nvCxnSpPr>
        <p:spPr>
          <a:xfrm>
            <a:off x="2927207" y="1548400"/>
            <a:ext cx="681544" cy="0"/>
          </a:xfrm>
          <a:prstGeom prst="straightConnector1">
            <a:avLst/>
          </a:prstGeom>
          <a:ln w="15875">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C7479C1F-E829-C24F-8281-22AD32AFB0CE}"/>
              </a:ext>
            </a:extLst>
          </p:cNvPr>
          <p:cNvSpPr txBox="1"/>
          <p:nvPr/>
        </p:nvSpPr>
        <p:spPr>
          <a:xfrm>
            <a:off x="3696687" y="1362691"/>
            <a:ext cx="3953326" cy="338554"/>
          </a:xfrm>
          <a:prstGeom prst="rect">
            <a:avLst/>
          </a:prstGeom>
          <a:noFill/>
        </p:spPr>
        <p:txBody>
          <a:bodyPr wrap="none" rtlCol="0">
            <a:spAutoFit/>
          </a:bodyPr>
          <a:lstStyle/>
          <a:p>
            <a:r>
              <a:rPr kumimoji="1" lang="en-US" altLang="zh-CN" sz="1600" dirty="0">
                <a:solidFill>
                  <a:schemeClr val="tx1">
                    <a:lumMod val="50000"/>
                    <a:lumOff val="50000"/>
                  </a:schemeClr>
                </a:solidFill>
                <a:latin typeface="Times New Roman" panose="02020603050405020304" pitchFamily="18" charset="0"/>
                <a:ea typeface="SimSun" panose="02010600030101010101" pitchFamily="2" charset="-122"/>
                <a:cs typeface="Times New Roman" panose="02020603050405020304" pitchFamily="18" charset="0"/>
              </a:rPr>
              <a:t>Normalization will hurt the final performance</a:t>
            </a:r>
            <a:endParaRPr kumimoji="1" lang="zh-CN" altLang="en-US" sz="1600">
              <a:solidFill>
                <a:schemeClr val="tx1">
                  <a:lumMod val="50000"/>
                  <a:lumOff val="50000"/>
                </a:schemeClr>
              </a:solidFill>
              <a:latin typeface="Times New Roman" panose="02020603050405020304" pitchFamily="18" charset="0"/>
              <a:ea typeface="SimSun" panose="02010600030101010101" pitchFamily="2" charset="-122"/>
              <a:cs typeface="Times New Roman" panose="02020603050405020304" pitchFamily="18" charset="0"/>
            </a:endParaRPr>
          </a:p>
        </p:txBody>
      </p:sp>
      <p:cxnSp>
        <p:nvCxnSpPr>
          <p:cNvPr id="21" name="直线箭头连接符 20">
            <a:extLst>
              <a:ext uri="{FF2B5EF4-FFF2-40B4-BE49-F238E27FC236}">
                <a16:creationId xmlns:a16="http://schemas.microsoft.com/office/drawing/2014/main" id="{C1B96CEE-C1B4-DB4F-B5A0-CF78D146E59A}"/>
              </a:ext>
            </a:extLst>
          </p:cNvPr>
          <p:cNvCxnSpPr>
            <a:cxnSpLocks/>
          </p:cNvCxnSpPr>
          <p:nvPr/>
        </p:nvCxnSpPr>
        <p:spPr>
          <a:xfrm>
            <a:off x="3705729" y="2963154"/>
            <a:ext cx="681544" cy="0"/>
          </a:xfrm>
          <a:prstGeom prst="straightConnector1">
            <a:avLst/>
          </a:prstGeom>
          <a:ln w="15875">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文本框 21">
            <a:extLst>
              <a:ext uri="{FF2B5EF4-FFF2-40B4-BE49-F238E27FC236}">
                <a16:creationId xmlns:a16="http://schemas.microsoft.com/office/drawing/2014/main" id="{DD9052B4-FB03-9844-9C22-3EC16742C2B4}"/>
              </a:ext>
            </a:extLst>
          </p:cNvPr>
          <p:cNvSpPr txBox="1"/>
          <p:nvPr/>
        </p:nvSpPr>
        <p:spPr>
          <a:xfrm>
            <a:off x="4368903" y="2770019"/>
            <a:ext cx="5111784" cy="338554"/>
          </a:xfrm>
          <a:prstGeom prst="rect">
            <a:avLst/>
          </a:prstGeom>
          <a:noFill/>
        </p:spPr>
        <p:txBody>
          <a:bodyPr wrap="none" rtlCol="0">
            <a:spAutoFit/>
          </a:bodyPr>
          <a:lstStyle/>
          <a:p>
            <a:r>
              <a:rPr kumimoji="1" lang="en-US" altLang="zh-CN" sz="1600" b="1" dirty="0">
                <a:latin typeface="Times New Roman" panose="02020603050405020304" pitchFamily="18" charset="0"/>
                <a:ea typeface="SimSun" panose="02010600030101010101" pitchFamily="2" charset="-122"/>
                <a:cs typeface="Times New Roman" panose="02020603050405020304" pitchFamily="18" charset="0"/>
              </a:rPr>
              <a:t>Explicitly combine crucial information-the edge relation</a:t>
            </a:r>
            <a:endParaRPr kumimoji="1" lang="zh-CN" altLang="en-US" sz="1600" b="1">
              <a:latin typeface="SimSun" panose="02010600030101010101" pitchFamily="2" charset="-122"/>
              <a:ea typeface="SimSun" panose="02010600030101010101" pitchFamily="2" charset="-122"/>
            </a:endParaRPr>
          </a:p>
        </p:txBody>
      </p:sp>
      <p:sp>
        <p:nvSpPr>
          <p:cNvPr id="25" name="文本框 24">
            <a:extLst>
              <a:ext uri="{FF2B5EF4-FFF2-40B4-BE49-F238E27FC236}">
                <a16:creationId xmlns:a16="http://schemas.microsoft.com/office/drawing/2014/main" id="{DAD9E5CB-2F3D-C74F-AE84-040808AF6A99}"/>
              </a:ext>
            </a:extLst>
          </p:cNvPr>
          <p:cNvSpPr txBox="1"/>
          <p:nvPr/>
        </p:nvSpPr>
        <p:spPr>
          <a:xfrm>
            <a:off x="5914763" y="3997876"/>
            <a:ext cx="4937252" cy="1938992"/>
          </a:xfrm>
          <a:prstGeom prst="rect">
            <a:avLst/>
          </a:prstGeom>
          <a:noFill/>
        </p:spPr>
        <p:txBody>
          <a:bodyPr wrap="square" rtlCol="0">
            <a:spAutoFit/>
          </a:bodyPr>
          <a:lstStyle/>
          <a:p>
            <a:pPr marL="0" lvl="1">
              <a:spcBef>
                <a:spcPts val="125"/>
              </a:spcBef>
              <a:buClr>
                <a:schemeClr val="accent1"/>
              </a:buClr>
              <a:tabLst>
                <a:tab pos="414020" algn="l"/>
              </a:tabLst>
            </a:pPr>
            <a:r>
              <a:rPr kumimoji="1" lang="en-US" altLang="zh-CN"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the more similar </a:t>
            </a:r>
            <a:r>
              <a:rPr kumimoji="1" lang="en-US" altLang="zh-CN" sz="2400" b="1" dirty="0">
                <a:latin typeface="Times New Roman" panose="02020603050405020304" pitchFamily="18" charset="0"/>
                <a:ea typeface="SimSun" panose="02010600030101010101" pitchFamily="2" charset="-122"/>
                <a:cs typeface="Times New Roman" panose="02020603050405020304" pitchFamily="18" charset="0"/>
              </a:rPr>
              <a:t>the entity 𝑢 and the neighbor 𝑣 are in the 𝑘-th component in terms of their relation 𝑟 , the </a:t>
            </a:r>
            <a:r>
              <a:rPr kumimoji="1" lang="en-US" altLang="zh-CN" sz="2400"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more likely </a:t>
            </a:r>
            <a:r>
              <a:rPr kumimoji="1" lang="en-US" altLang="zh-CN" sz="2400" b="1" dirty="0">
                <a:latin typeface="Times New Roman" panose="02020603050405020304" pitchFamily="18" charset="0"/>
                <a:ea typeface="SimSun" panose="02010600030101010101" pitchFamily="2" charset="-122"/>
                <a:cs typeface="Times New Roman" panose="02020603050405020304" pitchFamily="18" charset="0"/>
              </a:rPr>
              <a:t>the factor 𝑘 is to be the reason for the connection.</a:t>
            </a:r>
          </a:p>
        </p:txBody>
      </p:sp>
      <p:cxnSp>
        <p:nvCxnSpPr>
          <p:cNvPr id="26" name="直线箭头连接符 25">
            <a:extLst>
              <a:ext uri="{FF2B5EF4-FFF2-40B4-BE49-F238E27FC236}">
                <a16:creationId xmlns:a16="http://schemas.microsoft.com/office/drawing/2014/main" id="{75E1EF2A-D384-C846-B57E-E7DAB5CB3546}"/>
              </a:ext>
            </a:extLst>
          </p:cNvPr>
          <p:cNvCxnSpPr>
            <a:cxnSpLocks/>
          </p:cNvCxnSpPr>
          <p:nvPr/>
        </p:nvCxnSpPr>
        <p:spPr>
          <a:xfrm>
            <a:off x="4354801" y="4757508"/>
            <a:ext cx="503572" cy="0"/>
          </a:xfrm>
          <a:prstGeom prst="straightConnector1">
            <a:avLst/>
          </a:prstGeom>
          <a:ln w="15875">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灯片编号占位符 23">
            <a:extLst>
              <a:ext uri="{FF2B5EF4-FFF2-40B4-BE49-F238E27FC236}">
                <a16:creationId xmlns:a16="http://schemas.microsoft.com/office/drawing/2014/main" id="{CEFD0774-39FD-7B4B-8517-39D1E3745739}"/>
              </a:ext>
            </a:extLst>
          </p:cNvPr>
          <p:cNvSpPr>
            <a:spLocks noGrp="1"/>
          </p:cNvSpPr>
          <p:nvPr>
            <p:ph type="sldNum" sz="quarter" idx="12"/>
          </p:nvPr>
        </p:nvSpPr>
        <p:spPr/>
        <p:txBody>
          <a:bodyPr/>
          <a:lstStyle/>
          <a:p>
            <a:fld id="{F60CE8C5-018C-3D49-9E8F-3BA739852C5B}" type="slidenum">
              <a:rPr kumimoji="1" lang="zh-CN" altLang="en-US" smtClean="0"/>
              <a:t>10</a:t>
            </a:fld>
            <a:endParaRPr kumimoji="1" lang="zh-CN" altLang="en-US"/>
          </a:p>
        </p:txBody>
      </p:sp>
    </p:spTree>
    <p:extLst>
      <p:ext uri="{BB962C8B-B14F-4D97-AF65-F5344CB8AC3E}">
        <p14:creationId xmlns:p14="http://schemas.microsoft.com/office/powerpoint/2010/main" val="227039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1509395" cy="506730"/>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defRPr/>
            </a:pPr>
            <a:r>
              <a:rPr lang="en" altLang="zh-CN" kern="0" spc="5" dirty="0">
                <a:solidFill>
                  <a:schemeClr val="tx1"/>
                </a:solidFill>
              </a:rPr>
              <a:t>Model</a:t>
            </a:r>
            <a:endParaRPr lang="en" altLang="zh-CN" sz="4800" kern="0" dirty="0">
              <a:solidFill>
                <a:schemeClr val="tx1"/>
              </a:solidFill>
            </a:endParaRPr>
          </a:p>
        </p:txBody>
      </p:sp>
      <p:sp>
        <p:nvSpPr>
          <p:cNvPr id="8" name="文本框 7">
            <a:extLst>
              <a:ext uri="{FF2B5EF4-FFF2-40B4-BE49-F238E27FC236}">
                <a16:creationId xmlns:a16="http://schemas.microsoft.com/office/drawing/2014/main" id="{D0348C2D-63D8-4A4A-8DCD-76AC561DBA14}"/>
              </a:ext>
            </a:extLst>
          </p:cNvPr>
          <p:cNvSpPr txBox="1"/>
          <p:nvPr/>
        </p:nvSpPr>
        <p:spPr>
          <a:xfrm>
            <a:off x="829785" y="831016"/>
            <a:ext cx="4067139" cy="523220"/>
          </a:xfrm>
          <a:prstGeom prst="rect">
            <a:avLst/>
          </a:prstGeom>
          <a:noFill/>
        </p:spPr>
        <p:txBody>
          <a:bodyPr wrap="none" rtlCol="0">
            <a:spAutoFit/>
          </a:bodyPr>
          <a:lstStyle/>
          <a:p>
            <a:r>
              <a:rPr kumimoji="1" lang="en" altLang="zh-CN" sz="2800" b="1" dirty="0">
                <a:solidFill>
                  <a:srgbClr val="99195D"/>
                </a:solidFill>
                <a:latin typeface="Times New Roman" panose="02020603050405020304" pitchFamily="18" charset="0"/>
                <a:ea typeface="SimSun" panose="02010600030101010101" pitchFamily="2" charset="-122"/>
                <a:cs typeface="Times New Roman" panose="02020603050405020304" pitchFamily="18" charset="0"/>
              </a:rPr>
              <a:t>Independence Constraint</a:t>
            </a:r>
          </a:p>
        </p:txBody>
      </p:sp>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21C3BBF0-D8A6-804C-B29C-652B4D53519F}"/>
                  </a:ext>
                </a:extLst>
              </p:cNvPr>
              <p:cNvSpPr txBox="1"/>
              <p:nvPr/>
            </p:nvSpPr>
            <p:spPr>
              <a:xfrm>
                <a:off x="703868" y="1351187"/>
                <a:ext cx="10004982" cy="4555671"/>
              </a:xfrm>
              <a:prstGeom prst="rect">
                <a:avLst/>
              </a:prstGeom>
            </p:spPr>
            <p:txBody>
              <a:bodyPr vert="horz" wrap="square" lIns="0" tIns="15875" rIns="0" bIns="0" rtlCol="0">
                <a:spAutoFit/>
              </a:bodyPr>
              <a:lstStyle/>
              <a:p>
                <a:pPr marL="469264" indent="-457200">
                  <a:lnSpc>
                    <a:spcPct val="150000"/>
                  </a:lnSpc>
                  <a:spcBef>
                    <a:spcPts val="125"/>
                  </a:spcBef>
                  <a:buClr>
                    <a:schemeClr val="accent1"/>
                  </a:buClr>
                  <a:buFont typeface="系统字体常规体"/>
                  <a:buChar char="❑"/>
                  <a:tabLst>
                    <a:tab pos="414020" algn="l"/>
                  </a:tabLst>
                </a:pPr>
                <a:r>
                  <a:rPr lang="en" altLang="zh-CN" sz="2400" spc="5" dirty="0">
                    <a:latin typeface="Times New Roman"/>
                    <a:cs typeface="Times New Roman"/>
                  </a:rPr>
                  <a:t>Mutual information</a:t>
                </a:r>
              </a:p>
              <a:p>
                <a:pPr marL="469264" indent="-457200">
                  <a:lnSpc>
                    <a:spcPct val="150000"/>
                  </a:lnSpc>
                  <a:spcBef>
                    <a:spcPts val="125"/>
                  </a:spcBef>
                  <a:buClr>
                    <a:schemeClr val="accent1"/>
                  </a:buClr>
                  <a:buFont typeface="系统字体常规体"/>
                  <a:buChar char="❑"/>
                  <a:tabLst>
                    <a:tab pos="414020" algn="l"/>
                  </a:tabLst>
                </a:pPr>
                <a:r>
                  <a:rPr lang="en" altLang="zh-CN" sz="2400" spc="5" dirty="0">
                    <a:latin typeface="Times New Roman"/>
                    <a:cs typeface="Times New Roman"/>
                  </a:rPr>
                  <a:t>Mutual Information Minimization</a:t>
                </a:r>
              </a:p>
              <a:p>
                <a:pPr marL="926464" lvl="1" indent="-457200">
                  <a:lnSpc>
                    <a:spcPct val="150000"/>
                  </a:lnSpc>
                  <a:spcBef>
                    <a:spcPts val="125"/>
                  </a:spcBef>
                  <a:buClr>
                    <a:schemeClr val="accent1"/>
                  </a:buClr>
                  <a:buFont typeface="Wingdings" pitchFamily="2" charset="2"/>
                  <a:buChar char="Ø"/>
                  <a:tabLst>
                    <a:tab pos="414020" algn="l"/>
                  </a:tabLst>
                </a:pPr>
                <a:r>
                  <a:rPr lang="en" altLang="zh-CN" sz="2400" b="1" spc="5" dirty="0">
                    <a:latin typeface="Times New Roman"/>
                    <a:cs typeface="Times New Roman"/>
                  </a:rPr>
                  <a:t>Nonlinear dependence </a:t>
                </a:r>
                <a:r>
                  <a:rPr lang="en" altLang="zh-CN" sz="2400" spc="5" dirty="0">
                    <a:latin typeface="Times New Roman"/>
                    <a:cs typeface="Times New Roman"/>
                  </a:rPr>
                  <a:t>is crucial in complex Knowledge Graph.</a:t>
                </a:r>
              </a:p>
              <a:p>
                <a:pPr marL="926464" lvl="1" indent="-457200">
                  <a:lnSpc>
                    <a:spcPct val="150000"/>
                  </a:lnSpc>
                  <a:spcBef>
                    <a:spcPts val="125"/>
                  </a:spcBef>
                  <a:buClr>
                    <a:schemeClr val="accent1"/>
                  </a:buClr>
                  <a:buFont typeface="Wingdings" pitchFamily="2" charset="2"/>
                  <a:buChar char="Ø"/>
                  <a:tabLst>
                    <a:tab pos="414020" algn="l"/>
                  </a:tabLst>
                </a:pPr>
                <a:r>
                  <a:rPr lang="en" altLang="zh-CN" sz="2400" spc="5" dirty="0">
                    <a:latin typeface="Times New Roman"/>
                    <a:cs typeface="Times New Roman"/>
                  </a:rPr>
                  <a:t>utilize the contrastive log-ratio </a:t>
                </a:r>
                <a:r>
                  <a:rPr lang="en" altLang="zh-CN" sz="2400" b="1" spc="5" dirty="0">
                    <a:latin typeface="Times New Roman"/>
                    <a:cs typeface="Times New Roman"/>
                  </a:rPr>
                  <a:t>upper bound </a:t>
                </a:r>
                <a:r>
                  <a:rPr lang="en" altLang="zh-CN" sz="2400" spc="5" dirty="0">
                    <a:latin typeface="Times New Roman"/>
                    <a:cs typeface="Times New Roman"/>
                  </a:rPr>
                  <a:t>MI estimator</a:t>
                </a:r>
                <a:r>
                  <a:rPr lang="en" altLang="zh-CN" sz="2400" spc="5" baseline="30000" dirty="0">
                    <a:latin typeface="Times New Roman"/>
                    <a:cs typeface="Times New Roman"/>
                  </a:rPr>
                  <a:t>[1]</a:t>
                </a:r>
              </a:p>
              <a:p>
                <a:pPr marL="469264" lvl="1">
                  <a:lnSpc>
                    <a:spcPct val="150000"/>
                  </a:lnSpc>
                  <a:spcBef>
                    <a:spcPts val="125"/>
                  </a:spcBef>
                  <a:buClr>
                    <a:schemeClr val="accent1"/>
                  </a:buClr>
                  <a:tabLst>
                    <a:tab pos="414020" algn="l"/>
                  </a:tabLst>
                </a:pPr>
                <a:endParaRPr lang="en" altLang="zh-CN" sz="2400" spc="5" baseline="30000" dirty="0">
                  <a:latin typeface="Times New Roman"/>
                  <a:cs typeface="Times New Roman"/>
                </a:endParaRPr>
              </a:p>
              <a:p>
                <a:pPr marL="926464" lvl="1" indent="-457200">
                  <a:lnSpc>
                    <a:spcPct val="150000"/>
                  </a:lnSpc>
                  <a:spcBef>
                    <a:spcPts val="125"/>
                  </a:spcBef>
                  <a:buClr>
                    <a:schemeClr val="accent1"/>
                  </a:buClr>
                  <a:buFont typeface="Wingdings" pitchFamily="2" charset="2"/>
                  <a:buChar char="Ø"/>
                  <a:tabLst>
                    <a:tab pos="414020" algn="l"/>
                  </a:tabLst>
                </a:pPr>
                <a:endParaRPr lang="en" altLang="zh-CN" sz="2400" spc="5" baseline="30000" dirty="0">
                  <a:latin typeface="Times New Roman"/>
                  <a:cs typeface="Times New Roman"/>
                </a:endParaRPr>
              </a:p>
              <a:p>
                <a:pPr marL="926464" lvl="1" indent="-457200">
                  <a:lnSpc>
                    <a:spcPct val="150000"/>
                  </a:lnSpc>
                  <a:spcBef>
                    <a:spcPts val="125"/>
                  </a:spcBef>
                  <a:buClr>
                    <a:schemeClr val="accent1"/>
                  </a:buClr>
                  <a:buFont typeface="Wingdings" pitchFamily="2" charset="2"/>
                  <a:buChar char="Ø"/>
                  <a:tabLst>
                    <a:tab pos="414020" algn="l"/>
                  </a:tabLst>
                </a:pPr>
                <a:endParaRPr lang="en" altLang="zh-CN" sz="2400" spc="5" baseline="30000" dirty="0">
                  <a:latin typeface="Times New Roman"/>
                  <a:cs typeface="Times New Roman"/>
                </a:endParaRPr>
              </a:p>
              <a:p>
                <a:pPr marL="926464" lvl="1" indent="-457200">
                  <a:lnSpc>
                    <a:spcPct val="150000"/>
                  </a:lnSpc>
                  <a:spcBef>
                    <a:spcPts val="125"/>
                  </a:spcBef>
                  <a:buClr>
                    <a:schemeClr val="accent1"/>
                  </a:buClr>
                  <a:buFont typeface="Wingdings" pitchFamily="2" charset="2"/>
                  <a:buChar char="Ø"/>
                  <a:tabLst>
                    <a:tab pos="414020" algn="l"/>
                  </a:tabLst>
                </a:pPr>
                <a:r>
                  <a:rPr lang="en" altLang="zh-CN" sz="2400" spc="5" dirty="0">
                    <a:latin typeface="Times New Roman"/>
                    <a:cs typeface="Times New Roman"/>
                  </a:rPr>
                  <a:t>leverage a variational distribution </a:t>
                </a:r>
                <a14:m>
                  <m:oMath xmlns:m="http://schemas.openxmlformats.org/officeDocument/2006/math">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𝑞</m:t>
                        </m:r>
                      </m:e>
                      <m:sub>
                        <m:r>
                          <a:rPr lang="en-US" altLang="zh-CN" sz="2400" b="0" i="1" smtClean="0">
                            <a:latin typeface="Cambria Math" panose="02040503050406030204" pitchFamily="18" charset="0"/>
                            <a:ea typeface="Cambria Math" panose="02040503050406030204" pitchFamily="18" charset="0"/>
                          </a:rPr>
                          <m:t>𝜃</m:t>
                        </m:r>
                      </m:sub>
                    </m:sSub>
                    <m:r>
                      <a:rPr lang="en-US" altLang="zh-CN" sz="2400" b="0" i="1" smtClean="0">
                        <a:latin typeface="Cambria Math" panose="02040503050406030204" pitchFamily="18" charset="0"/>
                        <a:ea typeface="Cambria Math" panose="02040503050406030204" pitchFamily="18" charset="0"/>
                      </a:rPr>
                      <m:t>(</m:t>
                    </m:r>
                    <m:d>
                      <m:dPr>
                        <m:endChr m:val="|"/>
                        <m:ctrlPr>
                          <a:rPr lang="en-US" altLang="zh-CN" sz="2400" b="0" i="1" smtClean="0">
                            <a:latin typeface="Cambria Math" panose="02040503050406030204" pitchFamily="18" charset="0"/>
                            <a:ea typeface="Cambria Math" panose="02040503050406030204" pitchFamily="18" charset="0"/>
                          </a:rPr>
                        </m:ctrlPr>
                      </m:dPr>
                      <m:e>
                        <m:sSub>
                          <m:sSubPr>
                            <m:ctrlPr>
                              <a:rPr lang="zh-CN" altLang="zh-CN" sz="2400" i="1" smtClean="0">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𝑖</m:t>
                            </m:r>
                          </m:sub>
                        </m:sSub>
                      </m:e>
                    </m:d>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𝑗</m:t>
                        </m:r>
                      </m:sub>
                    </m:sSub>
                    <m:r>
                      <a:rPr lang="en-US" altLang="zh-CN" sz="2400" b="0" i="1" smtClean="0">
                        <a:latin typeface="Cambria Math" panose="02040503050406030204" pitchFamily="18" charset="0"/>
                        <a:ea typeface="Cambria Math" panose="02040503050406030204" pitchFamily="18" charset="0"/>
                      </a:rPr>
                      <m:t>)</m:t>
                    </m:r>
                  </m:oMath>
                </a14:m>
                <a:r>
                  <a:rPr lang="en" altLang="zh-CN" sz="2400" spc="5" dirty="0">
                    <a:latin typeface="Times New Roman"/>
                    <a:cs typeface="Times New Roman"/>
                  </a:rPr>
                  <a:t> to approximate the real conditional one.</a:t>
                </a:r>
                <a:endParaRPr lang="en" altLang="zh-CN" sz="2400" spc="5" baseline="30000" dirty="0">
                  <a:latin typeface="Times New Roman"/>
                  <a:cs typeface="Times New Roman"/>
                </a:endParaRPr>
              </a:p>
            </p:txBody>
          </p:sp>
        </mc:Choice>
        <mc:Fallback xmlns="">
          <p:sp>
            <p:nvSpPr>
              <p:cNvPr id="9" name="object 5">
                <a:extLst>
                  <a:ext uri="{FF2B5EF4-FFF2-40B4-BE49-F238E27FC236}">
                    <a16:creationId xmlns:a16="http://schemas.microsoft.com/office/drawing/2014/main" id="{21C3BBF0-D8A6-804C-B29C-652B4D53519F}"/>
                  </a:ext>
                </a:extLst>
              </p:cNvPr>
              <p:cNvSpPr txBox="1">
                <a:spLocks noRot="1" noChangeAspect="1" noMove="1" noResize="1" noEditPoints="1" noAdjustHandles="1" noChangeArrowheads="1" noChangeShapeType="1" noTextEdit="1"/>
              </p:cNvSpPr>
              <p:nvPr/>
            </p:nvSpPr>
            <p:spPr>
              <a:xfrm>
                <a:off x="703868" y="1351187"/>
                <a:ext cx="10004982" cy="4555671"/>
              </a:xfrm>
              <a:prstGeom prst="rect">
                <a:avLst/>
              </a:prstGeom>
              <a:blipFill>
                <a:blip r:embed="rId5"/>
                <a:stretch>
                  <a:fillRect l="-1901" t="-278" r="-380" b="-30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031F615-A41C-F74C-9041-734A5463EE65}"/>
                  </a:ext>
                </a:extLst>
              </p:cNvPr>
              <p:cNvSpPr/>
              <p:nvPr/>
            </p:nvSpPr>
            <p:spPr>
              <a:xfrm>
                <a:off x="4656651" y="1284208"/>
                <a:ext cx="3422604"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 </m:t>
                      </m:r>
                      <m:r>
                        <m:rPr>
                          <m:sty m:val="p"/>
                        </m:rPr>
                        <a:rPr lang="zh-CN" altLang="en-US" i="0">
                          <a:latin typeface="Cambria Math" panose="02040503050406030204" pitchFamily="18" charset="0"/>
                        </a:rPr>
                        <m:t>Ι</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𝑍</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0">
                              <a:latin typeface="Cambria Math" panose="02040503050406030204" pitchFamily="18" charset="0"/>
                            </a:rPr>
                            <m:t>𝔼</m:t>
                          </m:r>
                        </m:e>
                        <m:sub>
                          <m:r>
                            <a:rPr lang="zh-CN" altLang="en-US" i="1">
                              <a:latin typeface="Cambria Math" panose="02040503050406030204" pitchFamily="18" charset="0"/>
                            </a:rPr>
                            <m:t>𝑝</m:t>
                          </m:r>
                          <m:d>
                            <m:dPr>
                              <m:sepChr m:val=","/>
                              <m:ctrlPr>
                                <a:rPr lang="zh-CN" altLang="en-US" i="1">
                                  <a:latin typeface="Cambria Math" panose="02040503050406030204" pitchFamily="18" charset="0"/>
                                </a:rPr>
                              </m:ctrlPr>
                            </m:dPr>
                            <m:e>
                              <m:r>
                                <a:rPr lang="zh-CN" altLang="en-US" i="1">
                                  <a:latin typeface="Cambria Math" panose="02040503050406030204" pitchFamily="18" charset="0"/>
                                </a:rPr>
                                <m:t>𝑥</m:t>
                              </m:r>
                            </m:e>
                            <m:e>
                              <m:r>
                                <a:rPr lang="zh-CN" altLang="en-US" i="1">
                                  <a:latin typeface="Cambria Math" panose="02040503050406030204" pitchFamily="18" charset="0"/>
                                </a:rPr>
                                <m:t>𝑧</m:t>
                              </m:r>
                            </m:e>
                          </m:d>
                        </m:sub>
                      </m:sSub>
                      <m:d>
                        <m:dPr>
                          <m:begChr m:val="["/>
                          <m:endChr m:val="]"/>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𝑙𝑜𝑔</m:t>
                          </m:r>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𝑝</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𝑧</m:t>
                                  </m:r>
                                </m:e>
                              </m:d>
                            </m:num>
                            <m:den>
                              <m:r>
                                <a:rPr lang="zh-CN" altLang="en-US" i="1">
                                  <a:latin typeface="Cambria Math" panose="02040503050406030204" pitchFamily="18" charset="0"/>
                                </a:rPr>
                                <m:t>𝑝</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𝑥</m:t>
                                  </m:r>
                                </m:e>
                              </m:d>
                              <m:r>
                                <a:rPr lang="zh-CN" altLang="en-US" i="1">
                                  <a:latin typeface="Cambria Math" panose="02040503050406030204" pitchFamily="18" charset="0"/>
                                </a:rPr>
                                <m:t>𝑝</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𝑧</m:t>
                                  </m:r>
                                </m:e>
                              </m:d>
                            </m:den>
                          </m:f>
                        </m:e>
                      </m:d>
                    </m:oMath>
                  </m:oMathPara>
                </a14:m>
                <a:endParaRPr lang="zh-CN" altLang="en-US"/>
              </a:p>
            </p:txBody>
          </p:sp>
        </mc:Choice>
        <mc:Fallback xmlns="">
          <p:sp>
            <p:nvSpPr>
              <p:cNvPr id="10" name="矩形 9">
                <a:extLst>
                  <a:ext uri="{FF2B5EF4-FFF2-40B4-BE49-F238E27FC236}">
                    <a16:creationId xmlns:a16="http://schemas.microsoft.com/office/drawing/2014/main" id="{8031F615-A41C-F74C-9041-734A5463EE65}"/>
                  </a:ext>
                </a:extLst>
              </p:cNvPr>
              <p:cNvSpPr>
                <a:spLocks noRot="1" noChangeAspect="1" noMove="1" noResize="1" noEditPoints="1" noAdjustHandles="1" noChangeArrowheads="1" noChangeShapeType="1" noTextEdit="1"/>
              </p:cNvSpPr>
              <p:nvPr/>
            </p:nvSpPr>
            <p:spPr>
              <a:xfrm>
                <a:off x="4656651" y="1284208"/>
                <a:ext cx="3422604" cy="708720"/>
              </a:xfrm>
              <a:prstGeom prst="rect">
                <a:avLst/>
              </a:prstGeom>
              <a:blipFill>
                <a:blip r:embed="rId6"/>
                <a:stretch>
                  <a:fillRect b="-17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06EB505F-EB36-D841-B6EE-68AE32514DAD}"/>
                  </a:ext>
                </a:extLst>
              </p:cNvPr>
              <p:cNvSpPr/>
              <p:nvPr/>
            </p:nvSpPr>
            <p:spPr>
              <a:xfrm>
                <a:off x="3033386" y="3629022"/>
                <a:ext cx="5871864" cy="1186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ℒ</m:t>
                          </m:r>
                        </m:e>
                        <m:sub>
                          <m:r>
                            <a:rPr lang="en-US" altLang="zh-CN" sz="2000" i="1">
                              <a:latin typeface="Cambria Math" panose="02040503050406030204" pitchFamily="18" charset="0"/>
                            </a:rPr>
                            <m:t>𝑚𝑖</m:t>
                          </m:r>
                        </m:sub>
                      </m:sSub>
                      <m:r>
                        <a:rPr lang="en-US" altLang="zh-CN" sz="2000" i="1">
                          <a:latin typeface="Cambria Math" panose="02040503050406030204" pitchFamily="18" charset="0"/>
                        </a:rPr>
                        <m:t>=</m:t>
                      </m:r>
                      <m:nary>
                        <m:naryPr>
                          <m:chr m:val="∑"/>
                          <m:limLoc m:val="subSup"/>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𝑖</m:t>
                          </m:r>
                        </m:sub>
                        <m:sup/>
                        <m:e>
                          <m:nary>
                            <m:naryPr>
                              <m:chr m:val="∑"/>
                              <m:limLoc m:val="subSup"/>
                              <m:supHide m:val="on"/>
                              <m:ctrlPr>
                                <a:rPr lang="zh-CN" altLang="zh-CN" sz="2000" i="1">
                                  <a:latin typeface="Cambria Math" panose="02040503050406030204" pitchFamily="18" charset="0"/>
                                </a:rPr>
                              </m:ctrlPr>
                            </m:naryPr>
                            <m:sub>
                              <m:r>
                                <a:rPr lang="en-US" altLang="zh-CN" sz="2000" i="1">
                                  <a:latin typeface="Cambria Math" panose="02040503050406030204" pitchFamily="18" charset="0"/>
                                </a:rPr>
                                <m:t>𝑗</m:t>
                              </m:r>
                            </m:sub>
                            <m:sup/>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𝔼</m:t>
                                  </m:r>
                                </m:e>
                                <m:sub>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e>
                                  </m:d>
                                  <m:r>
                                    <a:rPr lang="en-US" altLang="zh-CN" sz="2000" i="1">
                                      <a:latin typeface="Cambria Math" panose="02040503050406030204" pitchFamily="18" charset="0"/>
                                    </a:rPr>
                                    <m:t>~</m:t>
                                  </m:r>
                                  <m:r>
                                    <a:rPr lang="en-US" altLang="zh-CN" sz="2000" i="1">
                                      <a:latin typeface="Cambria Math" panose="02040503050406030204" pitchFamily="18" charset="0"/>
                                    </a:rPr>
                                    <m:t>𝑝</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e>
                                  </m:d>
                                </m:sub>
                              </m:sSub>
                              <m:d>
                                <m:dPr>
                                  <m:begChr m:val="["/>
                                  <m:endChr m:val="]"/>
                                  <m:ctrlPr>
                                    <a:rPr lang="zh-CN" altLang="zh-CN" sz="2000" i="1">
                                      <a:latin typeface="Cambria Math" panose="02040503050406030204" pitchFamily="18" charset="0"/>
                                    </a:rPr>
                                  </m:ctrlPr>
                                </m:dPr>
                                <m:e>
                                  <m:r>
                                    <a:rPr lang="en-US" altLang="zh-CN" sz="2000" i="1">
                                      <a:latin typeface="Cambria Math" panose="02040503050406030204" pitchFamily="18" charset="0"/>
                                    </a:rPr>
                                    <m:t>𝑙𝑜𝑔𝑞</m:t>
                                  </m:r>
                                  <m:d>
                                    <m:dPr>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e>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e>
                                  </m:d>
                                </m:e>
                              </m:d>
                            </m:e>
                          </m:nary>
                        </m:e>
                      </m:nary>
                    </m:oMath>
                  </m:oMathPara>
                </a14:m>
                <a:endParaRPr lang="zh-CN" altLang="zh-CN" sz="2000"/>
              </a:p>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0">
                              <a:latin typeface="Cambria Math" panose="02040503050406030204" pitchFamily="18" charset="0"/>
                            </a:rPr>
                            <m:t>𝔼</m:t>
                          </m:r>
                        </m:e>
                        <m:sub>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𝑖</m:t>
                                  </m:r>
                                </m:sub>
                              </m:sSub>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𝑢</m:t>
                                      </m:r>
                                    </m:e>
                                    <m:sup>
                                      <m:r>
                                        <a:rPr lang="zh-CN" altLang="en-US" sz="2000" i="0">
                                          <a:latin typeface="Cambria Math" panose="02040503050406030204" pitchFamily="18" charset="0"/>
                                        </a:rPr>
                                        <m:t>′</m:t>
                                      </m:r>
                                    </m:sup>
                                  </m:sSup>
                                  <m:r>
                                    <a:rPr lang="zh-CN" altLang="en-US" sz="2000" i="0">
                                      <a:latin typeface="Cambria Math" panose="02040503050406030204" pitchFamily="18" charset="0"/>
                                    </a:rPr>
                                    <m:t>,</m:t>
                                  </m:r>
                                  <m:r>
                                    <a:rPr lang="zh-CN" altLang="en-US" sz="2000" i="1">
                                      <a:latin typeface="Cambria Math" panose="02040503050406030204" pitchFamily="18" charset="0"/>
                                    </a:rPr>
                                    <m:t>𝑗</m:t>
                                  </m:r>
                                </m:sub>
                              </m:sSub>
                            </m:e>
                          </m:d>
                          <m:r>
                            <a:rPr lang="zh-CN" altLang="en-US" sz="2000" i="0">
                              <a:latin typeface="Cambria Math" panose="02040503050406030204" pitchFamily="18" charset="0"/>
                            </a:rPr>
                            <m:t>~</m:t>
                          </m:r>
                          <m:r>
                            <a:rPr lang="zh-CN" altLang="en-US" sz="2000" i="1">
                              <a:latin typeface="Cambria Math" panose="02040503050406030204" pitchFamily="18" charset="0"/>
                            </a:rPr>
                            <m:t>𝑝</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𝑖</m:t>
                                  </m:r>
                                </m:sub>
                              </m:sSub>
                            </m:e>
                          </m:d>
                          <m:r>
                            <a:rPr lang="zh-CN" altLang="en-US" sz="2000" i="1">
                              <a:latin typeface="Cambria Math" panose="02040503050406030204" pitchFamily="18" charset="0"/>
                            </a:rPr>
                            <m:t>𝑝</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𝑗</m:t>
                                  </m:r>
                                </m:sub>
                              </m:sSub>
                            </m:e>
                          </m:d>
                        </m:sub>
                      </m:sSub>
                      <m:d>
                        <m:dPr>
                          <m:begChr m:val="["/>
                          <m:endChr m:val=""/>
                          <m:ctrlPr>
                            <a:rPr lang="zh-CN" altLang="en-US" sz="2000" i="1">
                              <a:latin typeface="Cambria Math" panose="02040503050406030204" pitchFamily="18" charset="0"/>
                            </a:rPr>
                          </m:ctrlPr>
                        </m:dPr>
                        <m:e>
                          <m:r>
                            <a:rPr lang="zh-CN" altLang="en-US" sz="2000" i="1">
                              <a:latin typeface="Cambria Math" panose="02040503050406030204" pitchFamily="18" charset="0"/>
                            </a:rPr>
                            <m:t>𝑙𝑜𝑔𝑞</m:t>
                          </m:r>
                          <m:d>
                            <m:dPr>
                              <m:ctrlPr>
                                <a:rPr lang="zh-CN" altLang="en-US" sz="2000" i="1">
                                  <a:solidFill>
                                    <a:srgbClr val="836967"/>
                                  </a:solidFill>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𝑧</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𝑖</m:t>
                                  </m:r>
                                </m:sub>
                              </m:sSub>
                            </m:e>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𝑧</m:t>
                                  </m:r>
                                </m:e>
                                <m:sub>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𝑢</m:t>
                                      </m:r>
                                    </m:e>
                                    <m:sup>
                                      <m:r>
                                        <a:rPr lang="zh-CN" altLang="en-US" sz="2000" i="0">
                                          <a:latin typeface="Cambria Math" panose="02040503050406030204" pitchFamily="18" charset="0"/>
                                        </a:rPr>
                                        <m:t>′</m:t>
                                      </m:r>
                                    </m:sup>
                                  </m:sSup>
                                  <m:r>
                                    <a:rPr lang="zh-CN" altLang="en-US" sz="2000" i="0">
                                      <a:latin typeface="Cambria Math" panose="02040503050406030204" pitchFamily="18" charset="0"/>
                                    </a:rPr>
                                    <m:t>,</m:t>
                                  </m:r>
                                  <m:r>
                                    <a:rPr lang="zh-CN" altLang="en-US" sz="2000" i="1">
                                      <a:latin typeface="Cambria Math" panose="02040503050406030204" pitchFamily="18" charset="0"/>
                                    </a:rPr>
                                    <m:t>𝑗</m:t>
                                  </m:r>
                                </m:sub>
                              </m:sSub>
                            </m:e>
                          </m:d>
                        </m:e>
                      </m:d>
                    </m:oMath>
                  </m:oMathPara>
                </a14:m>
                <a:endParaRPr lang="zh-CN" altLang="en-US" sz="2000"/>
              </a:p>
            </p:txBody>
          </p:sp>
        </mc:Choice>
        <mc:Fallback xmlns="">
          <p:sp>
            <p:nvSpPr>
              <p:cNvPr id="11" name="矩形 10">
                <a:extLst>
                  <a:ext uri="{FF2B5EF4-FFF2-40B4-BE49-F238E27FC236}">
                    <a16:creationId xmlns:a16="http://schemas.microsoft.com/office/drawing/2014/main" id="{06EB505F-EB36-D841-B6EE-68AE32514DAD}"/>
                  </a:ext>
                </a:extLst>
              </p:cNvPr>
              <p:cNvSpPr>
                <a:spLocks noRot="1" noChangeAspect="1" noMove="1" noResize="1" noEditPoints="1" noAdjustHandles="1" noChangeArrowheads="1" noChangeShapeType="1" noTextEdit="1"/>
              </p:cNvSpPr>
              <p:nvPr/>
            </p:nvSpPr>
            <p:spPr>
              <a:xfrm>
                <a:off x="3033386" y="3629022"/>
                <a:ext cx="5871864" cy="1186800"/>
              </a:xfrm>
              <a:prstGeom prst="rect">
                <a:avLst/>
              </a:prstGeom>
              <a:blipFill>
                <a:blip r:embed="rId7"/>
                <a:stretch>
                  <a:fillRect l="-1296" t="-92632" b="-88421"/>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96277991-17F0-A34F-94B9-58F823BC020E}"/>
              </a:ext>
            </a:extLst>
          </p:cNvPr>
          <p:cNvSpPr/>
          <p:nvPr/>
        </p:nvSpPr>
        <p:spPr>
          <a:xfrm>
            <a:off x="829785" y="6390620"/>
            <a:ext cx="7961745" cy="307777"/>
          </a:xfrm>
          <a:prstGeom prst="rect">
            <a:avLst/>
          </a:prstGeom>
        </p:spPr>
        <p:txBody>
          <a:bodyPr wrap="square">
            <a:spAutoFit/>
          </a:bodyPr>
          <a:lstStyle/>
          <a:p>
            <a:r>
              <a:rPr lang="en" altLang="zh-CN" sz="1400" dirty="0">
                <a:solidFill>
                  <a:schemeClr val="tx1">
                    <a:lumMod val="65000"/>
                    <a:lumOff val="35000"/>
                  </a:schemeClr>
                </a:solidFill>
                <a:latin typeface="TimesNewRomanPSMT"/>
              </a:rPr>
              <a:t>[1] Pengyu Chenge</a:t>
            </a:r>
            <a:r>
              <a:rPr lang="en-US" altLang="zh-CN" sz="1400" dirty="0">
                <a:solidFill>
                  <a:schemeClr val="tx1">
                    <a:lumMod val="65000"/>
                    <a:lumOff val="35000"/>
                  </a:schemeClr>
                </a:solidFill>
                <a:latin typeface="TimesNewRomanPSMT"/>
              </a:rPr>
              <a:t>.et al</a:t>
            </a:r>
            <a:r>
              <a:rPr lang="en" altLang="zh-CN" sz="1400" dirty="0">
                <a:solidFill>
                  <a:schemeClr val="tx1">
                    <a:lumMod val="65000"/>
                    <a:lumOff val="35000"/>
                  </a:schemeClr>
                </a:solidFill>
                <a:latin typeface="TimesNewRomanPSMT"/>
              </a:rPr>
              <a:t>. CLUB: A Contrastive Log-ratio Upper Bound of Mutual Information. 2020ICML</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CC2EF9B3-9367-8F4C-B6C3-3D4E0A532453}"/>
                  </a:ext>
                </a:extLst>
              </p:cNvPr>
              <p:cNvSpPr/>
              <p:nvPr/>
            </p:nvSpPr>
            <p:spPr>
              <a:xfrm>
                <a:off x="3400230" y="5689414"/>
                <a:ext cx="5182957" cy="5020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ℒ</m:t>
                          </m:r>
                        </m:e>
                        <m:sub>
                          <m:d>
                            <m:dPr>
                              <m:ctrlPr>
                                <a:rPr lang="en-US" altLang="zh-CN" sz="2000" b="0" i="1" smtClean="0">
                                  <a:solidFill>
                                    <a:srgbClr val="836967"/>
                                  </a:solidFill>
                                  <a:latin typeface="Cambria Math" panose="02040503050406030204" pitchFamily="18" charset="0"/>
                                </a:rPr>
                              </m:ctrlPr>
                            </m:dPr>
                            <m:e>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zh-CN" altLang="en-US" sz="2000" i="1" smtClean="0">
                                      <a:solidFill>
                                        <a:srgbClr val="836967"/>
                                      </a:solidFill>
                                      <a:latin typeface="Cambria Math" panose="02040503050406030204" pitchFamily="18" charset="0"/>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en-US" altLang="zh-CN" sz="2000" b="0" i="1" smtClean="0">
                                      <a:latin typeface="Cambria Math" panose="02040503050406030204" pitchFamily="18" charset="0"/>
                                    </a:rPr>
                                    <m:t>𝑗</m:t>
                                  </m:r>
                                </m:sub>
                              </m:sSub>
                            </m:e>
                          </m:d>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𝒟</m:t>
                          </m:r>
                        </m:e>
                        <m:sub>
                          <m:r>
                            <a:rPr lang="en-US" altLang="zh-CN" sz="2000" b="0" i="1" smtClean="0">
                              <a:latin typeface="Cambria Math" panose="02040503050406030204" pitchFamily="18" charset="0"/>
                              <a:ea typeface="Cambria Math" panose="02040503050406030204" pitchFamily="18" charset="0"/>
                            </a:rPr>
                            <m:t>𝑘𝑙</m:t>
                          </m:r>
                        </m:sub>
                      </m:sSub>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𝑝</m:t>
                          </m:r>
                          <m:d>
                            <m:dPr>
                              <m:endChr m:val="|"/>
                              <m:ctrlPr>
                                <a:rPr lang="en-US" altLang="zh-CN" sz="2000" b="0" i="1" smtClean="0">
                                  <a:latin typeface="Cambria Math" panose="02040503050406030204" pitchFamily="18" charset="0"/>
                                  <a:ea typeface="Cambria Math" panose="02040503050406030204" pitchFamily="18" charset="0"/>
                                </a:rPr>
                              </m:ctrlPr>
                            </m:dPr>
                            <m:e>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e>
                          </m:d>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e>
                      </m:d>
                      <m:r>
                        <a:rPr lang="en-US" altLang="zh-CN" sz="2000" b="0" i="1" smtClean="0">
                          <a:latin typeface="Cambria Math" panose="02040503050406030204" pitchFamily="18" charset="0"/>
                          <a:ea typeface="Cambria Math" panose="02040503050406030204" pitchFamily="18" charset="0"/>
                        </a:rPr>
                        <m:t> ||</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𝑞</m:t>
                          </m:r>
                        </m:e>
                        <m:sub>
                          <m:r>
                            <a:rPr lang="en-US" altLang="zh-CN" sz="2000" b="0" i="1" smtClean="0">
                              <a:latin typeface="Cambria Math" panose="02040503050406030204" pitchFamily="18" charset="0"/>
                              <a:ea typeface="Cambria Math" panose="02040503050406030204" pitchFamily="18" charset="0"/>
                            </a:rPr>
                            <m:t>𝜃</m:t>
                          </m:r>
                        </m:sub>
                      </m:sSub>
                      <m:r>
                        <a:rPr lang="en-US" altLang="zh-CN" sz="2000" b="0" i="1" smtClean="0">
                          <a:latin typeface="Cambria Math" panose="02040503050406030204" pitchFamily="18" charset="0"/>
                          <a:ea typeface="Cambria Math" panose="02040503050406030204" pitchFamily="18" charset="0"/>
                        </a:rPr>
                        <m:t>(</m:t>
                      </m:r>
                      <m:d>
                        <m:dPr>
                          <m:endChr m:val="|"/>
                          <m:ctrlPr>
                            <a:rPr lang="en-US" altLang="zh-CN" sz="2000" b="0" i="1" smtClean="0">
                              <a:latin typeface="Cambria Math" panose="02040503050406030204" pitchFamily="18" charset="0"/>
                              <a:ea typeface="Cambria Math" panose="02040503050406030204" pitchFamily="18" charset="0"/>
                            </a:rPr>
                          </m:ctrlPr>
                        </m:dPr>
                        <m:e>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e>
                      </m:d>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𝑢</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r>
                        <a:rPr lang="en-US" altLang="zh-CN" sz="2000" b="0" i="1" smtClean="0">
                          <a:latin typeface="Cambria Math" panose="02040503050406030204" pitchFamily="18" charset="0"/>
                          <a:ea typeface="Cambria Math" panose="02040503050406030204" pitchFamily="18" charset="0"/>
                        </a:rPr>
                        <m:t>))</m:t>
                      </m:r>
                    </m:oMath>
                  </m:oMathPara>
                </a14:m>
                <a:endParaRPr lang="zh-CN" altLang="en-US" sz="2000"/>
              </a:p>
            </p:txBody>
          </p:sp>
        </mc:Choice>
        <mc:Fallback xmlns="">
          <p:sp>
            <p:nvSpPr>
              <p:cNvPr id="13" name="矩形 12">
                <a:extLst>
                  <a:ext uri="{FF2B5EF4-FFF2-40B4-BE49-F238E27FC236}">
                    <a16:creationId xmlns:a16="http://schemas.microsoft.com/office/drawing/2014/main" id="{CC2EF9B3-9367-8F4C-B6C3-3D4E0A532453}"/>
                  </a:ext>
                </a:extLst>
              </p:cNvPr>
              <p:cNvSpPr>
                <a:spLocks noRot="1" noChangeAspect="1" noMove="1" noResize="1" noEditPoints="1" noAdjustHandles="1" noChangeArrowheads="1" noChangeShapeType="1" noTextEdit="1"/>
              </p:cNvSpPr>
              <p:nvPr/>
            </p:nvSpPr>
            <p:spPr>
              <a:xfrm>
                <a:off x="3400230" y="5689414"/>
                <a:ext cx="5182957" cy="502061"/>
              </a:xfrm>
              <a:prstGeom prst="rect">
                <a:avLst/>
              </a:prstGeom>
              <a:blipFill>
                <a:blip r:embed="rId8"/>
                <a:stretch>
                  <a:fillRect b="-7317"/>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2338E9E5-8890-D54B-8730-45DA22BD7F9D}"/>
              </a:ext>
            </a:extLst>
          </p:cNvPr>
          <p:cNvSpPr/>
          <p:nvPr/>
        </p:nvSpPr>
        <p:spPr>
          <a:xfrm>
            <a:off x="1625414" y="2566586"/>
            <a:ext cx="2946585" cy="423744"/>
          </a:xfrm>
          <a:prstGeom prst="rect">
            <a:avLst/>
          </a:prstGeom>
          <a:solidFill>
            <a:schemeClr val="accent6">
              <a:alpha val="3649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3A919A23-235A-1342-A2E0-7DE5155AAC88}"/>
              </a:ext>
            </a:extLst>
          </p:cNvPr>
          <p:cNvSpPr/>
          <p:nvPr/>
        </p:nvSpPr>
        <p:spPr>
          <a:xfrm>
            <a:off x="5483657" y="3159160"/>
            <a:ext cx="3307873" cy="446784"/>
          </a:xfrm>
          <a:prstGeom prst="rect">
            <a:avLst/>
          </a:prstGeom>
          <a:solidFill>
            <a:schemeClr val="accent6">
              <a:alpha val="3649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灯片编号占位符 14">
            <a:extLst>
              <a:ext uri="{FF2B5EF4-FFF2-40B4-BE49-F238E27FC236}">
                <a16:creationId xmlns:a16="http://schemas.microsoft.com/office/drawing/2014/main" id="{13F21225-8B31-8341-8584-5C847E7D9CE3}"/>
              </a:ext>
            </a:extLst>
          </p:cNvPr>
          <p:cNvSpPr>
            <a:spLocks noGrp="1"/>
          </p:cNvSpPr>
          <p:nvPr>
            <p:ph type="sldNum" sz="quarter" idx="12"/>
          </p:nvPr>
        </p:nvSpPr>
        <p:spPr/>
        <p:txBody>
          <a:bodyPr/>
          <a:lstStyle/>
          <a:p>
            <a:fld id="{F60CE8C5-018C-3D49-9E8F-3BA739852C5B}" type="slidenum">
              <a:rPr kumimoji="1" lang="zh-CN" altLang="en-US" smtClean="0"/>
              <a:t>11</a:t>
            </a:fld>
            <a:endParaRPr kumimoji="1" lang="zh-CN" altLang="en-US"/>
          </a:p>
        </p:txBody>
      </p:sp>
    </p:spTree>
    <p:extLst>
      <p:ext uri="{BB962C8B-B14F-4D97-AF65-F5344CB8AC3E}">
        <p14:creationId xmlns:p14="http://schemas.microsoft.com/office/powerpoint/2010/main" val="109067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a:extLst>
              <a:ext uri="{FF2B5EF4-FFF2-40B4-BE49-F238E27FC236}">
                <a16:creationId xmlns:a16="http://schemas.microsoft.com/office/drawing/2014/main" id="{BDCDB27F-8DDC-F442-A69D-232902595D17}"/>
              </a:ext>
            </a:extLst>
          </p:cNvPr>
          <p:cNvSpPr/>
          <p:nvPr/>
        </p:nvSpPr>
        <p:spPr>
          <a:xfrm>
            <a:off x="5803110" y="2382217"/>
            <a:ext cx="817807" cy="417205"/>
          </a:xfrm>
          <a:prstGeom prst="roundRect">
            <a:avLst/>
          </a:prstGeom>
          <a:solidFill>
            <a:schemeClr val="accent1">
              <a:lumMod val="60000"/>
              <a:lumOff val="40000"/>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2">
            <a:extLst>
              <a:ext uri="{FF2B5EF4-FFF2-40B4-BE49-F238E27FC236}">
                <a16:creationId xmlns:a16="http://schemas.microsoft.com/office/drawing/2014/main" id="{13E8C088-ED05-8842-977D-8E83227305E3}"/>
              </a:ext>
            </a:extLst>
          </p:cNvPr>
          <p:cNvSpPr/>
          <p:nvPr/>
        </p:nvSpPr>
        <p:spPr>
          <a:xfrm>
            <a:off x="9418292" y="6222924"/>
            <a:ext cx="724237" cy="389658"/>
          </a:xfrm>
          <a:prstGeom prst="roundRect">
            <a:avLst/>
          </a:prstGeom>
          <a:solidFill>
            <a:schemeClr val="accent1">
              <a:lumMod val="60000"/>
              <a:lumOff val="40000"/>
              <a:alpha val="63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1509395" cy="506730"/>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Model</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8" name="文本框 7">
            <a:extLst>
              <a:ext uri="{FF2B5EF4-FFF2-40B4-BE49-F238E27FC236}">
                <a16:creationId xmlns:a16="http://schemas.microsoft.com/office/drawing/2014/main" id="{93348235-4F8C-1940-B29D-3807A932A1B3}"/>
              </a:ext>
            </a:extLst>
          </p:cNvPr>
          <p:cNvSpPr txBox="1"/>
          <p:nvPr/>
        </p:nvSpPr>
        <p:spPr>
          <a:xfrm>
            <a:off x="829785" y="831016"/>
            <a:ext cx="2848857" cy="523220"/>
          </a:xfrm>
          <a:prstGeom prst="rect">
            <a:avLst/>
          </a:prstGeom>
          <a:noFill/>
        </p:spPr>
        <p:txBody>
          <a:bodyPr wrap="none" rtlCol="0">
            <a:spAutoFit/>
          </a:bodyPr>
          <a:lstStyle/>
          <a:p>
            <a:r>
              <a:rPr kumimoji="1" lang="en" altLang="zh-CN" sz="2800" b="1" dirty="0">
                <a:solidFill>
                  <a:srgbClr val="99195D"/>
                </a:solidFill>
                <a:latin typeface="Times New Roman" panose="02020603050405020304" pitchFamily="18" charset="0"/>
                <a:ea typeface="SimSun" panose="02010600030101010101" pitchFamily="2" charset="-122"/>
                <a:cs typeface="Times New Roman" panose="02020603050405020304" pitchFamily="18" charset="0"/>
              </a:rPr>
              <a:t>Adaptive Scoring</a:t>
            </a:r>
          </a:p>
        </p:txBody>
      </p:sp>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D9F7B648-A6B3-3D44-AE3F-8D1833A08C1C}"/>
                  </a:ext>
                </a:extLst>
              </p:cNvPr>
              <p:cNvSpPr txBox="1"/>
              <p:nvPr/>
            </p:nvSpPr>
            <p:spPr>
              <a:xfrm>
                <a:off x="703868" y="1351187"/>
                <a:ext cx="10004981" cy="3047629"/>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Component-level prediction</a:t>
                </a:r>
              </a:p>
              <a:p>
                <a:pPr marL="926464" lvl="1" indent="-457200">
                  <a:spcBef>
                    <a:spcPts val="125"/>
                  </a:spcBef>
                  <a:buClr>
                    <a:schemeClr val="accent1"/>
                  </a:buClr>
                  <a:buFont typeface="Wingdings" pitchFamily="2" charset="2"/>
                  <a:buChar char="ü"/>
                  <a:tabLst>
                    <a:tab pos="414020" algn="l"/>
                  </a:tabLst>
                </a:pPr>
                <a:r>
                  <a:rPr lang="en" altLang="zh-CN" sz="2400" spc="5" dirty="0">
                    <a:latin typeface="Times New Roman"/>
                    <a:cs typeface="Times New Roman"/>
                  </a:rPr>
                  <a:t>compute the score for each candidate triplets (u, r, v)</a:t>
                </a:r>
              </a:p>
              <a:p>
                <a:pPr marL="926464" lvl="1" indent="-457200">
                  <a:spcBef>
                    <a:spcPts val="125"/>
                  </a:spcBef>
                  <a:buClr>
                    <a:schemeClr val="accent1"/>
                  </a:buClr>
                  <a:buFont typeface="Wingdings" pitchFamily="2" charset="2"/>
                  <a:buChar char="ü"/>
                  <a:tabLst>
                    <a:tab pos="414020" algn="l"/>
                  </a:tabLst>
                </a:pPr>
                <a:r>
                  <a:rPr lang="en" altLang="zh-CN" sz="2400" spc="5" dirty="0">
                    <a:latin typeface="Times New Roman"/>
                    <a:cs typeface="Times New Roman"/>
                  </a:rPr>
                  <a:t>take</a:t>
                </a:r>
                <a:r>
                  <a:rPr lang="zh-CN" altLang="en-US" sz="2400" spc="5" dirty="0">
                    <a:latin typeface="Times New Roman"/>
                    <a:cs typeface="Times New Roman"/>
                  </a:rPr>
                  <a:t> </a:t>
                </a:r>
                <a:r>
                  <a:rPr lang="en-US" altLang="zh-CN" sz="2400" spc="5" dirty="0">
                    <a:latin typeface="Times New Roman"/>
                    <a:cs typeface="Times New Roman"/>
                  </a:rPr>
                  <a:t>ConvE</a:t>
                </a:r>
                <a:r>
                  <a:rPr lang="zh-CN" altLang="en-US" sz="2400" spc="5" dirty="0">
                    <a:latin typeface="Times New Roman"/>
                    <a:cs typeface="Times New Roman"/>
                  </a:rPr>
                  <a:t> </a:t>
                </a:r>
                <a:r>
                  <a:rPr lang="en-US" altLang="zh-CN" sz="2400" spc="5" dirty="0">
                    <a:latin typeface="Times New Roman"/>
                    <a:cs typeface="Times New Roman"/>
                  </a:rPr>
                  <a:t>as an example</a:t>
                </a:r>
                <a:endParaRPr lang="en" altLang="zh-CN" sz="2400" spc="5" dirty="0">
                  <a:latin typeface="Times New Roman"/>
                  <a:cs typeface="Times New Roman"/>
                </a:endParaRPr>
              </a:p>
              <a:p>
                <a:pPr marL="12064">
                  <a:spcBef>
                    <a:spcPts val="125"/>
                  </a:spcBef>
                  <a:buClr>
                    <a:schemeClr val="accent1"/>
                  </a:buClr>
                  <a:tabLst>
                    <a:tab pos="414020" algn="l"/>
                  </a:tabLst>
                </a:pPr>
                <a:endParaRPr lang="en" altLang="zh-CN" sz="24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Relation-aware attentive fusion</a:t>
                </a:r>
              </a:p>
              <a:p>
                <a:pPr marL="926464" lvl="1" indent="-457200">
                  <a:spcBef>
                    <a:spcPts val="125"/>
                  </a:spcBef>
                  <a:buClr>
                    <a:schemeClr val="accent1"/>
                  </a:buClr>
                  <a:buFont typeface="Wingdings" pitchFamily="2" charset="2"/>
                  <a:buChar char="ü"/>
                  <a:tabLst>
                    <a:tab pos="414020" algn="l"/>
                  </a:tabLst>
                </a:pPr>
                <a:r>
                  <a:rPr lang="en" altLang="zh-CN" sz="2400" spc="5" dirty="0">
                    <a:latin typeface="Times New Roman"/>
                    <a:cs typeface="Times New Roman"/>
                  </a:rPr>
                  <a:t>the best-matched component representation should be </a:t>
                </a:r>
                <a:r>
                  <a:rPr lang="en" altLang="zh-CN" sz="2400" b="1" spc="5" dirty="0">
                    <a:solidFill>
                      <a:srgbClr val="C42C2B"/>
                    </a:solidFill>
                    <a:latin typeface="Times New Roman"/>
                    <a:cs typeface="Times New Roman"/>
                  </a:rPr>
                  <a:t>closer</a:t>
                </a:r>
                <a:r>
                  <a:rPr lang="en" altLang="zh-CN" sz="2400" spc="5" dirty="0">
                    <a:latin typeface="Times New Roman"/>
                    <a:cs typeface="Times New Roman"/>
                  </a:rPr>
                  <a:t> to</a:t>
                </a:r>
                <a:r>
                  <a:rPr lang="zh-CN" altLang="en-US" sz="2400" spc="5" dirty="0">
                    <a:latin typeface="Times New Roman"/>
                    <a:cs typeface="Times New Roman"/>
                  </a:rPr>
                  <a:t> </a:t>
                </a:r>
                <a:r>
                  <a:rPr lang="en" altLang="zh-CN" sz="2400" spc="5" dirty="0">
                    <a:latin typeface="Times New Roman"/>
                    <a:cs typeface="Times New Roman"/>
                  </a:rPr>
                  <a:t>the given relation embedding.</a:t>
                </a:r>
              </a:p>
              <a:p>
                <a:pPr marL="926464" lvl="1" indent="-457200">
                  <a:spcBef>
                    <a:spcPts val="125"/>
                  </a:spcBef>
                  <a:buClr>
                    <a:schemeClr val="accent1"/>
                  </a:buClr>
                  <a:buFont typeface="Wingdings" pitchFamily="2" charset="2"/>
                  <a:buChar char="ü"/>
                  <a:tabLst>
                    <a:tab pos="414020" algn="l"/>
                  </a:tabLst>
                </a:pPr>
                <a14:m>
                  <m:oMath xmlns:m="http://schemas.openxmlformats.org/officeDocument/2006/math">
                    <m:sSub>
                      <m:sSubPr>
                        <m:ctrlPr>
                          <a:rPr lang="zh-CN" altLang="en-US" sz="2400" b="1" i="1" smtClean="0">
                            <a:solidFill>
                              <a:srgbClr val="C42C2B"/>
                            </a:solidFill>
                            <a:latin typeface="Cambria Math" panose="02040503050406030204" pitchFamily="18" charset="0"/>
                          </a:rPr>
                        </m:ctrlPr>
                      </m:sSubPr>
                      <m:e>
                        <m:r>
                          <a:rPr lang="zh-CN" altLang="en-US" sz="2400" b="1" i="1">
                            <a:solidFill>
                              <a:srgbClr val="C42C2B"/>
                            </a:solidFill>
                            <a:latin typeface="Cambria Math" panose="02040503050406030204" pitchFamily="18" charset="0"/>
                          </a:rPr>
                          <m:t>𝜽</m:t>
                        </m:r>
                      </m:e>
                      <m:sub>
                        <m:r>
                          <a:rPr lang="zh-CN" altLang="en-US" sz="2400" b="1" i="1">
                            <a:solidFill>
                              <a:srgbClr val="C42C2B"/>
                            </a:solidFill>
                            <a:latin typeface="Cambria Math" panose="02040503050406030204" pitchFamily="18" charset="0"/>
                          </a:rPr>
                          <m:t>𝒓</m:t>
                        </m:r>
                      </m:sub>
                    </m:sSub>
                  </m:oMath>
                </a14:m>
                <a:r>
                  <a:rPr lang="en-US" altLang="zh-CN" sz="2400" b="1" spc="5" dirty="0">
                    <a:solidFill>
                      <a:srgbClr val="C42C2B"/>
                    </a:solidFill>
                    <a:latin typeface="Times New Roman"/>
                    <a:cs typeface="Times New Roman"/>
                  </a:rPr>
                  <a:t>is shared </a:t>
                </a:r>
                <a:r>
                  <a:rPr lang="en-US" altLang="zh-CN" sz="2400" spc="5" dirty="0">
                    <a:latin typeface="Times New Roman"/>
                    <a:cs typeface="Times New Roman"/>
                  </a:rPr>
                  <a:t>with the relation-aware aggregation module.</a:t>
                </a:r>
                <a:endParaRPr lang="en" altLang="zh-CN" sz="2400" spc="5" dirty="0">
                  <a:latin typeface="Times New Roman"/>
                  <a:cs typeface="Times New Roman"/>
                </a:endParaRPr>
              </a:p>
            </p:txBody>
          </p:sp>
        </mc:Choice>
        <mc:Fallback xmlns="">
          <p:sp>
            <p:nvSpPr>
              <p:cNvPr id="9" name="object 5">
                <a:extLst>
                  <a:ext uri="{FF2B5EF4-FFF2-40B4-BE49-F238E27FC236}">
                    <a16:creationId xmlns:a16="http://schemas.microsoft.com/office/drawing/2014/main" id="{D9F7B648-A6B3-3D44-AE3F-8D1833A08C1C}"/>
                  </a:ext>
                </a:extLst>
              </p:cNvPr>
              <p:cNvSpPr txBox="1">
                <a:spLocks noRot="1" noChangeAspect="1" noMove="1" noResize="1" noEditPoints="1" noAdjustHandles="1" noChangeArrowheads="1" noChangeShapeType="1" noTextEdit="1"/>
              </p:cNvSpPr>
              <p:nvPr/>
            </p:nvSpPr>
            <p:spPr>
              <a:xfrm>
                <a:off x="703868" y="1351187"/>
                <a:ext cx="10004981" cy="3047629"/>
              </a:xfrm>
              <a:prstGeom prst="rect">
                <a:avLst/>
              </a:prstGeom>
              <a:blipFill>
                <a:blip r:embed="rId5"/>
                <a:stretch>
                  <a:fillRect l="-1901" t="-4149" r="-1267" b="-53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3749454-C6DF-0346-8B28-1FA1928FC83E}"/>
                  </a:ext>
                </a:extLst>
              </p:cNvPr>
              <p:cNvSpPr/>
              <p:nvPr/>
            </p:nvSpPr>
            <p:spPr>
              <a:xfrm>
                <a:off x="5706358" y="2268478"/>
                <a:ext cx="4537909"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𝜓</m:t>
                          </m:r>
                        </m:e>
                        <m:sub>
                          <m:d>
                            <m:dPr>
                              <m:sepChr m:val=","/>
                              <m:ctrlPr>
                                <a:rPr lang="zh-CN" altLang="en-US" i="1">
                                  <a:latin typeface="Cambria Math" panose="02040503050406030204" pitchFamily="18" charset="0"/>
                                </a:rPr>
                              </m:ctrlPr>
                            </m:dPr>
                            <m:e>
                              <m:r>
                                <a:rPr lang="zh-CN" altLang="en-US" i="1">
                                  <a:latin typeface="Cambria Math" panose="02040503050406030204" pitchFamily="18" charset="0"/>
                                </a:rPr>
                                <m:t>𝑢</m:t>
                              </m:r>
                            </m:e>
                            <m:e>
                              <m:r>
                                <a:rPr lang="zh-CN" altLang="en-US" i="1">
                                  <a:latin typeface="Cambria Math" panose="02040503050406030204" pitchFamily="18" charset="0"/>
                                </a:rPr>
                                <m:t>𝑟</m:t>
                              </m:r>
                            </m:e>
                            <m:e>
                              <m:r>
                                <a:rPr lang="zh-CN" altLang="en-US" i="1">
                                  <a:latin typeface="Cambria Math" panose="02040503050406030204" pitchFamily="18" charset="0"/>
                                </a:rPr>
                                <m:t>𝑣</m:t>
                              </m:r>
                            </m:e>
                          </m:d>
                        </m:sub>
                        <m:sup>
                          <m:r>
                            <a:rPr lang="zh-CN" altLang="en-US" i="1">
                              <a:latin typeface="Cambria Math" panose="02040503050406030204" pitchFamily="18" charset="0"/>
                            </a:rPr>
                            <m:t>𝑘</m:t>
                          </m:r>
                        </m:sup>
                      </m:sSubSup>
                      <m:r>
                        <a:rPr lang="zh-CN" altLang="en-US" i="0">
                          <a:latin typeface="Cambria Math" panose="02040503050406030204" pitchFamily="18" charset="0"/>
                        </a:rPr>
                        <m:t>=</m:t>
                      </m:r>
                      <m:r>
                        <a:rPr lang="zh-CN" altLang="en-US" i="1">
                          <a:latin typeface="Cambria Math" panose="02040503050406030204" pitchFamily="18" charset="0"/>
                        </a:rPr>
                        <m:t>𝑓</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𝑣𝑒𝑐</m:t>
                          </m:r>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𝑓</m:t>
                              </m:r>
                              <m:d>
                                <m:dPr>
                                  <m:ctrlPr>
                                    <a:rPr lang="zh-CN" altLang="en-US" i="1">
                                      <a:solidFill>
                                        <a:srgbClr val="836967"/>
                                      </a:solidFill>
                                      <a:latin typeface="Cambria Math" panose="02040503050406030204" pitchFamily="18" charset="0"/>
                                    </a:rPr>
                                  </m:ctrlPr>
                                </m:dPr>
                                <m:e>
                                  <m:acc>
                                    <m:accPr>
                                      <m:chr m:val="̅"/>
                                      <m:ctrlPr>
                                        <a:rPr lang="zh-CN" altLang="en-US" i="1">
                                          <a:solidFill>
                                            <a:srgbClr val="836967"/>
                                          </a:solidFill>
                                          <a:latin typeface="Cambria Math" panose="02040503050406030204" pitchFamily="18" charset="0"/>
                                        </a:rPr>
                                      </m:ctrlPr>
                                    </m:accPr>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h</m:t>
                                          </m:r>
                                        </m:e>
                                        <m:sub>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1">
                                              <a:latin typeface="Cambria Math" panose="02040503050406030204" pitchFamily="18" charset="0"/>
                                            </a:rPr>
                                            <m:t>𝑙</m:t>
                                          </m:r>
                                        </m:sup>
                                      </m:sSubSup>
                                    </m:e>
                                  </m:acc>
                                  <m:r>
                                    <a:rPr lang="zh-CN" altLang="en-US" i="0">
                                      <a:latin typeface="Cambria Math" panose="02040503050406030204" pitchFamily="18" charset="0"/>
                                    </a:rPr>
                                    <m:t>;</m:t>
                                  </m:r>
                                  <m:acc>
                                    <m:accPr>
                                      <m:chr m:val="̅"/>
                                      <m:ctrlPr>
                                        <a:rPr lang="zh-CN" altLang="en-US" i="1">
                                          <a:solidFill>
                                            <a:srgbClr val="836967"/>
                                          </a:solidFill>
                                          <a:latin typeface="Cambria Math" panose="02040503050406030204" pitchFamily="18" charset="0"/>
                                        </a:rPr>
                                      </m:ctrlPr>
                                    </m:accPr>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h</m:t>
                                          </m:r>
                                        </m:e>
                                        <m:sub>
                                          <m:r>
                                            <a:rPr lang="zh-CN" altLang="en-US" i="1">
                                              <a:latin typeface="Cambria Math" panose="02040503050406030204" pitchFamily="18" charset="0"/>
                                            </a:rPr>
                                            <m:t>𝑟</m:t>
                                          </m:r>
                                        </m:sub>
                                        <m:sup>
                                          <m:r>
                                            <a:rPr lang="zh-CN" altLang="en-US" i="1">
                                              <a:latin typeface="Cambria Math" panose="02040503050406030204" pitchFamily="18" charset="0"/>
                                            </a:rPr>
                                            <m:t>𝑙</m:t>
                                          </m:r>
                                        </m:sup>
                                      </m:sSubSup>
                                    </m:e>
                                  </m:acc>
                                  <m:r>
                                    <a:rPr lang="zh-CN" altLang="en-US" i="0">
                                      <a:latin typeface="Cambria Math" panose="02040503050406030204" pitchFamily="18" charset="0"/>
                                    </a:rPr>
                                    <m:t>∗</m:t>
                                  </m:r>
                                  <m:r>
                                    <a:rPr lang="zh-CN" altLang="en-US" i="1">
                                      <a:latin typeface="Cambria Math" panose="02040503050406030204" pitchFamily="18" charset="0"/>
                                    </a:rPr>
                                    <m:t>𝜔</m:t>
                                  </m:r>
                                </m:e>
                              </m:d>
                            </m:e>
                          </m:d>
                          <m:r>
                            <a:rPr lang="zh-CN" altLang="en-US" i="1">
                              <a:latin typeface="Cambria Math" panose="02040503050406030204" pitchFamily="18" charset="0"/>
                            </a:rPr>
                            <m:t>𝑊</m:t>
                          </m:r>
                        </m:e>
                      </m:d>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h</m:t>
                          </m:r>
                        </m:e>
                        <m:sub>
                          <m:r>
                            <a:rPr lang="zh-CN" altLang="en-US" i="1">
                              <a:latin typeface="Cambria Math" panose="02040503050406030204" pitchFamily="18" charset="0"/>
                            </a:rPr>
                            <m:t>𝑣</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1">
                              <a:latin typeface="Cambria Math" panose="02040503050406030204" pitchFamily="18" charset="0"/>
                            </a:rPr>
                            <m:t>𝑙</m:t>
                          </m:r>
                        </m:sup>
                      </m:sSubSup>
                      <m:r>
                        <a:rPr lang="zh-CN" altLang="en-US" i="0">
                          <a:latin typeface="Cambria Math" panose="02040503050406030204" pitchFamily="18" charset="0"/>
                        </a:rPr>
                        <m:t> </m:t>
                      </m:r>
                    </m:oMath>
                  </m:oMathPara>
                </a14:m>
                <a:endParaRPr lang="zh-CN" altLang="en-US"/>
              </a:p>
            </p:txBody>
          </p:sp>
        </mc:Choice>
        <mc:Fallback xmlns="">
          <p:sp>
            <p:nvSpPr>
              <p:cNvPr id="10" name="矩形 9">
                <a:extLst>
                  <a:ext uri="{FF2B5EF4-FFF2-40B4-BE49-F238E27FC236}">
                    <a16:creationId xmlns:a16="http://schemas.microsoft.com/office/drawing/2014/main" id="{83749454-C6DF-0346-8B28-1FA1928FC83E}"/>
                  </a:ext>
                </a:extLst>
              </p:cNvPr>
              <p:cNvSpPr>
                <a:spLocks noRot="1" noChangeAspect="1" noMove="1" noResize="1" noEditPoints="1" noAdjustHandles="1" noChangeArrowheads="1" noChangeShapeType="1" noTextEdit="1"/>
              </p:cNvSpPr>
              <p:nvPr/>
            </p:nvSpPr>
            <p:spPr>
              <a:xfrm>
                <a:off x="5706358" y="2268478"/>
                <a:ext cx="4537909" cy="58214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86AF74AF-43EB-1145-BDAF-7804E1B4FCB5}"/>
                  </a:ext>
                </a:extLst>
              </p:cNvPr>
              <p:cNvSpPr/>
              <p:nvPr/>
            </p:nvSpPr>
            <p:spPr>
              <a:xfrm>
                <a:off x="6239779" y="4301630"/>
                <a:ext cx="6096000" cy="1769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zh-CN" altLang="en-US" sz="2000" i="1" smtClean="0">
                              <a:solidFill>
                                <a:srgbClr val="836967"/>
                              </a:solidFill>
                              <a:latin typeface="Cambria Math" panose="02040503050406030204" pitchFamily="18" charset="0"/>
                            </a:rPr>
                          </m:ctrlPr>
                        </m:sSubSupPr>
                        <m:e>
                          <m:r>
                            <a:rPr lang="zh-CN" altLang="en-US" sz="2000" i="1">
                              <a:latin typeface="Cambria Math" panose="02040503050406030204" pitchFamily="18" charset="0"/>
                            </a:rPr>
                            <m:t>𝛽</m:t>
                          </m:r>
                        </m:e>
                        <m:sub>
                          <m:d>
                            <m:dPr>
                              <m:sepChr m:val=","/>
                              <m:ctrlPr>
                                <a:rPr lang="zh-CN" altLang="en-US" sz="2000" i="1">
                                  <a:latin typeface="Cambria Math" panose="02040503050406030204" pitchFamily="18" charset="0"/>
                                </a:rPr>
                              </m:ctrlPr>
                            </m:dPr>
                            <m:e>
                              <m:r>
                                <a:rPr lang="zh-CN" altLang="en-US" sz="2000" i="1">
                                  <a:latin typeface="Cambria Math" panose="02040503050406030204" pitchFamily="18" charset="0"/>
                                </a:rPr>
                                <m:t>𝑢</m:t>
                              </m:r>
                            </m:e>
                            <m:e>
                              <m:r>
                                <a:rPr lang="zh-CN" altLang="en-US" sz="2000" i="1">
                                  <a:latin typeface="Cambria Math" panose="02040503050406030204" pitchFamily="18" charset="0"/>
                                </a:rPr>
                                <m:t>𝑟</m:t>
                              </m:r>
                            </m:e>
                          </m:d>
                        </m:sub>
                        <m:sup>
                          <m:r>
                            <a:rPr lang="zh-CN" altLang="en-US" sz="2000" i="1">
                              <a:latin typeface="Cambria Math" panose="02040503050406030204" pitchFamily="18" charset="0"/>
                            </a:rPr>
                            <m:t>𝑘</m:t>
                          </m:r>
                        </m:sup>
                      </m:sSubSup>
                      <m:r>
                        <a:rPr lang="zh-CN" altLang="en-US" sz="2000" i="0">
                          <a:latin typeface="Cambria Math" panose="02040503050406030204" pitchFamily="18" charset="0"/>
                        </a:rPr>
                        <m:t>=</m:t>
                      </m:r>
                      <m:r>
                        <a:rPr lang="zh-CN" altLang="en-US" sz="2000" i="1">
                          <a:latin typeface="Cambria Math" panose="02040503050406030204" pitchFamily="18" charset="0"/>
                        </a:rPr>
                        <m:t>𝑠𝑜𝑓𝑡𝑚𝑎𝑥</m:t>
                      </m:r>
                      <m:d>
                        <m:dPr>
                          <m:ctrlPr>
                            <a:rPr lang="zh-CN" altLang="en-US" sz="2000" i="1">
                              <a:solidFill>
                                <a:srgbClr val="836967"/>
                              </a:solidFill>
                              <a:latin typeface="Cambria Math" panose="02040503050406030204" pitchFamily="18" charset="0"/>
                            </a:rPr>
                          </m:ctrlPr>
                        </m:dPr>
                        <m:e>
                          <m:sSup>
                            <m:sSupPr>
                              <m:ctrlPr>
                                <a:rPr lang="zh-CN" altLang="en-US" sz="2000" i="1">
                                  <a:solidFill>
                                    <a:srgbClr val="836967"/>
                                  </a:solidFill>
                                  <a:latin typeface="Cambria Math" panose="02040503050406030204" pitchFamily="18" charset="0"/>
                                </a:rPr>
                              </m:ctrlPr>
                            </m:sSupPr>
                            <m:e>
                              <m:d>
                                <m:dPr>
                                  <m:ctrlPr>
                                    <a:rPr lang="zh-CN" altLang="en-US" sz="2000" i="1">
                                      <a:solidFill>
                                        <a:srgbClr val="836967"/>
                                      </a:solidFill>
                                      <a:latin typeface="Cambria Math" panose="02040503050406030204" pitchFamily="18" charset="0"/>
                                    </a:rPr>
                                  </m:ctrlPr>
                                </m:dPr>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𝑘</m:t>
                                      </m:r>
                                    </m:sub>
                                    <m:sup>
                                      <m:r>
                                        <a:rPr lang="zh-CN" altLang="en-US" sz="2000" i="1">
                                          <a:latin typeface="Cambria Math" panose="02040503050406030204" pitchFamily="18" charset="0"/>
                                        </a:rPr>
                                        <m:t>𝐿</m:t>
                                      </m:r>
                                    </m:sup>
                                  </m:sSubSup>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e>
                              </m:d>
                            </m:e>
                            <m:sup>
                              <m:r>
                                <a:rPr lang="zh-CN" altLang="en-US" sz="2000" i="1">
                                  <a:latin typeface="Cambria Math" panose="02040503050406030204" pitchFamily="18" charset="0"/>
                                </a:rPr>
                                <m:t>𝑇</m:t>
                              </m:r>
                            </m:sup>
                          </m:sSup>
                          <m:r>
                            <a:rPr lang="zh-CN" altLang="en-US" sz="2000" i="0">
                              <a:latin typeface="Cambria Math" panose="02040503050406030204" pitchFamily="18" charset="0"/>
                            </a:rPr>
                            <m:t>∙</m:t>
                          </m:r>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𝑟</m:t>
                              </m:r>
                            </m:sub>
                            <m:sup>
                              <m:r>
                                <a:rPr lang="zh-CN" altLang="en-US" sz="2000" i="1">
                                  <a:latin typeface="Cambria Math" panose="02040503050406030204" pitchFamily="18" charset="0"/>
                                </a:rPr>
                                <m:t>𝐿</m:t>
                              </m:r>
                            </m:sup>
                          </m:sSubSup>
                        </m:e>
                      </m:d>
                      <m:r>
                        <a:rPr lang="zh-CN" altLang="en-US" sz="2000" i="0">
                          <a:latin typeface="Cambria Math" panose="02040503050406030204" pitchFamily="18" charset="0"/>
                        </a:rPr>
                        <m:t>=</m:t>
                      </m:r>
                      <m:f>
                        <m:fPr>
                          <m:ctrlPr>
                            <a:rPr lang="zh-CN" altLang="en-US" sz="2000" i="1">
                              <a:solidFill>
                                <a:srgbClr val="836967"/>
                              </a:solidFill>
                              <a:latin typeface="Cambria Math" panose="02040503050406030204" pitchFamily="18" charset="0"/>
                            </a:rPr>
                          </m:ctrlPr>
                        </m:fPr>
                        <m:num>
                          <m:func>
                            <m:funcPr>
                              <m:ctrlPr>
                                <a:rPr lang="zh-CN" altLang="en-US" sz="2000" i="1">
                                  <a:latin typeface="Cambria Math" panose="02040503050406030204" pitchFamily="18" charset="0"/>
                                </a:rPr>
                              </m:ctrlPr>
                            </m:funcPr>
                            <m:fName>
                              <m:r>
                                <m:rPr>
                                  <m:sty m:val="p"/>
                                </m:rPr>
                                <a:rPr lang="zh-CN" altLang="en-US" sz="2000" i="0">
                                  <a:latin typeface="Cambria Math" panose="02040503050406030204" pitchFamily="18" charset="0"/>
                                </a:rPr>
                                <m:t>exp</m:t>
                              </m:r>
                            </m:fName>
                            <m:e>
                              <m:d>
                                <m:dPr>
                                  <m:ctrlPr>
                                    <a:rPr lang="zh-CN" altLang="en-US" sz="2000" i="1">
                                      <a:solidFill>
                                        <a:srgbClr val="836967"/>
                                      </a:solidFill>
                                      <a:latin typeface="Cambria Math" panose="02040503050406030204" pitchFamily="18" charset="0"/>
                                    </a:rPr>
                                  </m:ctrlPr>
                                </m:dPr>
                                <m:e>
                                  <m:sSup>
                                    <m:sSupPr>
                                      <m:ctrlPr>
                                        <a:rPr lang="zh-CN" altLang="en-US" sz="2000" i="1">
                                          <a:solidFill>
                                            <a:srgbClr val="836967"/>
                                          </a:solidFill>
                                          <a:latin typeface="Cambria Math" panose="02040503050406030204" pitchFamily="18" charset="0"/>
                                        </a:rPr>
                                      </m:ctrlPr>
                                    </m:sSupPr>
                                    <m:e>
                                      <m:d>
                                        <m:dPr>
                                          <m:ctrlPr>
                                            <a:rPr lang="zh-CN" altLang="en-US" sz="2000" i="1">
                                              <a:solidFill>
                                                <a:srgbClr val="836967"/>
                                              </a:solidFill>
                                              <a:latin typeface="Cambria Math" panose="02040503050406030204" pitchFamily="18" charset="0"/>
                                            </a:rPr>
                                          </m:ctrlPr>
                                        </m:dPr>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r>
                                                <a:rPr lang="zh-CN" altLang="en-US" sz="2000" i="1">
                                                  <a:latin typeface="Cambria Math" panose="02040503050406030204" pitchFamily="18" charset="0"/>
                                                </a:rPr>
                                                <m:t>𝑘</m:t>
                                              </m:r>
                                            </m:sub>
                                            <m:sup>
                                              <m:r>
                                                <a:rPr lang="zh-CN" altLang="en-US" sz="2000" i="1">
                                                  <a:latin typeface="Cambria Math" panose="02040503050406030204" pitchFamily="18" charset="0"/>
                                                </a:rPr>
                                                <m:t>𝐿</m:t>
                                              </m:r>
                                            </m:sup>
                                          </m:sSubSup>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e>
                                      </m:d>
                                    </m:e>
                                    <m:sup>
                                      <m:r>
                                        <a:rPr lang="zh-CN" altLang="en-US" sz="2000" i="1">
                                          <a:latin typeface="Cambria Math" panose="02040503050406030204" pitchFamily="18" charset="0"/>
                                        </a:rPr>
                                        <m:t>𝑇</m:t>
                                      </m:r>
                                    </m:sup>
                                  </m:sSup>
                                  <m:r>
                                    <a:rPr lang="zh-CN" altLang="en-US" sz="2000" i="0">
                                      <a:latin typeface="Cambria Math" panose="02040503050406030204" pitchFamily="18" charset="0"/>
                                    </a:rPr>
                                    <m:t>∙</m:t>
                                  </m:r>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𝑟</m:t>
                                      </m:r>
                                    </m:sub>
                                    <m:sup>
                                      <m:r>
                                        <a:rPr lang="zh-CN" altLang="en-US" sz="2000" i="1">
                                          <a:latin typeface="Cambria Math" panose="02040503050406030204" pitchFamily="18" charset="0"/>
                                        </a:rPr>
                                        <m:t>𝐿</m:t>
                                      </m:r>
                                    </m:sup>
                                  </m:sSubSup>
                                </m:e>
                              </m:d>
                            </m:e>
                          </m:func>
                        </m:num>
                        <m:den>
                          <m:nary>
                            <m:naryPr>
                              <m:chr m:val="∑"/>
                              <m:limLoc m:val="undOvr"/>
                              <m:supHide m:val="on"/>
                              <m:ctrlPr>
                                <a:rPr lang="zh-CN" altLang="en-US" sz="2000" i="1">
                                  <a:latin typeface="Cambria Math" panose="02040503050406030204" pitchFamily="18" charset="0"/>
                                </a:rPr>
                              </m:ctrlPr>
                            </m:naryPr>
                            <m:sub>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𝑘</m:t>
                                  </m:r>
                                </m:e>
                                <m:sup>
                                  <m:r>
                                    <a:rPr lang="zh-CN" altLang="en-US" sz="2000" i="0">
                                      <a:latin typeface="Cambria Math" panose="02040503050406030204" pitchFamily="18" charset="0"/>
                                    </a:rPr>
                                    <m:t>′</m:t>
                                  </m:r>
                                </m:sup>
                              </m:sSup>
                            </m:sub>
                            <m:sup/>
                            <m:e>
                              <m:func>
                                <m:funcPr>
                                  <m:ctrlPr>
                                    <a:rPr lang="zh-CN" altLang="en-US" sz="2000" i="1">
                                      <a:latin typeface="Cambria Math" panose="02040503050406030204" pitchFamily="18" charset="0"/>
                                    </a:rPr>
                                  </m:ctrlPr>
                                </m:funcPr>
                                <m:fName>
                                  <m:r>
                                    <m:rPr>
                                      <m:sty m:val="p"/>
                                    </m:rPr>
                                    <a:rPr lang="zh-CN" altLang="en-US" sz="2000" i="0">
                                      <a:latin typeface="Cambria Math" panose="02040503050406030204" pitchFamily="18" charset="0"/>
                                    </a:rPr>
                                    <m:t>exp</m:t>
                                  </m:r>
                                </m:fName>
                                <m:e>
                                  <m:d>
                                    <m:dPr>
                                      <m:ctrlPr>
                                        <a:rPr lang="zh-CN" altLang="en-US" sz="2000" i="1">
                                          <a:solidFill>
                                            <a:srgbClr val="836967"/>
                                          </a:solidFill>
                                          <a:latin typeface="Cambria Math" panose="02040503050406030204" pitchFamily="18" charset="0"/>
                                        </a:rPr>
                                      </m:ctrlPr>
                                    </m:dPr>
                                    <m:e>
                                      <m:sSup>
                                        <m:sSupPr>
                                          <m:ctrlPr>
                                            <a:rPr lang="zh-CN" altLang="en-US" sz="2000" i="1">
                                              <a:solidFill>
                                                <a:srgbClr val="836967"/>
                                              </a:solidFill>
                                              <a:latin typeface="Cambria Math" panose="02040503050406030204" pitchFamily="18" charset="0"/>
                                            </a:rPr>
                                          </m:ctrlPr>
                                        </m:sSupPr>
                                        <m:e>
                                          <m:d>
                                            <m:dPr>
                                              <m:ctrlPr>
                                                <a:rPr lang="zh-CN" altLang="en-US" sz="2000" i="1">
                                                  <a:solidFill>
                                                    <a:srgbClr val="836967"/>
                                                  </a:solidFill>
                                                  <a:latin typeface="Cambria Math" panose="02040503050406030204" pitchFamily="18" charset="0"/>
                                                </a:rPr>
                                              </m:ctrlPr>
                                            </m:dPr>
                                            <m:e>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𝑢</m:t>
                                                  </m:r>
                                                  <m:r>
                                                    <a:rPr lang="zh-CN" altLang="en-US" sz="2000" i="0">
                                                      <a:latin typeface="Cambria Math" panose="02040503050406030204" pitchFamily="18" charset="0"/>
                                                    </a:rPr>
                                                    <m:t>,</m:t>
                                                  </m:r>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𝑘</m:t>
                                                      </m:r>
                                                    </m:e>
                                                    <m:sup>
                                                      <m:r>
                                                        <a:rPr lang="zh-CN" altLang="en-US" sz="2000" i="0">
                                                          <a:latin typeface="Cambria Math" panose="02040503050406030204" pitchFamily="18" charset="0"/>
                                                        </a:rPr>
                                                        <m:t>′</m:t>
                                                      </m:r>
                                                    </m:sup>
                                                  </m:sSup>
                                                </m:sub>
                                                <m:sup>
                                                  <m:r>
                                                    <a:rPr lang="zh-CN" altLang="en-US" sz="2000" i="1">
                                                      <a:latin typeface="Cambria Math" panose="02040503050406030204" pitchFamily="18" charset="0"/>
                                                    </a:rPr>
                                                    <m:t>𝐿</m:t>
                                                  </m:r>
                                                </m:sup>
                                              </m:sSubSup>
                                              <m:r>
                                                <a:rPr lang="zh-CN" altLang="en-US" sz="2000" i="0">
                                                  <a:latin typeface="Cambria Math" panose="02040503050406030204" pitchFamily="18" charset="0"/>
                                                </a:rPr>
                                                <m:t>∘</m:t>
                                              </m:r>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𝜃</m:t>
                                                  </m:r>
                                                </m:e>
                                                <m:sub>
                                                  <m:r>
                                                    <a:rPr lang="zh-CN" altLang="en-US" sz="2000" i="1">
                                                      <a:latin typeface="Cambria Math" panose="02040503050406030204" pitchFamily="18" charset="0"/>
                                                    </a:rPr>
                                                    <m:t>𝑟</m:t>
                                                  </m:r>
                                                </m:sub>
                                              </m:sSub>
                                            </m:e>
                                          </m:d>
                                        </m:e>
                                        <m:sup>
                                          <m:r>
                                            <a:rPr lang="zh-CN" altLang="en-US" sz="2000" i="1">
                                              <a:latin typeface="Cambria Math" panose="02040503050406030204" pitchFamily="18" charset="0"/>
                                            </a:rPr>
                                            <m:t>𝑇</m:t>
                                          </m:r>
                                        </m:sup>
                                      </m:sSup>
                                      <m:r>
                                        <a:rPr lang="zh-CN" altLang="en-US" sz="2000" i="0">
                                          <a:latin typeface="Cambria Math" panose="02040503050406030204" pitchFamily="18" charset="0"/>
                                        </a:rPr>
                                        <m:t>∙</m:t>
                                      </m:r>
                                      <m:sSubSup>
                                        <m:sSubSupPr>
                                          <m:ctrlPr>
                                            <a:rPr lang="zh-CN" altLang="en-US" sz="2000" i="1">
                                              <a:solidFill>
                                                <a:srgbClr val="836967"/>
                                              </a:solidFill>
                                              <a:latin typeface="Cambria Math" panose="02040503050406030204" pitchFamily="18" charset="0"/>
                                            </a:rPr>
                                          </m:ctrlPr>
                                        </m:sSubSupPr>
                                        <m:e>
                                          <m:r>
                                            <a:rPr lang="zh-CN" altLang="en-US" sz="2000" i="1">
                                              <a:latin typeface="Cambria Math" panose="02040503050406030204" pitchFamily="18" charset="0"/>
                                            </a:rPr>
                                            <m:t>h</m:t>
                                          </m:r>
                                        </m:e>
                                        <m:sub>
                                          <m:r>
                                            <a:rPr lang="zh-CN" altLang="en-US" sz="2000" i="1">
                                              <a:latin typeface="Cambria Math" panose="02040503050406030204" pitchFamily="18" charset="0"/>
                                            </a:rPr>
                                            <m:t>𝑟</m:t>
                                          </m:r>
                                        </m:sub>
                                        <m:sup>
                                          <m:r>
                                            <a:rPr lang="zh-CN" altLang="en-US" sz="2000" i="1">
                                              <a:latin typeface="Cambria Math" panose="02040503050406030204" pitchFamily="18" charset="0"/>
                                            </a:rPr>
                                            <m:t>𝐿</m:t>
                                          </m:r>
                                        </m:sup>
                                      </m:sSubSup>
                                    </m:e>
                                  </m:d>
                                </m:e>
                              </m:func>
                            </m:e>
                          </m:nary>
                        </m:den>
                      </m:f>
                      <m:r>
                        <a:rPr lang="zh-CN" altLang="en-US" sz="2000" i="0">
                          <a:latin typeface="Cambria Math" panose="02040503050406030204" pitchFamily="18" charset="0"/>
                        </a:rPr>
                        <m:t> </m:t>
                      </m:r>
                    </m:oMath>
                  </m:oMathPara>
                </a14:m>
                <a:endParaRPr lang="zh-CN" altLang="en-US" sz="2000"/>
              </a:p>
            </p:txBody>
          </p:sp>
        </mc:Choice>
        <mc:Fallback xmlns="">
          <p:sp>
            <p:nvSpPr>
              <p:cNvPr id="11" name="矩形 10">
                <a:extLst>
                  <a:ext uri="{FF2B5EF4-FFF2-40B4-BE49-F238E27FC236}">
                    <a16:creationId xmlns:a16="http://schemas.microsoft.com/office/drawing/2014/main" id="{86AF74AF-43EB-1145-BDAF-7804E1B4FCB5}"/>
                  </a:ext>
                </a:extLst>
              </p:cNvPr>
              <p:cNvSpPr>
                <a:spLocks noRot="1" noChangeAspect="1" noMove="1" noResize="1" noEditPoints="1" noAdjustHandles="1" noChangeArrowheads="1" noChangeShapeType="1" noTextEdit="1"/>
              </p:cNvSpPr>
              <p:nvPr/>
            </p:nvSpPr>
            <p:spPr>
              <a:xfrm>
                <a:off x="6239779" y="4301630"/>
                <a:ext cx="6096000" cy="1769331"/>
              </a:xfrm>
              <a:prstGeom prst="rect">
                <a:avLst/>
              </a:prstGeom>
              <a:blipFill>
                <a:blip r:embed="rId7"/>
                <a:stretch>
                  <a:fillRect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E291F38A-B4A9-1A48-87F9-D881ABC776E5}"/>
                  </a:ext>
                </a:extLst>
              </p:cNvPr>
              <p:cNvSpPr/>
              <p:nvPr/>
            </p:nvSpPr>
            <p:spPr>
              <a:xfrm>
                <a:off x="7422455" y="6043549"/>
                <a:ext cx="2913746"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𝜓</m:t>
                          </m:r>
                        </m:e>
                        <m:sub>
                          <m:d>
                            <m:dPr>
                              <m:sepChr m:val=","/>
                              <m:ctrlPr>
                                <a:rPr lang="zh-CN" altLang="en-US" i="1">
                                  <a:latin typeface="Cambria Math" panose="02040503050406030204" pitchFamily="18" charset="0"/>
                                </a:rPr>
                              </m:ctrlPr>
                            </m:dPr>
                            <m:e>
                              <m:r>
                                <a:rPr lang="zh-CN" altLang="en-US" i="1">
                                  <a:latin typeface="Cambria Math" panose="02040503050406030204" pitchFamily="18" charset="0"/>
                                </a:rPr>
                                <m:t>𝑢</m:t>
                              </m:r>
                            </m:e>
                            <m:e>
                              <m:r>
                                <a:rPr lang="zh-CN" altLang="en-US" i="1">
                                  <a:latin typeface="Cambria Math" panose="02040503050406030204" pitchFamily="18" charset="0"/>
                                </a:rPr>
                                <m:t>𝑟</m:t>
                              </m:r>
                            </m:e>
                            <m:e>
                              <m:r>
                                <a:rPr lang="zh-CN" altLang="en-US" i="1">
                                  <a:latin typeface="Cambria Math" panose="02040503050406030204" pitchFamily="18" charset="0"/>
                                </a:rPr>
                                <m:t>𝑣</m:t>
                              </m:r>
                            </m:e>
                          </m:d>
                        </m:sub>
                        <m:sup>
                          <m:r>
                            <a:rPr lang="zh-CN" altLang="en-US" i="1">
                              <a:latin typeface="Cambria Math" panose="02040503050406030204" pitchFamily="18" charset="0"/>
                            </a:rPr>
                            <m:t>𝑓𝑖𝑛𝑎𝑙</m:t>
                          </m:r>
                        </m:sup>
                      </m:sSubSup>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𝑘</m:t>
                          </m:r>
                        </m:sub>
                        <m:sup/>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𝛽</m:t>
                              </m:r>
                            </m:e>
                            <m:sub>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𝑟</m:t>
                                  </m:r>
                                </m:e>
                              </m:d>
                            </m:sub>
                            <m:sup>
                              <m:r>
                                <a:rPr lang="zh-CN" altLang="en-US" i="1">
                                  <a:latin typeface="Cambria Math" panose="02040503050406030204" pitchFamily="18" charset="0"/>
                                </a:rPr>
                                <m:t>𝑘</m:t>
                              </m:r>
                            </m:sup>
                          </m:sSubSup>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𝜓</m:t>
                              </m:r>
                            </m:e>
                            <m:sub>
                              <m:d>
                                <m:dPr>
                                  <m:ctrlPr>
                                    <a:rPr lang="zh-CN" altLang="en-US" i="1">
                                      <a:solidFill>
                                        <a:srgbClr val="836967"/>
                                      </a:solidFill>
                                      <a:latin typeface="Cambria Math" panose="02040503050406030204" pitchFamily="18" charset="0"/>
                                    </a:rPr>
                                  </m:ctrlPr>
                                </m:dPr>
                                <m:e>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𝑟</m:t>
                                  </m:r>
                                  <m:r>
                                    <a:rPr lang="zh-CN" altLang="en-US" i="0">
                                      <a:latin typeface="Cambria Math" panose="02040503050406030204" pitchFamily="18" charset="0"/>
                                    </a:rPr>
                                    <m:t>,</m:t>
                                  </m:r>
                                  <m:r>
                                    <a:rPr lang="zh-CN" altLang="en-US" i="1">
                                      <a:latin typeface="Cambria Math" panose="02040503050406030204" pitchFamily="18" charset="0"/>
                                    </a:rPr>
                                    <m:t>𝑣</m:t>
                                  </m:r>
                                </m:e>
                              </m:d>
                            </m:sub>
                            <m:sup>
                              <m:r>
                                <a:rPr lang="zh-CN" altLang="en-US" i="1">
                                  <a:latin typeface="Cambria Math" panose="02040503050406030204" pitchFamily="18" charset="0"/>
                                </a:rPr>
                                <m:t>𝑘</m:t>
                              </m:r>
                            </m:sup>
                          </m:sSubSup>
                        </m:e>
                      </m:nary>
                      <m:r>
                        <a:rPr lang="zh-CN" altLang="en-US" i="0">
                          <a:latin typeface="Cambria Math" panose="02040503050406030204" pitchFamily="18" charset="0"/>
                        </a:rPr>
                        <m:t> </m:t>
                      </m:r>
                    </m:oMath>
                  </m:oMathPara>
                </a14:m>
                <a:endParaRPr lang="zh-CN" altLang="en-US"/>
              </a:p>
            </p:txBody>
          </p:sp>
        </mc:Choice>
        <mc:Fallback xmlns="">
          <p:sp>
            <p:nvSpPr>
              <p:cNvPr id="12" name="矩形 11">
                <a:extLst>
                  <a:ext uri="{FF2B5EF4-FFF2-40B4-BE49-F238E27FC236}">
                    <a16:creationId xmlns:a16="http://schemas.microsoft.com/office/drawing/2014/main" id="{E291F38A-B4A9-1A48-87F9-D881ABC776E5}"/>
                  </a:ext>
                </a:extLst>
              </p:cNvPr>
              <p:cNvSpPr>
                <a:spLocks noRot="1" noChangeAspect="1" noMove="1" noResize="1" noEditPoints="1" noAdjustHandles="1" noChangeArrowheads="1" noChangeShapeType="1" noTextEdit="1"/>
              </p:cNvSpPr>
              <p:nvPr/>
            </p:nvSpPr>
            <p:spPr>
              <a:xfrm>
                <a:off x="7422455" y="6043549"/>
                <a:ext cx="2913746" cy="764505"/>
              </a:xfrm>
              <a:prstGeom prst="rect">
                <a:avLst/>
              </a:prstGeom>
              <a:blipFill>
                <a:blip r:embed="rId8"/>
                <a:stretch>
                  <a:fillRect t="-119355" b="-166129"/>
                </a:stretch>
              </a:blipFill>
            </p:spPr>
            <p:txBody>
              <a:bodyPr/>
              <a:lstStyle/>
              <a:p>
                <a:r>
                  <a:rPr lang="zh-CN" altLang="en-US">
                    <a:noFill/>
                  </a:rPr>
                  <a:t> </a:t>
                </a:r>
              </a:p>
            </p:txBody>
          </p:sp>
        </mc:Fallback>
      </mc:AlternateContent>
      <p:graphicFrame>
        <p:nvGraphicFramePr>
          <p:cNvPr id="14" name="表格 6">
            <a:extLst>
              <a:ext uri="{FF2B5EF4-FFF2-40B4-BE49-F238E27FC236}">
                <a16:creationId xmlns:a16="http://schemas.microsoft.com/office/drawing/2014/main" id="{639FC7C4-8126-9B4D-B87D-D87A3D6E0C0D}"/>
              </a:ext>
            </a:extLst>
          </p:cNvPr>
          <p:cNvGraphicFramePr>
            <a:graphicFrameLocks noGrp="1"/>
          </p:cNvGraphicFramePr>
          <p:nvPr>
            <p:extLst>
              <p:ext uri="{D42A27DB-BD31-4B8C-83A1-F6EECF244321}">
                <p14:modId xmlns:p14="http://schemas.microsoft.com/office/powerpoint/2010/main" val="12311738"/>
              </p:ext>
            </p:extLst>
          </p:nvPr>
        </p:nvGraphicFramePr>
        <p:xfrm>
          <a:off x="154287" y="4441736"/>
          <a:ext cx="6181157" cy="2286000"/>
        </p:xfrm>
        <a:graphic>
          <a:graphicData uri="http://schemas.openxmlformats.org/drawingml/2006/table">
            <a:tbl>
              <a:tblPr firstRow="1" bandRow="1"/>
              <a:tblGrid>
                <a:gridCol w="2060345">
                  <a:extLst>
                    <a:ext uri="{9D8B030D-6E8A-4147-A177-3AD203B41FA5}">
                      <a16:colId xmlns:a16="http://schemas.microsoft.com/office/drawing/2014/main" val="162534843"/>
                    </a:ext>
                  </a:extLst>
                </a:gridCol>
                <a:gridCol w="1463841">
                  <a:extLst>
                    <a:ext uri="{9D8B030D-6E8A-4147-A177-3AD203B41FA5}">
                      <a16:colId xmlns:a16="http://schemas.microsoft.com/office/drawing/2014/main" val="3300072306"/>
                    </a:ext>
                  </a:extLst>
                </a:gridCol>
                <a:gridCol w="2656971">
                  <a:extLst>
                    <a:ext uri="{9D8B030D-6E8A-4147-A177-3AD203B41FA5}">
                      <a16:colId xmlns:a16="http://schemas.microsoft.com/office/drawing/2014/main" val="2817554581"/>
                    </a:ext>
                  </a:extLst>
                </a:gridCol>
              </a:tblGrid>
              <a:tr h="370840">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dirty="0">
                          <a:solidFill>
                            <a:schemeClr val="tx1"/>
                          </a:solidFill>
                        </a:rPr>
                        <a:t>Barack Obama     </a:t>
                      </a:r>
                      <a:endParaRPr kumimoji="1" lang="zh-CN" altLang="en-US" sz="2000" dirty="0">
                        <a:solidFill>
                          <a:schemeClr val="tx1"/>
                        </a:solidFill>
                      </a:endParaRPr>
                    </a:p>
                  </a:txBody>
                  <a:tcP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r>
                        <a:rPr lang="en-US" altLang="zh-CN" sz="2000" dirty="0">
                          <a:solidFill>
                            <a:schemeClr val="tx1"/>
                          </a:solidFill>
                        </a:rPr>
                        <a:t>mother</a:t>
                      </a:r>
                      <a:endParaRPr lang="zh-CN" altLang="en-US" sz="2000">
                        <a:solidFill>
                          <a:schemeClr val="tx1"/>
                        </a:solidFill>
                      </a:endParaRPr>
                    </a:p>
                  </a:txBody>
                  <a:tcP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b="1" kern="1200">
                          <a:solidFill>
                            <a:schemeClr val="tx1"/>
                          </a:solidFill>
                          <a:latin typeface="等线" panose="020F0502020204030204"/>
                        </a:defRPr>
                      </a:lvl1pPr>
                      <a:lvl2pPr marL="457200" algn="l" defTabSz="914400" rtl="0" eaLnBrk="1" latinLnBrk="0" hangingPunct="1">
                        <a:defRPr sz="1800" b="1" kern="1200">
                          <a:solidFill>
                            <a:schemeClr val="tx1"/>
                          </a:solidFill>
                          <a:latin typeface="等线" panose="020F0502020204030204"/>
                        </a:defRPr>
                      </a:lvl2pPr>
                      <a:lvl3pPr marL="914400" algn="l" defTabSz="914400" rtl="0" eaLnBrk="1" latinLnBrk="0" hangingPunct="1">
                        <a:defRPr sz="1800" b="1" kern="1200">
                          <a:solidFill>
                            <a:schemeClr val="tx1"/>
                          </a:solidFill>
                          <a:latin typeface="等线" panose="020F0502020204030204"/>
                        </a:defRPr>
                      </a:lvl3pPr>
                      <a:lvl4pPr marL="1371600" algn="l" defTabSz="914400" rtl="0" eaLnBrk="1" latinLnBrk="0" hangingPunct="1">
                        <a:defRPr sz="1800" b="1" kern="1200">
                          <a:solidFill>
                            <a:schemeClr val="tx1"/>
                          </a:solidFill>
                          <a:latin typeface="等线" panose="020F0502020204030204"/>
                        </a:defRPr>
                      </a:lvl4pPr>
                      <a:lvl5pPr marL="1828800" algn="l" defTabSz="914400" rtl="0" eaLnBrk="1" latinLnBrk="0" hangingPunct="1">
                        <a:defRPr sz="1800" b="1" kern="1200">
                          <a:solidFill>
                            <a:schemeClr val="tx1"/>
                          </a:solidFill>
                          <a:latin typeface="等线" panose="020F0502020204030204"/>
                        </a:defRPr>
                      </a:lvl5pPr>
                      <a:lvl6pPr marL="2286000" algn="l" defTabSz="914400" rtl="0" eaLnBrk="1" latinLnBrk="0" hangingPunct="1">
                        <a:defRPr sz="1800" b="1" kern="1200">
                          <a:solidFill>
                            <a:schemeClr val="tx1"/>
                          </a:solidFill>
                          <a:latin typeface="等线" panose="020F0502020204030204"/>
                        </a:defRPr>
                      </a:lvl6pPr>
                      <a:lvl7pPr marL="2743200" algn="l" defTabSz="914400" rtl="0" eaLnBrk="1" latinLnBrk="0" hangingPunct="1">
                        <a:defRPr sz="1800" b="1" kern="1200">
                          <a:solidFill>
                            <a:schemeClr val="tx1"/>
                          </a:solidFill>
                          <a:latin typeface="等线" panose="020F0502020204030204"/>
                        </a:defRPr>
                      </a:lvl7pPr>
                      <a:lvl8pPr marL="3200400" algn="l" defTabSz="914400" rtl="0" eaLnBrk="1" latinLnBrk="0" hangingPunct="1">
                        <a:defRPr sz="1800" b="1" kern="1200">
                          <a:solidFill>
                            <a:schemeClr val="tx1"/>
                          </a:solidFill>
                          <a:latin typeface="等线" panose="020F0502020204030204"/>
                        </a:defRPr>
                      </a:lvl8pPr>
                      <a:lvl9pPr marL="3657600" algn="l" defTabSz="914400" rtl="0" eaLnBrk="1" latinLnBrk="0" hangingPunct="1">
                        <a:defRPr sz="1800" b="1" kern="1200">
                          <a:solidFill>
                            <a:schemeClr val="tx1"/>
                          </a:solidFill>
                          <a:latin typeface="等线" panose="020F0502020204030204"/>
                        </a:defRPr>
                      </a:lvl9pPr>
                    </a:lstStyle>
                    <a:p>
                      <a:r>
                        <a:rPr lang="en-US" altLang="zh-CN" sz="2000" dirty="0">
                          <a:solidFill>
                            <a:schemeClr val="tx1"/>
                          </a:solidFill>
                        </a:rPr>
                        <a:t>Anne Dunham</a:t>
                      </a:r>
                      <a:endParaRPr lang="zh-CN" altLang="en-US" sz="2000">
                        <a:solidFill>
                          <a:schemeClr val="tx1"/>
                        </a:solidFill>
                      </a:endParaRPr>
                    </a:p>
                  </a:txBody>
                  <a:tcP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1469166279"/>
                  </a:ext>
                </a:extLst>
              </a:tr>
              <a:tr h="370840">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noProof="0" dirty="0">
                          <a:ln>
                            <a:noFill/>
                          </a:ln>
                          <a:solidFill>
                            <a:prstClr val="black"/>
                          </a:solidFill>
                          <a:effectLst/>
                          <a:uLnTx/>
                          <a:uFillTx/>
                          <a:latin typeface="+mn-lt"/>
                          <a:ea typeface="+mn-ea"/>
                          <a:cs typeface="+mn-cs"/>
                        </a:rPr>
                        <a:t>Barack Obama     </a:t>
                      </a:r>
                      <a:r>
                        <a:rPr lang="en-US" altLang="zh-CN" sz="2000" dirty="0"/>
                        <a:t> </a:t>
                      </a:r>
                      <a:endParaRPr lang="zh-CN" altLang="en-US" sz="2000"/>
                    </a:p>
                  </a:txBody>
                  <a:tcPr>
                    <a:lnL>
                      <a:noFill/>
                    </a:lnL>
                    <a:lnR>
                      <a:noFill/>
                    </a:lnR>
                    <a:lnT w="12700" cmpd="sng">
                      <a:solidFill>
                        <a:srgbClr val="4472C4"/>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career</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w="12700" cmpd="sng">
                      <a:solidFill>
                        <a:srgbClr val="4472C4"/>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r>
                        <a:rPr kumimoji="1" lang="en-US" altLang="zh-CN" sz="2000" b="1" i="0" u="none" strike="noStrike" kern="1200" cap="none" spc="0" normalizeH="0" baseline="0" dirty="0">
                          <a:ln>
                            <a:noFill/>
                          </a:ln>
                          <a:solidFill>
                            <a:prstClr val="black"/>
                          </a:solidFill>
                          <a:effectLst/>
                          <a:uLnTx/>
                          <a:uFillTx/>
                          <a:latin typeface="+mn-lt"/>
                          <a:ea typeface="+mn-ea"/>
                          <a:cs typeface="+mn-cs"/>
                        </a:rPr>
                        <a:t>president</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w="12700" cmpd="sng">
                      <a:solidFill>
                        <a:srgbClr val="4472C4"/>
                      </a:solid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589087039"/>
                  </a:ext>
                </a:extLst>
              </a:tr>
              <a:tr h="370840">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noProof="0" dirty="0">
                          <a:ln>
                            <a:noFill/>
                          </a:ln>
                          <a:solidFill>
                            <a:prstClr val="black"/>
                          </a:solidFill>
                          <a:effectLst/>
                          <a:uLnTx/>
                          <a:uFillTx/>
                          <a:latin typeface="+mn-lt"/>
                          <a:ea typeface="+mn-ea"/>
                          <a:cs typeface="+mn-cs"/>
                        </a:rPr>
                        <a:t>Barack Obama     </a:t>
                      </a:r>
                      <a:r>
                        <a:rPr lang="en-US" altLang="zh-CN" sz="2000" dirty="0"/>
                        <a:t> </a:t>
                      </a:r>
                      <a:endParaRPr lang="zh-CN" altLang="en-US" sz="2000"/>
                    </a:p>
                  </a:txBody>
                  <a:tcPr>
                    <a:lnL>
                      <a:noFill/>
                    </a:lnL>
                    <a:lnR>
                      <a:noFill/>
                    </a:lnR>
                    <a:lnT>
                      <a:noFill/>
                    </a:lnT>
                    <a:lnB>
                      <a:noFill/>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Married_to</a:t>
                      </a:r>
                      <a:endParaRPr kumimoji="1" lang="zh-CN" altLang="en-US" sz="2000" b="1" i="0" u="none" strike="noStrike" kern="1200" cap="none" spc="0" normalizeH="0" baseline="0" dirty="0">
                        <a:ln>
                          <a:noFill/>
                        </a:ln>
                        <a:solidFill>
                          <a:prstClr val="black"/>
                        </a:solidFill>
                        <a:effectLst/>
                        <a:uLnTx/>
                        <a:uFillTx/>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Michelle Obama</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4472C4">
                        <a:lumMod val="60000"/>
                        <a:lumOff val="40000"/>
                      </a:srgbClr>
                    </a:solidFill>
                  </a:tcPr>
                </a:tc>
                <a:extLst>
                  <a:ext uri="{0D108BD9-81ED-4DB2-BD59-A6C34878D82A}">
                    <a16:rowId xmlns:a16="http://schemas.microsoft.com/office/drawing/2014/main" val="3635679313"/>
                  </a:ext>
                </a:extLst>
              </a:tr>
              <a:tr h="370840">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Michelle Obama</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4472C4">
                        <a:lumMod val="75000"/>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Daughter</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4472C4">
                        <a:lumMod val="75000"/>
                        <a:alpha val="20000"/>
                      </a:srgbClr>
                    </a:solid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Malia Ann Obama</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4472C4">
                        <a:lumMod val="75000"/>
                        <a:alpha val="20000"/>
                      </a:srgbClr>
                    </a:solidFill>
                  </a:tcPr>
                </a:tc>
                <a:extLst>
                  <a:ext uri="{0D108BD9-81ED-4DB2-BD59-A6C34878D82A}">
                    <a16:rowId xmlns:a16="http://schemas.microsoft.com/office/drawing/2014/main" val="1455119894"/>
                  </a:ext>
                </a:extLst>
              </a:tr>
              <a:tr h="370840">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noProof="0" dirty="0">
                          <a:ln>
                            <a:noFill/>
                          </a:ln>
                          <a:solidFill>
                            <a:prstClr val="black"/>
                          </a:solidFill>
                          <a:effectLst/>
                          <a:uLnTx/>
                          <a:uFillTx/>
                          <a:latin typeface="+mn-lt"/>
                          <a:ea typeface="+mn-ea"/>
                          <a:cs typeface="+mn-cs"/>
                        </a:rPr>
                        <a:t>Barack Obama     </a:t>
                      </a:r>
                      <a:r>
                        <a:rPr lang="en-US" altLang="zh-CN" sz="2000" dirty="0"/>
                        <a:t> </a:t>
                      </a:r>
                      <a:endParaRPr lang="zh-CN" altLang="en-US" sz="2000"/>
                    </a:p>
                  </a:txBody>
                  <a:tcP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Daughter</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等线" panose="020F0502020204030204"/>
                        </a:defRPr>
                      </a:lvl1pPr>
                      <a:lvl2pPr marL="457200" algn="l" defTabSz="914400" rtl="0" eaLnBrk="1" latinLnBrk="0" hangingPunct="1">
                        <a:defRPr sz="1800" kern="1200">
                          <a:solidFill>
                            <a:schemeClr val="tx1"/>
                          </a:solidFill>
                          <a:latin typeface="等线" panose="020F0502020204030204"/>
                        </a:defRPr>
                      </a:lvl2pPr>
                      <a:lvl3pPr marL="914400" algn="l" defTabSz="914400" rtl="0" eaLnBrk="1" latinLnBrk="0" hangingPunct="1">
                        <a:defRPr sz="1800" kern="1200">
                          <a:solidFill>
                            <a:schemeClr val="tx1"/>
                          </a:solidFill>
                          <a:latin typeface="等线" panose="020F0502020204030204"/>
                        </a:defRPr>
                      </a:lvl3pPr>
                      <a:lvl4pPr marL="1371600" algn="l" defTabSz="914400" rtl="0" eaLnBrk="1" latinLnBrk="0" hangingPunct="1">
                        <a:defRPr sz="1800" kern="1200">
                          <a:solidFill>
                            <a:schemeClr val="tx1"/>
                          </a:solidFill>
                          <a:latin typeface="等线" panose="020F0502020204030204"/>
                        </a:defRPr>
                      </a:lvl4pPr>
                      <a:lvl5pPr marL="1828800" algn="l" defTabSz="914400" rtl="0" eaLnBrk="1" latinLnBrk="0" hangingPunct="1">
                        <a:defRPr sz="1800" kern="1200">
                          <a:solidFill>
                            <a:schemeClr val="tx1"/>
                          </a:solidFill>
                          <a:latin typeface="等线" panose="020F0502020204030204"/>
                        </a:defRPr>
                      </a:lvl5pPr>
                      <a:lvl6pPr marL="2286000" algn="l" defTabSz="914400" rtl="0" eaLnBrk="1" latinLnBrk="0" hangingPunct="1">
                        <a:defRPr sz="1800" kern="1200">
                          <a:solidFill>
                            <a:schemeClr val="tx1"/>
                          </a:solidFill>
                          <a:latin typeface="等线" panose="020F0502020204030204"/>
                        </a:defRPr>
                      </a:lvl6pPr>
                      <a:lvl7pPr marL="2743200" algn="l" defTabSz="914400" rtl="0" eaLnBrk="1" latinLnBrk="0" hangingPunct="1">
                        <a:defRPr sz="1800" kern="1200">
                          <a:solidFill>
                            <a:schemeClr val="tx1"/>
                          </a:solidFill>
                          <a:latin typeface="等线" panose="020F0502020204030204"/>
                        </a:defRPr>
                      </a:lvl7pPr>
                      <a:lvl8pPr marL="3200400" algn="l" defTabSz="914400" rtl="0" eaLnBrk="1" latinLnBrk="0" hangingPunct="1">
                        <a:defRPr sz="1800" kern="1200">
                          <a:solidFill>
                            <a:schemeClr val="tx1"/>
                          </a:solidFill>
                          <a:latin typeface="等线" panose="020F0502020204030204"/>
                        </a:defRPr>
                      </a:lvl8pPr>
                      <a:lvl9pPr marL="3657600" algn="l" defTabSz="914400" rtl="0" eaLnBrk="1" latinLnBrk="0" hangingPunct="1">
                        <a:defRPr sz="1800" kern="1200">
                          <a:solidFill>
                            <a:schemeClr val="tx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dirty="0">
                          <a:ln>
                            <a:noFill/>
                          </a:ln>
                          <a:solidFill>
                            <a:prstClr val="black"/>
                          </a:solidFill>
                          <a:effectLst/>
                          <a:uLnTx/>
                          <a:uFillTx/>
                          <a:latin typeface="+mn-lt"/>
                          <a:ea typeface="+mn-ea"/>
                          <a:cs typeface="+mn-cs"/>
                        </a:rPr>
                        <a:t>???</a:t>
                      </a:r>
                      <a:endParaRPr kumimoji="1" lang="zh-CN" altLang="en-US" sz="2000" b="1" i="0" u="none" strike="noStrike" kern="1200" cap="none" spc="0" normalizeH="0" baseline="0">
                        <a:ln>
                          <a:noFill/>
                        </a:ln>
                        <a:solidFill>
                          <a:prstClr val="black"/>
                        </a:solidFill>
                        <a:effectLst/>
                        <a:uLnTx/>
                        <a:uFillTx/>
                        <a:latin typeface="+mn-lt"/>
                        <a:ea typeface="+mn-ea"/>
                        <a:cs typeface="+mn-cs"/>
                      </a:endParaRPr>
                    </a:p>
                  </a:txBody>
                  <a:tcPr>
                    <a:lnL>
                      <a:noFill/>
                    </a:lnL>
                    <a:lnR>
                      <a:noFill/>
                    </a:lnR>
                    <a:lnT>
                      <a:no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2618423676"/>
                  </a:ext>
                </a:extLst>
              </a:tr>
            </a:tbl>
          </a:graphicData>
        </a:graphic>
      </p:graphicFrame>
      <p:pic>
        <p:nvPicPr>
          <p:cNvPr id="15" name="图形 14" descr="实心填充的天使表情 纯色填充">
            <a:extLst>
              <a:ext uri="{FF2B5EF4-FFF2-40B4-BE49-F238E27FC236}">
                <a16:creationId xmlns:a16="http://schemas.microsoft.com/office/drawing/2014/main" id="{3DB837AA-AC61-EF48-AFAD-D6706BA900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5195" y="4443317"/>
            <a:ext cx="379616" cy="379616"/>
          </a:xfrm>
          <a:prstGeom prst="rect">
            <a:avLst/>
          </a:prstGeom>
        </p:spPr>
      </p:pic>
      <p:pic>
        <p:nvPicPr>
          <p:cNvPr id="16" name="图形 15" descr="实心填充的愤怒表情 纯色填充">
            <a:extLst>
              <a:ext uri="{FF2B5EF4-FFF2-40B4-BE49-F238E27FC236}">
                <a16:creationId xmlns:a16="http://schemas.microsoft.com/office/drawing/2014/main" id="{63BCE92E-D8B3-1A4E-8817-58C0E39F75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8431" y="4835951"/>
            <a:ext cx="379616" cy="379616"/>
          </a:xfrm>
          <a:prstGeom prst="rect">
            <a:avLst/>
          </a:prstGeom>
        </p:spPr>
      </p:pic>
      <p:pic>
        <p:nvPicPr>
          <p:cNvPr id="17" name="图形 16" descr="实心填充的天使表情 纯色填充">
            <a:extLst>
              <a:ext uri="{FF2B5EF4-FFF2-40B4-BE49-F238E27FC236}">
                <a16:creationId xmlns:a16="http://schemas.microsoft.com/office/drawing/2014/main" id="{493FFA24-10A9-2640-B7AE-5C23DF040A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8431" y="5753690"/>
            <a:ext cx="409421" cy="409421"/>
          </a:xfrm>
          <a:prstGeom prst="rect">
            <a:avLst/>
          </a:prstGeom>
        </p:spPr>
      </p:pic>
      <p:pic>
        <p:nvPicPr>
          <p:cNvPr id="18" name="图形 17" descr="实心填充的天使表情 纯色填充">
            <a:extLst>
              <a:ext uri="{FF2B5EF4-FFF2-40B4-BE49-F238E27FC236}">
                <a16:creationId xmlns:a16="http://schemas.microsoft.com/office/drawing/2014/main" id="{29148E29-B504-514E-A361-51D013DD55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42350" y="5253343"/>
            <a:ext cx="386938" cy="386938"/>
          </a:xfrm>
          <a:prstGeom prst="rect">
            <a:avLst/>
          </a:prstGeom>
        </p:spPr>
      </p:pic>
      <p:sp>
        <p:nvSpPr>
          <p:cNvPr id="3" name="灯片编号占位符 2">
            <a:extLst>
              <a:ext uri="{FF2B5EF4-FFF2-40B4-BE49-F238E27FC236}">
                <a16:creationId xmlns:a16="http://schemas.microsoft.com/office/drawing/2014/main" id="{22FDA555-E796-B143-B044-7DA445C2DEAE}"/>
              </a:ext>
            </a:extLst>
          </p:cNvPr>
          <p:cNvSpPr>
            <a:spLocks noGrp="1"/>
          </p:cNvSpPr>
          <p:nvPr>
            <p:ph type="sldNum" sz="quarter" idx="12"/>
          </p:nvPr>
        </p:nvSpPr>
        <p:spPr/>
        <p:txBody>
          <a:bodyPr/>
          <a:lstStyle/>
          <a:p>
            <a:fld id="{F60CE8C5-018C-3D49-9E8F-3BA739852C5B}" type="slidenum">
              <a:rPr kumimoji="1" lang="zh-CN" altLang="en-US" smtClean="0"/>
              <a:t>12</a:t>
            </a:fld>
            <a:endParaRPr kumimoji="1" lang="zh-CN" altLang="en-US"/>
          </a:p>
        </p:txBody>
      </p:sp>
    </p:spTree>
    <p:extLst>
      <p:ext uri="{BB962C8B-B14F-4D97-AF65-F5344CB8AC3E}">
        <p14:creationId xmlns:p14="http://schemas.microsoft.com/office/powerpoint/2010/main" val="150851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779583"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Experiment</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8" name="object 5">
            <a:extLst>
              <a:ext uri="{FF2B5EF4-FFF2-40B4-BE49-F238E27FC236}">
                <a16:creationId xmlns:a16="http://schemas.microsoft.com/office/drawing/2014/main" id="{221B78FC-C99D-D149-827F-11DC31098770}"/>
              </a:ext>
            </a:extLst>
          </p:cNvPr>
          <p:cNvSpPr txBox="1"/>
          <p:nvPr/>
        </p:nvSpPr>
        <p:spPr>
          <a:xfrm>
            <a:off x="703868" y="1351187"/>
            <a:ext cx="9163687" cy="3773469"/>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How does DisenKGAT perform compared to existing aproaches, w.r.t. distance-based and semantic matching models?</a:t>
            </a:r>
          </a:p>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How do the critical components (e.g., relation-aware aggregation) contribute to DisenKGAT and how do different hyperparameters (e.g., factor number) affect DisenKGAT?</a:t>
            </a:r>
          </a:p>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Does DisenKGAT work robustly with other decoder modules?</a:t>
            </a:r>
          </a:p>
          <a:p>
            <a:pPr marL="469264" indent="-457200">
              <a:spcBef>
                <a:spcPts val="125"/>
              </a:spcBef>
              <a:buClr>
                <a:schemeClr val="accent1"/>
              </a:buClr>
              <a:buFont typeface="系统字体常规体"/>
              <a:buChar char="❑"/>
              <a:tabLst>
                <a:tab pos="414020" algn="l"/>
              </a:tabLst>
            </a:pPr>
            <a:r>
              <a:rPr lang="en" altLang="zh-CN" sz="2400" spc="5" dirty="0">
                <a:latin typeface="Times New Roman"/>
                <a:cs typeface="Times New Roman"/>
              </a:rPr>
              <a:t>Can DisenKGAT give explanations of the benefits brought by the disentangled factors?</a:t>
            </a:r>
          </a:p>
          <a:p>
            <a:pPr marL="469264" indent="-457200">
              <a:spcBef>
                <a:spcPts val="125"/>
              </a:spcBef>
              <a:buClr>
                <a:schemeClr val="accent1"/>
              </a:buClr>
              <a:buFont typeface="系统字体常规体"/>
              <a:buChar char="❑"/>
              <a:tabLst>
                <a:tab pos="414020" algn="l"/>
              </a:tabLst>
            </a:pPr>
            <a:endParaRPr lang="en" altLang="zh-CN" sz="24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endParaRPr lang="en" altLang="zh-CN" sz="2400" spc="5" dirty="0">
              <a:latin typeface="Times New Roman"/>
              <a:cs typeface="Times New Roman"/>
            </a:endParaRPr>
          </a:p>
        </p:txBody>
      </p:sp>
      <p:sp>
        <p:nvSpPr>
          <p:cNvPr id="9" name="矩形 8">
            <a:extLst>
              <a:ext uri="{FF2B5EF4-FFF2-40B4-BE49-F238E27FC236}">
                <a16:creationId xmlns:a16="http://schemas.microsoft.com/office/drawing/2014/main" id="{625B09F6-D3C6-384A-A137-1C6CED7C8C26}"/>
              </a:ext>
            </a:extLst>
          </p:cNvPr>
          <p:cNvSpPr/>
          <p:nvPr/>
        </p:nvSpPr>
        <p:spPr>
          <a:xfrm>
            <a:off x="501974" y="4253676"/>
            <a:ext cx="6096000" cy="2353529"/>
          </a:xfrm>
          <a:prstGeom prst="rect">
            <a:avLst/>
          </a:prstGeom>
        </p:spPr>
        <p:txBody>
          <a:bodyPr>
            <a:spAutoFit/>
          </a:bodyPr>
          <a:lstStyle/>
          <a:p>
            <a:pPr>
              <a:lnSpc>
                <a:spcPct val="150000"/>
              </a:lnSpc>
            </a:pP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Baseline</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a:t>
            </a:r>
          </a:p>
          <a:p>
            <a:pPr marL="285750" indent="-285750">
              <a:lnSpc>
                <a:spcPct val="150000"/>
              </a:lnSpc>
              <a:buFont typeface="Wingdings" pitchFamily="2" charset="2"/>
              <a:buChar char="ü"/>
            </a:pPr>
            <a:r>
              <a:rPr lang="en" altLang="zh-CN" sz="2000" spc="5" dirty="0">
                <a:latin typeface="Times New Roman"/>
                <a:cs typeface="Times New Roman"/>
              </a:rPr>
              <a:t>Distance-based model</a:t>
            </a:r>
            <a:r>
              <a:rPr lang="zh-CN" altLang="en-US" sz="2000" spc="5" dirty="0">
                <a:latin typeface="Times New Roman"/>
                <a:cs typeface="Times New Roman"/>
              </a:rPr>
              <a:t> </a:t>
            </a:r>
            <a:r>
              <a:rPr lang="en" altLang="zh-CN" sz="2000" dirty="0">
                <a:latin typeface="LinLibertineT"/>
              </a:rPr>
              <a:t>(TransE</a:t>
            </a:r>
            <a:r>
              <a:rPr lang="en-US" altLang="zh-CN" sz="2000" dirty="0">
                <a:latin typeface="LinLibertineT"/>
              </a:rPr>
              <a:t>, </a:t>
            </a:r>
            <a:r>
              <a:rPr lang="en" altLang="zh-CN" sz="900" dirty="0">
                <a:solidFill>
                  <a:srgbClr val="FF0000"/>
                </a:solidFill>
                <a:effectLst/>
                <a:latin typeface="LinLibertineT"/>
              </a:rPr>
              <a:t> </a:t>
            </a:r>
            <a:r>
              <a:rPr lang="en" altLang="zh-CN" sz="2000" dirty="0">
                <a:latin typeface="LinLibertineT"/>
              </a:rPr>
              <a:t>RotatE )</a:t>
            </a:r>
          </a:p>
          <a:p>
            <a:pPr marL="285750" indent="-285750">
              <a:lnSpc>
                <a:spcPct val="150000"/>
              </a:lnSpc>
              <a:buFont typeface="Wingdings" pitchFamily="2" charset="2"/>
              <a:buChar char="ü"/>
            </a:pPr>
            <a:r>
              <a:rPr lang="en" altLang="zh-CN" sz="2000" spc="5" dirty="0">
                <a:latin typeface="Times New Roman"/>
                <a:cs typeface="Times New Roman"/>
              </a:rPr>
              <a:t>Semantic models</a:t>
            </a:r>
            <a:r>
              <a:rPr lang="zh-CN" altLang="en-US" sz="2000" spc="5" dirty="0">
                <a:latin typeface="Times New Roman"/>
                <a:cs typeface="Times New Roman"/>
              </a:rPr>
              <a:t> </a:t>
            </a:r>
            <a:r>
              <a:rPr lang="en-US" altLang="zh-CN" sz="2000" dirty="0">
                <a:latin typeface="LinLibertineT"/>
              </a:rPr>
              <a:t>(DistMult, RESCAL)</a:t>
            </a:r>
          </a:p>
          <a:p>
            <a:pPr marL="285750" indent="-285750">
              <a:lnSpc>
                <a:spcPct val="150000"/>
              </a:lnSpc>
              <a:buFont typeface="Wingdings" pitchFamily="2" charset="2"/>
              <a:buChar char="ü"/>
            </a:pPr>
            <a:r>
              <a:rPr lang="en" altLang="zh-CN" sz="2000" spc="5" dirty="0">
                <a:latin typeface="Times New Roman"/>
                <a:cs typeface="Times New Roman"/>
              </a:rPr>
              <a:t>Neural network based models </a:t>
            </a:r>
            <a:r>
              <a:rPr lang="zh-CN" altLang="en-US" sz="2000" spc="5" dirty="0">
                <a:latin typeface="Times New Roman"/>
                <a:cs typeface="Times New Roman"/>
              </a:rPr>
              <a:t> </a:t>
            </a:r>
            <a:r>
              <a:rPr lang="en-US" altLang="zh-CN" sz="2000" dirty="0">
                <a:latin typeface="LinLibertineT"/>
              </a:rPr>
              <a:t>(ConvE, InteractE, SACN, ArcE, ReinceptionE, COMPGCN)</a:t>
            </a:r>
            <a:endParaRPr lang="en" altLang="zh-CN" sz="2000" dirty="0"/>
          </a:p>
        </p:txBody>
      </p:sp>
      <p:pic>
        <p:nvPicPr>
          <p:cNvPr id="11" name="图片 10">
            <a:extLst>
              <a:ext uri="{FF2B5EF4-FFF2-40B4-BE49-F238E27FC236}">
                <a16:creationId xmlns:a16="http://schemas.microsoft.com/office/drawing/2014/main" id="{788B2EC8-372D-0D43-91D2-25E97309F6AC}"/>
              </a:ext>
            </a:extLst>
          </p:cNvPr>
          <p:cNvPicPr>
            <a:picLocks noChangeAspect="1"/>
          </p:cNvPicPr>
          <p:nvPr/>
        </p:nvPicPr>
        <p:blipFill>
          <a:blip r:embed="rId5"/>
          <a:stretch>
            <a:fillRect/>
          </a:stretch>
        </p:blipFill>
        <p:spPr>
          <a:xfrm>
            <a:off x="6692243" y="4641262"/>
            <a:ext cx="5249438" cy="1352270"/>
          </a:xfrm>
          <a:prstGeom prst="rect">
            <a:avLst/>
          </a:prstGeom>
        </p:spPr>
      </p:pic>
      <p:sp>
        <p:nvSpPr>
          <p:cNvPr id="3" name="灯片编号占位符 2">
            <a:extLst>
              <a:ext uri="{FF2B5EF4-FFF2-40B4-BE49-F238E27FC236}">
                <a16:creationId xmlns:a16="http://schemas.microsoft.com/office/drawing/2014/main" id="{1E861139-A8AE-A441-A135-8DAF987DBF65}"/>
              </a:ext>
            </a:extLst>
          </p:cNvPr>
          <p:cNvSpPr>
            <a:spLocks noGrp="1"/>
          </p:cNvSpPr>
          <p:nvPr>
            <p:ph type="sldNum" sz="quarter" idx="12"/>
          </p:nvPr>
        </p:nvSpPr>
        <p:spPr/>
        <p:txBody>
          <a:bodyPr/>
          <a:lstStyle/>
          <a:p>
            <a:fld id="{F60CE8C5-018C-3D49-9E8F-3BA739852C5B}" type="slidenum">
              <a:rPr kumimoji="1" lang="zh-CN" altLang="en-US" smtClean="0"/>
              <a:t>13</a:t>
            </a:fld>
            <a:endParaRPr kumimoji="1" lang="zh-CN" altLang="en-US"/>
          </a:p>
        </p:txBody>
      </p:sp>
    </p:spTree>
    <p:extLst>
      <p:ext uri="{BB962C8B-B14F-4D97-AF65-F5344CB8AC3E}">
        <p14:creationId xmlns:p14="http://schemas.microsoft.com/office/powerpoint/2010/main" val="250267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8" name="图片 7">
            <a:extLst>
              <a:ext uri="{FF2B5EF4-FFF2-40B4-BE49-F238E27FC236}">
                <a16:creationId xmlns:a16="http://schemas.microsoft.com/office/drawing/2014/main" id="{B6A6B4ED-EDB0-BC43-AD60-5B59C86813F1}"/>
              </a:ext>
            </a:extLst>
          </p:cNvPr>
          <p:cNvPicPr>
            <a:picLocks noChangeAspect="1"/>
          </p:cNvPicPr>
          <p:nvPr/>
        </p:nvPicPr>
        <p:blipFill>
          <a:blip r:embed="rId5"/>
          <a:stretch>
            <a:fillRect/>
          </a:stretch>
        </p:blipFill>
        <p:spPr>
          <a:xfrm>
            <a:off x="378372" y="862872"/>
            <a:ext cx="11078954" cy="4262580"/>
          </a:xfrm>
          <a:prstGeom prst="rect">
            <a:avLst/>
          </a:prstGeom>
        </p:spPr>
      </p:pic>
      <p:sp>
        <p:nvSpPr>
          <p:cNvPr id="2" name="文本框 1">
            <a:extLst>
              <a:ext uri="{FF2B5EF4-FFF2-40B4-BE49-F238E27FC236}">
                <a16:creationId xmlns:a16="http://schemas.microsoft.com/office/drawing/2014/main" id="{FDB2AF1B-C910-694F-B58F-BA9E3C751EEF}"/>
              </a:ext>
            </a:extLst>
          </p:cNvPr>
          <p:cNvSpPr txBox="1"/>
          <p:nvPr/>
        </p:nvSpPr>
        <p:spPr>
          <a:xfrm>
            <a:off x="229140" y="5177918"/>
            <a:ext cx="12048478" cy="1133965"/>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DisenKGAT</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achieve a considerable improvement on FB15k-237</a:t>
            </a:r>
            <a:r>
              <a:rPr kumimoji="1" lang="zh-CN" altLang="en-US" sz="2400" dirty="0">
                <a:latin typeface="Times New Roman" panose="02020603050405020304" pitchFamily="18" charset="0"/>
                <a:cs typeface="Times New Roman" panose="02020603050405020304" pitchFamily="18" charset="0"/>
              </a:rPr>
              <a:t> </a:t>
            </a:r>
            <a:r>
              <a:rPr kumimoji="1" lang="en-US" altLang="zh-CN" sz="2400" dirty="0">
                <a:latin typeface="Times New Roman" panose="02020603050405020304" pitchFamily="18" charset="0"/>
                <a:cs typeface="Times New Roman" panose="02020603050405020304" pitchFamily="18" charset="0"/>
              </a:rPr>
              <a:t>which includes 237 relations</a:t>
            </a:r>
          </a:p>
          <a:p>
            <a:pPr marL="285750" indent="-285750">
              <a:lnSpc>
                <a:spcPct val="150000"/>
              </a:lnSpc>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WN18RR only contain 11 relation types.</a:t>
            </a:r>
            <a:endParaRPr kumimoji="1" lang="zh-CN" altLang="en-US" sz="2400" dirty="0">
              <a:latin typeface="Times New Roman" panose="02020603050405020304" pitchFamily="18" charset="0"/>
              <a:cs typeface="Times New Roman" panose="02020603050405020304" pitchFamily="18" charset="0"/>
            </a:endParaRPr>
          </a:p>
        </p:txBody>
      </p:sp>
      <p:sp>
        <p:nvSpPr>
          <p:cNvPr id="9" name="圆角矩形 8">
            <a:extLst>
              <a:ext uri="{FF2B5EF4-FFF2-40B4-BE49-F238E27FC236}">
                <a16:creationId xmlns:a16="http://schemas.microsoft.com/office/drawing/2014/main" id="{0CA63CC3-CA19-8346-B98A-4F12D3BB218A}"/>
              </a:ext>
            </a:extLst>
          </p:cNvPr>
          <p:cNvSpPr/>
          <p:nvPr/>
        </p:nvSpPr>
        <p:spPr>
          <a:xfrm>
            <a:off x="378372" y="4668140"/>
            <a:ext cx="11186279" cy="295719"/>
          </a:xfrm>
          <a:prstGeom prst="roundRect">
            <a:avLst/>
          </a:prstGeom>
          <a:solidFill>
            <a:srgbClr val="C00000">
              <a:alpha val="29397"/>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灯片编号占位符 9">
            <a:extLst>
              <a:ext uri="{FF2B5EF4-FFF2-40B4-BE49-F238E27FC236}">
                <a16:creationId xmlns:a16="http://schemas.microsoft.com/office/drawing/2014/main" id="{AE917B35-1029-5549-A51E-473C3DF4105C}"/>
              </a:ext>
            </a:extLst>
          </p:cNvPr>
          <p:cNvSpPr>
            <a:spLocks noGrp="1"/>
          </p:cNvSpPr>
          <p:nvPr>
            <p:ph type="sldNum" sz="quarter" idx="12"/>
          </p:nvPr>
        </p:nvSpPr>
        <p:spPr/>
        <p:txBody>
          <a:bodyPr/>
          <a:lstStyle/>
          <a:p>
            <a:fld id="{F60CE8C5-018C-3D49-9E8F-3BA739852C5B}" type="slidenum">
              <a:rPr kumimoji="1" lang="zh-CN" altLang="en-US" smtClean="0"/>
              <a:t>14</a:t>
            </a:fld>
            <a:endParaRPr kumimoji="1" lang="zh-CN" altLang="en-US"/>
          </a:p>
        </p:txBody>
      </p:sp>
    </p:spTree>
    <p:extLst>
      <p:ext uri="{BB962C8B-B14F-4D97-AF65-F5344CB8AC3E}">
        <p14:creationId xmlns:p14="http://schemas.microsoft.com/office/powerpoint/2010/main" val="308923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10" name="文本框 9">
            <a:extLst>
              <a:ext uri="{FF2B5EF4-FFF2-40B4-BE49-F238E27FC236}">
                <a16:creationId xmlns:a16="http://schemas.microsoft.com/office/drawing/2014/main" id="{7CAA06C0-916F-F64E-BBE1-92B357E5F17B}"/>
              </a:ext>
            </a:extLst>
          </p:cNvPr>
          <p:cNvSpPr txBox="1"/>
          <p:nvPr/>
        </p:nvSpPr>
        <p:spPr>
          <a:xfrm>
            <a:off x="236236" y="4318273"/>
            <a:ext cx="11882617"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GNN-based models (W-GCN, COMPGCN) are superior to RotatE on </a:t>
            </a:r>
            <a:r>
              <a:rPr kumimoji="1" lang="en-US" altLang="zh-CN" sz="2400" b="1" dirty="0">
                <a:latin typeface="Times New Roman" panose="02020603050405020304" pitchFamily="18" charset="0"/>
                <a:cs typeface="Times New Roman" panose="02020603050405020304" pitchFamily="18" charset="0"/>
              </a:rPr>
              <a:t>complex relation types </a:t>
            </a:r>
            <a:r>
              <a:rPr kumimoji="1" lang="en-US" altLang="zh-CN" sz="2400" dirty="0">
                <a:latin typeface="Times New Roman" panose="02020603050405020304" pitchFamily="18" charset="0"/>
                <a:cs typeface="Times New Roman" panose="02020603050405020304" pitchFamily="18" charset="0"/>
              </a:rPr>
              <a:t>(1-N, N-1, N-N)</a:t>
            </a:r>
          </a:p>
          <a:p>
            <a:pPr marL="285750" indent="-285750">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RotatE outperforms W-GCN and COMPGCN on </a:t>
            </a:r>
            <a:r>
              <a:rPr kumimoji="1" lang="en-US" altLang="zh-CN" sz="2400" b="1" dirty="0">
                <a:latin typeface="Times New Roman" panose="02020603050405020304" pitchFamily="18" charset="0"/>
                <a:cs typeface="Times New Roman" panose="02020603050405020304" pitchFamily="18" charset="0"/>
              </a:rPr>
              <a:t>simple relation </a:t>
            </a:r>
            <a:r>
              <a:rPr kumimoji="1" lang="en-US" altLang="zh-CN" sz="2400" dirty="0">
                <a:latin typeface="Times New Roman" panose="02020603050405020304" pitchFamily="18" charset="0"/>
                <a:cs typeface="Times New Roman" panose="02020603050405020304" pitchFamily="18" charset="0"/>
              </a:rPr>
              <a:t>(1-1) including symmetry/antisymmetry, composition, and inversion.</a:t>
            </a:r>
          </a:p>
          <a:p>
            <a:pPr marL="285750" indent="-285750">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Our model outperforms other models by a large margin in </a:t>
            </a:r>
            <a:r>
              <a:rPr kumimoji="1" lang="en-US" altLang="zh-CN" sz="2400" b="1" dirty="0">
                <a:solidFill>
                  <a:srgbClr val="C00000"/>
                </a:solidFill>
                <a:latin typeface="Times New Roman" panose="02020603050405020304" pitchFamily="18" charset="0"/>
                <a:cs typeface="Times New Roman" panose="02020603050405020304" pitchFamily="18" charset="0"/>
              </a:rPr>
              <a:t>both simple and complex relations</a:t>
            </a:r>
            <a:r>
              <a:rPr kumimoji="1" lang="en-US" altLang="zh-CN" sz="2400" dirty="0">
                <a:latin typeface="Times New Roman" panose="02020603050405020304" pitchFamily="18" charset="0"/>
                <a:cs typeface="Times New Roman" panose="02020603050405020304" pitchFamily="18" charset="0"/>
              </a:rPr>
              <a:t>.</a:t>
            </a:r>
          </a:p>
        </p:txBody>
      </p:sp>
      <p:pic>
        <p:nvPicPr>
          <p:cNvPr id="2" name="图片 1">
            <a:extLst>
              <a:ext uri="{FF2B5EF4-FFF2-40B4-BE49-F238E27FC236}">
                <a16:creationId xmlns:a16="http://schemas.microsoft.com/office/drawing/2014/main" id="{22D6147A-CCE0-EA45-A59A-679F2D3193A6}"/>
              </a:ext>
            </a:extLst>
          </p:cNvPr>
          <p:cNvPicPr>
            <a:picLocks noChangeAspect="1"/>
          </p:cNvPicPr>
          <p:nvPr/>
        </p:nvPicPr>
        <p:blipFill>
          <a:blip r:embed="rId5"/>
          <a:stretch>
            <a:fillRect/>
          </a:stretch>
        </p:blipFill>
        <p:spPr>
          <a:xfrm>
            <a:off x="405499" y="693697"/>
            <a:ext cx="10947400" cy="3733800"/>
          </a:xfrm>
          <a:prstGeom prst="rect">
            <a:avLst/>
          </a:prstGeom>
        </p:spPr>
      </p:pic>
      <p:sp>
        <p:nvSpPr>
          <p:cNvPr id="3" name="圆角矩形 2">
            <a:extLst>
              <a:ext uri="{FF2B5EF4-FFF2-40B4-BE49-F238E27FC236}">
                <a16:creationId xmlns:a16="http://schemas.microsoft.com/office/drawing/2014/main" id="{6C4D0CBD-6409-DD4D-AA86-69494F91C3E9}"/>
              </a:ext>
            </a:extLst>
          </p:cNvPr>
          <p:cNvSpPr/>
          <p:nvPr/>
        </p:nvSpPr>
        <p:spPr>
          <a:xfrm>
            <a:off x="2948683" y="1602769"/>
            <a:ext cx="6000108" cy="287676"/>
          </a:xfrm>
          <a:prstGeom prst="roundRect">
            <a:avLst/>
          </a:prstGeom>
          <a:solidFill>
            <a:schemeClr val="accent6">
              <a:lumMod val="60000"/>
              <a:lumOff val="40000"/>
              <a:alpha val="36245"/>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AE32A34E-4DAD-9B4A-8BE8-89E2EE68CA88}"/>
              </a:ext>
            </a:extLst>
          </p:cNvPr>
          <p:cNvSpPr/>
          <p:nvPr/>
        </p:nvSpPr>
        <p:spPr>
          <a:xfrm>
            <a:off x="2948683" y="1914950"/>
            <a:ext cx="6000108" cy="985876"/>
          </a:xfrm>
          <a:prstGeom prst="roundRect">
            <a:avLst/>
          </a:prstGeom>
          <a:solidFill>
            <a:srgbClr val="C00000">
              <a:alpha val="29397"/>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圆角矩形 12">
            <a:extLst>
              <a:ext uri="{FF2B5EF4-FFF2-40B4-BE49-F238E27FC236}">
                <a16:creationId xmlns:a16="http://schemas.microsoft.com/office/drawing/2014/main" id="{BD79F26E-2F4E-124C-B36C-07E7DE01004D}"/>
              </a:ext>
            </a:extLst>
          </p:cNvPr>
          <p:cNvSpPr/>
          <p:nvPr/>
        </p:nvSpPr>
        <p:spPr>
          <a:xfrm>
            <a:off x="2948683" y="2956641"/>
            <a:ext cx="6000108" cy="287676"/>
          </a:xfrm>
          <a:prstGeom prst="roundRect">
            <a:avLst/>
          </a:prstGeom>
          <a:solidFill>
            <a:schemeClr val="accent6">
              <a:lumMod val="60000"/>
              <a:lumOff val="40000"/>
              <a:alpha val="37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a:extLst>
              <a:ext uri="{FF2B5EF4-FFF2-40B4-BE49-F238E27FC236}">
                <a16:creationId xmlns:a16="http://schemas.microsoft.com/office/drawing/2014/main" id="{D085385B-1260-0D4E-920E-2AADF2B90B62}"/>
              </a:ext>
            </a:extLst>
          </p:cNvPr>
          <p:cNvSpPr/>
          <p:nvPr/>
        </p:nvSpPr>
        <p:spPr>
          <a:xfrm>
            <a:off x="2879145" y="3300418"/>
            <a:ext cx="6000108" cy="985876"/>
          </a:xfrm>
          <a:prstGeom prst="roundRect">
            <a:avLst/>
          </a:prstGeom>
          <a:solidFill>
            <a:srgbClr val="C00000">
              <a:alpha val="29397"/>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灯片编号占位符 8">
            <a:extLst>
              <a:ext uri="{FF2B5EF4-FFF2-40B4-BE49-F238E27FC236}">
                <a16:creationId xmlns:a16="http://schemas.microsoft.com/office/drawing/2014/main" id="{1601640B-FD60-DA4E-9CF4-85E68A2AD7C7}"/>
              </a:ext>
            </a:extLst>
          </p:cNvPr>
          <p:cNvSpPr>
            <a:spLocks noGrp="1"/>
          </p:cNvSpPr>
          <p:nvPr>
            <p:ph type="sldNum" sz="quarter" idx="12"/>
          </p:nvPr>
        </p:nvSpPr>
        <p:spPr/>
        <p:txBody>
          <a:bodyPr/>
          <a:lstStyle/>
          <a:p>
            <a:fld id="{F60CE8C5-018C-3D49-9E8F-3BA739852C5B}" type="slidenum">
              <a:rPr kumimoji="1" lang="zh-CN" altLang="en-US" smtClean="0"/>
              <a:t>15</a:t>
            </a:fld>
            <a:endParaRPr kumimoji="1" lang="zh-CN" altLang="en-US"/>
          </a:p>
        </p:txBody>
      </p:sp>
    </p:spTree>
    <p:extLst>
      <p:ext uri="{BB962C8B-B14F-4D97-AF65-F5344CB8AC3E}">
        <p14:creationId xmlns:p14="http://schemas.microsoft.com/office/powerpoint/2010/main" val="221872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15FD848-790E-4D4E-8B9F-A0D32625381F}"/>
              </a:ext>
            </a:extLst>
          </p:cNvPr>
          <p:cNvSpPr/>
          <p:nvPr/>
        </p:nvSpPr>
        <p:spPr>
          <a:xfrm>
            <a:off x="1672024" y="1769423"/>
            <a:ext cx="7823925" cy="368135"/>
          </a:xfrm>
          <a:prstGeom prst="rect">
            <a:avLst/>
          </a:prstGeom>
          <a:solidFill>
            <a:srgbClr val="C42C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12" name="文本框 11">
            <a:extLst>
              <a:ext uri="{FF2B5EF4-FFF2-40B4-BE49-F238E27FC236}">
                <a16:creationId xmlns:a16="http://schemas.microsoft.com/office/drawing/2014/main" id="{D954B4F0-DF9C-6648-977B-E4B27E1DFCC5}"/>
              </a:ext>
            </a:extLst>
          </p:cNvPr>
          <p:cNvSpPr txBox="1"/>
          <p:nvPr/>
        </p:nvSpPr>
        <p:spPr>
          <a:xfrm>
            <a:off x="611298" y="3847297"/>
            <a:ext cx="11111516" cy="224676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Without micro-disentanglement, the model </a:t>
            </a:r>
            <a:r>
              <a:rPr kumimoji="1" lang="en-US" altLang="zh-CN" sz="2800" b="1" dirty="0">
                <a:solidFill>
                  <a:srgbClr val="7030A0"/>
                </a:solidFill>
                <a:latin typeface="Times New Roman" panose="02020603050405020304" pitchFamily="18" charset="0"/>
                <a:cs typeface="Times New Roman" panose="02020603050405020304" pitchFamily="18" charset="0"/>
              </a:rPr>
              <a:t>degrades</a:t>
            </a:r>
            <a:r>
              <a:rPr kumimoji="1" lang="en-US" altLang="zh-CN" sz="2800" dirty="0">
                <a:latin typeface="Times New Roman" panose="02020603050405020304" pitchFamily="18" charset="0"/>
                <a:cs typeface="Times New Roman" panose="02020603050405020304" pitchFamily="18" charset="0"/>
              </a:rPr>
              <a:t> to vanilla GCN-based model.</a:t>
            </a:r>
          </a:p>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Without macro-disentanglement, each component is prone to </a:t>
            </a:r>
            <a:r>
              <a:rPr kumimoji="1" lang="en-US" altLang="zh-CN" sz="2800" b="1" dirty="0">
                <a:solidFill>
                  <a:srgbClr val="7030A0"/>
                </a:solidFill>
                <a:latin typeface="Times New Roman" panose="02020603050405020304" pitchFamily="18" charset="0"/>
                <a:cs typeface="Times New Roman" panose="02020603050405020304" pitchFamily="18" charset="0"/>
              </a:rPr>
              <a:t>entangle again</a:t>
            </a:r>
            <a:r>
              <a:rPr kumimoji="1" lang="en-US" altLang="zh-CN" sz="2800" dirty="0">
                <a:latin typeface="Times New Roman" panose="02020603050405020304" pitchFamily="18" charset="0"/>
                <a:cs typeface="Times New Roman" panose="02020603050405020304" pitchFamily="18" charset="0"/>
              </a:rPr>
              <a:t>! </a:t>
            </a:r>
          </a:p>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HSIC is not suitable for more complex heterogeneous graphs.</a:t>
            </a:r>
            <a:endParaRPr kumimoji="1" lang="zh-CN" altLang="en-US" sz="28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A60BD140-0251-BB4B-B5F4-DD7C0F982E85}"/>
              </a:ext>
            </a:extLst>
          </p:cNvPr>
          <p:cNvPicPr>
            <a:picLocks noChangeAspect="1"/>
          </p:cNvPicPr>
          <p:nvPr/>
        </p:nvPicPr>
        <p:blipFill>
          <a:blip r:embed="rId5"/>
          <a:stretch>
            <a:fillRect/>
          </a:stretch>
        </p:blipFill>
        <p:spPr>
          <a:xfrm>
            <a:off x="1672024" y="1181806"/>
            <a:ext cx="7823925" cy="2487871"/>
          </a:xfrm>
          <a:prstGeom prst="rect">
            <a:avLst/>
          </a:prstGeom>
        </p:spPr>
      </p:pic>
      <p:sp>
        <p:nvSpPr>
          <p:cNvPr id="8" name="灯片编号占位符 7">
            <a:extLst>
              <a:ext uri="{FF2B5EF4-FFF2-40B4-BE49-F238E27FC236}">
                <a16:creationId xmlns:a16="http://schemas.microsoft.com/office/drawing/2014/main" id="{CA4D2462-C5BA-6748-8FC9-D0570F8EFD08}"/>
              </a:ext>
            </a:extLst>
          </p:cNvPr>
          <p:cNvSpPr>
            <a:spLocks noGrp="1"/>
          </p:cNvSpPr>
          <p:nvPr>
            <p:ph type="sldNum" sz="quarter" idx="12"/>
          </p:nvPr>
        </p:nvSpPr>
        <p:spPr/>
        <p:txBody>
          <a:bodyPr/>
          <a:lstStyle/>
          <a:p>
            <a:fld id="{F60CE8C5-018C-3D49-9E8F-3BA739852C5B}" type="slidenum">
              <a:rPr kumimoji="1" lang="zh-CN" altLang="en-US" smtClean="0"/>
              <a:t>16</a:t>
            </a:fld>
            <a:endParaRPr kumimoji="1" lang="zh-CN" altLang="en-US"/>
          </a:p>
        </p:txBody>
      </p:sp>
    </p:spTree>
    <p:extLst>
      <p:ext uri="{BB962C8B-B14F-4D97-AF65-F5344CB8AC3E}">
        <p14:creationId xmlns:p14="http://schemas.microsoft.com/office/powerpoint/2010/main" val="27853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10" name="图片 9">
            <a:extLst>
              <a:ext uri="{FF2B5EF4-FFF2-40B4-BE49-F238E27FC236}">
                <a16:creationId xmlns:a16="http://schemas.microsoft.com/office/drawing/2014/main" id="{F19DCE57-965E-7947-887E-E3552D543B7F}"/>
              </a:ext>
            </a:extLst>
          </p:cNvPr>
          <p:cNvPicPr>
            <a:picLocks noChangeAspect="1"/>
          </p:cNvPicPr>
          <p:nvPr/>
        </p:nvPicPr>
        <p:blipFill>
          <a:blip r:embed="rId5"/>
          <a:stretch>
            <a:fillRect/>
          </a:stretch>
        </p:blipFill>
        <p:spPr>
          <a:xfrm>
            <a:off x="1876153" y="1037687"/>
            <a:ext cx="8195004" cy="2930145"/>
          </a:xfrm>
          <a:prstGeom prst="rect">
            <a:avLst/>
          </a:prstGeom>
        </p:spPr>
      </p:pic>
      <p:sp>
        <p:nvSpPr>
          <p:cNvPr id="12" name="文本框 11">
            <a:extLst>
              <a:ext uri="{FF2B5EF4-FFF2-40B4-BE49-F238E27FC236}">
                <a16:creationId xmlns:a16="http://schemas.microsoft.com/office/drawing/2014/main" id="{F1B215D4-7D49-B048-8283-120835DD689C}"/>
              </a:ext>
            </a:extLst>
          </p:cNvPr>
          <p:cNvSpPr txBox="1"/>
          <p:nvPr/>
        </p:nvSpPr>
        <p:spPr>
          <a:xfrm>
            <a:off x="693007" y="4180344"/>
            <a:ext cx="11054344" cy="224676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K=1, it degrades into a normal GNN-based model but coupling with attention aggregation and relation-aware mapping.</a:t>
            </a:r>
          </a:p>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K&gt;4, it makes some topics too fine-grained to carry </a:t>
            </a:r>
            <a:r>
              <a:rPr kumimoji="1" lang="en-US" altLang="zh-CN" sz="2800" b="1" dirty="0">
                <a:solidFill>
                  <a:srgbClr val="7030A0"/>
                </a:solidFill>
                <a:latin typeface="Times New Roman" panose="02020603050405020304" pitchFamily="18" charset="0"/>
                <a:cs typeface="Times New Roman" panose="02020603050405020304" pitchFamily="18" charset="0"/>
              </a:rPr>
              <a:t>crucial information</a:t>
            </a:r>
            <a:r>
              <a:rPr kumimoji="1" lang="en-US" altLang="zh-CN" sz="2800" dirty="0">
                <a:latin typeface="Times New Roman" panose="02020603050405020304" pitchFamily="18" charset="0"/>
                <a:cs typeface="Times New Roman" panose="02020603050405020304" pitchFamily="18" charset="0"/>
              </a:rPr>
              <a:t>.</a:t>
            </a:r>
          </a:p>
          <a:p>
            <a:pPr marL="285750" indent="-285750">
              <a:buClr>
                <a:schemeClr val="accent1"/>
              </a:buClr>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the performance on WN18RR collapses significantly in term to its simple meaning.</a:t>
            </a:r>
            <a:endParaRPr kumimoji="1" lang="zh-CN" altLang="en-US" sz="2800"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41565D5-B16B-B743-8158-CEB74CA529AB}"/>
              </a:ext>
            </a:extLst>
          </p:cNvPr>
          <p:cNvSpPr>
            <a:spLocks noGrp="1"/>
          </p:cNvSpPr>
          <p:nvPr>
            <p:ph type="sldNum" sz="quarter" idx="12"/>
          </p:nvPr>
        </p:nvSpPr>
        <p:spPr/>
        <p:txBody>
          <a:bodyPr/>
          <a:lstStyle/>
          <a:p>
            <a:fld id="{F60CE8C5-018C-3D49-9E8F-3BA739852C5B}" type="slidenum">
              <a:rPr kumimoji="1" lang="zh-CN" altLang="en-US" smtClean="0"/>
              <a:t>17</a:t>
            </a:fld>
            <a:endParaRPr kumimoji="1" lang="zh-CN" altLang="en-US"/>
          </a:p>
        </p:txBody>
      </p:sp>
    </p:spTree>
    <p:extLst>
      <p:ext uri="{BB962C8B-B14F-4D97-AF65-F5344CB8AC3E}">
        <p14:creationId xmlns:p14="http://schemas.microsoft.com/office/powerpoint/2010/main" val="243305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8" name="图片 7">
            <a:extLst>
              <a:ext uri="{FF2B5EF4-FFF2-40B4-BE49-F238E27FC236}">
                <a16:creationId xmlns:a16="http://schemas.microsoft.com/office/drawing/2014/main" id="{616956C0-CB89-6F49-9EBD-598B5C029E67}"/>
              </a:ext>
            </a:extLst>
          </p:cNvPr>
          <p:cNvPicPr>
            <a:picLocks noChangeAspect="1"/>
          </p:cNvPicPr>
          <p:nvPr/>
        </p:nvPicPr>
        <p:blipFill>
          <a:blip r:embed="rId5"/>
          <a:stretch>
            <a:fillRect/>
          </a:stretch>
        </p:blipFill>
        <p:spPr>
          <a:xfrm>
            <a:off x="415159" y="946816"/>
            <a:ext cx="10668000" cy="4157591"/>
          </a:xfrm>
          <a:prstGeom prst="rect">
            <a:avLst/>
          </a:prstGeom>
        </p:spPr>
      </p:pic>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32FDD1E7-1635-4E49-A7DE-6AF505A49F91}"/>
                  </a:ext>
                </a:extLst>
              </p:cNvPr>
              <p:cNvSpPr txBox="1"/>
              <p:nvPr/>
            </p:nvSpPr>
            <p:spPr>
              <a:xfrm>
                <a:off x="589465" y="5058931"/>
                <a:ext cx="9444442" cy="1704506"/>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Subtraction (Sub):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oMath>
                </a14:m>
                <a:endParaRPr kumimoji="1" lang="en-US" altLang="zh-CN" dirty="0">
                  <a:latin typeface="Times New Roman" panose="02020603050405020304" pitchFamily="18" charset="0"/>
                  <a:cs typeface="Times New Roman" panose="02020603050405020304" pitchFamily="18" charset="0"/>
                </a:endParaRPr>
              </a:p>
              <a:p>
                <a:pPr marL="285750" indent="-285750">
                  <a:lnSpc>
                    <a:spcPct val="150000"/>
                  </a:lnSpc>
                  <a:buClr>
                    <a:schemeClr val="accent1"/>
                  </a:buClr>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Multiplication(Mult):</a:t>
                </a:r>
                <a:r>
                  <a:rPr kumimoji="1" lang="en-US" altLang="zh-CN" dirty="0">
                    <a:ea typeface="Cambria Math" panose="02040503050406030204" pitchFamily="18" charset="0"/>
                    <a:cs typeface="Times New Roman" panose="02020603050405020304" pitchFamily="18" charset="0"/>
                  </a:rPr>
                  <a:t>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oMath>
                </a14:m>
                <a:endParaRPr kumimoji="1" lang="en-US" altLang="zh-CN" dirty="0">
                  <a:latin typeface="Times New Roman" panose="02020603050405020304" pitchFamily="18" charset="0"/>
                  <a:cs typeface="Times New Roman" panose="02020603050405020304" pitchFamily="18" charset="0"/>
                </a:endParaRPr>
              </a:p>
              <a:p>
                <a:pPr marL="285750" indent="-285750">
                  <a:lnSpc>
                    <a:spcPct val="150000"/>
                  </a:lnSpc>
                  <a:buClr>
                    <a:schemeClr val="accent1"/>
                  </a:buClr>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Circular correlation(Corr):</a:t>
                </a:r>
                <a:r>
                  <a:rPr kumimoji="1" lang="en-US" altLang="zh-CN" dirty="0">
                    <a:ea typeface="Cambria Math" panose="02040503050406030204" pitchFamily="18" charset="0"/>
                    <a:cs typeface="Times New Roman" panose="02020603050405020304" pitchFamily="18" charset="0"/>
                  </a:rPr>
                  <a:t>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𝑠</m:t>
                            </m:r>
                          </m:sub>
                        </m:sSub>
                      </m:e>
                    </m:d>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𝑒</m:t>
                        </m:r>
                      </m:e>
                      <m:sub>
                        <m:r>
                          <a:rPr kumimoji="1" lang="en-US" altLang="zh-CN" b="0" i="1" smtClean="0">
                            <a:latin typeface="Cambria Math" panose="02040503050406030204" pitchFamily="18" charset="0"/>
                            <a:ea typeface="Cambria Math" panose="02040503050406030204" pitchFamily="18" charset="0"/>
                            <a:cs typeface="Times New Roman" panose="02020603050405020304" pitchFamily="18" charset="0"/>
                          </a:rPr>
                          <m:t>𝑟</m:t>
                        </m:r>
                      </m:sub>
                    </m:sSub>
                  </m:oMath>
                </a14:m>
                <a:endParaRPr kumimoji="1" lang="en-US" altLang="zh-CN" dirty="0">
                  <a:latin typeface="Times New Roman" panose="02020603050405020304" pitchFamily="18" charset="0"/>
                  <a:cs typeface="Times New Roman" panose="02020603050405020304" pitchFamily="18" charset="0"/>
                </a:endParaRPr>
              </a:p>
              <a:p>
                <a:pPr marL="285750" indent="-285750">
                  <a:lnSpc>
                    <a:spcPct val="150000"/>
                  </a:lnSpc>
                  <a:buClr>
                    <a:schemeClr val="accent1"/>
                  </a:buClr>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Crossover Interaction(Cross): </a:t>
                </a:r>
                <a14:m>
                  <m:oMath xmlns:m="http://schemas.openxmlformats.org/officeDocument/2006/math">
                    <m:r>
                      <a:rPr lang="en-US" altLang="zh-CN" i="1" kern="100" smtClean="0">
                        <a:latin typeface="Cambria Math" panose="02040503050406030204" pitchFamily="18" charset="0"/>
                        <a:ea typeface="宋体" panose="02010600030101010101" pitchFamily="2" charset="-122"/>
                        <a:cs typeface="Times New Roman" panose="02020603050405020304" pitchFamily="18" charset="0"/>
                      </a:rPr>
                      <m:t>𝜙</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𝑟</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𝑟</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𝑟</m:t>
                        </m:r>
                      </m:sub>
                    </m:sSub>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𝑒</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𝑟</m:t>
                            </m:r>
                          </m:sub>
                        </m:sSub>
                      </m:e>
                    </m:d>
                  </m:oMath>
                </a14:m>
                <a:endParaRPr kumimoji="1" lang="en-US" altLang="zh-CN" dirty="0">
                  <a:latin typeface="Times New Roman" panose="02020603050405020304" pitchFamily="18" charset="0"/>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32FDD1E7-1635-4E49-A7DE-6AF505A49F91}"/>
                  </a:ext>
                </a:extLst>
              </p:cNvPr>
              <p:cNvSpPr txBox="1">
                <a:spLocks noRot="1" noChangeAspect="1" noMove="1" noResize="1" noEditPoints="1" noAdjustHandles="1" noChangeArrowheads="1" noChangeShapeType="1" noTextEdit="1"/>
              </p:cNvSpPr>
              <p:nvPr/>
            </p:nvSpPr>
            <p:spPr>
              <a:xfrm>
                <a:off x="589465" y="5058931"/>
                <a:ext cx="9444442" cy="1704506"/>
              </a:xfrm>
              <a:prstGeom prst="rect">
                <a:avLst/>
              </a:prstGeom>
              <a:blipFill>
                <a:blip r:embed="rId6"/>
                <a:stretch>
                  <a:fillRect l="-403" b="-5185"/>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E218F78-C1AE-E040-A531-DA25896F236B}"/>
              </a:ext>
            </a:extLst>
          </p:cNvPr>
          <p:cNvSpPr>
            <a:spLocks noGrp="1"/>
          </p:cNvSpPr>
          <p:nvPr>
            <p:ph type="sldNum" sz="quarter" idx="12"/>
          </p:nvPr>
        </p:nvSpPr>
        <p:spPr/>
        <p:txBody>
          <a:bodyPr/>
          <a:lstStyle/>
          <a:p>
            <a:fld id="{F60CE8C5-018C-3D49-9E8F-3BA739852C5B}" type="slidenum">
              <a:rPr kumimoji="1" lang="zh-CN" altLang="en-US" smtClean="0"/>
              <a:t>18</a:t>
            </a:fld>
            <a:endParaRPr kumimoji="1" lang="zh-CN" altLang="en-US"/>
          </a:p>
        </p:txBody>
      </p:sp>
    </p:spTree>
    <p:extLst>
      <p:ext uri="{BB962C8B-B14F-4D97-AF65-F5344CB8AC3E}">
        <p14:creationId xmlns:p14="http://schemas.microsoft.com/office/powerpoint/2010/main" val="313515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Performance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9" name="图片 8">
            <a:extLst>
              <a:ext uri="{FF2B5EF4-FFF2-40B4-BE49-F238E27FC236}">
                <a16:creationId xmlns:a16="http://schemas.microsoft.com/office/drawing/2014/main" id="{BA34A59D-389B-E94B-82C7-5744EFB6E98A}"/>
              </a:ext>
            </a:extLst>
          </p:cNvPr>
          <p:cNvPicPr>
            <a:picLocks noChangeAspect="1"/>
          </p:cNvPicPr>
          <p:nvPr/>
        </p:nvPicPr>
        <p:blipFill>
          <a:blip r:embed="rId5"/>
          <a:stretch>
            <a:fillRect/>
          </a:stretch>
        </p:blipFill>
        <p:spPr>
          <a:xfrm>
            <a:off x="1352550" y="664707"/>
            <a:ext cx="9486900" cy="4864100"/>
          </a:xfrm>
          <a:prstGeom prst="rect">
            <a:avLst/>
          </a:prstGeom>
        </p:spPr>
      </p:pic>
      <p:sp>
        <p:nvSpPr>
          <p:cNvPr id="10" name="文本框 9">
            <a:extLst>
              <a:ext uri="{FF2B5EF4-FFF2-40B4-BE49-F238E27FC236}">
                <a16:creationId xmlns:a16="http://schemas.microsoft.com/office/drawing/2014/main" id="{1D8E8FAF-2881-5E42-A83F-5D183D141F4C}"/>
              </a:ext>
            </a:extLst>
          </p:cNvPr>
          <p:cNvSpPr txBox="1"/>
          <p:nvPr/>
        </p:nvSpPr>
        <p:spPr>
          <a:xfrm>
            <a:off x="123906" y="5485023"/>
            <a:ext cx="11157117" cy="1133965"/>
          </a:xfrm>
          <a:prstGeom prst="rect">
            <a:avLst/>
          </a:prstGeom>
          <a:noFill/>
        </p:spPr>
        <p:txBody>
          <a:bodyPr wrap="square" rtlCol="0">
            <a:spAutoFit/>
          </a:bodyPr>
          <a:lstStyle/>
          <a:p>
            <a:pPr marL="285750" indent="-285750">
              <a:lnSpc>
                <a:spcPct val="150000"/>
              </a:lnSpc>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Construct a </a:t>
            </a:r>
            <a:r>
              <a:rPr kumimoji="1" lang="en-US" altLang="zh-CN" sz="2400" b="1" dirty="0">
                <a:solidFill>
                  <a:srgbClr val="7030A0"/>
                </a:solidFill>
                <a:latin typeface="Times New Roman" panose="02020603050405020304" pitchFamily="18" charset="0"/>
                <a:cs typeface="Times New Roman" panose="02020603050405020304" pitchFamily="18" charset="0"/>
              </a:rPr>
              <a:t>distinguishable clusters </a:t>
            </a:r>
            <a:r>
              <a:rPr kumimoji="1" lang="en-US" altLang="zh-CN" sz="2400" dirty="0">
                <a:latin typeface="Times New Roman" panose="02020603050405020304" pitchFamily="18" charset="0"/>
                <a:cs typeface="Times New Roman" panose="02020603050405020304" pitchFamily="18" charset="0"/>
              </a:rPr>
              <a:t>potentially.</a:t>
            </a:r>
          </a:p>
          <a:p>
            <a:pPr marL="285750" indent="-285750">
              <a:lnSpc>
                <a:spcPct val="150000"/>
              </a:lnSpc>
              <a:buClr>
                <a:schemeClr val="accent1"/>
              </a:buClr>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 Topic or cluster in each component of various entities should be </a:t>
            </a:r>
            <a:r>
              <a:rPr kumimoji="1" lang="en-US" altLang="zh-CN" sz="2400" b="1" dirty="0">
                <a:solidFill>
                  <a:srgbClr val="7030A0"/>
                </a:solidFill>
                <a:latin typeface="Times New Roman" panose="02020603050405020304" pitchFamily="18" charset="0"/>
                <a:cs typeface="Times New Roman" panose="02020603050405020304" pitchFamily="18" charset="0"/>
              </a:rPr>
              <a:t>shared all the time</a:t>
            </a:r>
            <a:r>
              <a:rPr kumimoji="1" lang="en-US" altLang="zh-CN" sz="2400" dirty="0">
                <a:latin typeface="Times New Roman" panose="02020603050405020304" pitchFamily="18" charset="0"/>
                <a:cs typeface="Times New Roman" panose="02020603050405020304" pitchFamily="18" charset="0"/>
              </a:rPr>
              <a:t>.</a:t>
            </a:r>
            <a:endParaRPr kumimoji="1" lang="zh-CN" altLang="en-US" sz="240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9AB9A7F5-2AD2-024D-B467-8EFFF781842B}"/>
              </a:ext>
            </a:extLst>
          </p:cNvPr>
          <p:cNvSpPr>
            <a:spLocks noGrp="1"/>
          </p:cNvSpPr>
          <p:nvPr>
            <p:ph type="sldNum" sz="quarter" idx="12"/>
          </p:nvPr>
        </p:nvSpPr>
        <p:spPr/>
        <p:txBody>
          <a:bodyPr/>
          <a:lstStyle/>
          <a:p>
            <a:fld id="{F60CE8C5-018C-3D49-9E8F-3BA739852C5B}" type="slidenum">
              <a:rPr kumimoji="1" lang="zh-CN" altLang="en-US" smtClean="0"/>
              <a:t>19</a:t>
            </a:fld>
            <a:endParaRPr kumimoji="1" lang="zh-CN" altLang="en-US"/>
          </a:p>
        </p:txBody>
      </p:sp>
    </p:spTree>
    <p:extLst>
      <p:ext uri="{BB962C8B-B14F-4D97-AF65-F5344CB8AC3E}">
        <p14:creationId xmlns:p14="http://schemas.microsoft.com/office/powerpoint/2010/main" val="294086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线连接符 6">
            <a:extLst>
              <a:ext uri="{FF2B5EF4-FFF2-40B4-BE49-F238E27FC236}">
                <a16:creationId xmlns:a16="http://schemas.microsoft.com/office/drawing/2014/main" id="{5B2251F8-326C-444E-B263-EAFAE1A9F968}"/>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1F82331A-DB19-3E43-A5EA-4A90CCF4648F}"/>
              </a:ext>
            </a:extLst>
          </p:cNvPr>
          <p:cNvPicPr>
            <a:picLocks noGrp="1" noChangeAspect="1"/>
          </p:cNvPicPr>
          <p:nvPr>
            <p:ph idx="1"/>
          </p:nvPr>
        </p:nvPicPr>
        <p:blipFill>
          <a:blip r:embed="rId3"/>
          <a:stretch>
            <a:fillRect/>
          </a:stretch>
        </p:blipFill>
        <p:spPr>
          <a:xfrm>
            <a:off x="9867556" y="-37705"/>
            <a:ext cx="675583" cy="675583"/>
          </a:xfrm>
          <a:noFill/>
        </p:spPr>
      </p:pic>
      <p:pic>
        <p:nvPicPr>
          <p:cNvPr id="15" name="图片 14" descr="应用程序&#10;&#10;低可信度描述已自动生成">
            <a:extLst>
              <a:ext uri="{FF2B5EF4-FFF2-40B4-BE49-F238E27FC236}">
                <a16:creationId xmlns:a16="http://schemas.microsoft.com/office/drawing/2014/main" id="{4BBFEA7E-77F7-7D43-BE42-751E47EE8A82}"/>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18" name="object 3">
            <a:extLst>
              <a:ext uri="{FF2B5EF4-FFF2-40B4-BE49-F238E27FC236}">
                <a16:creationId xmlns:a16="http://schemas.microsoft.com/office/drawing/2014/main" id="{EF6B629A-F430-BE41-9C4F-4F7505D3B9A2}"/>
              </a:ext>
            </a:extLst>
          </p:cNvPr>
          <p:cNvSpPr txBox="1">
            <a:spLocks/>
          </p:cNvSpPr>
          <p:nvPr/>
        </p:nvSpPr>
        <p:spPr>
          <a:xfrm>
            <a:off x="236236" y="83849"/>
            <a:ext cx="1509395" cy="506730"/>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O</a:t>
            </a:r>
            <a:r>
              <a:rPr kumimoji="0" lang="en" sz="3150" b="1" i="0" u="none" strike="noStrike" kern="0" cap="none" spc="-30" normalizeH="0" baseline="0" noProof="0" dirty="0">
                <a:ln>
                  <a:noFill/>
                </a:ln>
                <a:solidFill>
                  <a:schemeClr val="tx1"/>
                </a:solidFill>
                <a:effectLst/>
                <a:uLnTx/>
                <a:uFillTx/>
                <a:latin typeface="微软雅黑"/>
                <a:ea typeface="+mj-ea"/>
              </a:rPr>
              <a:t>u</a:t>
            </a:r>
            <a:r>
              <a:rPr kumimoji="0" lang="en" sz="3150" b="1" i="0" u="none" strike="noStrike" kern="0" cap="none" spc="15" normalizeH="0" baseline="0" noProof="0" dirty="0">
                <a:ln>
                  <a:noFill/>
                </a:ln>
                <a:solidFill>
                  <a:schemeClr val="tx1"/>
                </a:solidFill>
                <a:effectLst/>
                <a:uLnTx/>
                <a:uFillTx/>
                <a:latin typeface="微软雅黑"/>
                <a:ea typeface="+mj-ea"/>
              </a:rPr>
              <a:t>t</a:t>
            </a:r>
            <a:r>
              <a:rPr kumimoji="0" lang="en" sz="3150" b="1" i="0" u="none" strike="noStrike" kern="0" cap="none" spc="-20" normalizeH="0" baseline="0" noProof="0" dirty="0">
                <a:ln>
                  <a:noFill/>
                </a:ln>
                <a:solidFill>
                  <a:schemeClr val="tx1"/>
                </a:solidFill>
                <a:effectLst/>
                <a:uLnTx/>
                <a:uFillTx/>
                <a:latin typeface="微软雅黑"/>
                <a:ea typeface="+mj-ea"/>
              </a:rPr>
              <a:t>l</a:t>
            </a:r>
            <a:r>
              <a:rPr kumimoji="0" lang="en" sz="3150" b="1" i="0" u="none" strike="noStrike" kern="0" cap="none" spc="10" normalizeH="0" baseline="0" noProof="0" dirty="0">
                <a:ln>
                  <a:noFill/>
                </a:ln>
                <a:solidFill>
                  <a:schemeClr val="tx1"/>
                </a:solidFill>
                <a:effectLst/>
                <a:uLnTx/>
                <a:uFillTx/>
                <a:latin typeface="微软雅黑"/>
                <a:ea typeface="+mj-ea"/>
              </a:rPr>
              <a:t>i</a:t>
            </a:r>
            <a:r>
              <a:rPr kumimoji="0" lang="en" sz="3150" b="1" i="0" u="none" strike="noStrike" kern="0" cap="none" spc="5" normalizeH="0" baseline="0" noProof="0" dirty="0">
                <a:ln>
                  <a:noFill/>
                </a:ln>
                <a:solidFill>
                  <a:schemeClr val="tx1"/>
                </a:solidFill>
                <a:effectLst/>
                <a:uLnTx/>
                <a:uFillTx/>
                <a:latin typeface="微软雅黑"/>
                <a:ea typeface="+mj-ea"/>
              </a:rPr>
              <a:t>n</a:t>
            </a:r>
            <a:r>
              <a:rPr kumimoji="0" lang="en" sz="3150" b="1" i="0" u="none" strike="noStrike" kern="0" cap="none" spc="0" normalizeH="0" baseline="0" noProof="0" dirty="0">
                <a:ln>
                  <a:noFill/>
                </a:ln>
                <a:solidFill>
                  <a:schemeClr val="tx1"/>
                </a:solidFill>
                <a:effectLst/>
                <a:uLnTx/>
                <a:uFillTx/>
                <a:latin typeface="微软雅黑"/>
                <a:ea typeface="+mj-ea"/>
              </a:rPr>
              <a:t>e</a:t>
            </a:r>
          </a:p>
        </p:txBody>
      </p:sp>
      <p:sp>
        <p:nvSpPr>
          <p:cNvPr id="19" name="object 5">
            <a:extLst>
              <a:ext uri="{FF2B5EF4-FFF2-40B4-BE49-F238E27FC236}">
                <a16:creationId xmlns:a16="http://schemas.microsoft.com/office/drawing/2014/main" id="{88B08B4C-AD20-8149-AEBF-411577FE4524}"/>
              </a:ext>
            </a:extLst>
          </p:cNvPr>
          <p:cNvSpPr txBox="1"/>
          <p:nvPr/>
        </p:nvSpPr>
        <p:spPr>
          <a:xfrm>
            <a:off x="571893" y="1261684"/>
            <a:ext cx="5150177" cy="2562368"/>
          </a:xfrm>
          <a:prstGeom prst="rect">
            <a:avLst/>
          </a:prstGeom>
        </p:spPr>
        <p:txBody>
          <a:bodyPr vert="horz" wrap="square" lIns="0" tIns="15875" rIns="0" bIns="0" rtlCol="0">
            <a:spAutoFit/>
          </a:bodyPr>
          <a:lstStyle/>
          <a:p>
            <a:pPr marL="469264" indent="-457200">
              <a:lnSpc>
                <a:spcPct val="150000"/>
              </a:lnSpc>
              <a:spcBef>
                <a:spcPts val="125"/>
              </a:spcBef>
              <a:buClr>
                <a:schemeClr val="accent1"/>
              </a:buClr>
              <a:buFont typeface="系统字体常规体"/>
              <a:buChar char="❑"/>
              <a:tabLst>
                <a:tab pos="414020" algn="l"/>
              </a:tabLst>
            </a:pPr>
            <a:r>
              <a:rPr lang="en" altLang="zh-CN" sz="2800" b="1" spc="5" dirty="0">
                <a:latin typeface="Times New Roman"/>
                <a:cs typeface="Times New Roman"/>
              </a:rPr>
              <a:t>Background </a:t>
            </a:r>
            <a:r>
              <a:rPr lang="en" altLang="zh-CN" sz="2800" b="1" spc="15" dirty="0">
                <a:latin typeface="Times New Roman"/>
                <a:cs typeface="Times New Roman"/>
              </a:rPr>
              <a:t>and</a:t>
            </a:r>
            <a:r>
              <a:rPr lang="en" altLang="zh-CN" sz="2800" b="1" spc="-60" dirty="0">
                <a:latin typeface="Times New Roman"/>
                <a:cs typeface="Times New Roman"/>
              </a:rPr>
              <a:t> </a:t>
            </a:r>
            <a:r>
              <a:rPr lang="en" altLang="zh-CN" sz="2800" b="1" spc="15" dirty="0">
                <a:latin typeface="Times New Roman"/>
                <a:cs typeface="Times New Roman"/>
              </a:rPr>
              <a:t>Motivation</a:t>
            </a:r>
          </a:p>
          <a:p>
            <a:pPr marL="469264" indent="-457200">
              <a:lnSpc>
                <a:spcPct val="150000"/>
              </a:lnSpc>
              <a:spcBef>
                <a:spcPts val="125"/>
              </a:spcBef>
              <a:buClr>
                <a:schemeClr val="accent1"/>
              </a:buClr>
              <a:buFont typeface="系统字体常规体"/>
              <a:buChar char="❑"/>
              <a:tabLst>
                <a:tab pos="414020" algn="l"/>
              </a:tabLst>
            </a:pPr>
            <a:r>
              <a:rPr lang="en" altLang="zh-CN" sz="2800" b="1" spc="15" dirty="0">
                <a:latin typeface="Times New Roman"/>
                <a:cs typeface="Times New Roman"/>
              </a:rPr>
              <a:t>our Model: DisenKGAT</a:t>
            </a:r>
          </a:p>
          <a:p>
            <a:pPr marL="469264" indent="-457200">
              <a:lnSpc>
                <a:spcPct val="150000"/>
              </a:lnSpc>
              <a:spcBef>
                <a:spcPts val="125"/>
              </a:spcBef>
              <a:buClr>
                <a:schemeClr val="accent1"/>
              </a:buClr>
              <a:buFont typeface="系统字体常规体"/>
              <a:buChar char="❑"/>
              <a:tabLst>
                <a:tab pos="414020" algn="l"/>
              </a:tabLst>
            </a:pPr>
            <a:r>
              <a:rPr lang="en" altLang="zh-CN" sz="2800" b="1" spc="15" dirty="0">
                <a:latin typeface="Times New Roman"/>
                <a:cs typeface="Times New Roman"/>
              </a:rPr>
              <a:t>Experiments</a:t>
            </a:r>
          </a:p>
          <a:p>
            <a:pPr marL="469264" indent="-457200">
              <a:lnSpc>
                <a:spcPct val="150000"/>
              </a:lnSpc>
              <a:spcBef>
                <a:spcPts val="125"/>
              </a:spcBef>
              <a:buClr>
                <a:schemeClr val="accent1"/>
              </a:buClr>
              <a:buFont typeface="系统字体常规体"/>
              <a:buChar char="❑"/>
              <a:tabLst>
                <a:tab pos="414020" algn="l"/>
              </a:tabLst>
            </a:pPr>
            <a:r>
              <a:rPr lang="en" altLang="zh-CN" sz="2800" b="1" spc="15" dirty="0">
                <a:latin typeface="Times New Roman"/>
                <a:cs typeface="Times New Roman"/>
              </a:rPr>
              <a:t>Summary</a:t>
            </a:r>
            <a:endParaRPr lang="en" altLang="zh-CN" sz="2800" dirty="0">
              <a:latin typeface="Times New Roman"/>
              <a:cs typeface="Times New Roman"/>
            </a:endParaRPr>
          </a:p>
        </p:txBody>
      </p:sp>
      <p:sp>
        <p:nvSpPr>
          <p:cNvPr id="3" name="灯片编号占位符 2">
            <a:extLst>
              <a:ext uri="{FF2B5EF4-FFF2-40B4-BE49-F238E27FC236}">
                <a16:creationId xmlns:a16="http://schemas.microsoft.com/office/drawing/2014/main" id="{E69C85E7-2C75-5E43-93FC-262FFB4F67E1}"/>
              </a:ext>
            </a:extLst>
          </p:cNvPr>
          <p:cNvSpPr>
            <a:spLocks noGrp="1"/>
          </p:cNvSpPr>
          <p:nvPr>
            <p:ph type="sldNum" sz="quarter" idx="12"/>
          </p:nvPr>
        </p:nvSpPr>
        <p:spPr/>
        <p:txBody>
          <a:bodyPr/>
          <a:lstStyle/>
          <a:p>
            <a:fld id="{F60CE8C5-018C-3D49-9E8F-3BA739852C5B}" type="slidenum">
              <a:rPr kumimoji="1" lang="zh-CN" altLang="en-US" smtClean="0"/>
              <a:t>2</a:t>
            </a:fld>
            <a:endParaRPr kumimoji="1" lang="zh-CN" altLang="en-US"/>
          </a:p>
        </p:txBody>
      </p:sp>
    </p:spTree>
    <p:extLst>
      <p:ext uri="{BB962C8B-B14F-4D97-AF65-F5344CB8AC3E}">
        <p14:creationId xmlns:p14="http://schemas.microsoft.com/office/powerpoint/2010/main" val="61879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2"/>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3"/>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Summary</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8" name="object 5">
            <a:extLst>
              <a:ext uri="{FF2B5EF4-FFF2-40B4-BE49-F238E27FC236}">
                <a16:creationId xmlns:a16="http://schemas.microsoft.com/office/drawing/2014/main" id="{B81250B4-95E2-E640-AFAC-58E4186EA336}"/>
              </a:ext>
            </a:extLst>
          </p:cNvPr>
          <p:cNvSpPr txBox="1"/>
          <p:nvPr/>
        </p:nvSpPr>
        <p:spPr>
          <a:xfrm>
            <a:off x="571893" y="977593"/>
            <a:ext cx="8993347" cy="4401846"/>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We propose a novel Disentangled Knowledge attention network, DisenKGAT. </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We</a:t>
            </a:r>
            <a:r>
              <a:rPr lang="zh-CN" altLang="en-US" sz="2800" spc="5" dirty="0">
                <a:latin typeface="Times New Roman"/>
                <a:cs typeface="Times New Roman"/>
              </a:rPr>
              <a:t> </a:t>
            </a:r>
            <a:r>
              <a:rPr lang="en-US" altLang="zh-CN" sz="2800" spc="5" dirty="0">
                <a:latin typeface="Times New Roman"/>
                <a:cs typeface="Times New Roman"/>
              </a:rPr>
              <a:t>take the micro-macro disentanglement into consideration simultaneously.</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We look forward to explore a more general disentangled framework that could adapt to more complex scenarios.</a:t>
            </a:r>
          </a:p>
        </p:txBody>
      </p:sp>
      <p:sp>
        <p:nvSpPr>
          <p:cNvPr id="3" name="灯片编号占位符 2">
            <a:extLst>
              <a:ext uri="{FF2B5EF4-FFF2-40B4-BE49-F238E27FC236}">
                <a16:creationId xmlns:a16="http://schemas.microsoft.com/office/drawing/2014/main" id="{10DC566A-2522-0B42-986A-31A81F3EC4AB}"/>
              </a:ext>
            </a:extLst>
          </p:cNvPr>
          <p:cNvSpPr>
            <a:spLocks noGrp="1"/>
          </p:cNvSpPr>
          <p:nvPr>
            <p:ph type="sldNum" sz="quarter" idx="12"/>
          </p:nvPr>
        </p:nvSpPr>
        <p:spPr/>
        <p:txBody>
          <a:bodyPr/>
          <a:lstStyle/>
          <a:p>
            <a:fld id="{F60CE8C5-018C-3D49-9E8F-3BA739852C5B}" type="slidenum">
              <a:rPr kumimoji="1" lang="zh-CN" altLang="en-US" smtClean="0"/>
              <a:t>20</a:t>
            </a:fld>
            <a:endParaRPr kumimoji="1" lang="zh-CN" altLang="en-US"/>
          </a:p>
        </p:txBody>
      </p:sp>
    </p:spTree>
    <p:extLst>
      <p:ext uri="{BB962C8B-B14F-4D97-AF65-F5344CB8AC3E}">
        <p14:creationId xmlns:p14="http://schemas.microsoft.com/office/powerpoint/2010/main" val="139251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74A114-BE51-0842-A46E-E991D24649C8}"/>
              </a:ext>
            </a:extLst>
          </p:cNvPr>
          <p:cNvSpPr>
            <a:spLocks noGrp="1"/>
          </p:cNvSpPr>
          <p:nvPr>
            <p:ph type="sldNum" sz="quarter" idx="12"/>
          </p:nvPr>
        </p:nvSpPr>
        <p:spPr/>
        <p:txBody>
          <a:bodyPr/>
          <a:lstStyle/>
          <a:p>
            <a:fld id="{F60CE8C5-018C-3D49-9E8F-3BA739852C5B}" type="slidenum">
              <a:rPr kumimoji="1" lang="zh-CN" altLang="en-US" smtClean="0"/>
              <a:t>21</a:t>
            </a:fld>
            <a:endParaRPr kumimoji="1" lang="zh-CN" altLang="en-US"/>
          </a:p>
        </p:txBody>
      </p:sp>
      <p:cxnSp>
        <p:nvCxnSpPr>
          <p:cNvPr id="5" name="直线连接符 4">
            <a:extLst>
              <a:ext uri="{FF2B5EF4-FFF2-40B4-BE49-F238E27FC236}">
                <a16:creationId xmlns:a16="http://schemas.microsoft.com/office/drawing/2014/main" id="{09157988-003C-C145-9D57-95B43B2AF4C4}"/>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内容占位符 4">
            <a:extLst>
              <a:ext uri="{FF2B5EF4-FFF2-40B4-BE49-F238E27FC236}">
                <a16:creationId xmlns:a16="http://schemas.microsoft.com/office/drawing/2014/main" id="{7632DEDA-C0BB-EB40-AA11-180E5D8A3F66}"/>
              </a:ext>
            </a:extLst>
          </p:cNvPr>
          <p:cNvPicPr>
            <a:picLocks noChangeAspect="1"/>
          </p:cNvPicPr>
          <p:nvPr/>
        </p:nvPicPr>
        <p:blipFill>
          <a:blip r:embed="rId2"/>
          <a:stretch>
            <a:fillRect/>
          </a:stretch>
        </p:blipFill>
        <p:spPr>
          <a:xfrm>
            <a:off x="9867556" y="-37705"/>
            <a:ext cx="675583" cy="675583"/>
          </a:xfrm>
          <a:prstGeom prst="rect">
            <a:avLst/>
          </a:prstGeom>
          <a:noFill/>
        </p:spPr>
      </p:pic>
      <p:pic>
        <p:nvPicPr>
          <p:cNvPr id="7" name="图片 6" descr="应用程序&#10;&#10;低可信度描述已自动生成">
            <a:extLst>
              <a:ext uri="{FF2B5EF4-FFF2-40B4-BE49-F238E27FC236}">
                <a16:creationId xmlns:a16="http://schemas.microsoft.com/office/drawing/2014/main" id="{EC9A5BAC-FEEB-824D-BCDC-1124F4D57A47}"/>
              </a:ext>
            </a:extLst>
          </p:cNvPr>
          <p:cNvPicPr>
            <a:picLocks noChangeAspect="1"/>
          </p:cNvPicPr>
          <p:nvPr/>
        </p:nvPicPr>
        <p:blipFill>
          <a:blip r:embed="rId3"/>
          <a:stretch>
            <a:fillRect/>
          </a:stretch>
        </p:blipFill>
        <p:spPr>
          <a:xfrm>
            <a:off x="10708850" y="33505"/>
            <a:ext cx="1410003" cy="509771"/>
          </a:xfrm>
          <a:prstGeom prst="rect">
            <a:avLst/>
          </a:prstGeom>
          <a:solidFill>
            <a:schemeClr val="bg1"/>
          </a:solidFill>
        </p:spPr>
      </p:pic>
      <p:sp>
        <p:nvSpPr>
          <p:cNvPr id="8" name="object 3">
            <a:extLst>
              <a:ext uri="{FF2B5EF4-FFF2-40B4-BE49-F238E27FC236}">
                <a16:creationId xmlns:a16="http://schemas.microsoft.com/office/drawing/2014/main" id="{1EB7B44A-E549-9947-9D83-3868367E9D46}"/>
              </a:ext>
            </a:extLst>
          </p:cNvPr>
          <p:cNvSpPr txBox="1">
            <a:spLocks/>
          </p:cNvSpPr>
          <p:nvPr/>
        </p:nvSpPr>
        <p:spPr>
          <a:xfrm>
            <a:off x="236236" y="83849"/>
            <a:ext cx="3034865"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Future</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9" name="object 5">
            <a:extLst>
              <a:ext uri="{FF2B5EF4-FFF2-40B4-BE49-F238E27FC236}">
                <a16:creationId xmlns:a16="http://schemas.microsoft.com/office/drawing/2014/main" id="{F3F0B088-7AC4-3D4C-9EAF-06C5F229FD55}"/>
              </a:ext>
            </a:extLst>
          </p:cNvPr>
          <p:cNvSpPr txBox="1"/>
          <p:nvPr/>
        </p:nvSpPr>
        <p:spPr>
          <a:xfrm>
            <a:off x="571893" y="977593"/>
            <a:ext cx="8931703" cy="3552896"/>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More flexible disentanglement combine with </a:t>
            </a:r>
            <a:r>
              <a:rPr lang="en" altLang="zh-CN" sz="2800" b="1" spc="5" dirty="0">
                <a:solidFill>
                  <a:srgbClr val="C42C2B"/>
                </a:solidFill>
                <a:latin typeface="Times New Roman"/>
                <a:cs typeface="Times New Roman"/>
              </a:rPr>
              <a:t>adaptive K</a:t>
            </a:r>
            <a:r>
              <a:rPr lang="en" altLang="zh-CN" sz="2800" spc="5" dirty="0">
                <a:latin typeface="Times New Roman"/>
                <a:cs typeface="Times New Roman"/>
              </a:rPr>
              <a:t>.</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Disentanglement in more research areas.</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Contrastive learning in KG.</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p:txBody>
      </p:sp>
    </p:spTree>
    <p:extLst>
      <p:ext uri="{BB962C8B-B14F-4D97-AF65-F5344CB8AC3E}">
        <p14:creationId xmlns:p14="http://schemas.microsoft.com/office/powerpoint/2010/main" val="253780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7116671"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pPr>
            <a:r>
              <a:rPr lang="en" kern="0" spc="5" dirty="0">
                <a:solidFill>
                  <a:schemeClr val="tx1"/>
                </a:solidFill>
              </a:rPr>
              <a:t>Background and Motivation</a:t>
            </a:r>
          </a:p>
        </p:txBody>
      </p:sp>
      <p:sp>
        <p:nvSpPr>
          <p:cNvPr id="9" name="object 5">
            <a:extLst>
              <a:ext uri="{FF2B5EF4-FFF2-40B4-BE49-F238E27FC236}">
                <a16:creationId xmlns:a16="http://schemas.microsoft.com/office/drawing/2014/main" id="{1EE76363-B1CB-EB46-8A6B-E4983B7066C1}"/>
              </a:ext>
            </a:extLst>
          </p:cNvPr>
          <p:cNvSpPr txBox="1"/>
          <p:nvPr/>
        </p:nvSpPr>
        <p:spPr>
          <a:xfrm>
            <a:off x="553038" y="911454"/>
            <a:ext cx="10419761" cy="3039935"/>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Knowledge Graphs (KGs) is a </a:t>
            </a:r>
            <a:r>
              <a:rPr lang="en" altLang="zh-CN" sz="2800" b="1" spc="5" dirty="0">
                <a:latin typeface="Times New Roman"/>
                <a:cs typeface="Times New Roman"/>
              </a:rPr>
              <a:t>structured representation</a:t>
            </a:r>
            <a:r>
              <a:rPr lang="zh-CN" altLang="en-US" sz="2800" spc="5">
                <a:latin typeface="Times New Roman"/>
                <a:cs typeface="Times New Roman"/>
              </a:rPr>
              <a:t> </a:t>
            </a:r>
            <a:r>
              <a:rPr lang="en" altLang="zh-CN" sz="2800" spc="5" dirty="0">
                <a:latin typeface="Times New Roman"/>
                <a:cs typeface="Times New Roman"/>
              </a:rPr>
              <a:t>of facts,</a:t>
            </a:r>
            <a:r>
              <a:rPr lang="zh-CN" altLang="en-US" sz="2800" spc="5">
                <a:latin typeface="Times New Roman"/>
                <a:cs typeface="Times New Roman"/>
              </a:rPr>
              <a:t> </a:t>
            </a:r>
            <a:r>
              <a:rPr lang="en" altLang="zh-CN" sz="2800" spc="5" dirty="0">
                <a:latin typeface="Times New Roman"/>
                <a:cs typeface="Times New Roman"/>
              </a:rPr>
              <a:t>consisting of entities, relationships and semantic</a:t>
            </a:r>
            <a:r>
              <a:rPr lang="zh-CN" altLang="en-US" sz="2800" spc="5">
                <a:latin typeface="Times New Roman"/>
                <a:cs typeface="Times New Roman"/>
              </a:rPr>
              <a:t> </a:t>
            </a:r>
            <a:r>
              <a:rPr lang="en" altLang="zh-CN" sz="2800" spc="5" dirty="0">
                <a:latin typeface="Times New Roman"/>
                <a:cs typeface="Times New Roman"/>
              </a:rPr>
              <a:t>descriptions.</a:t>
            </a:r>
          </a:p>
          <a:p>
            <a:pPr marL="926464" lvl="1" indent="-457200">
              <a:spcBef>
                <a:spcPts val="125"/>
              </a:spcBef>
              <a:buClr>
                <a:schemeClr val="accent1"/>
              </a:buClr>
              <a:buFont typeface="Wingdings" pitchFamily="2" charset="2"/>
              <a:buChar char="Ø"/>
              <a:tabLst>
                <a:tab pos="414020" algn="l"/>
              </a:tabLst>
            </a:pPr>
            <a:r>
              <a:rPr lang="en" altLang="zh-CN" sz="2800" spc="5" dirty="0">
                <a:latin typeface="Times New Roman"/>
                <a:cs typeface="Times New Roman"/>
              </a:rPr>
              <a:t>applied in dialogue generation, question answering, recommender systems.</a:t>
            </a:r>
          </a:p>
          <a:p>
            <a:pPr marL="926464" lvl="1" indent="-457200">
              <a:spcBef>
                <a:spcPts val="125"/>
              </a:spcBef>
              <a:buClr>
                <a:schemeClr val="accent1"/>
              </a:buClr>
              <a:buFont typeface="Wingdings" pitchFamily="2" charset="2"/>
              <a:buChar char="Ø"/>
              <a:tabLst>
                <a:tab pos="414020" algn="l"/>
              </a:tabLst>
            </a:pPr>
            <a:r>
              <a:rPr lang="en" altLang="zh-CN" sz="2800" b="1" spc="5" dirty="0">
                <a:latin typeface="Times New Roman"/>
                <a:cs typeface="Times New Roman"/>
              </a:rPr>
              <a:t>changed the paradigm </a:t>
            </a:r>
            <a:r>
              <a:rPr lang="en" altLang="zh-CN" sz="2800" spc="5" dirty="0">
                <a:latin typeface="Times New Roman"/>
                <a:cs typeface="Times New Roman"/>
              </a:rPr>
              <a:t>for numerous state-of-the-art natural language processing solutions.</a:t>
            </a:r>
            <a:endParaRPr lang="en" altLang="zh-CN" sz="2800" b="1" spc="5" dirty="0">
              <a:solidFill>
                <a:srgbClr val="C00000"/>
              </a:solidFill>
              <a:latin typeface="Times New Roman"/>
              <a:cs typeface="Times New Roman"/>
            </a:endParaRPr>
          </a:p>
          <a:p>
            <a:pPr marL="469264" lvl="1">
              <a:spcBef>
                <a:spcPts val="125"/>
              </a:spcBef>
              <a:buClr>
                <a:schemeClr val="accent1"/>
              </a:buClr>
              <a:tabLst>
                <a:tab pos="414020" algn="l"/>
              </a:tabLst>
            </a:pPr>
            <a:endParaRPr lang="en" altLang="zh-CN" sz="2600" spc="5" dirty="0">
              <a:latin typeface="Times New Roman"/>
              <a:cs typeface="Times New Roman"/>
            </a:endParaRPr>
          </a:p>
        </p:txBody>
      </p:sp>
      <p:pic>
        <p:nvPicPr>
          <p:cNvPr id="10" name="图片 9">
            <a:extLst>
              <a:ext uri="{FF2B5EF4-FFF2-40B4-BE49-F238E27FC236}">
                <a16:creationId xmlns:a16="http://schemas.microsoft.com/office/drawing/2014/main" id="{9F6E4496-33BF-FE40-9E4E-3E3F5ED3C4E3}"/>
              </a:ext>
            </a:extLst>
          </p:cNvPr>
          <p:cNvPicPr>
            <a:picLocks noChangeAspect="1"/>
          </p:cNvPicPr>
          <p:nvPr/>
        </p:nvPicPr>
        <p:blipFill>
          <a:blip r:embed="rId5"/>
          <a:stretch>
            <a:fillRect/>
          </a:stretch>
        </p:blipFill>
        <p:spPr>
          <a:xfrm>
            <a:off x="1330149" y="3565591"/>
            <a:ext cx="7587819" cy="2548850"/>
          </a:xfrm>
          <a:prstGeom prst="rect">
            <a:avLst/>
          </a:prstGeom>
        </p:spPr>
      </p:pic>
      <p:sp>
        <p:nvSpPr>
          <p:cNvPr id="12" name="文本框 11">
            <a:extLst>
              <a:ext uri="{FF2B5EF4-FFF2-40B4-BE49-F238E27FC236}">
                <a16:creationId xmlns:a16="http://schemas.microsoft.com/office/drawing/2014/main" id="{C3F9BEE2-D4C4-8E45-B8A5-56A6EF661282}"/>
              </a:ext>
            </a:extLst>
          </p:cNvPr>
          <p:cNvSpPr txBox="1"/>
          <p:nvPr/>
        </p:nvSpPr>
        <p:spPr>
          <a:xfrm>
            <a:off x="9669518" y="4220390"/>
            <a:ext cx="2078664" cy="923330"/>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An example of knowledge base and knowledge graph</a:t>
            </a:r>
          </a:p>
        </p:txBody>
      </p:sp>
      <p:sp>
        <p:nvSpPr>
          <p:cNvPr id="13" name="object 8">
            <a:extLst>
              <a:ext uri="{FF2B5EF4-FFF2-40B4-BE49-F238E27FC236}">
                <a16:creationId xmlns:a16="http://schemas.microsoft.com/office/drawing/2014/main" id="{85B061D4-5A1F-9940-BD1E-376E04237857}"/>
              </a:ext>
            </a:extLst>
          </p:cNvPr>
          <p:cNvSpPr txBox="1"/>
          <p:nvPr/>
        </p:nvSpPr>
        <p:spPr>
          <a:xfrm>
            <a:off x="846832" y="6413648"/>
            <a:ext cx="5895478" cy="444352"/>
          </a:xfrm>
          <a:prstGeom prst="rect">
            <a:avLst/>
          </a:prstGeom>
        </p:spPr>
        <p:txBody>
          <a:bodyPr vert="horz" wrap="square" lIns="0" tIns="13335" rIns="0" bIns="0" rtlCol="0">
            <a:spAutoFit/>
          </a:bodyPr>
          <a:lstStyle/>
          <a:p>
            <a:pPr marL="12700">
              <a:spcBef>
                <a:spcPts val="105"/>
              </a:spcBef>
            </a:pPr>
            <a:r>
              <a:rPr sz="1400" b="1" i="1" dirty="0">
                <a:solidFill>
                  <a:prstClr val="black"/>
                </a:solidFill>
                <a:latin typeface="Palatino Linotype"/>
                <a:ea typeface="微软雅黑"/>
              </a:rPr>
              <a:t>Figure credit </a:t>
            </a:r>
            <a:r>
              <a:rPr sz="1400" i="1" dirty="0">
                <a:solidFill>
                  <a:prstClr val="black"/>
                </a:solidFill>
                <a:latin typeface="Palatino Linotype"/>
                <a:ea typeface="微软雅黑"/>
              </a:rPr>
              <a:t>to</a:t>
            </a:r>
            <a:r>
              <a:rPr lang="en-US" sz="1400" i="1" dirty="0">
                <a:solidFill>
                  <a:prstClr val="black"/>
                </a:solidFill>
                <a:latin typeface="Palatino Linotype"/>
                <a:ea typeface="微软雅黑"/>
              </a:rPr>
              <a:t> S. Ji’s survey (A Survey on Knowledge Graphs: Representation, Acquisition and Applications)</a:t>
            </a:r>
            <a:endParaRPr sz="1400" i="1" dirty="0">
              <a:solidFill>
                <a:prstClr val="black"/>
              </a:solidFill>
              <a:latin typeface="Palatino Linotype"/>
              <a:ea typeface="微软雅黑"/>
            </a:endParaRPr>
          </a:p>
        </p:txBody>
      </p:sp>
      <p:sp>
        <p:nvSpPr>
          <p:cNvPr id="3" name="灯片编号占位符 2">
            <a:extLst>
              <a:ext uri="{FF2B5EF4-FFF2-40B4-BE49-F238E27FC236}">
                <a16:creationId xmlns:a16="http://schemas.microsoft.com/office/drawing/2014/main" id="{E7D0F6B4-F1E9-7C4E-B0C7-886B1D1ED8AB}"/>
              </a:ext>
            </a:extLst>
          </p:cNvPr>
          <p:cNvSpPr>
            <a:spLocks noGrp="1"/>
          </p:cNvSpPr>
          <p:nvPr>
            <p:ph type="sldNum" sz="quarter" idx="12"/>
          </p:nvPr>
        </p:nvSpPr>
        <p:spPr/>
        <p:txBody>
          <a:bodyPr/>
          <a:lstStyle/>
          <a:p>
            <a:fld id="{F60CE8C5-018C-3D49-9E8F-3BA739852C5B}" type="slidenum">
              <a:rPr kumimoji="1" lang="zh-CN" altLang="en-US" smtClean="0"/>
              <a:t>3</a:t>
            </a:fld>
            <a:endParaRPr kumimoji="1" lang="zh-CN" altLang="en-US"/>
          </a:p>
        </p:txBody>
      </p:sp>
    </p:spTree>
    <p:extLst>
      <p:ext uri="{BB962C8B-B14F-4D97-AF65-F5344CB8AC3E}">
        <p14:creationId xmlns:p14="http://schemas.microsoft.com/office/powerpoint/2010/main" val="259796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7116671"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pPr>
            <a:r>
              <a:rPr lang="en" kern="0" spc="5" dirty="0">
                <a:solidFill>
                  <a:schemeClr val="tx1"/>
                </a:solidFill>
              </a:rPr>
              <a:t>Background and Motivation</a:t>
            </a:r>
          </a:p>
        </p:txBody>
      </p:sp>
      <p:sp>
        <p:nvSpPr>
          <p:cNvPr id="9" name="object 5">
            <a:extLst>
              <a:ext uri="{FF2B5EF4-FFF2-40B4-BE49-F238E27FC236}">
                <a16:creationId xmlns:a16="http://schemas.microsoft.com/office/drawing/2014/main" id="{1EE76363-B1CB-EB46-8A6B-E4983B7066C1}"/>
              </a:ext>
            </a:extLst>
          </p:cNvPr>
          <p:cNvSpPr txBox="1"/>
          <p:nvPr/>
        </p:nvSpPr>
        <p:spPr>
          <a:xfrm>
            <a:off x="553038" y="911454"/>
            <a:ext cx="10419761" cy="2196114"/>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Knowledge Graphs (KGs) is a </a:t>
            </a:r>
            <a:r>
              <a:rPr lang="en" altLang="zh-CN" sz="2800" b="1" spc="5" dirty="0">
                <a:latin typeface="Times New Roman"/>
                <a:cs typeface="Times New Roman"/>
              </a:rPr>
              <a:t>structured representation</a:t>
            </a:r>
            <a:r>
              <a:rPr lang="zh-CN" altLang="en-US" sz="2800" spc="5">
                <a:latin typeface="Times New Roman"/>
                <a:cs typeface="Times New Roman"/>
              </a:rPr>
              <a:t> </a:t>
            </a:r>
            <a:r>
              <a:rPr lang="en" altLang="zh-CN" sz="2800" spc="5" dirty="0">
                <a:latin typeface="Times New Roman"/>
                <a:cs typeface="Times New Roman"/>
              </a:rPr>
              <a:t>of facts,</a:t>
            </a:r>
            <a:r>
              <a:rPr lang="zh-CN" altLang="en-US" sz="2800" spc="5">
                <a:latin typeface="Times New Roman"/>
                <a:cs typeface="Times New Roman"/>
              </a:rPr>
              <a:t> </a:t>
            </a:r>
            <a:r>
              <a:rPr lang="en" altLang="zh-CN" sz="2800" spc="5" dirty="0">
                <a:latin typeface="Times New Roman"/>
                <a:cs typeface="Times New Roman"/>
              </a:rPr>
              <a:t>consisting of entities, relationships and semantic</a:t>
            </a:r>
            <a:r>
              <a:rPr lang="zh-CN" altLang="en-US" sz="2800" spc="5">
                <a:latin typeface="Times New Roman"/>
                <a:cs typeface="Times New Roman"/>
              </a:rPr>
              <a:t> </a:t>
            </a:r>
            <a:r>
              <a:rPr lang="en" altLang="zh-CN" sz="2800" spc="5" dirty="0">
                <a:latin typeface="Times New Roman"/>
                <a:cs typeface="Times New Roman"/>
              </a:rPr>
              <a:t>descriptions.</a:t>
            </a:r>
          </a:p>
          <a:p>
            <a:pPr marL="926464" lvl="1" indent="-457200">
              <a:spcBef>
                <a:spcPts val="125"/>
              </a:spcBef>
              <a:buClr>
                <a:schemeClr val="accent1"/>
              </a:buClr>
              <a:buFont typeface="Wingdings" pitchFamily="2" charset="2"/>
              <a:buChar char="Ø"/>
              <a:tabLst>
                <a:tab pos="414020" algn="l"/>
              </a:tabLst>
            </a:pPr>
            <a:r>
              <a:rPr lang="en" altLang="zh-CN" sz="2800" spc="5" dirty="0">
                <a:latin typeface="Times New Roman"/>
                <a:cs typeface="Times New Roman"/>
              </a:rPr>
              <a:t>Due</a:t>
            </a:r>
            <a:r>
              <a:rPr lang="zh-CN" altLang="en-US" sz="2800" spc="5">
                <a:latin typeface="Times New Roman"/>
                <a:cs typeface="Times New Roman"/>
              </a:rPr>
              <a:t> </a:t>
            </a:r>
            <a:r>
              <a:rPr lang="en-US" altLang="zh-CN" sz="2800" spc="5" dirty="0">
                <a:latin typeface="Times New Roman"/>
                <a:cs typeface="Times New Roman"/>
              </a:rPr>
              <a:t>to the constantly emerging new knowledge, they are still </a:t>
            </a:r>
            <a:r>
              <a:rPr lang="en-US" altLang="zh-CN" sz="2800" b="1" spc="5" dirty="0">
                <a:solidFill>
                  <a:srgbClr val="C00000"/>
                </a:solidFill>
                <a:latin typeface="Times New Roman"/>
                <a:cs typeface="Times New Roman"/>
              </a:rPr>
              <a:t>far away from completeness</a:t>
            </a:r>
            <a:endParaRPr lang="en" altLang="zh-CN" sz="2800" b="1" spc="5" dirty="0">
              <a:solidFill>
                <a:srgbClr val="C00000"/>
              </a:solidFill>
              <a:latin typeface="Times New Roman"/>
              <a:cs typeface="Times New Roman"/>
            </a:endParaRPr>
          </a:p>
          <a:p>
            <a:pPr marL="469264" lvl="1">
              <a:spcBef>
                <a:spcPts val="125"/>
              </a:spcBef>
              <a:buClr>
                <a:schemeClr val="accent1"/>
              </a:buClr>
              <a:tabLst>
                <a:tab pos="414020" algn="l"/>
              </a:tabLst>
            </a:pPr>
            <a:endParaRPr lang="en" altLang="zh-CN" sz="2800" spc="5" dirty="0">
              <a:latin typeface="Times New Roman"/>
              <a:cs typeface="Times New Roman"/>
            </a:endParaRPr>
          </a:p>
        </p:txBody>
      </p:sp>
      <p:sp>
        <p:nvSpPr>
          <p:cNvPr id="3" name="灯片编号占位符 2">
            <a:extLst>
              <a:ext uri="{FF2B5EF4-FFF2-40B4-BE49-F238E27FC236}">
                <a16:creationId xmlns:a16="http://schemas.microsoft.com/office/drawing/2014/main" id="{17B7F5D3-4018-374B-9F6F-21D31F5A29E0}"/>
              </a:ext>
            </a:extLst>
          </p:cNvPr>
          <p:cNvSpPr>
            <a:spLocks noGrp="1"/>
          </p:cNvSpPr>
          <p:nvPr>
            <p:ph type="sldNum" sz="quarter" idx="12"/>
          </p:nvPr>
        </p:nvSpPr>
        <p:spPr/>
        <p:txBody>
          <a:bodyPr/>
          <a:lstStyle/>
          <a:p>
            <a:fld id="{F60CE8C5-018C-3D49-9E8F-3BA739852C5B}" type="slidenum">
              <a:rPr kumimoji="1" lang="zh-CN" altLang="en-US" smtClean="0"/>
              <a:t>4</a:t>
            </a:fld>
            <a:endParaRPr kumimoji="1" lang="zh-CN" altLang="en-US"/>
          </a:p>
        </p:txBody>
      </p:sp>
      <p:pic>
        <p:nvPicPr>
          <p:cNvPr id="8" name="图片 7">
            <a:extLst>
              <a:ext uri="{FF2B5EF4-FFF2-40B4-BE49-F238E27FC236}">
                <a16:creationId xmlns:a16="http://schemas.microsoft.com/office/drawing/2014/main" id="{F1B7C153-0AD1-BD41-99CA-C2F438656B10}"/>
              </a:ext>
            </a:extLst>
          </p:cNvPr>
          <p:cNvPicPr>
            <a:picLocks noChangeAspect="1"/>
          </p:cNvPicPr>
          <p:nvPr/>
        </p:nvPicPr>
        <p:blipFill>
          <a:blip r:embed="rId5"/>
          <a:stretch>
            <a:fillRect/>
          </a:stretch>
        </p:blipFill>
        <p:spPr>
          <a:xfrm>
            <a:off x="1889010" y="2702217"/>
            <a:ext cx="5747497" cy="3244329"/>
          </a:xfrm>
          <a:prstGeom prst="rect">
            <a:avLst/>
          </a:prstGeom>
        </p:spPr>
      </p:pic>
      <p:sp>
        <p:nvSpPr>
          <p:cNvPr id="14" name="object 8">
            <a:extLst>
              <a:ext uri="{FF2B5EF4-FFF2-40B4-BE49-F238E27FC236}">
                <a16:creationId xmlns:a16="http://schemas.microsoft.com/office/drawing/2014/main" id="{3E31D21E-52E1-DE4D-91EE-3797FD29E335}"/>
              </a:ext>
            </a:extLst>
          </p:cNvPr>
          <p:cNvSpPr txBox="1"/>
          <p:nvPr/>
        </p:nvSpPr>
        <p:spPr>
          <a:xfrm>
            <a:off x="846832" y="6299419"/>
            <a:ext cx="5895478" cy="457176"/>
          </a:xfrm>
          <a:prstGeom prst="rect">
            <a:avLst/>
          </a:prstGeom>
        </p:spPr>
        <p:txBody>
          <a:bodyPr vert="horz" wrap="square" lIns="0" tIns="13335" rIns="0" bIns="0" rtlCol="0">
            <a:spAutoFit/>
          </a:bodyPr>
          <a:lstStyle/>
          <a:p>
            <a:pPr marL="12700">
              <a:spcBef>
                <a:spcPts val="105"/>
              </a:spcBef>
            </a:pPr>
            <a:r>
              <a:rPr sz="1400" b="1" i="1" dirty="0">
                <a:solidFill>
                  <a:prstClr val="black"/>
                </a:solidFill>
                <a:latin typeface="Palatino Linotype"/>
                <a:ea typeface="微软雅黑"/>
              </a:rPr>
              <a:t>Figure credit </a:t>
            </a:r>
            <a:r>
              <a:rPr sz="1400" i="1" dirty="0">
                <a:solidFill>
                  <a:prstClr val="black"/>
                </a:solidFill>
                <a:latin typeface="Palatino Linotype"/>
                <a:ea typeface="微软雅黑"/>
              </a:rPr>
              <a:t>to</a:t>
            </a:r>
            <a:r>
              <a:rPr lang="en-US" sz="1400" i="1" dirty="0">
                <a:solidFill>
                  <a:prstClr val="black"/>
                </a:solidFill>
                <a:latin typeface="Palatino Linotype"/>
                <a:ea typeface="微软雅黑"/>
              </a:rPr>
              <a:t> J. sheng et al. 2020 Adaptive Attentional Network for Few-Shot</a:t>
            </a:r>
          </a:p>
          <a:p>
            <a:pPr marL="12700">
              <a:spcBef>
                <a:spcPts val="105"/>
              </a:spcBef>
            </a:pPr>
            <a:r>
              <a:rPr lang="en-US" sz="1400" i="1" dirty="0">
                <a:solidFill>
                  <a:prstClr val="black"/>
                </a:solidFill>
                <a:latin typeface="Palatino Linotype"/>
                <a:ea typeface="微软雅黑"/>
              </a:rPr>
              <a:t>Knowledge Graph Completion</a:t>
            </a:r>
          </a:p>
        </p:txBody>
      </p:sp>
    </p:spTree>
    <p:extLst>
      <p:ext uri="{BB962C8B-B14F-4D97-AF65-F5344CB8AC3E}">
        <p14:creationId xmlns:p14="http://schemas.microsoft.com/office/powerpoint/2010/main" val="257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4"/>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5"/>
          <a:stretch>
            <a:fillRect/>
          </a:stretch>
        </p:blipFill>
        <p:spPr>
          <a:xfrm>
            <a:off x="10708850" y="33505"/>
            <a:ext cx="1410003" cy="509771"/>
          </a:xfrm>
          <a:prstGeom prst="rect">
            <a:avLst/>
          </a:prstGeom>
          <a:solidFill>
            <a:schemeClr val="bg1"/>
          </a:solidFill>
        </p:spPr>
      </p:pic>
      <p:sp>
        <p:nvSpPr>
          <p:cNvPr id="8" name="object 3">
            <a:extLst>
              <a:ext uri="{FF2B5EF4-FFF2-40B4-BE49-F238E27FC236}">
                <a16:creationId xmlns:a16="http://schemas.microsoft.com/office/drawing/2014/main" id="{F90B2BAA-4284-4F49-A61E-829B7112B265}"/>
              </a:ext>
            </a:extLst>
          </p:cNvPr>
          <p:cNvSpPr txBox="1">
            <a:spLocks/>
          </p:cNvSpPr>
          <p:nvPr/>
        </p:nvSpPr>
        <p:spPr>
          <a:xfrm>
            <a:off x="236236" y="83849"/>
            <a:ext cx="6070296"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pPr>
            <a:r>
              <a:rPr lang="en" altLang="zh-CN" kern="0" spc="5" dirty="0">
                <a:solidFill>
                  <a:schemeClr val="tx1"/>
                </a:solidFill>
              </a:rPr>
              <a:t>Knowledge Graph Embedding</a:t>
            </a:r>
          </a:p>
        </p:txBody>
      </p:sp>
      <mc:AlternateContent xmlns:mc="http://schemas.openxmlformats.org/markup-compatibility/2006" xmlns:a14="http://schemas.microsoft.com/office/drawing/2010/main">
        <mc:Choice Requires="a14">
          <p:sp>
            <p:nvSpPr>
              <p:cNvPr id="9" name="object 5">
                <a:extLst>
                  <a:ext uri="{FF2B5EF4-FFF2-40B4-BE49-F238E27FC236}">
                    <a16:creationId xmlns:a16="http://schemas.microsoft.com/office/drawing/2014/main" id="{7773F9D3-0571-AE42-A19A-1E6C1090DD34}"/>
                  </a:ext>
                </a:extLst>
              </p:cNvPr>
              <p:cNvSpPr txBox="1"/>
              <p:nvPr/>
            </p:nvSpPr>
            <p:spPr>
              <a:xfrm>
                <a:off x="571894" y="977593"/>
                <a:ext cx="6111412" cy="2991203"/>
              </a:xfrm>
              <a:prstGeom prst="rect">
                <a:avLst/>
              </a:prstGeom>
            </p:spPr>
            <p:txBody>
              <a:bodyPr vert="horz" wrap="square" lIns="0" tIns="15875" rIns="0" bIns="0" rtlCol="0">
                <a:spAutoFit/>
              </a:bodyPr>
              <a:lstStyle/>
              <a:p>
                <a:pPr marL="469264" indent="-457200">
                  <a:lnSpc>
                    <a:spcPct val="150000"/>
                  </a:lnSpc>
                  <a:spcBef>
                    <a:spcPts val="125"/>
                  </a:spcBef>
                  <a:buClr>
                    <a:schemeClr val="accent1"/>
                  </a:buClr>
                  <a:buFont typeface="系统字体常规体"/>
                  <a:buChar char="❑"/>
                  <a:tabLst>
                    <a:tab pos="414020" algn="l"/>
                  </a:tabLst>
                </a:pPr>
                <a:r>
                  <a:rPr lang="en" altLang="zh-CN" sz="2800" spc="5" dirty="0">
                    <a:latin typeface="Times New Roman"/>
                    <a:cs typeface="Times New Roman"/>
                  </a:rPr>
                  <a:t>Distance-based model</a:t>
                </a:r>
              </a:p>
              <a:p>
                <a:pPr marL="812164" lvl="1" indent="-342900">
                  <a:spcBef>
                    <a:spcPts val="125"/>
                  </a:spcBef>
                  <a:buClr>
                    <a:schemeClr val="accent1"/>
                  </a:buClr>
                  <a:buFontTx/>
                  <a:buAutoNum type="arabicPeriod"/>
                  <a:tabLst>
                    <a:tab pos="414020" algn="l"/>
                  </a:tabLst>
                </a:pPr>
                <a:r>
                  <a:rPr lang="en" altLang="zh-CN" sz="2400" spc="5" dirty="0">
                    <a:latin typeface="Times New Roman"/>
                    <a:cs typeface="Times New Roman"/>
                  </a:rPr>
                  <a:t>Inspired by the capability observed in Word2vec</a:t>
                </a:r>
                <a:r>
                  <a:rPr kumimoji="1" lang="zh-CN" altLang="en-US" sz="2400" dirty="0">
                    <a:latin typeface="SimSun" panose="02010600030101010101" pitchFamily="2" charset="-122"/>
                    <a:ea typeface="SimSun" panose="02010600030101010101" pitchFamily="2" charset="-122"/>
                  </a:rPr>
                  <a:t> （</a:t>
                </a:r>
                <a14:m>
                  <m:oMath xmlns:m="http://schemas.openxmlformats.org/officeDocument/2006/math">
                    <m:r>
                      <a:rPr lang="en-US" altLang="zh-CN" sz="2400" i="1">
                        <a:latin typeface="Cambria Math" panose="02040503050406030204" pitchFamily="18" charset="0"/>
                      </a:rPr>
                      <m:t>h</m:t>
                    </m:r>
                    <m:r>
                      <a:rPr lang="en-US" altLang="zh-CN" sz="2400" i="1">
                        <a:latin typeface="Cambria Math" panose="02040503050406030204" pitchFamily="18" charset="0"/>
                      </a:rPr>
                      <m:t>+</m:t>
                    </m:r>
                    <m:r>
                      <a:rPr lang="en-US" altLang="zh-CN" sz="2400" i="1">
                        <a:latin typeface="Cambria Math" panose="02040503050406030204" pitchFamily="18" charset="0"/>
                      </a:rPr>
                      <m:t>𝑟</m:t>
                    </m:r>
                    <m:r>
                      <a:rPr lang="en-US" altLang="zh-CN" sz="2400" i="1">
                        <a:latin typeface="Cambria Math" panose="02040503050406030204" pitchFamily="18" charset="0"/>
                      </a:rPr>
                      <m:t>≈</m:t>
                    </m:r>
                    <m:r>
                      <a:rPr lang="en-US" altLang="zh-CN" sz="2400" i="1">
                        <a:latin typeface="Cambria Math" panose="02040503050406030204" pitchFamily="18" charset="0"/>
                      </a:rPr>
                      <m:t>𝑡</m:t>
                    </m:r>
                  </m:oMath>
                </a14:m>
                <a:r>
                  <a:rPr lang="zh-CN" altLang="zh-CN" sz="2400" dirty="0">
                    <a:effectLst/>
                  </a:rPr>
                  <a:t> </a:t>
                </a:r>
                <a:r>
                  <a:rPr kumimoji="1" lang="zh-CN" altLang="en-US" sz="2400" dirty="0">
                    <a:latin typeface="SimSun" panose="02010600030101010101" pitchFamily="2" charset="-122"/>
                    <a:ea typeface="SimSun" panose="02010600030101010101" pitchFamily="2" charset="-122"/>
                  </a:rPr>
                  <a:t>）</a:t>
                </a:r>
                <a:r>
                  <a:rPr kumimoji="1" lang="en-US" altLang="zh-CN" sz="2400" dirty="0">
                    <a:latin typeface="SimSun" panose="02010600030101010101" pitchFamily="2" charset="-122"/>
                    <a:ea typeface="SimSun" panose="02010600030101010101" pitchFamily="2" charset="-122"/>
                  </a:rPr>
                  <a:t>.</a:t>
                </a:r>
              </a:p>
              <a:p>
                <a:pPr marL="812164" lvl="1" indent="-342900">
                  <a:spcBef>
                    <a:spcPts val="125"/>
                  </a:spcBef>
                  <a:buClr>
                    <a:schemeClr val="accent1"/>
                  </a:buClr>
                  <a:buFontTx/>
                  <a:buAutoNum type="arabicPeriod"/>
                  <a:tabLst>
                    <a:tab pos="414020" algn="l"/>
                  </a:tabLst>
                </a:pPr>
                <a:r>
                  <a:rPr lang="en-US" altLang="zh-CN" sz="2400" spc="5" dirty="0">
                    <a:latin typeface="Times New Roman"/>
                    <a:cs typeface="Times New Roman"/>
                  </a:rPr>
                  <a:t>Gradually developed into various space (the complex space or Polar coordinates)</a:t>
                </a:r>
              </a:p>
              <a:p>
                <a:pPr marL="12064">
                  <a:spcBef>
                    <a:spcPts val="125"/>
                  </a:spcBef>
                  <a:buClr>
                    <a:schemeClr val="accent1"/>
                  </a:buClr>
                  <a:tabLst>
                    <a:tab pos="414020" algn="l"/>
                  </a:tabLst>
                </a:pPr>
                <a:r>
                  <a:rPr lang="en" altLang="zh-CN" sz="2600" spc="5" dirty="0">
                    <a:latin typeface="Times New Roman"/>
                    <a:cs typeface="Times New Roman"/>
                  </a:rPr>
                  <a:t>(transE [2013], transR [2016], RotatE [2019])</a:t>
                </a:r>
              </a:p>
              <a:p>
                <a:pPr marL="469264" lvl="1">
                  <a:spcBef>
                    <a:spcPts val="125"/>
                  </a:spcBef>
                  <a:buClr>
                    <a:schemeClr val="accent1"/>
                  </a:buClr>
                  <a:tabLst>
                    <a:tab pos="414020" algn="l"/>
                  </a:tabLst>
                </a:pPr>
                <a:endParaRPr lang="en" altLang="zh-CN" sz="2600" spc="5" dirty="0">
                  <a:latin typeface="Times New Roman"/>
                  <a:cs typeface="Times New Roman"/>
                </a:endParaRPr>
              </a:p>
            </p:txBody>
          </p:sp>
        </mc:Choice>
        <mc:Fallback xmlns="">
          <p:sp>
            <p:nvSpPr>
              <p:cNvPr id="9" name="object 5">
                <a:extLst>
                  <a:ext uri="{FF2B5EF4-FFF2-40B4-BE49-F238E27FC236}">
                    <a16:creationId xmlns:a16="http://schemas.microsoft.com/office/drawing/2014/main" id="{7773F9D3-0571-AE42-A19A-1E6C1090DD34}"/>
                  </a:ext>
                </a:extLst>
              </p:cNvPr>
              <p:cNvSpPr txBox="1">
                <a:spLocks noRot="1" noChangeAspect="1" noMove="1" noResize="1" noEditPoints="1" noAdjustHandles="1" noChangeArrowheads="1" noChangeShapeType="1" noTextEdit="1"/>
              </p:cNvSpPr>
              <p:nvPr/>
            </p:nvSpPr>
            <p:spPr>
              <a:xfrm>
                <a:off x="571894" y="977593"/>
                <a:ext cx="6111412" cy="2991203"/>
              </a:xfrm>
              <a:prstGeom prst="rect">
                <a:avLst/>
              </a:prstGeom>
              <a:blipFill>
                <a:blip r:embed="rId6"/>
                <a:stretch>
                  <a:fillRect l="-3734" r="-2905"/>
                </a:stretch>
              </a:blipFill>
            </p:spPr>
            <p:txBody>
              <a:bodyPr/>
              <a:lstStyle/>
              <a:p>
                <a:r>
                  <a:rPr lang="zh-CN" altLang="en-US">
                    <a:noFill/>
                  </a:rPr>
                  <a:t> </a:t>
                </a:r>
              </a:p>
            </p:txBody>
          </p:sp>
        </mc:Fallback>
      </mc:AlternateContent>
      <p:pic>
        <p:nvPicPr>
          <p:cNvPr id="10" name="图片 20" descr="page14image48554944">
            <a:extLst>
              <a:ext uri="{FF2B5EF4-FFF2-40B4-BE49-F238E27FC236}">
                <a16:creationId xmlns:a16="http://schemas.microsoft.com/office/drawing/2014/main" id="{2AF64FCC-43C4-E84E-99F9-5018F49C8F3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77617" y="3933256"/>
            <a:ext cx="6721796"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图片包含 游戏机, 物体&#10;&#10;描述已自动生成">
            <a:extLst>
              <a:ext uri="{FF2B5EF4-FFF2-40B4-BE49-F238E27FC236}">
                <a16:creationId xmlns:a16="http://schemas.microsoft.com/office/drawing/2014/main" id="{C4929059-D231-E948-B830-FC5C5DF2B150}"/>
              </a:ext>
            </a:extLst>
          </p:cNvPr>
          <p:cNvPicPr/>
          <p:nvPr/>
        </p:nvPicPr>
        <p:blipFill>
          <a:blip r:embed="rId9"/>
          <a:stretch>
            <a:fillRect/>
          </a:stretch>
        </p:blipFill>
        <p:spPr>
          <a:xfrm>
            <a:off x="7105485" y="3922664"/>
            <a:ext cx="5099005" cy="1882195"/>
          </a:xfrm>
          <a:prstGeom prst="rect">
            <a:avLst/>
          </a:prstGeom>
        </p:spPr>
      </p:pic>
      <p:sp>
        <p:nvSpPr>
          <p:cNvPr id="2" name="矩形 1">
            <a:extLst>
              <a:ext uri="{FF2B5EF4-FFF2-40B4-BE49-F238E27FC236}">
                <a16:creationId xmlns:a16="http://schemas.microsoft.com/office/drawing/2014/main" id="{33C9E758-6600-C043-8671-666726E76642}"/>
              </a:ext>
            </a:extLst>
          </p:cNvPr>
          <p:cNvSpPr/>
          <p:nvPr/>
        </p:nvSpPr>
        <p:spPr>
          <a:xfrm>
            <a:off x="2782684" y="1970590"/>
            <a:ext cx="1850961" cy="413013"/>
          </a:xfrm>
          <a:prstGeom prst="rect">
            <a:avLst/>
          </a:prstGeom>
          <a:solidFill>
            <a:srgbClr val="FF0000">
              <a:alpha val="2269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213A0CC5-D625-BF4B-87EA-0EDFB5F59CDD}"/>
              </a:ext>
            </a:extLst>
          </p:cNvPr>
          <p:cNvSpPr/>
          <p:nvPr/>
        </p:nvSpPr>
        <p:spPr>
          <a:xfrm>
            <a:off x="9654988" y="1745888"/>
            <a:ext cx="2232212" cy="341906"/>
          </a:xfrm>
          <a:prstGeom prst="rect">
            <a:avLst/>
          </a:prstGeom>
          <a:solidFill>
            <a:srgbClr val="FF0000">
              <a:alpha val="2269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灯片编号占位符 6">
            <a:extLst>
              <a:ext uri="{FF2B5EF4-FFF2-40B4-BE49-F238E27FC236}">
                <a16:creationId xmlns:a16="http://schemas.microsoft.com/office/drawing/2014/main" id="{10C5B345-D844-CF49-BC9E-B5C0993D6CC8}"/>
              </a:ext>
            </a:extLst>
          </p:cNvPr>
          <p:cNvSpPr>
            <a:spLocks noGrp="1"/>
          </p:cNvSpPr>
          <p:nvPr>
            <p:ph type="sldNum" sz="quarter" idx="12"/>
          </p:nvPr>
        </p:nvSpPr>
        <p:spPr/>
        <p:txBody>
          <a:bodyPr/>
          <a:lstStyle/>
          <a:p>
            <a:fld id="{F60CE8C5-018C-3D49-9E8F-3BA739852C5B}" type="slidenum">
              <a:rPr kumimoji="1" lang="zh-CN" altLang="en-US" smtClean="0"/>
              <a:t>5</a:t>
            </a:fld>
            <a:endParaRPr kumimoji="1" lang="zh-CN" altLang="en-US"/>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B2886C2A-9A4A-D048-A546-22C60BD84BC4}"/>
                  </a:ext>
                </a:extLst>
              </p:cNvPr>
              <p:cNvSpPr/>
              <p:nvPr/>
            </p:nvSpPr>
            <p:spPr>
              <a:xfrm>
                <a:off x="6606988" y="977593"/>
                <a:ext cx="6096000" cy="2654573"/>
              </a:xfrm>
              <a:prstGeom prst="rect">
                <a:avLst/>
              </a:prstGeom>
            </p:spPr>
            <p:txBody>
              <a:bodyPr>
                <a:spAutoFit/>
              </a:bodyPr>
              <a:lstStyle/>
              <a:p>
                <a:pPr marL="469264" indent="-457200">
                  <a:lnSpc>
                    <a:spcPct val="150000"/>
                  </a:lnSpc>
                  <a:spcBef>
                    <a:spcPts val="125"/>
                  </a:spcBef>
                  <a:buClr>
                    <a:schemeClr val="accent1"/>
                  </a:buClr>
                  <a:buFont typeface="系统字体常规体"/>
                  <a:buChar char="❑"/>
                  <a:tabLst>
                    <a:tab pos="414020" algn="l"/>
                  </a:tabLst>
                </a:pPr>
                <a:r>
                  <a:rPr lang="en" altLang="zh-CN" sz="2800" spc="5" dirty="0">
                    <a:latin typeface="Times New Roman"/>
                    <a:cs typeface="Times New Roman"/>
                  </a:rPr>
                  <a:t>Semantic models</a:t>
                </a:r>
              </a:p>
              <a:p>
                <a:pPr marL="812164" lvl="1" indent="-342900">
                  <a:spcBef>
                    <a:spcPts val="125"/>
                  </a:spcBef>
                  <a:buClr>
                    <a:schemeClr val="accent1"/>
                  </a:buClr>
                  <a:buFontTx/>
                  <a:buAutoNum type="arabicPeriod"/>
                  <a:tabLst>
                    <a:tab pos="414020" algn="l"/>
                  </a:tabLst>
                </a:pPr>
                <a:r>
                  <a:rPr lang="en-US" altLang="zh-CN" sz="2400" spc="5" dirty="0">
                    <a:latin typeface="Times New Roman"/>
                    <a:cs typeface="Times New Roman"/>
                  </a:rPr>
                  <a:t>consider the KG as a 3D adjacency matrix</a:t>
                </a:r>
              </a:p>
              <a:p>
                <a:pPr marL="812164" lvl="1" indent="-342900">
                  <a:spcBef>
                    <a:spcPts val="125"/>
                  </a:spcBef>
                  <a:buClr>
                    <a:schemeClr val="accent1"/>
                  </a:buClr>
                  <a:buFontTx/>
                  <a:buAutoNum type="arabicPeriod"/>
                  <a:tabLst>
                    <a:tab pos="414020" algn="l"/>
                  </a:tabLst>
                </a:pPr>
                <a:r>
                  <a:rPr lang="en" altLang="zh-CN" sz="2400" spc="5" dirty="0">
                    <a:latin typeface="Times New Roman"/>
                    <a:cs typeface="Times New Roman"/>
                  </a:rPr>
                  <a:t>score function is computed as a bilinear product </a:t>
                </a:r>
                <a14:m>
                  <m:oMath xmlns:m="http://schemas.openxmlformats.org/officeDocument/2006/math">
                    <m:r>
                      <a:rPr lang="en" altLang="zh-CN" sz="2400" i="1" spc="5">
                        <a:latin typeface="Cambria Math" panose="02040503050406030204" pitchFamily="18" charset="0"/>
                        <a:ea typeface="Cambria Math" panose="02040503050406030204" pitchFamily="18" charset="0"/>
                        <a:cs typeface="Times New Roman"/>
                      </a:rPr>
                      <m:t>∅</m:t>
                    </m:r>
                    <m:d>
                      <m:dPr>
                        <m:ctrlPr>
                          <a:rPr lang="en-US" altLang="zh-CN" sz="2400" i="1" spc="5">
                            <a:latin typeface="Cambria Math" panose="02040503050406030204" pitchFamily="18" charset="0"/>
                            <a:ea typeface="Cambria Math" panose="02040503050406030204" pitchFamily="18" charset="0"/>
                            <a:cs typeface="Times New Roman"/>
                          </a:rPr>
                        </m:ctrlPr>
                      </m:dPr>
                      <m:e>
                        <m:r>
                          <a:rPr lang="en-US" altLang="zh-CN" sz="2400" i="1" spc="5">
                            <a:latin typeface="Cambria Math" panose="02040503050406030204" pitchFamily="18" charset="0"/>
                            <a:ea typeface="Cambria Math" panose="02040503050406030204" pitchFamily="18" charset="0"/>
                            <a:cs typeface="Times New Roman"/>
                          </a:rPr>
                          <m:t>h</m:t>
                        </m:r>
                        <m:r>
                          <a:rPr lang="en-US" altLang="zh-CN" sz="2400" i="1" spc="5">
                            <a:latin typeface="Cambria Math" panose="02040503050406030204" pitchFamily="18" charset="0"/>
                            <a:ea typeface="Cambria Math" panose="02040503050406030204" pitchFamily="18" charset="0"/>
                            <a:cs typeface="Times New Roman"/>
                          </a:rPr>
                          <m:t>,</m:t>
                        </m:r>
                        <m:r>
                          <a:rPr lang="en-US" altLang="zh-CN" sz="2400" i="1" spc="5">
                            <a:latin typeface="Cambria Math" panose="02040503050406030204" pitchFamily="18" charset="0"/>
                            <a:ea typeface="Cambria Math" panose="02040503050406030204" pitchFamily="18" charset="0"/>
                            <a:cs typeface="Times New Roman"/>
                          </a:rPr>
                          <m:t>𝑟</m:t>
                        </m:r>
                        <m:r>
                          <a:rPr lang="en-US" altLang="zh-CN" sz="2400" i="1" spc="5">
                            <a:latin typeface="Cambria Math" panose="02040503050406030204" pitchFamily="18" charset="0"/>
                            <a:ea typeface="Cambria Math" panose="02040503050406030204" pitchFamily="18" charset="0"/>
                            <a:cs typeface="Times New Roman"/>
                          </a:rPr>
                          <m:t>,</m:t>
                        </m:r>
                        <m:r>
                          <a:rPr lang="en-US" altLang="zh-CN" sz="2400" i="1" spc="5">
                            <a:latin typeface="Cambria Math" panose="02040503050406030204" pitchFamily="18" charset="0"/>
                            <a:ea typeface="Cambria Math" panose="02040503050406030204" pitchFamily="18" charset="0"/>
                            <a:cs typeface="Times New Roman"/>
                          </a:rPr>
                          <m:t>𝑡</m:t>
                        </m:r>
                      </m:e>
                    </m:d>
                    <m:r>
                      <a:rPr lang="en-US" altLang="zh-CN" sz="2400" i="1" spc="5">
                        <a:latin typeface="Cambria Math" panose="02040503050406030204" pitchFamily="18" charset="0"/>
                        <a:ea typeface="Cambria Math" panose="02040503050406030204" pitchFamily="18" charset="0"/>
                        <a:cs typeface="Times New Roman"/>
                      </a:rPr>
                      <m:t>=</m:t>
                    </m:r>
                    <m:r>
                      <a:rPr lang="en-US" altLang="zh-CN" sz="2400" i="1" spc="5">
                        <a:latin typeface="Cambria Math" panose="02040503050406030204" pitchFamily="18" charset="0"/>
                        <a:ea typeface="Cambria Math" panose="02040503050406030204" pitchFamily="18" charset="0"/>
                        <a:cs typeface="Times New Roman"/>
                      </a:rPr>
                      <m:t>h</m:t>
                    </m:r>
                    <m:r>
                      <a:rPr lang="en-US" altLang="zh-CN" sz="2400" i="1" spc="5">
                        <a:latin typeface="Cambria Math" panose="02040503050406030204" pitchFamily="18" charset="0"/>
                        <a:ea typeface="Cambria Math" panose="02040503050406030204" pitchFamily="18" charset="0"/>
                        <a:cs typeface="Times New Roman"/>
                      </a:rPr>
                      <m:t>×</m:t>
                    </m:r>
                    <m:r>
                      <a:rPr lang="en-US" altLang="zh-CN" sz="2400" i="1" spc="5">
                        <a:latin typeface="Cambria Math" panose="02040503050406030204" pitchFamily="18" charset="0"/>
                        <a:ea typeface="Cambria Math" panose="02040503050406030204" pitchFamily="18" charset="0"/>
                        <a:cs typeface="Times New Roman"/>
                      </a:rPr>
                      <m:t>𝑟</m:t>
                    </m:r>
                    <m:r>
                      <a:rPr lang="en-US" altLang="zh-CN" sz="2400" i="1" spc="5">
                        <a:latin typeface="Cambria Math" panose="02040503050406030204" pitchFamily="18" charset="0"/>
                        <a:ea typeface="Cambria Math" panose="02040503050406030204" pitchFamily="18" charset="0"/>
                        <a:cs typeface="Times New Roman"/>
                      </a:rPr>
                      <m:t>×</m:t>
                    </m:r>
                    <m:r>
                      <a:rPr lang="en-US" altLang="zh-CN" sz="2400" i="1" spc="5">
                        <a:latin typeface="Cambria Math" panose="02040503050406030204" pitchFamily="18" charset="0"/>
                        <a:ea typeface="Cambria Math" panose="02040503050406030204" pitchFamily="18" charset="0"/>
                        <a:cs typeface="Times New Roman"/>
                      </a:rPr>
                      <m:t>𝑡</m:t>
                    </m:r>
                  </m:oMath>
                </a14:m>
                <a:endParaRPr lang="en-US" altLang="zh-CN" sz="2400" spc="5" dirty="0">
                  <a:latin typeface="Times New Roman"/>
                  <a:cs typeface="Times New Roman"/>
                </a:endParaRPr>
              </a:p>
              <a:p>
                <a:pPr marL="469264" lvl="1">
                  <a:spcBef>
                    <a:spcPts val="125"/>
                  </a:spcBef>
                  <a:buClr>
                    <a:schemeClr val="accent1"/>
                  </a:buClr>
                  <a:tabLst>
                    <a:tab pos="414020" algn="l"/>
                  </a:tabLst>
                </a:pPr>
                <a:r>
                  <a:rPr lang="en-US" altLang="zh-CN" sz="2400" spc="5" dirty="0">
                    <a:latin typeface="Times New Roman"/>
                    <a:cs typeface="Times New Roman"/>
                  </a:rPr>
                  <a:t>(DistMult [2015], </a:t>
                </a:r>
                <a:r>
                  <a:rPr lang="en" altLang="zh-CN" sz="2400" spc="5" dirty="0">
                    <a:latin typeface="Times New Roman"/>
                    <a:cs typeface="Times New Roman"/>
                  </a:rPr>
                  <a:t>ComplexE [2016]</a:t>
                </a:r>
                <a:r>
                  <a:rPr lang="en-US" altLang="zh-CN" sz="2400" spc="5" dirty="0">
                    <a:latin typeface="Times New Roman"/>
                    <a:cs typeface="Times New Roman"/>
                  </a:rPr>
                  <a:t>)</a:t>
                </a:r>
              </a:p>
            </p:txBody>
          </p:sp>
        </mc:Choice>
        <mc:Fallback xmlns="">
          <p:sp>
            <p:nvSpPr>
              <p:cNvPr id="16" name="矩形 15">
                <a:extLst>
                  <a:ext uri="{FF2B5EF4-FFF2-40B4-BE49-F238E27FC236}">
                    <a16:creationId xmlns:a16="http://schemas.microsoft.com/office/drawing/2014/main" id="{B2886C2A-9A4A-D048-A546-22C60BD84BC4}"/>
                  </a:ext>
                </a:extLst>
              </p:cNvPr>
              <p:cNvSpPr>
                <a:spLocks noRot="1" noChangeAspect="1" noMove="1" noResize="1" noEditPoints="1" noAdjustHandles="1" noChangeArrowheads="1" noChangeShapeType="1" noTextEdit="1"/>
              </p:cNvSpPr>
              <p:nvPr/>
            </p:nvSpPr>
            <p:spPr>
              <a:xfrm>
                <a:off x="6606988" y="977593"/>
                <a:ext cx="6096000" cy="2654573"/>
              </a:xfrm>
              <a:prstGeom prst="rect">
                <a:avLst/>
              </a:prstGeom>
              <a:blipFill>
                <a:blip r:embed="rId10"/>
                <a:stretch>
                  <a:fillRect l="-2287" b="-3318"/>
                </a:stretch>
              </a:blipFill>
            </p:spPr>
            <p:txBody>
              <a:bodyPr/>
              <a:lstStyle/>
              <a:p>
                <a:r>
                  <a:rPr lang="zh-CN" altLang="en-US">
                    <a:noFill/>
                  </a:rPr>
                  <a:t> </a:t>
                </a:r>
              </a:p>
            </p:txBody>
          </p:sp>
        </mc:Fallback>
      </mc:AlternateContent>
      <p:sp>
        <p:nvSpPr>
          <p:cNvPr id="18" name="object 8">
            <a:extLst>
              <a:ext uri="{FF2B5EF4-FFF2-40B4-BE49-F238E27FC236}">
                <a16:creationId xmlns:a16="http://schemas.microsoft.com/office/drawing/2014/main" id="{11E6E17F-B292-6C49-9451-1BF4E876EF74}"/>
              </a:ext>
            </a:extLst>
          </p:cNvPr>
          <p:cNvSpPr txBox="1"/>
          <p:nvPr/>
        </p:nvSpPr>
        <p:spPr>
          <a:xfrm>
            <a:off x="760425" y="6185317"/>
            <a:ext cx="5895478" cy="444352"/>
          </a:xfrm>
          <a:prstGeom prst="rect">
            <a:avLst/>
          </a:prstGeom>
        </p:spPr>
        <p:txBody>
          <a:bodyPr vert="horz" wrap="square" lIns="0" tIns="13335" rIns="0" bIns="0" rtlCol="0">
            <a:spAutoFit/>
          </a:bodyPr>
          <a:lstStyle/>
          <a:p>
            <a:pPr marL="12700">
              <a:spcBef>
                <a:spcPts val="105"/>
              </a:spcBef>
            </a:pPr>
            <a:r>
              <a:rPr sz="1400" b="1" i="1" dirty="0">
                <a:solidFill>
                  <a:prstClr val="black"/>
                </a:solidFill>
                <a:latin typeface="Palatino Linotype"/>
                <a:ea typeface="微软雅黑"/>
              </a:rPr>
              <a:t>Figure credit </a:t>
            </a:r>
            <a:r>
              <a:rPr sz="1400" i="1" dirty="0">
                <a:solidFill>
                  <a:prstClr val="black"/>
                </a:solidFill>
                <a:latin typeface="Palatino Linotype"/>
                <a:ea typeface="微软雅黑"/>
              </a:rPr>
              <a:t>to</a:t>
            </a:r>
            <a:r>
              <a:rPr lang="en-US" sz="1400" i="1" dirty="0">
                <a:solidFill>
                  <a:prstClr val="black"/>
                </a:solidFill>
                <a:latin typeface="Palatino Linotype"/>
                <a:ea typeface="微软雅黑"/>
              </a:rPr>
              <a:t> S. Ji’s survey (A Survey on Knowledge Graphs: Representation, Acquisition and Applications)</a:t>
            </a:r>
            <a:endParaRPr sz="1400" i="1" dirty="0">
              <a:solidFill>
                <a:prstClr val="black"/>
              </a:solidFill>
              <a:latin typeface="Palatino Linotype"/>
              <a:ea typeface="微软雅黑"/>
            </a:endParaRPr>
          </a:p>
        </p:txBody>
      </p:sp>
      <p:sp>
        <p:nvSpPr>
          <p:cNvPr id="19" name="object 8">
            <a:extLst>
              <a:ext uri="{FF2B5EF4-FFF2-40B4-BE49-F238E27FC236}">
                <a16:creationId xmlns:a16="http://schemas.microsoft.com/office/drawing/2014/main" id="{B592A8ED-3372-A248-BBF0-A4F1BD23C462}"/>
              </a:ext>
            </a:extLst>
          </p:cNvPr>
          <p:cNvSpPr txBox="1"/>
          <p:nvPr/>
        </p:nvSpPr>
        <p:spPr>
          <a:xfrm>
            <a:off x="7248699" y="6009698"/>
            <a:ext cx="5237714" cy="900888"/>
          </a:xfrm>
          <a:prstGeom prst="rect">
            <a:avLst/>
          </a:prstGeom>
        </p:spPr>
        <p:txBody>
          <a:bodyPr vert="horz" wrap="square" lIns="0" tIns="13335" rIns="0" bIns="0" rtlCol="0">
            <a:spAutoFit/>
          </a:bodyPr>
          <a:lstStyle/>
          <a:p>
            <a:pPr marL="12700">
              <a:spcBef>
                <a:spcPts val="105"/>
              </a:spcBef>
            </a:pPr>
            <a:r>
              <a:rPr sz="1400" b="1" i="1" dirty="0">
                <a:solidFill>
                  <a:prstClr val="black"/>
                </a:solidFill>
                <a:latin typeface="Palatino Linotype"/>
                <a:ea typeface="微软雅黑"/>
              </a:rPr>
              <a:t>Figure credit </a:t>
            </a:r>
            <a:r>
              <a:rPr sz="1400" i="1" dirty="0">
                <a:solidFill>
                  <a:prstClr val="black"/>
                </a:solidFill>
                <a:latin typeface="Palatino Linotype"/>
                <a:ea typeface="微软雅黑"/>
              </a:rPr>
              <a:t>to</a:t>
            </a:r>
            <a:r>
              <a:rPr lang="en-US" sz="1400" i="1" dirty="0">
                <a:solidFill>
                  <a:prstClr val="black"/>
                </a:solidFill>
                <a:latin typeface="Palatino Linotype"/>
                <a:ea typeface="微软雅黑"/>
              </a:rPr>
              <a:t> Z. Sun et al. 2019 ICLR ROTATE: KNOWLEDGE GRAPH EMBEDDING BY RELATIONAL</a:t>
            </a:r>
          </a:p>
          <a:p>
            <a:pPr marL="12700">
              <a:spcBef>
                <a:spcPts val="105"/>
              </a:spcBef>
            </a:pPr>
            <a:r>
              <a:rPr lang="en-US" sz="1400" i="1" dirty="0">
                <a:solidFill>
                  <a:prstClr val="black"/>
                </a:solidFill>
                <a:latin typeface="Palatino Linotype"/>
                <a:ea typeface="微软雅黑"/>
              </a:rPr>
              <a:t>ROTATION IN COMPLEX SPACE</a:t>
            </a:r>
          </a:p>
          <a:p>
            <a:pPr marL="12700">
              <a:spcBef>
                <a:spcPts val="105"/>
              </a:spcBef>
            </a:pPr>
            <a:endParaRPr lang="en-US" sz="1400" i="1" dirty="0">
              <a:solidFill>
                <a:prstClr val="black"/>
              </a:solidFill>
              <a:latin typeface="Palatino Linotype"/>
              <a:ea typeface="微软雅黑"/>
            </a:endParaRPr>
          </a:p>
        </p:txBody>
      </p:sp>
    </p:spTree>
    <p:custDataLst>
      <p:tags r:id="rId1"/>
    </p:custDataLst>
    <p:extLst>
      <p:ext uri="{BB962C8B-B14F-4D97-AF65-F5344CB8AC3E}">
        <p14:creationId xmlns:p14="http://schemas.microsoft.com/office/powerpoint/2010/main" val="23363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4"/>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5"/>
          <a:stretch>
            <a:fillRect/>
          </a:stretch>
        </p:blipFill>
        <p:spPr>
          <a:xfrm>
            <a:off x="10708850" y="33505"/>
            <a:ext cx="1410003" cy="509771"/>
          </a:xfrm>
          <a:prstGeom prst="rect">
            <a:avLst/>
          </a:prstGeom>
          <a:solidFill>
            <a:schemeClr val="bg1"/>
          </a:solidFill>
        </p:spPr>
      </p:pic>
      <p:sp>
        <p:nvSpPr>
          <p:cNvPr id="8" name="object 3">
            <a:extLst>
              <a:ext uri="{FF2B5EF4-FFF2-40B4-BE49-F238E27FC236}">
                <a16:creationId xmlns:a16="http://schemas.microsoft.com/office/drawing/2014/main" id="{F90B2BAA-4284-4F49-A61E-829B7112B265}"/>
              </a:ext>
            </a:extLst>
          </p:cNvPr>
          <p:cNvSpPr txBox="1">
            <a:spLocks/>
          </p:cNvSpPr>
          <p:nvPr/>
        </p:nvSpPr>
        <p:spPr>
          <a:xfrm>
            <a:off x="236236" y="83849"/>
            <a:ext cx="6070296"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pPr>
            <a:r>
              <a:rPr lang="en" altLang="zh-CN" kern="0" spc="5" dirty="0">
                <a:solidFill>
                  <a:schemeClr val="tx1"/>
                </a:solidFill>
              </a:rPr>
              <a:t>Knowledge Graph Embedding</a:t>
            </a:r>
          </a:p>
        </p:txBody>
      </p:sp>
      <p:sp>
        <p:nvSpPr>
          <p:cNvPr id="9" name="object 5">
            <a:extLst>
              <a:ext uri="{FF2B5EF4-FFF2-40B4-BE49-F238E27FC236}">
                <a16:creationId xmlns:a16="http://schemas.microsoft.com/office/drawing/2014/main" id="{7773F9D3-0571-AE42-A19A-1E6C1090DD34}"/>
              </a:ext>
            </a:extLst>
          </p:cNvPr>
          <p:cNvSpPr txBox="1"/>
          <p:nvPr/>
        </p:nvSpPr>
        <p:spPr>
          <a:xfrm>
            <a:off x="571893" y="977593"/>
            <a:ext cx="7632547" cy="2960426"/>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Neural network based models </a:t>
            </a:r>
          </a:p>
          <a:p>
            <a:pPr marL="812164" lvl="1" indent="-342900">
              <a:spcBef>
                <a:spcPts val="125"/>
              </a:spcBef>
              <a:buClr>
                <a:schemeClr val="accent1"/>
              </a:buClr>
              <a:buFontTx/>
              <a:buAutoNum type="arabicPeriod"/>
              <a:tabLst>
                <a:tab pos="414020" algn="l"/>
              </a:tabLst>
            </a:pPr>
            <a:r>
              <a:rPr lang="en-US" altLang="zh-CN" sz="2800" spc="5" dirty="0">
                <a:latin typeface="Times New Roman"/>
                <a:cs typeface="Times New Roman"/>
              </a:rPr>
              <a:t>leverage 2D convolution network to model the interaction. </a:t>
            </a:r>
          </a:p>
          <a:p>
            <a:pPr marL="812164" lvl="1" indent="-342900">
              <a:spcBef>
                <a:spcPts val="125"/>
              </a:spcBef>
              <a:buClr>
                <a:schemeClr val="accent1"/>
              </a:buClr>
              <a:buFontTx/>
              <a:buAutoNum type="arabicPeriod"/>
              <a:tabLst>
                <a:tab pos="414020" algn="l"/>
              </a:tabLst>
            </a:pPr>
            <a:r>
              <a:rPr lang="en-US" altLang="zh-CN" sz="2800" spc="5" dirty="0">
                <a:latin typeface="Times New Roman"/>
                <a:cs typeface="Times New Roman"/>
              </a:rPr>
              <a:t>GCN constructs the encoder-decoder paradigm in knowledge graph completion.</a:t>
            </a:r>
          </a:p>
          <a:p>
            <a:pPr marL="812164" lvl="1" indent="-342900">
              <a:spcBef>
                <a:spcPts val="125"/>
              </a:spcBef>
              <a:buClr>
                <a:schemeClr val="accent1"/>
              </a:buClr>
              <a:buFontTx/>
              <a:buAutoNum type="arabicPeriod"/>
              <a:tabLst>
                <a:tab pos="414020" algn="l"/>
              </a:tabLst>
            </a:pPr>
            <a:endParaRPr lang="en-US" altLang="zh-CN" spc="5" dirty="0">
              <a:latin typeface="Times New Roman"/>
              <a:cs typeface="Times New Roman"/>
            </a:endParaRPr>
          </a:p>
          <a:p>
            <a:pPr marL="469264" lvl="1">
              <a:spcBef>
                <a:spcPts val="125"/>
              </a:spcBef>
              <a:buClr>
                <a:schemeClr val="accent1"/>
              </a:buClr>
              <a:tabLst>
                <a:tab pos="414020" algn="l"/>
              </a:tabLst>
            </a:pPr>
            <a:endParaRPr lang="en" altLang="zh-CN" sz="2600" spc="5" dirty="0">
              <a:latin typeface="Times New Roman"/>
              <a:cs typeface="Times New Roman"/>
            </a:endParaRPr>
          </a:p>
        </p:txBody>
      </p:sp>
      <p:pic>
        <p:nvPicPr>
          <p:cNvPr id="12" name="图片 11" descr="图示&#10;&#10;描述已自动生成">
            <a:extLst>
              <a:ext uri="{FF2B5EF4-FFF2-40B4-BE49-F238E27FC236}">
                <a16:creationId xmlns:a16="http://schemas.microsoft.com/office/drawing/2014/main" id="{1CCF1855-2813-4B4A-A60D-E8D9D2BCFF5C}"/>
              </a:ext>
            </a:extLst>
          </p:cNvPr>
          <p:cNvPicPr/>
          <p:nvPr/>
        </p:nvPicPr>
        <p:blipFill>
          <a:blip r:embed="rId6"/>
          <a:stretch>
            <a:fillRect/>
          </a:stretch>
        </p:blipFill>
        <p:spPr>
          <a:xfrm>
            <a:off x="7593302" y="2764817"/>
            <a:ext cx="4475236" cy="2616594"/>
          </a:xfrm>
          <a:prstGeom prst="rect">
            <a:avLst/>
          </a:prstGeom>
        </p:spPr>
      </p:pic>
      <mc:AlternateContent xmlns:mc="http://schemas.openxmlformats.org/markup-compatibility/2006" xmlns:a14="http://schemas.microsoft.com/office/drawing/2010/main">
        <mc:Choice Requires="a14">
          <p:sp>
            <p:nvSpPr>
              <p:cNvPr id="14" name="object 3">
                <a:extLst>
                  <a:ext uri="{FF2B5EF4-FFF2-40B4-BE49-F238E27FC236}">
                    <a16:creationId xmlns:a16="http://schemas.microsoft.com/office/drawing/2014/main" id="{28EC578C-6CB6-8542-A3E0-1BAE2F9895BB}"/>
                  </a:ext>
                </a:extLst>
              </p:cNvPr>
              <p:cNvSpPr txBox="1">
                <a:spLocks/>
              </p:cNvSpPr>
              <p:nvPr/>
            </p:nvSpPr>
            <p:spPr>
              <a:xfrm>
                <a:off x="518452" y="5618745"/>
                <a:ext cx="8611655" cy="1039195"/>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algn="ctr">
                  <a:spcBef>
                    <a:spcPts val="105"/>
                  </a:spcBef>
                </a:pPr>
                <a:r>
                  <a:rPr lang="en" altLang="zh-CN" kern="0" spc="5" dirty="0">
                    <a:solidFill>
                      <a:srgbClr val="C00000"/>
                    </a:solidFill>
                  </a:rPr>
                  <a:t>Define a score function and make sure </a:t>
                </a:r>
                <a:endParaRPr lang="en" altLang="zh-CN" dirty="0">
                  <a:solidFill>
                    <a:srgbClr val="C00000"/>
                  </a:solidFill>
                </a:endParaRPr>
              </a:p>
              <a:p>
                <a:pPr marL="12700" lvl="0" algn="ctr">
                  <a:spcBef>
                    <a:spcPts val="105"/>
                  </a:spcBef>
                </a:pPr>
                <a:r>
                  <a:rPr lang="en" altLang="zh-CN" kern="0" spc="5" dirty="0">
                    <a:solidFill>
                      <a:srgbClr val="C00000"/>
                    </a:solidFill>
                  </a:rPr>
                  <a:t> </a:t>
                </a:r>
                <a14:m>
                  <m:oMath xmlns:m="http://schemas.openxmlformats.org/officeDocument/2006/math">
                    <m:sSub>
                      <m:sSubPr>
                        <m:ctrlPr>
                          <a:rPr lang="en" altLang="zh-CN" i="1" kern="0" spc="5" smtClean="0">
                            <a:solidFill>
                              <a:srgbClr val="C00000"/>
                            </a:solidFill>
                            <a:latin typeface="Cambria Math" panose="02040503050406030204" pitchFamily="18" charset="0"/>
                          </a:rPr>
                        </m:ctrlPr>
                      </m:sSubPr>
                      <m:e>
                        <m:r>
                          <a:rPr lang="en-US" altLang="zh-CN" b="1" i="1" kern="0" spc="5" smtClean="0">
                            <a:solidFill>
                              <a:srgbClr val="C00000"/>
                            </a:solidFill>
                            <a:latin typeface="Cambria Math" panose="02040503050406030204" pitchFamily="18" charset="0"/>
                          </a:rPr>
                          <m:t>𝑺</m:t>
                        </m:r>
                      </m:e>
                      <m:sub>
                        <m:r>
                          <a:rPr lang="en-US" altLang="zh-CN" b="1" i="1" kern="0" spc="5" smtClean="0">
                            <a:solidFill>
                              <a:srgbClr val="C00000"/>
                            </a:solidFill>
                            <a:latin typeface="Cambria Math" panose="02040503050406030204" pitchFamily="18" charset="0"/>
                          </a:rPr>
                          <m:t>𝒑𝒐𝒔</m:t>
                        </m:r>
                      </m:sub>
                    </m:sSub>
                    <m:r>
                      <a:rPr lang="en-US" altLang="zh-CN" b="1" i="1" kern="0" spc="5" smtClean="0">
                        <a:solidFill>
                          <a:srgbClr val="C00000"/>
                        </a:solidFill>
                        <a:latin typeface="Cambria Math" panose="02040503050406030204" pitchFamily="18" charset="0"/>
                      </a:rPr>
                      <m:t>&gt;</m:t>
                    </m:r>
                    <m:sSub>
                      <m:sSubPr>
                        <m:ctrlPr>
                          <a:rPr lang="en" altLang="zh-CN" i="1" kern="0" spc="5">
                            <a:solidFill>
                              <a:srgbClr val="C00000"/>
                            </a:solidFill>
                            <a:latin typeface="Cambria Math" panose="02040503050406030204" pitchFamily="18" charset="0"/>
                          </a:rPr>
                        </m:ctrlPr>
                      </m:sSubPr>
                      <m:e>
                        <m:r>
                          <a:rPr lang="en-US" altLang="zh-CN" i="1" kern="0" spc="5">
                            <a:solidFill>
                              <a:srgbClr val="C00000"/>
                            </a:solidFill>
                            <a:latin typeface="Cambria Math" panose="02040503050406030204" pitchFamily="18" charset="0"/>
                          </a:rPr>
                          <m:t>𝑺</m:t>
                        </m:r>
                      </m:e>
                      <m:sub>
                        <m:r>
                          <a:rPr lang="en-US" altLang="zh-CN" b="1" i="1" kern="0" spc="5" smtClean="0">
                            <a:solidFill>
                              <a:srgbClr val="C00000"/>
                            </a:solidFill>
                            <a:latin typeface="Cambria Math" panose="02040503050406030204" pitchFamily="18" charset="0"/>
                          </a:rPr>
                          <m:t>𝒏𝒆𝒈</m:t>
                        </m:r>
                      </m:sub>
                    </m:sSub>
                  </m:oMath>
                </a14:m>
                <a:endParaRPr lang="en" altLang="zh-CN" kern="0" spc="5" dirty="0">
                  <a:solidFill>
                    <a:srgbClr val="C00000"/>
                  </a:solidFill>
                </a:endParaRPr>
              </a:p>
            </p:txBody>
          </p:sp>
        </mc:Choice>
        <mc:Fallback xmlns="">
          <p:sp>
            <p:nvSpPr>
              <p:cNvPr id="14" name="object 3">
                <a:extLst>
                  <a:ext uri="{FF2B5EF4-FFF2-40B4-BE49-F238E27FC236}">
                    <a16:creationId xmlns:a16="http://schemas.microsoft.com/office/drawing/2014/main" id="{28EC578C-6CB6-8542-A3E0-1BAE2F9895BB}"/>
                  </a:ext>
                </a:extLst>
              </p:cNvPr>
              <p:cNvSpPr txBox="1">
                <a:spLocks noRot="1" noChangeAspect="1" noMove="1" noResize="1" noEditPoints="1" noAdjustHandles="1" noChangeArrowheads="1" noChangeShapeType="1" noTextEdit="1"/>
              </p:cNvSpPr>
              <p:nvPr/>
            </p:nvSpPr>
            <p:spPr>
              <a:xfrm>
                <a:off x="518452" y="5618745"/>
                <a:ext cx="8611655" cy="1039195"/>
              </a:xfrm>
              <a:prstGeom prst="rect">
                <a:avLst/>
              </a:prstGeom>
              <a:blipFill>
                <a:blip r:embed="rId7"/>
                <a:stretch>
                  <a:fillRect t="-10843" b="-9639"/>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14744188-8DD1-5A45-BB42-7555B5EC0617}"/>
              </a:ext>
            </a:extLst>
          </p:cNvPr>
          <p:cNvSpPr/>
          <p:nvPr/>
        </p:nvSpPr>
        <p:spPr>
          <a:xfrm>
            <a:off x="4232080" y="2318607"/>
            <a:ext cx="3972359" cy="446209"/>
          </a:xfrm>
          <a:prstGeom prst="rect">
            <a:avLst/>
          </a:prstGeom>
          <a:solidFill>
            <a:srgbClr val="FF0000">
              <a:alpha val="2269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灯片编号占位符 6">
            <a:extLst>
              <a:ext uri="{FF2B5EF4-FFF2-40B4-BE49-F238E27FC236}">
                <a16:creationId xmlns:a16="http://schemas.microsoft.com/office/drawing/2014/main" id="{10C5B345-D844-CF49-BC9E-B5C0993D6CC8}"/>
              </a:ext>
            </a:extLst>
          </p:cNvPr>
          <p:cNvSpPr>
            <a:spLocks noGrp="1"/>
          </p:cNvSpPr>
          <p:nvPr>
            <p:ph type="sldNum" sz="quarter" idx="12"/>
          </p:nvPr>
        </p:nvSpPr>
        <p:spPr/>
        <p:txBody>
          <a:bodyPr/>
          <a:lstStyle/>
          <a:p>
            <a:fld id="{F60CE8C5-018C-3D49-9E8F-3BA739852C5B}" type="slidenum">
              <a:rPr kumimoji="1" lang="zh-CN" altLang="en-US" smtClean="0"/>
              <a:t>6</a:t>
            </a:fld>
            <a:endParaRPr kumimoji="1" lang="zh-CN" altLang="en-US"/>
          </a:p>
        </p:txBody>
      </p:sp>
      <p:pic>
        <p:nvPicPr>
          <p:cNvPr id="3" name="图片 2">
            <a:extLst>
              <a:ext uri="{FF2B5EF4-FFF2-40B4-BE49-F238E27FC236}">
                <a16:creationId xmlns:a16="http://schemas.microsoft.com/office/drawing/2014/main" id="{23E73599-7766-DB47-B179-C036C1BFADEB}"/>
              </a:ext>
            </a:extLst>
          </p:cNvPr>
          <p:cNvPicPr>
            <a:picLocks noChangeAspect="1"/>
          </p:cNvPicPr>
          <p:nvPr/>
        </p:nvPicPr>
        <p:blipFill>
          <a:blip r:embed="rId8"/>
          <a:stretch>
            <a:fillRect/>
          </a:stretch>
        </p:blipFill>
        <p:spPr>
          <a:xfrm>
            <a:off x="236236" y="3293889"/>
            <a:ext cx="6791288" cy="2073850"/>
          </a:xfrm>
          <a:prstGeom prst="rect">
            <a:avLst/>
          </a:prstGeom>
        </p:spPr>
      </p:pic>
      <p:sp>
        <p:nvSpPr>
          <p:cNvPr id="2" name="矩形 1">
            <a:extLst>
              <a:ext uri="{FF2B5EF4-FFF2-40B4-BE49-F238E27FC236}">
                <a16:creationId xmlns:a16="http://schemas.microsoft.com/office/drawing/2014/main" id="{55E9F3DB-1F1C-FA4E-9EEA-84C0D5B0AD2A}"/>
              </a:ext>
            </a:extLst>
          </p:cNvPr>
          <p:cNvSpPr/>
          <p:nvPr/>
        </p:nvSpPr>
        <p:spPr>
          <a:xfrm>
            <a:off x="8328178" y="1375483"/>
            <a:ext cx="3740360" cy="1384995"/>
          </a:xfrm>
          <a:prstGeom prst="rect">
            <a:avLst/>
          </a:prstGeom>
        </p:spPr>
        <p:txBody>
          <a:bodyPr wrap="square">
            <a:spAutoFit/>
          </a:bodyPr>
          <a:lstStyle/>
          <a:p>
            <a:r>
              <a:rPr lang="en-US" altLang="zh-CN" sz="2800" spc="5" dirty="0">
                <a:latin typeface="Times New Roman"/>
                <a:cs typeface="Times New Roman"/>
              </a:rPr>
              <a:t>(ConvE [2018], SACN [2019], </a:t>
            </a:r>
          </a:p>
          <a:p>
            <a:r>
              <a:rPr lang="en" altLang="zh-CN" sz="2800" spc="5" dirty="0" err="1">
                <a:latin typeface="Times New Roman"/>
                <a:cs typeface="Times New Roman"/>
              </a:rPr>
              <a:t>CompGCN</a:t>
            </a:r>
            <a:r>
              <a:rPr lang="en" altLang="zh-CN" sz="2800" spc="5" dirty="0">
                <a:latin typeface="Times New Roman"/>
                <a:cs typeface="Times New Roman"/>
              </a:rPr>
              <a:t> [2020]) </a:t>
            </a:r>
            <a:endParaRPr lang="zh-CN" altLang="en-US" sz="2800" dirty="0"/>
          </a:p>
        </p:txBody>
      </p:sp>
    </p:spTree>
    <p:custDataLst>
      <p:tags r:id="rId1"/>
    </p:custDataLst>
    <p:extLst>
      <p:ext uri="{BB962C8B-B14F-4D97-AF65-F5344CB8AC3E}">
        <p14:creationId xmlns:p14="http://schemas.microsoft.com/office/powerpoint/2010/main" val="4001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2205306"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defRPr/>
            </a:pPr>
            <a:r>
              <a:rPr lang="en" altLang="zh-CN" spc="-5" dirty="0">
                <a:solidFill>
                  <a:schemeClr val="tx1"/>
                </a:solidFill>
              </a:rPr>
              <a:t>Drawbacks</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10" name="图片 9">
            <a:extLst>
              <a:ext uri="{FF2B5EF4-FFF2-40B4-BE49-F238E27FC236}">
                <a16:creationId xmlns:a16="http://schemas.microsoft.com/office/drawing/2014/main" id="{2C76CC2F-0CD8-274B-91FC-61097D3E8EED}"/>
              </a:ext>
            </a:extLst>
          </p:cNvPr>
          <p:cNvPicPr>
            <a:picLocks noChangeAspect="1"/>
          </p:cNvPicPr>
          <p:nvPr/>
        </p:nvPicPr>
        <p:blipFill>
          <a:blip r:embed="rId5"/>
          <a:stretch>
            <a:fillRect/>
          </a:stretch>
        </p:blipFill>
        <p:spPr>
          <a:xfrm>
            <a:off x="6498669" y="1174006"/>
            <a:ext cx="5693331" cy="4509987"/>
          </a:xfrm>
          <a:prstGeom prst="rect">
            <a:avLst/>
          </a:prstGeom>
        </p:spPr>
      </p:pic>
      <p:sp>
        <p:nvSpPr>
          <p:cNvPr id="11" name="object 5">
            <a:extLst>
              <a:ext uri="{FF2B5EF4-FFF2-40B4-BE49-F238E27FC236}">
                <a16:creationId xmlns:a16="http://schemas.microsoft.com/office/drawing/2014/main" id="{354B92FF-118B-BC46-8E75-B97EC691AA9D}"/>
              </a:ext>
            </a:extLst>
          </p:cNvPr>
          <p:cNvSpPr txBox="1"/>
          <p:nvPr/>
        </p:nvSpPr>
        <p:spPr>
          <a:xfrm>
            <a:off x="571894" y="977593"/>
            <a:ext cx="5926775" cy="4807085"/>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b="1" spc="5" dirty="0">
                <a:solidFill>
                  <a:srgbClr val="C00000"/>
                </a:solidFill>
                <a:latin typeface="Times New Roman"/>
                <a:cs typeface="Times New Roman"/>
              </a:rPr>
              <a:t>Ignore the entanglement </a:t>
            </a:r>
            <a:r>
              <a:rPr lang="en" altLang="zh-CN" sz="2800" spc="5" dirty="0">
                <a:latin typeface="Times New Roman"/>
                <a:cs typeface="Times New Roman"/>
              </a:rPr>
              <a:t>of the latent factors behind the entity embeddings.</a:t>
            </a:r>
          </a:p>
          <a:p>
            <a:pPr marL="12064">
              <a:spcBef>
                <a:spcPts val="125"/>
              </a:spcBef>
              <a:buClr>
                <a:schemeClr val="accent1"/>
              </a:buCl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The </a:t>
            </a:r>
            <a:r>
              <a:rPr lang="en" altLang="zh-CN" sz="2800" b="1" spc="5" dirty="0">
                <a:solidFill>
                  <a:srgbClr val="C00000"/>
                </a:solidFill>
                <a:latin typeface="Times New Roman"/>
                <a:cs typeface="Times New Roman"/>
              </a:rPr>
              <a:t>static</a:t>
            </a:r>
            <a:r>
              <a:rPr lang="en" altLang="zh-CN" sz="2800" spc="5" dirty="0">
                <a:latin typeface="Times New Roman"/>
                <a:cs typeface="Times New Roman"/>
              </a:rPr>
              <a:t> representation fails to effectively model the critical relationship</a:t>
            </a:r>
          </a:p>
          <a:p>
            <a:pPr marL="469264" indent="-457200">
              <a:spcBef>
                <a:spcPts val="125"/>
              </a:spcBef>
              <a:buClr>
                <a:schemeClr val="accent1"/>
              </a:buClr>
              <a:buFont typeface="系统字体常规体"/>
              <a:buChar char="❑"/>
              <a:tabLst>
                <a:tab pos="414020" algn="l"/>
              </a:tabLst>
            </a:pPr>
            <a:endParaRPr lang="en" altLang="zh-CN" sz="2800" spc="5" dirty="0">
              <a:latin typeface="Times New Roman"/>
              <a:cs typeface="Times New Roman"/>
            </a:endParaRPr>
          </a:p>
          <a:p>
            <a:pPr marL="469264" indent="-457200">
              <a:spcBef>
                <a:spcPts val="125"/>
              </a:spcBef>
              <a:buClr>
                <a:schemeClr val="accent1"/>
              </a:buClr>
              <a:buFont typeface="系统字体常规体"/>
              <a:buChar char="❑"/>
              <a:tabLst>
                <a:tab pos="414020" algn="l"/>
              </a:tabLst>
            </a:pPr>
            <a:r>
              <a:rPr lang="en" altLang="zh-CN" sz="2800" spc="5" dirty="0">
                <a:latin typeface="Times New Roman"/>
                <a:cs typeface="Times New Roman"/>
              </a:rPr>
              <a:t>In the light of the above two points, these methods result in </a:t>
            </a:r>
            <a:r>
              <a:rPr lang="en" altLang="zh-CN" sz="2800" b="1" spc="5" dirty="0">
                <a:solidFill>
                  <a:srgbClr val="C00000"/>
                </a:solidFill>
                <a:latin typeface="Times New Roman"/>
                <a:cs typeface="Times New Roman"/>
              </a:rPr>
              <a:t>low interpretability </a:t>
            </a:r>
            <a:r>
              <a:rPr lang="en" altLang="zh-CN" sz="2800" spc="5" dirty="0">
                <a:latin typeface="Times New Roman"/>
                <a:cs typeface="Times New Roman"/>
              </a:rPr>
              <a:t>and </a:t>
            </a:r>
            <a:r>
              <a:rPr lang="en" altLang="zh-CN" sz="2800" b="1" spc="5" dirty="0">
                <a:solidFill>
                  <a:srgbClr val="C00000"/>
                </a:solidFill>
                <a:latin typeface="Times New Roman"/>
                <a:cs typeface="Times New Roman"/>
              </a:rPr>
              <a:t>non-robustness.</a:t>
            </a:r>
            <a:endParaRPr lang="en-US" altLang="zh-CN" b="1" spc="5" dirty="0">
              <a:solidFill>
                <a:srgbClr val="C00000"/>
              </a:solidFill>
              <a:latin typeface="Times New Roman"/>
              <a:cs typeface="Times New Roman"/>
            </a:endParaRPr>
          </a:p>
        </p:txBody>
      </p:sp>
      <p:sp>
        <p:nvSpPr>
          <p:cNvPr id="3" name="灯片编号占位符 2">
            <a:extLst>
              <a:ext uri="{FF2B5EF4-FFF2-40B4-BE49-F238E27FC236}">
                <a16:creationId xmlns:a16="http://schemas.microsoft.com/office/drawing/2014/main" id="{3CBD41D5-F266-D94B-A1E1-A3DA713DB890}"/>
              </a:ext>
            </a:extLst>
          </p:cNvPr>
          <p:cNvSpPr>
            <a:spLocks noGrp="1"/>
          </p:cNvSpPr>
          <p:nvPr>
            <p:ph type="sldNum" sz="quarter" idx="12"/>
          </p:nvPr>
        </p:nvSpPr>
        <p:spPr/>
        <p:txBody>
          <a:bodyPr/>
          <a:lstStyle/>
          <a:p>
            <a:fld id="{F60CE8C5-018C-3D49-9E8F-3BA739852C5B}" type="slidenum">
              <a:rPr kumimoji="1" lang="zh-CN" altLang="en-US" smtClean="0"/>
              <a:t>7</a:t>
            </a:fld>
            <a:endParaRPr kumimoji="1" lang="zh-CN" altLang="en-US"/>
          </a:p>
        </p:txBody>
      </p:sp>
    </p:spTree>
    <p:extLst>
      <p:ext uri="{BB962C8B-B14F-4D97-AF65-F5344CB8AC3E}">
        <p14:creationId xmlns:p14="http://schemas.microsoft.com/office/powerpoint/2010/main" val="13718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6579343"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lvl="0">
              <a:spcBef>
                <a:spcPts val="105"/>
              </a:spcBef>
              <a:defRPr/>
            </a:pPr>
            <a:r>
              <a:rPr lang="en" altLang="zh-CN" spc="-15" dirty="0">
                <a:solidFill>
                  <a:schemeClr val="tx1"/>
                </a:solidFill>
              </a:rPr>
              <a:t>Research </a:t>
            </a:r>
            <a:r>
              <a:rPr lang="en" altLang="zh-CN" spc="-10" dirty="0">
                <a:solidFill>
                  <a:schemeClr val="tx1"/>
                </a:solidFill>
              </a:rPr>
              <a:t>Goal </a:t>
            </a:r>
            <a:r>
              <a:rPr lang="en" altLang="zh-CN" spc="5" dirty="0">
                <a:solidFill>
                  <a:schemeClr val="tx1"/>
                </a:solidFill>
              </a:rPr>
              <a:t>and </a:t>
            </a:r>
            <a:r>
              <a:rPr lang="en" altLang="zh-CN" spc="-5" dirty="0">
                <a:solidFill>
                  <a:schemeClr val="tx1"/>
                </a:solidFill>
              </a:rPr>
              <a:t>Challenges</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sp>
        <p:nvSpPr>
          <p:cNvPr id="8" name="object 5">
            <a:extLst>
              <a:ext uri="{FF2B5EF4-FFF2-40B4-BE49-F238E27FC236}">
                <a16:creationId xmlns:a16="http://schemas.microsoft.com/office/drawing/2014/main" id="{DABFA68F-0523-634F-A5A4-46E355141D2C}"/>
              </a:ext>
            </a:extLst>
          </p:cNvPr>
          <p:cNvSpPr txBox="1"/>
          <p:nvPr/>
        </p:nvSpPr>
        <p:spPr>
          <a:xfrm>
            <a:off x="571893" y="977593"/>
            <a:ext cx="9971245" cy="2639825"/>
          </a:xfrm>
          <a:prstGeom prst="rect">
            <a:avLst/>
          </a:prstGeom>
        </p:spPr>
        <p:txBody>
          <a:bodyPr vert="horz" wrap="square" lIns="0" tIns="15875" rIns="0" bIns="0" rtlCol="0">
            <a:spAutoFit/>
          </a:bodyPr>
          <a:lstStyle/>
          <a:p>
            <a:pPr marL="469264" indent="-457200">
              <a:spcBef>
                <a:spcPts val="125"/>
              </a:spcBef>
              <a:buClr>
                <a:schemeClr val="accent1"/>
              </a:buClr>
              <a:buFont typeface="系统字体常规体"/>
              <a:buChar char="❑"/>
              <a:tabLst>
                <a:tab pos="414020" algn="l"/>
              </a:tabLst>
            </a:pPr>
            <a:r>
              <a:rPr lang="en" altLang="zh-CN" sz="2800" b="1" spc="5" dirty="0">
                <a:latin typeface="Times New Roman"/>
                <a:cs typeface="Times New Roman"/>
              </a:rPr>
              <a:t>Goal</a:t>
            </a:r>
            <a:r>
              <a:rPr lang="en" altLang="zh-CN" sz="2800" spc="5" dirty="0">
                <a:latin typeface="Times New Roman"/>
                <a:cs typeface="Times New Roman"/>
              </a:rPr>
              <a:t>: provide a novel Disentangled Knowledge graph embedding framework which could predict adaptively according to the given scenario.</a:t>
            </a:r>
          </a:p>
          <a:p>
            <a:pPr marL="926464" lvl="1" indent="-457200">
              <a:spcBef>
                <a:spcPts val="125"/>
              </a:spcBef>
              <a:buClr>
                <a:schemeClr val="accent1"/>
              </a:buClr>
              <a:buFont typeface="Wingdings" pitchFamily="2" charset="2"/>
              <a:buChar char="Ø"/>
              <a:tabLst>
                <a:tab pos="414020" algn="l"/>
              </a:tabLst>
            </a:pPr>
            <a:r>
              <a:rPr lang="en" altLang="zh-CN" sz="2800" b="1" spc="5" dirty="0">
                <a:latin typeface="Times New Roman"/>
                <a:cs typeface="Times New Roman"/>
              </a:rPr>
              <a:t>Capture the latent factor</a:t>
            </a:r>
            <a:r>
              <a:rPr lang="en" altLang="zh-CN" sz="2800" spc="5" baseline="30000" dirty="0">
                <a:latin typeface="Times New Roman"/>
                <a:cs typeface="Times New Roman"/>
              </a:rPr>
              <a:t>[1]</a:t>
            </a:r>
            <a:r>
              <a:rPr lang="en" altLang="zh-CN" sz="2800" spc="5" dirty="0">
                <a:latin typeface="Times New Roman"/>
                <a:cs typeface="Times New Roman"/>
              </a:rPr>
              <a:t>.</a:t>
            </a:r>
          </a:p>
          <a:p>
            <a:pPr marL="926464" lvl="1" indent="-457200">
              <a:spcBef>
                <a:spcPts val="125"/>
              </a:spcBef>
              <a:buClr>
                <a:schemeClr val="accent1"/>
              </a:buClr>
              <a:buFont typeface="Wingdings" pitchFamily="2" charset="2"/>
              <a:buChar char="Ø"/>
              <a:tabLst>
                <a:tab pos="414020" algn="l"/>
              </a:tabLst>
            </a:pPr>
            <a:r>
              <a:rPr lang="en" altLang="zh-CN" sz="2800" b="1" spc="5" dirty="0">
                <a:latin typeface="Times New Roman"/>
                <a:cs typeface="Times New Roman"/>
              </a:rPr>
              <a:t>Micro-disentanglement and Macro-disentanglement</a:t>
            </a:r>
            <a:r>
              <a:rPr lang="en" altLang="zh-CN" sz="2800" spc="5" baseline="30000" dirty="0">
                <a:latin typeface="Times New Roman"/>
                <a:cs typeface="Times New Roman"/>
              </a:rPr>
              <a:t>[2, 3]</a:t>
            </a:r>
            <a:r>
              <a:rPr lang="en" altLang="zh-CN" sz="2800" spc="5" dirty="0">
                <a:latin typeface="Times New Roman"/>
                <a:cs typeface="Times New Roman"/>
              </a:rPr>
              <a:t>.</a:t>
            </a:r>
          </a:p>
          <a:p>
            <a:pPr marL="926464" lvl="2">
              <a:spcBef>
                <a:spcPts val="125"/>
              </a:spcBef>
              <a:buClr>
                <a:schemeClr val="accent1"/>
              </a:buClr>
              <a:tabLst>
                <a:tab pos="414020" algn="l"/>
              </a:tabLst>
            </a:pPr>
            <a:endParaRPr lang="en" altLang="zh-CN" sz="2800" b="1" spc="5" dirty="0">
              <a:latin typeface="Times New Roman"/>
              <a:cs typeface="Times New Roman"/>
            </a:endParaRPr>
          </a:p>
        </p:txBody>
      </p:sp>
      <p:pic>
        <p:nvPicPr>
          <p:cNvPr id="9" name="图片 8">
            <a:extLst>
              <a:ext uri="{FF2B5EF4-FFF2-40B4-BE49-F238E27FC236}">
                <a16:creationId xmlns:a16="http://schemas.microsoft.com/office/drawing/2014/main" id="{CD5F7A57-4187-0249-9173-52968C179631}"/>
              </a:ext>
            </a:extLst>
          </p:cNvPr>
          <p:cNvPicPr>
            <a:picLocks noChangeAspect="1"/>
          </p:cNvPicPr>
          <p:nvPr/>
        </p:nvPicPr>
        <p:blipFill>
          <a:blip r:embed="rId5"/>
          <a:stretch>
            <a:fillRect/>
          </a:stretch>
        </p:blipFill>
        <p:spPr>
          <a:xfrm>
            <a:off x="250851" y="3353756"/>
            <a:ext cx="6337678" cy="2015291"/>
          </a:xfrm>
          <a:prstGeom prst="rect">
            <a:avLst/>
          </a:prstGeom>
        </p:spPr>
      </p:pic>
      <p:pic>
        <p:nvPicPr>
          <p:cNvPr id="10" name="图片 9">
            <a:extLst>
              <a:ext uri="{FF2B5EF4-FFF2-40B4-BE49-F238E27FC236}">
                <a16:creationId xmlns:a16="http://schemas.microsoft.com/office/drawing/2014/main" id="{B928D333-F941-3741-8126-51C8EA13315D}"/>
              </a:ext>
            </a:extLst>
          </p:cNvPr>
          <p:cNvPicPr>
            <a:picLocks noChangeAspect="1"/>
          </p:cNvPicPr>
          <p:nvPr/>
        </p:nvPicPr>
        <p:blipFill>
          <a:blip r:embed="rId6"/>
          <a:stretch>
            <a:fillRect/>
          </a:stretch>
        </p:blipFill>
        <p:spPr>
          <a:xfrm>
            <a:off x="6565005" y="3585576"/>
            <a:ext cx="5553848" cy="1783471"/>
          </a:xfrm>
          <a:prstGeom prst="rect">
            <a:avLst/>
          </a:prstGeom>
        </p:spPr>
      </p:pic>
      <p:sp>
        <p:nvSpPr>
          <p:cNvPr id="11" name="矩形 10">
            <a:extLst>
              <a:ext uri="{FF2B5EF4-FFF2-40B4-BE49-F238E27FC236}">
                <a16:creationId xmlns:a16="http://schemas.microsoft.com/office/drawing/2014/main" id="{817D883F-49CA-6448-8B54-924C3EA680CC}"/>
              </a:ext>
            </a:extLst>
          </p:cNvPr>
          <p:cNvSpPr/>
          <p:nvPr/>
        </p:nvSpPr>
        <p:spPr>
          <a:xfrm>
            <a:off x="373785" y="6128327"/>
            <a:ext cx="8571345" cy="954107"/>
          </a:xfrm>
          <a:prstGeom prst="rect">
            <a:avLst/>
          </a:prstGeom>
        </p:spPr>
        <p:txBody>
          <a:bodyPr wrap="square">
            <a:spAutoFit/>
          </a:bodyPr>
          <a:lstStyle/>
          <a:p>
            <a:r>
              <a:rPr lang="en-US" altLang="zh-CN" sz="1400" dirty="0">
                <a:solidFill>
                  <a:schemeClr val="tx1">
                    <a:lumMod val="65000"/>
                    <a:lumOff val="35000"/>
                  </a:schemeClr>
                </a:solidFill>
                <a:latin typeface="TimesNewRomanPSMT"/>
              </a:rPr>
              <a:t>[1]</a:t>
            </a:r>
            <a:r>
              <a:rPr lang="en" altLang="zh-CN" sz="1400" dirty="0">
                <a:solidFill>
                  <a:schemeClr val="tx1">
                    <a:lumMod val="65000"/>
                    <a:lumOff val="35000"/>
                  </a:schemeClr>
                </a:solidFill>
                <a:latin typeface="TimesNewRomanPSMT"/>
              </a:rPr>
              <a:t>Jianxin Ma, et al. Disentangled graph convolutional networks. In ICML2019.</a:t>
            </a:r>
          </a:p>
          <a:p>
            <a:r>
              <a:rPr lang="en" altLang="zh-CN" sz="1400" dirty="0">
                <a:solidFill>
                  <a:schemeClr val="tx1">
                    <a:lumMod val="65000"/>
                    <a:lumOff val="35000"/>
                  </a:schemeClr>
                </a:solidFill>
                <a:latin typeface="TimesNewRomanPSMT"/>
              </a:rPr>
              <a:t>[2] Yanbei Liu, et al 2020. Independence promoted graph disentangled networks. In  AAAI2020</a:t>
            </a:r>
          </a:p>
          <a:p>
            <a:r>
              <a:rPr lang="en" altLang="zh-CN" sz="1400" dirty="0">
                <a:solidFill>
                  <a:schemeClr val="tx1">
                    <a:lumMod val="65000"/>
                    <a:lumOff val="35000"/>
                  </a:schemeClr>
                </a:solidFill>
                <a:latin typeface="TimesNewRomanPSMT"/>
              </a:rPr>
              <a:t>[3] Shuai Zheng, et al. Adversarial Graph Disentanglement. 2021 arXiv preprint arXiv:2103.07295(2021) </a:t>
            </a:r>
          </a:p>
          <a:p>
            <a:endParaRPr lang="en" altLang="zh-CN" sz="1400" dirty="0">
              <a:solidFill>
                <a:schemeClr val="tx1">
                  <a:lumMod val="65000"/>
                  <a:lumOff val="35000"/>
                </a:schemeClr>
              </a:solidFill>
              <a:effectLst/>
            </a:endParaRPr>
          </a:p>
        </p:txBody>
      </p:sp>
      <p:sp>
        <p:nvSpPr>
          <p:cNvPr id="12" name="object 8">
            <a:extLst>
              <a:ext uri="{FF2B5EF4-FFF2-40B4-BE49-F238E27FC236}">
                <a16:creationId xmlns:a16="http://schemas.microsoft.com/office/drawing/2014/main" id="{47633E35-CC20-F248-B165-A3B89A387D90}"/>
              </a:ext>
            </a:extLst>
          </p:cNvPr>
          <p:cNvSpPr txBox="1"/>
          <p:nvPr/>
        </p:nvSpPr>
        <p:spPr>
          <a:xfrm>
            <a:off x="471951" y="5436055"/>
            <a:ext cx="5895478" cy="444352"/>
          </a:xfrm>
          <a:prstGeom prst="rect">
            <a:avLst/>
          </a:prstGeom>
        </p:spPr>
        <p:txBody>
          <a:bodyPr vert="horz" wrap="square" lIns="0" tIns="13335" rIns="0" bIns="0" rtlCol="0">
            <a:spAutoFit/>
          </a:bodyPr>
          <a:lstStyle/>
          <a:p>
            <a:pPr marL="12700">
              <a:spcBef>
                <a:spcPts val="105"/>
              </a:spcBef>
            </a:pPr>
            <a:r>
              <a:rPr sz="1400" b="1" i="1" dirty="0">
                <a:solidFill>
                  <a:prstClr val="black"/>
                </a:solidFill>
                <a:latin typeface="Palatino Linotype"/>
                <a:ea typeface="微软雅黑"/>
              </a:rPr>
              <a:t>Figure credit </a:t>
            </a:r>
            <a:r>
              <a:rPr sz="1400" i="1" dirty="0">
                <a:solidFill>
                  <a:prstClr val="black"/>
                </a:solidFill>
                <a:latin typeface="Palatino Linotype"/>
                <a:ea typeface="微软雅黑"/>
              </a:rPr>
              <a:t>to</a:t>
            </a:r>
            <a:r>
              <a:rPr lang="en-US" sz="1400" i="1" dirty="0">
                <a:solidFill>
                  <a:prstClr val="black"/>
                </a:solidFill>
                <a:latin typeface="Palatino Linotype"/>
                <a:ea typeface="微软雅黑"/>
              </a:rPr>
              <a:t> J. Ma</a:t>
            </a:r>
            <a:r>
              <a:rPr lang="zh-CN" altLang="en-US" sz="1400" i="1">
                <a:solidFill>
                  <a:prstClr val="black"/>
                </a:solidFill>
                <a:latin typeface="Palatino Linotype"/>
                <a:ea typeface="微软雅黑"/>
              </a:rPr>
              <a:t> </a:t>
            </a:r>
            <a:r>
              <a:rPr lang="en-US" altLang="zh-CN" sz="1400" i="1" dirty="0">
                <a:solidFill>
                  <a:prstClr val="black"/>
                </a:solidFill>
                <a:latin typeface="Palatino Linotype"/>
                <a:ea typeface="微软雅黑"/>
              </a:rPr>
              <a:t>et al.</a:t>
            </a:r>
            <a:r>
              <a:rPr lang="en-US" sz="1400" i="1" dirty="0">
                <a:solidFill>
                  <a:prstClr val="black"/>
                </a:solidFill>
                <a:latin typeface="Palatino Linotype"/>
                <a:ea typeface="微软雅黑"/>
              </a:rPr>
              <a:t> Disentangled graph convolutional networks, ICML2019 and S. Zheng et al. Adversarial Graph Disentanglement</a:t>
            </a:r>
            <a:endParaRPr sz="1400" i="1" dirty="0">
              <a:solidFill>
                <a:prstClr val="black"/>
              </a:solidFill>
              <a:latin typeface="Palatino Linotype"/>
              <a:ea typeface="微软雅黑"/>
            </a:endParaRPr>
          </a:p>
        </p:txBody>
      </p:sp>
      <p:sp>
        <p:nvSpPr>
          <p:cNvPr id="3" name="灯片编号占位符 2">
            <a:extLst>
              <a:ext uri="{FF2B5EF4-FFF2-40B4-BE49-F238E27FC236}">
                <a16:creationId xmlns:a16="http://schemas.microsoft.com/office/drawing/2014/main" id="{09FD2A61-BF68-5549-B4BA-53F62110BF0C}"/>
              </a:ext>
            </a:extLst>
          </p:cNvPr>
          <p:cNvSpPr>
            <a:spLocks noGrp="1"/>
          </p:cNvSpPr>
          <p:nvPr>
            <p:ph type="sldNum" sz="quarter" idx="12"/>
          </p:nvPr>
        </p:nvSpPr>
        <p:spPr/>
        <p:txBody>
          <a:bodyPr/>
          <a:lstStyle/>
          <a:p>
            <a:fld id="{F60CE8C5-018C-3D49-9E8F-3BA739852C5B}" type="slidenum">
              <a:rPr kumimoji="1" lang="zh-CN" altLang="en-US" smtClean="0"/>
              <a:t>8</a:t>
            </a:fld>
            <a:endParaRPr kumimoji="1" lang="zh-CN" altLang="en-US"/>
          </a:p>
        </p:txBody>
      </p:sp>
    </p:spTree>
    <p:extLst>
      <p:ext uri="{BB962C8B-B14F-4D97-AF65-F5344CB8AC3E}">
        <p14:creationId xmlns:p14="http://schemas.microsoft.com/office/powerpoint/2010/main" val="334593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a:extLst>
              <a:ext uri="{FF2B5EF4-FFF2-40B4-BE49-F238E27FC236}">
                <a16:creationId xmlns:a16="http://schemas.microsoft.com/office/drawing/2014/main" id="{18077F84-E94A-0441-9A6C-F9A97DAAE762}"/>
              </a:ext>
            </a:extLst>
          </p:cNvPr>
          <p:cNvCxnSpPr/>
          <p:nvPr/>
        </p:nvCxnSpPr>
        <p:spPr>
          <a:xfrm>
            <a:off x="0" y="637881"/>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内容占位符 4">
            <a:extLst>
              <a:ext uri="{FF2B5EF4-FFF2-40B4-BE49-F238E27FC236}">
                <a16:creationId xmlns:a16="http://schemas.microsoft.com/office/drawing/2014/main" id="{7B234ABD-EF85-7E49-8D09-0D302EA0913A}"/>
              </a:ext>
            </a:extLst>
          </p:cNvPr>
          <p:cNvPicPr>
            <a:picLocks noChangeAspect="1"/>
          </p:cNvPicPr>
          <p:nvPr/>
        </p:nvPicPr>
        <p:blipFill>
          <a:blip r:embed="rId3"/>
          <a:stretch>
            <a:fillRect/>
          </a:stretch>
        </p:blipFill>
        <p:spPr>
          <a:xfrm>
            <a:off x="9867556" y="-37705"/>
            <a:ext cx="675583" cy="675583"/>
          </a:xfrm>
          <a:prstGeom prst="rect">
            <a:avLst/>
          </a:prstGeom>
          <a:noFill/>
        </p:spPr>
      </p:pic>
      <p:pic>
        <p:nvPicPr>
          <p:cNvPr id="6" name="图片 5" descr="应用程序&#10;&#10;低可信度描述已自动生成">
            <a:extLst>
              <a:ext uri="{FF2B5EF4-FFF2-40B4-BE49-F238E27FC236}">
                <a16:creationId xmlns:a16="http://schemas.microsoft.com/office/drawing/2014/main" id="{265C6759-1123-A642-9201-F0282144D7B0}"/>
              </a:ext>
            </a:extLst>
          </p:cNvPr>
          <p:cNvPicPr>
            <a:picLocks noChangeAspect="1"/>
          </p:cNvPicPr>
          <p:nvPr/>
        </p:nvPicPr>
        <p:blipFill>
          <a:blip r:embed="rId4"/>
          <a:stretch>
            <a:fillRect/>
          </a:stretch>
        </p:blipFill>
        <p:spPr>
          <a:xfrm>
            <a:off x="10708850" y="33505"/>
            <a:ext cx="1410003" cy="509771"/>
          </a:xfrm>
          <a:prstGeom prst="rect">
            <a:avLst/>
          </a:prstGeom>
          <a:solidFill>
            <a:schemeClr val="bg1"/>
          </a:solidFill>
        </p:spPr>
      </p:pic>
      <p:sp>
        <p:nvSpPr>
          <p:cNvPr id="7" name="object 3">
            <a:extLst>
              <a:ext uri="{FF2B5EF4-FFF2-40B4-BE49-F238E27FC236}">
                <a16:creationId xmlns:a16="http://schemas.microsoft.com/office/drawing/2014/main" id="{64FAE406-B695-4D45-8211-B80C4CE13842}"/>
              </a:ext>
            </a:extLst>
          </p:cNvPr>
          <p:cNvSpPr txBox="1">
            <a:spLocks/>
          </p:cNvSpPr>
          <p:nvPr/>
        </p:nvSpPr>
        <p:spPr>
          <a:xfrm>
            <a:off x="236236" y="83849"/>
            <a:ext cx="2535244" cy="498213"/>
          </a:xfrm>
          <a:prstGeom prst="rect">
            <a:avLst/>
          </a:prstGeom>
        </p:spPr>
        <p:txBody>
          <a:bodyPr vert="horz" wrap="square" lIns="0" tIns="13335" rIns="0" bIns="0" rtlCol="0">
            <a:spAutoFit/>
          </a:bodyPr>
          <a:lstStyle>
            <a:lvl1pPr>
              <a:defRPr sz="3150" b="1" i="0">
                <a:solidFill>
                  <a:srgbClr val="8A0011"/>
                </a:solidFill>
                <a:latin typeface="微软雅黑"/>
                <a:ea typeface="+mj-ea"/>
                <a:cs typeface="微软雅黑"/>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 sz="3150" b="1" i="0" u="none" strike="noStrike" kern="0" cap="none" spc="5" normalizeH="0" baseline="0" noProof="0" dirty="0">
                <a:ln>
                  <a:noFill/>
                </a:ln>
                <a:solidFill>
                  <a:schemeClr val="tx1"/>
                </a:solidFill>
                <a:effectLst/>
                <a:uLnTx/>
                <a:uFillTx/>
                <a:latin typeface="微软雅黑"/>
                <a:ea typeface="+mj-ea"/>
              </a:rPr>
              <a:t>Framework</a:t>
            </a:r>
            <a:endParaRPr kumimoji="0" lang="en" sz="3150" b="1" i="0" u="none" strike="noStrike" kern="0" cap="none" spc="0" normalizeH="0" baseline="0" noProof="0" dirty="0">
              <a:ln>
                <a:noFill/>
              </a:ln>
              <a:solidFill>
                <a:schemeClr val="tx1"/>
              </a:solidFill>
              <a:effectLst/>
              <a:uLnTx/>
              <a:uFillTx/>
              <a:latin typeface="微软雅黑"/>
              <a:ea typeface="+mj-ea"/>
            </a:endParaRPr>
          </a:p>
        </p:txBody>
      </p:sp>
      <p:pic>
        <p:nvPicPr>
          <p:cNvPr id="8" name="图片 7">
            <a:extLst>
              <a:ext uri="{FF2B5EF4-FFF2-40B4-BE49-F238E27FC236}">
                <a16:creationId xmlns:a16="http://schemas.microsoft.com/office/drawing/2014/main" id="{057AB054-8C49-154B-985A-209A3D5CFDD2}"/>
              </a:ext>
            </a:extLst>
          </p:cNvPr>
          <p:cNvPicPr/>
          <p:nvPr/>
        </p:nvPicPr>
        <p:blipFill>
          <a:blip r:embed="rId5"/>
          <a:stretch>
            <a:fillRect/>
          </a:stretch>
        </p:blipFill>
        <p:spPr>
          <a:xfrm>
            <a:off x="1630967" y="982169"/>
            <a:ext cx="8234487" cy="4088781"/>
          </a:xfrm>
          <a:prstGeom prst="rect">
            <a:avLst/>
          </a:prstGeom>
        </p:spPr>
      </p:pic>
      <p:sp>
        <p:nvSpPr>
          <p:cNvPr id="2" name="矩形 1">
            <a:extLst>
              <a:ext uri="{FF2B5EF4-FFF2-40B4-BE49-F238E27FC236}">
                <a16:creationId xmlns:a16="http://schemas.microsoft.com/office/drawing/2014/main" id="{9D2890A9-80B5-6A49-9B26-DEBF11BD3CC2}"/>
              </a:ext>
            </a:extLst>
          </p:cNvPr>
          <p:cNvSpPr/>
          <p:nvPr/>
        </p:nvSpPr>
        <p:spPr>
          <a:xfrm>
            <a:off x="950841" y="5156017"/>
            <a:ext cx="10463010" cy="1200329"/>
          </a:xfrm>
          <a:prstGeom prst="rect">
            <a:avLst/>
          </a:prstGeom>
        </p:spPr>
        <p:txBody>
          <a:bodyPr wrap="square">
            <a:spAutoFit/>
          </a:bodyPr>
          <a:lstStyle/>
          <a:p>
            <a:r>
              <a:rPr lang="en" altLang="zh-CN" sz="2400" dirty="0">
                <a:effectLst/>
                <a:latin typeface="Times New Roman" panose="02020603050405020304" pitchFamily="18" charset="0"/>
                <a:cs typeface="Times New Roman" panose="02020603050405020304" pitchFamily="18" charset="0"/>
              </a:rPr>
              <a:t>An architecture overview of our DisenKGAT. The whole model contains three key modules: (1) relation-aware aggregation, (2) independence constraint, and (3) adaptive scoring. </a:t>
            </a:r>
          </a:p>
        </p:txBody>
      </p:sp>
      <p:sp>
        <p:nvSpPr>
          <p:cNvPr id="9" name="灯片编号占位符 8">
            <a:extLst>
              <a:ext uri="{FF2B5EF4-FFF2-40B4-BE49-F238E27FC236}">
                <a16:creationId xmlns:a16="http://schemas.microsoft.com/office/drawing/2014/main" id="{19205376-AA1A-2A43-85C5-E2F92DFD0617}"/>
              </a:ext>
            </a:extLst>
          </p:cNvPr>
          <p:cNvSpPr>
            <a:spLocks noGrp="1"/>
          </p:cNvSpPr>
          <p:nvPr>
            <p:ph type="sldNum" sz="quarter" idx="12"/>
          </p:nvPr>
        </p:nvSpPr>
        <p:spPr/>
        <p:txBody>
          <a:bodyPr/>
          <a:lstStyle/>
          <a:p>
            <a:fld id="{F60CE8C5-018C-3D49-9E8F-3BA739852C5B}" type="slidenum">
              <a:rPr kumimoji="1" lang="zh-CN" altLang="en-US" smtClean="0"/>
              <a:t>9</a:t>
            </a:fld>
            <a:endParaRPr kumimoji="1" lang="zh-CN" altLang="en-US"/>
          </a:p>
        </p:txBody>
      </p:sp>
    </p:spTree>
    <p:extLst>
      <p:ext uri="{BB962C8B-B14F-4D97-AF65-F5344CB8AC3E}">
        <p14:creationId xmlns:p14="http://schemas.microsoft.com/office/powerpoint/2010/main" val="1051227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4"/>
</p:tagLst>
</file>

<file path=ppt/tags/tag2.xml><?xml version="1.0" encoding="utf-8"?>
<p:tagLst xmlns:a="http://schemas.openxmlformats.org/drawingml/2006/main" xmlns:r="http://schemas.openxmlformats.org/officeDocument/2006/relationships" xmlns:p="http://schemas.openxmlformats.org/presentationml/2006/main">
  <p:tag name="TIMING" val="|56.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TotalTime>
  <Words>2670</Words>
  <Application>Microsoft Macintosh PowerPoint</Application>
  <PresentationFormat>宽屏</PresentationFormat>
  <Paragraphs>207</Paragraphs>
  <Slides>21</Slides>
  <Notes>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等线</vt:lpstr>
      <vt:lpstr>等线 Light</vt:lpstr>
      <vt:lpstr>SimSun</vt:lpstr>
      <vt:lpstr>微软雅黑</vt:lpstr>
      <vt:lpstr>系统字体常规体</vt:lpstr>
      <vt:lpstr>LinLibertineT</vt:lpstr>
      <vt:lpstr>TimesNewRomanPSMT</vt:lpstr>
      <vt:lpstr>Arial</vt:lpstr>
      <vt:lpstr>Cambria Math</vt:lpstr>
      <vt:lpstr>Helvetica</vt:lpstr>
      <vt:lpstr>Palatino Linotype</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my3857</dc:creator>
  <cp:lastModifiedBy>my3857</cp:lastModifiedBy>
  <cp:revision>23</cp:revision>
  <dcterms:created xsi:type="dcterms:W3CDTF">2021-09-26T04:39:30Z</dcterms:created>
  <dcterms:modified xsi:type="dcterms:W3CDTF">2021-09-29T01:46:14Z</dcterms:modified>
</cp:coreProperties>
</file>