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1"/>
  </p:notesMasterIdLst>
  <p:handoutMasterIdLst>
    <p:handoutMasterId r:id="rId12"/>
  </p:handoutMasterIdLst>
  <p:sldIdLst>
    <p:sldId id="706" r:id="rId3"/>
    <p:sldId id="707" r:id="rId4"/>
    <p:sldId id="702" r:id="rId5"/>
    <p:sldId id="701" r:id="rId6"/>
    <p:sldId id="709" r:id="rId7"/>
    <p:sldId id="708" r:id="rId8"/>
    <p:sldId id="705" r:id="rId9"/>
    <p:sldId id="703" r:id="rId10"/>
  </p:sldIdLst>
  <p:sldSz cx="9144000" cy="6858000" type="screen4x3"/>
  <p:notesSz cx="7104063" cy="102346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89D444"/>
    <a:srgbClr val="FB33F1"/>
    <a:srgbClr val="FC6CF5"/>
    <a:srgbClr val="B2E385"/>
    <a:srgbClr val="FF3300"/>
    <a:srgbClr val="5F9F25"/>
    <a:srgbClr val="896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9" autoAdjust="0"/>
    <p:restoredTop sz="88881" autoAdjust="0"/>
  </p:normalViewPr>
  <p:slideViewPr>
    <p:cSldViewPr showGuides="1">
      <p:cViewPr varScale="1">
        <p:scale>
          <a:sx n="80" d="100"/>
          <a:sy n="80" d="100"/>
        </p:scale>
        <p:origin x="131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8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 eaLnBrk="1" hangingPunct="1">
              <a:buFontTx/>
              <a:buNone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wrap="square" lIns="99075" tIns="49538" rIns="99075" bIns="49538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300" noProof="1"/>
            </a:lvl1pPr>
          </a:lstStyle>
          <a:p>
            <a:pPr>
              <a:defRPr/>
            </a:pPr>
            <a:r>
              <a:rPr lang="zh-CN" altLang="zh-CN"/>
              <a:t>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 eaLnBrk="1" hangingPunct="1">
              <a:buFontTx/>
              <a:buNone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wrap="square" lIns="99075" tIns="49538" rIns="99075" bIns="49538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300" noProof="1">
                <a:cs typeface="+mn-ea"/>
              </a:defRPr>
            </a:lvl1pPr>
          </a:lstStyle>
          <a:p>
            <a:pPr>
              <a:defRPr/>
            </a:pPr>
            <a:fld id="{7E5675E8-1817-49B5-B80F-CD8BDB5BC9DA}" type="slidenum">
              <a:rPr lang="en-US" altLang="zh-CN"/>
              <a:t>‹#›</a:t>
            </a:fld>
            <a:endParaRPr lang="en-US" altLang="zh-CN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75" tIns="49538" rIns="99075" bIns="49538" numCol="1" anchor="t" anchorCtr="0" compatLnSpc="1"/>
          <a:lstStyle>
            <a:lvl1pPr algn="l" eaLnBrk="1" hangingPunct="1">
              <a:buFontTx/>
              <a:buNone/>
              <a:defRPr kumimoji="1" sz="13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5900" y="0"/>
            <a:ext cx="307816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75" tIns="49538" rIns="99075" bIns="49538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300" b="0" noProof="1"/>
            </a:lvl1pPr>
          </a:lstStyle>
          <a:p>
            <a:pPr>
              <a:defRPr/>
            </a:pPr>
            <a:r>
              <a:rPr lang="zh-CN" altLang="zh-CN"/>
              <a:t>1</a:t>
            </a: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995363" y="768350"/>
            <a:ext cx="5113337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8587" cy="4605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75" tIns="49538" rIns="99075" bIns="49538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816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75" tIns="49538" rIns="99075" bIns="49538" numCol="1" anchor="b" anchorCtr="0" compatLnSpc="1"/>
          <a:lstStyle>
            <a:lvl1pPr algn="l" eaLnBrk="1" hangingPunct="1">
              <a:buFontTx/>
              <a:buNone/>
              <a:defRPr kumimoji="1" sz="13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5900" y="9723438"/>
            <a:ext cx="307816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075" tIns="49538" rIns="99075" bIns="49538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300" b="0" noProof="1">
                <a:cs typeface="+mn-ea"/>
              </a:defRPr>
            </a:lvl1pPr>
          </a:lstStyle>
          <a:p>
            <a:pPr>
              <a:defRPr/>
            </a:pPr>
            <a:fld id="{D2424691-8602-4517-8453-856708CC4337}" type="slidenum">
              <a:rPr lang="en-US" altLang="zh-CN"/>
              <a:t>‹#›</a:t>
            </a:fld>
            <a:endParaRPr lang="en-US" altLang="zh-CN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MySQL Workbench</a:t>
            </a:r>
            <a:r>
              <a:rPr lang="zh-CN" altLang="en-US"/>
              <a:t>是一款专为</a:t>
            </a:r>
            <a:r>
              <a:rPr lang="en-US" altLang="zh-CN"/>
              <a:t>MySQL</a:t>
            </a:r>
            <a:r>
              <a:rPr lang="zh-CN" altLang="en-US"/>
              <a:t>设计的</a:t>
            </a:r>
            <a:r>
              <a:rPr lang="en-US" altLang="zh-CN"/>
              <a:t>ER/</a:t>
            </a:r>
            <a:r>
              <a:rPr lang="zh-CN" altLang="en-US"/>
              <a:t>数据库建模工具。它是著名的数据库设计工具</a:t>
            </a:r>
            <a:r>
              <a:rPr lang="en-US" altLang="zh-CN"/>
              <a:t>DBDesigner4</a:t>
            </a:r>
            <a:r>
              <a:rPr lang="zh-CN" altLang="en-US"/>
              <a:t>的继任者。你可以用</a:t>
            </a:r>
            <a:r>
              <a:rPr lang="en-US" altLang="zh-CN"/>
              <a:t>MySQL Workbench</a:t>
            </a:r>
            <a:r>
              <a:rPr lang="zh-CN" altLang="en-US"/>
              <a:t>设计和创建新的数据库图示，建立数据库文档，以及进行复杂的</a:t>
            </a:r>
            <a:r>
              <a:rPr lang="en-US" altLang="zh-CN"/>
              <a:t>MySQL </a:t>
            </a:r>
            <a:r>
              <a:rPr lang="zh-CN" altLang="en-US"/>
              <a:t>迁移。</a:t>
            </a:r>
            <a:r>
              <a:rPr lang="en-US" altLang="zh-CN"/>
              <a:t>MySQL Workbench</a:t>
            </a:r>
            <a:r>
              <a:rPr lang="zh-CN" altLang="en-US"/>
              <a:t>是下一代的可视化数据库设计、管理的工具，它同时有开源和商业化的两个版本。该软件支持</a:t>
            </a:r>
            <a:r>
              <a:rPr lang="en-US" altLang="zh-CN"/>
              <a:t>Windows</a:t>
            </a:r>
            <a:r>
              <a:rPr lang="zh-CN" altLang="en-US"/>
              <a:t>和</a:t>
            </a:r>
            <a:r>
              <a:rPr lang="en-US" altLang="zh-CN"/>
              <a:t>Linux</a:t>
            </a:r>
            <a:r>
              <a:rPr lang="zh-CN" altLang="en-US"/>
              <a:t>系统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首先要使用</a:t>
            </a:r>
            <a:r>
              <a:rPr lang="en-US" altLang="zh-CN"/>
              <a:t>Workbench</a:t>
            </a:r>
            <a:r>
              <a:rPr lang="zh-CN" altLang="en-US"/>
              <a:t>这个工具的前提是要安装好</a:t>
            </a:r>
            <a:r>
              <a:rPr lang="en-US" altLang="zh-CN"/>
              <a:t>MySQL Server</a:t>
            </a:r>
            <a:r>
              <a:rPr lang="zh-CN" altLang="en-US"/>
              <a:t>和</a:t>
            </a:r>
            <a:r>
              <a:rPr lang="en-US" altLang="zh-CN"/>
              <a:t>Workbench.</a:t>
            </a:r>
            <a:r>
              <a:rPr lang="zh-CN" altLang="en-US"/>
              <a:t>完成安装之后，点击如下图所示的图标。</a:t>
            </a: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805180" indent="-30988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 indent="-2476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733550" indent="-2476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28850" indent="-2476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6860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1432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004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0576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A3BC463-45AF-4636-8E74-D4D288337A20}" type="slidenum">
              <a:rPr lang="en-US" altLang="zh-CN" smtClean="0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MySQL Workbench</a:t>
            </a:r>
            <a:r>
              <a:rPr lang="zh-CN" altLang="en-US"/>
              <a:t>是一款专为</a:t>
            </a:r>
            <a:r>
              <a:rPr lang="en-US" altLang="zh-CN"/>
              <a:t>MySQL</a:t>
            </a:r>
            <a:r>
              <a:rPr lang="zh-CN" altLang="en-US"/>
              <a:t>设计的</a:t>
            </a:r>
            <a:r>
              <a:rPr lang="en-US" altLang="zh-CN"/>
              <a:t>ER/</a:t>
            </a:r>
            <a:r>
              <a:rPr lang="zh-CN" altLang="en-US"/>
              <a:t>数据库建模工具。它是著名的数据库设计工具</a:t>
            </a:r>
            <a:r>
              <a:rPr lang="en-US" altLang="zh-CN"/>
              <a:t>DBDesigner4</a:t>
            </a:r>
            <a:r>
              <a:rPr lang="zh-CN" altLang="en-US"/>
              <a:t>的继任者。你可以用</a:t>
            </a:r>
            <a:r>
              <a:rPr lang="en-US" altLang="zh-CN"/>
              <a:t>MySQL Workbench</a:t>
            </a:r>
            <a:r>
              <a:rPr lang="zh-CN" altLang="en-US"/>
              <a:t>设计和创建新的数据库图示，建立数据库文档，以及进行复杂的</a:t>
            </a:r>
            <a:r>
              <a:rPr lang="en-US" altLang="zh-CN"/>
              <a:t>MySQL </a:t>
            </a:r>
            <a:r>
              <a:rPr lang="zh-CN" altLang="en-US"/>
              <a:t>迁移。</a:t>
            </a:r>
            <a:r>
              <a:rPr lang="en-US" altLang="zh-CN"/>
              <a:t>MySQL Workbench</a:t>
            </a:r>
            <a:r>
              <a:rPr lang="zh-CN" altLang="en-US"/>
              <a:t>是下一代的可视化数据库设计、管理的工具，它同时有开源和商业化的两个版本。该软件支持</a:t>
            </a:r>
            <a:r>
              <a:rPr lang="en-US" altLang="zh-CN"/>
              <a:t>Windows</a:t>
            </a:r>
            <a:r>
              <a:rPr lang="zh-CN" altLang="en-US"/>
              <a:t>和</a:t>
            </a:r>
            <a:r>
              <a:rPr lang="en-US" altLang="zh-CN"/>
              <a:t>Linux</a:t>
            </a:r>
            <a:r>
              <a:rPr lang="zh-CN" altLang="en-US"/>
              <a:t>系统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首先要使用</a:t>
            </a:r>
            <a:r>
              <a:rPr lang="en-US" altLang="zh-CN"/>
              <a:t>Workbench</a:t>
            </a:r>
            <a:r>
              <a:rPr lang="zh-CN" altLang="en-US"/>
              <a:t>这个工具的前提是要安装好</a:t>
            </a:r>
            <a:r>
              <a:rPr lang="en-US" altLang="zh-CN"/>
              <a:t>MySQL Server</a:t>
            </a:r>
            <a:r>
              <a:rPr lang="zh-CN" altLang="en-US"/>
              <a:t>和</a:t>
            </a:r>
            <a:r>
              <a:rPr lang="en-US" altLang="zh-CN"/>
              <a:t>Workbench.</a:t>
            </a:r>
            <a:r>
              <a:rPr lang="zh-CN" altLang="en-US"/>
              <a:t>完成安装之后，点击如下图所示的图标。</a:t>
            </a: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805180" indent="-30988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 indent="-2476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733550" indent="-2476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28850" indent="-2476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6860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1432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004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057650" indent="-2476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A3BC463-45AF-4636-8E74-D4D288337A20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r>
              <a:rPr lang="zh-CN" altLang="zh-CN"/>
              <a:t>1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07AFA-4CB5-4F87-AEEB-4DA92AC90C3C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8012E-351A-48BF-8652-0C57DF3267D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A964C-44F6-4C9F-89B1-C598E68FD154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45A08-B385-4310-9989-95815D11CBB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F4464-CC39-446D-82BA-25514D45B9FF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79C13-95FC-48C8-B1D4-76EC224B6A7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E:\2013Qi\2012教育部奖 杰青申请 安徽省科技进步奖\申请资料\答辩PPT\ustclog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77788"/>
            <a:ext cx="10842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9EF33-2832-4EC1-97BE-0679DBAC7DC3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E12B7-DAEE-4CCA-BA22-D19F0E42C0D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E:\2013Qi\2012教育部奖 杰青申请 安徽省科技进步奖\申请资料\答辩PPT\ustclog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77788"/>
            <a:ext cx="10842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5105400" cy="990600"/>
          </a:xfrm>
        </p:spPr>
        <p:txBody>
          <a:bodyPr/>
          <a:lstStyle>
            <a:lvl1pPr>
              <a:defRPr sz="3600" baseline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 baseline="0">
                <a:latin typeface="Palatino Linotype" panose="02040502050505030304" pitchFamily="18" charset="0"/>
              </a:defRPr>
            </a:lvl1pPr>
            <a:lvl2pPr>
              <a:defRPr baseline="0">
                <a:latin typeface="Palatino Linotype" panose="02040502050505030304" pitchFamily="18" charset="0"/>
              </a:defRPr>
            </a:lvl2pPr>
            <a:lvl3pPr>
              <a:defRPr baseline="0">
                <a:latin typeface="Palatino Linotype" panose="02040502050505030304" pitchFamily="18" charset="0"/>
              </a:defRPr>
            </a:lvl3pPr>
            <a:lvl4pPr>
              <a:defRPr baseline="0">
                <a:latin typeface="Palatino Linotype" panose="02040502050505030304" pitchFamily="18" charset="0"/>
              </a:defRPr>
            </a:lvl4pPr>
            <a:lvl5pPr>
              <a:defRPr baseline="0">
                <a:latin typeface="Palatino Linotype" panose="02040502050505030304" pitchFamily="18" charset="0"/>
              </a:defRPr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795BE-961E-4346-9F12-1B4E824DD5FF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6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7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1CD74-CA7A-4720-8168-AF9988A34C1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E:\2013Qi\2012教育部奖 杰青申请 安徽省科技进步奖\申请资料\答辩PPT\ustclog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77788"/>
            <a:ext cx="10842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488" y="228600"/>
            <a:ext cx="6024562" cy="9906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76400"/>
            <a:ext cx="41148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148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23954-AB9B-4C74-A11C-F5A4B26ABDD5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0" y="1271588"/>
            <a:ext cx="609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31F07-4FE3-4FC2-91E3-862CEA022B1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908D1-DB7A-4C48-AB02-E33A00808033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57718-1FDA-44AB-91D4-0193D711901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490A4-C39A-4272-9370-912440399DFB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17AD9-24B1-4965-8ACB-069DFFDE73A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1717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52900"/>
            <a:ext cx="4038600" cy="21717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8C7A5-3113-488F-B81E-6E30F62FA792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FCF6E-01A2-41D0-A547-31940D5ED01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E93A8-5E8D-412D-9754-BBF52288AF96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BA2FF-77D8-4FB2-BA47-EB0F8B0C947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1717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52900"/>
            <a:ext cx="4038600" cy="2171700"/>
          </a:xfrm>
        </p:spPr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C77BF-95BD-4701-B34A-163D4EAACCF2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898F6-2044-4844-8CB6-B39BC90B20C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77789-EEC3-498C-BD80-FC9438B6027F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977A5-0DAD-46D2-9839-061BDADF8AE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2147483646 w 5773"/>
              <a:gd name="T1" fmla="*/ 2147483646 h 2414"/>
              <a:gd name="T2" fmla="*/ 2147483646 w 5773"/>
              <a:gd name="T3" fmla="*/ 2147483646 h 2414"/>
              <a:gd name="T4" fmla="*/ 2147483646 w 5773"/>
              <a:gd name="T5" fmla="*/ 2147483646 h 2414"/>
              <a:gd name="T6" fmla="*/ 2147483646 w 5773"/>
              <a:gd name="T7" fmla="*/ 2147483646 h 2414"/>
              <a:gd name="T8" fmla="*/ 2147483646 w 5773"/>
              <a:gd name="T9" fmla="*/ 2147483646 h 2414"/>
              <a:gd name="T10" fmla="*/ 2147483646 w 5773"/>
              <a:gd name="T11" fmla="*/ 2147483646 h 2414"/>
              <a:gd name="T12" fmla="*/ 2147483646 w 5773"/>
              <a:gd name="T13" fmla="*/ 2147483646 h 2414"/>
              <a:gd name="T14" fmla="*/ 2147483646 w 5773"/>
              <a:gd name="T15" fmla="*/ 2147483646 h 2414"/>
              <a:gd name="T16" fmla="*/ 2147483646 w 5773"/>
              <a:gd name="T17" fmla="*/ 2147483646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3"/>
          <p:cNvSpPr/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4"/>
          <p:cNvGrpSpPr/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grpSp>
        <p:nvGrpSpPr>
          <p:cNvPr id="9" name="Group 7"/>
          <p:cNvGrpSpPr/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10" name="Oval 8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2940"/>
              </a:schemeClr>
            </a:solidFill>
            <a:ln>
              <a:noFill/>
            </a:ln>
          </p:spPr>
          <p:txBody>
            <a:bodyPr wrap="none" anchor="ctr"/>
            <a:lstStyle>
              <a:lvl1pPr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grpSp>
        <p:nvGrpSpPr>
          <p:cNvPr id="12" name="Group 10"/>
          <p:cNvGrpSpPr/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13" name="Oval 11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2940"/>
              </a:schemeClr>
            </a:solidFill>
            <a:ln>
              <a:noFill/>
            </a:ln>
          </p:spPr>
          <p:txBody>
            <a:bodyPr wrap="none" anchor="ctr"/>
            <a:lstStyle>
              <a:lvl1pPr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en-US" altLang="zh-CN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pic>
        <p:nvPicPr>
          <p:cNvPr id="15" name="Picture 2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76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5108" name="Rectangle 20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 eaLnBrk="0" hangingPunct="0"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2B712FD-2A98-4968-9A13-E5495945278F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17" name="Rectangle 1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5364163" y="6381750"/>
            <a:ext cx="3529012" cy="287338"/>
          </a:xfrm>
          <a:ln>
            <a:miter lim="800000"/>
          </a:ln>
        </p:spPr>
        <p:txBody>
          <a:bodyPr anchor="t"/>
          <a:lstStyle>
            <a:lvl1pPr>
              <a:defRPr b="1">
                <a:solidFill>
                  <a:srgbClr val="FF3300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</a:p>
        </p:txBody>
      </p:sp>
      <p:sp>
        <p:nvSpPr>
          <p:cNvPr id="19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457200" y="6389688"/>
            <a:ext cx="2057400" cy="365125"/>
          </a:xfrm>
        </p:spPr>
        <p:txBody>
          <a:bodyPr/>
          <a:lstStyle>
            <a:lvl1pPr algn="r">
              <a:defRPr sz="1200" noProof="1">
                <a:solidFill>
                  <a:srgbClr val="898989"/>
                </a:solidFill>
                <a:latin typeface="Times New Roman" panose="02020603050405020304" pitchFamily="18" charset="0"/>
                <a:cs typeface="+mn-ea"/>
              </a:defRPr>
            </a:lvl1pPr>
          </a:lstStyle>
          <a:p>
            <a:pPr>
              <a:defRPr/>
            </a:pPr>
            <a:fld id="{DFDF92A6-DAF4-41B9-9E08-B6A7CE3C422D}" type="slidenum">
              <a:rPr lang="zh-CN" altLang="en-US"/>
              <a:t>‹#›</a:t>
            </a:fld>
            <a:endParaRPr lang="zh-CN" altLang="en-US">
              <a:latin typeface="Tw Cen MT" panose="020B0602020104020603" pitchFamily="34" charset="0"/>
              <a:cs typeface="+mn-cs"/>
            </a:endParaRPr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E9AD2-E725-4F15-B94C-18D4DDD9CA67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91993-E180-484C-9F55-0BD4CF15C2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50E8-9595-4C86-8D25-D5019022C468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D2CF6-C901-4F5C-A18D-E81156F4A9C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E3645-8180-43ED-8F78-5F7E274D2C1C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46353-E1F3-4640-978A-E1E70EA5D85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4B606-C182-40EF-8CA9-B72EDDB57808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69F1A-4823-40AA-AF89-3E1A2057F5C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7DFFF-CE6C-4994-9A84-05D90E73035F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B1746-49F0-4089-B08E-DFB6DE86B60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3D07A-8DDD-4F25-9AE0-097D19A7DBB8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644C1-71A6-4595-8578-E0BD56EFDC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58CF5-5834-4F04-8BF8-F78B81FA4203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1B42E-34E3-42F1-99CE-3DB546D1E77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77ED6D-C170-4D15-93D4-0397A0063F3B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An Introduction to Database Systems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>
              <a:defRPr/>
            </a:pPr>
            <a:fld id="{F6970827-F5A1-4004-BF3C-0D739A85673B}" type="slidenum">
              <a:rPr lang="zh-CN" altLang="en-US"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60488" y="228600"/>
            <a:ext cx="602456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Text Placeholder 12"/>
          <p:cNvSpPr>
            <a:spLocks noGrp="1" noChangeArrowheads="1"/>
          </p:cNvSpPr>
          <p:nvPr>
            <p:ph type="body" idx="9"/>
          </p:nvPr>
        </p:nvSpPr>
        <p:spPr bwMode="auto">
          <a:xfrm>
            <a:off x="381000" y="1676400"/>
            <a:ext cx="8382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400" b="0">
                <a:solidFill>
                  <a:schemeClr val="tx2"/>
                </a:solidFill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2E7751-81C8-406C-92D8-973AC9E1C341}" type="datetime1">
              <a:rPr lang="en-US" altLang="zh-CN"/>
              <a:t>3/28/2026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Tx/>
              <a:buNone/>
              <a:defRPr sz="1400" b="0">
                <a:solidFill>
                  <a:schemeClr val="tx2"/>
                </a:solidFill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b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96988"/>
            <a:ext cx="533400" cy="21113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b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b="0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76200" y="1296988"/>
            <a:ext cx="66675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  <a:latin typeface="Tw Cen MT" panose="020B0602020104020603" pitchFamily="34" charset="0"/>
              </a:defRPr>
            </a:lvl1pPr>
          </a:lstStyle>
          <a:p>
            <a:pPr>
              <a:defRPr/>
            </a:pPr>
            <a:fld id="{2A8800B2-9839-4FFE-BC68-124E3E8FD55F}" type="slidenum">
              <a:rPr lang="en-US" altLang="zh-CN"/>
              <a:t>‹#›</a:t>
            </a:fld>
            <a:endParaRPr lang="en-US" altLang="zh-CN"/>
          </a:p>
        </p:txBody>
      </p:sp>
      <p:pic>
        <p:nvPicPr>
          <p:cNvPr id="2058" name="Picture 1" descr="E:\2013Qi\2012教育部奖 杰青申请 安徽省科技进步奖\申请资料\答辩PPT\ustclogo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77788"/>
            <a:ext cx="10842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Palatino Linotype" panose="02040502050505030304" pitchFamily="18" charset="0"/>
        </a:defRPr>
      </a:lvl9pPr>
    </p:titleStyle>
    <p:bodyStyle>
      <a:lvl1pPr marL="319405" indent="-319405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o"/>
        <a:defRPr sz="2600">
          <a:solidFill>
            <a:schemeClr val="tx1"/>
          </a:solidFill>
          <a:latin typeface="+mn-lt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>
          <a:solidFill>
            <a:schemeClr val="tx1"/>
          </a:solidFill>
          <a:latin typeface="+mn-lt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5pPr>
      <a:lvl6pPr marL="22860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6pPr>
      <a:lvl7pPr marL="27432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7pPr>
      <a:lvl8pPr marL="32004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8pPr>
      <a:lvl9pPr marL="36576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EF760B-5570-4DC6-80C6-420F0E78E718}" type="slidenum">
              <a:rPr lang="en-US" altLang="zh-CN" smtClean="0"/>
              <a:t>1</a:t>
            </a:fld>
            <a:endParaRPr lang="en-US" altLang="zh-CN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23528" y="1844824"/>
            <a:ext cx="8353300" cy="299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640080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数据库系统概论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Introduction to Database Systems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zh-C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实验一：</a:t>
            </a:r>
            <a:r>
              <a:rPr lang="en-US" altLang="zh-CN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2778" y="5865573"/>
            <a:ext cx="4578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640080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黄振亚</a:t>
            </a:r>
            <a:endParaRPr lang="en-US" altLang="zh-CN" sz="1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75656" y="5006527"/>
            <a:ext cx="64087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640080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中国科学技术大学  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人工智能与数据科学学院</a:t>
            </a:r>
          </a:p>
        </p:txBody>
      </p:sp>
      <p:sp>
        <p:nvSpPr>
          <p:cNvPr id="9" name="Rectangle 2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Palatino Linotype" panose="02040502050505030304" pitchFamily="18" charset="0"/>
              </a:defRPr>
            </a:lvl9pPr>
          </a:lstStyle>
          <a:p>
            <a:pPr eaLnBrk="1" hangingPunct="1"/>
            <a:r>
              <a:rPr lang="en-US" altLang="zh-CN" sz="3600" kern="0" dirty="0">
                <a:solidFill>
                  <a:srgbClr val="B95B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2026</a:t>
            </a:r>
            <a:r>
              <a:rPr lang="zh-CN" altLang="en-US" sz="3600" kern="0" dirty="0">
                <a:solidFill>
                  <a:srgbClr val="B95B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年春季学期</a:t>
            </a:r>
            <a:endParaRPr lang="en-US" altLang="zh-CN" sz="3600" kern="0" dirty="0">
              <a:solidFill>
                <a:srgbClr val="B95B2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5758990-A343-495D-BB2B-1A16650AC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6434729"/>
            <a:ext cx="50405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640080" indent="-2730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助教：纪天昀，王朝坤，邢祎航，陆文博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381000" y="1660525"/>
            <a:ext cx="8382000" cy="4144739"/>
          </a:xfrm>
        </p:spPr>
        <p:txBody>
          <a:bodyPr/>
          <a:lstStyle/>
          <a:p>
            <a:r>
              <a:rPr lang="zh-CN" altLang="en-US" dirty="0"/>
              <a:t>实验内容包括：</a:t>
            </a:r>
            <a:endParaRPr lang="en-US" altLang="zh-CN" dirty="0"/>
          </a:p>
          <a:p>
            <a:pPr lvl="1"/>
            <a:r>
              <a:rPr lang="zh-CN" altLang="en-US" sz="2400" dirty="0">
                <a:ea typeface="宋体" panose="02010600030101010101" pitchFamily="2" charset="-122"/>
              </a:rPr>
              <a:t>安装配置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SQL</a:t>
            </a:r>
            <a:r>
              <a:rPr lang="zh-CN" altLang="en-US" sz="2400" dirty="0">
                <a:ea typeface="宋体" panose="02010600030101010101" pitchFamily="2" charset="-122"/>
              </a:rPr>
              <a:t>操作（第三章）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lvl="2"/>
            <a:r>
              <a:rPr lang="zh-CN" altLang="en-US" sz="2000" dirty="0">
                <a:ea typeface="宋体" panose="02010600030101010101" pitchFamily="2" charset="-122"/>
              </a:rPr>
              <a:t>增删改查，视图，索引等</a:t>
            </a:r>
            <a:endParaRPr lang="en-US" altLang="zh-CN" sz="2000" dirty="0">
              <a:ea typeface="宋体" panose="02010600030101010101" pitchFamily="2" charset="-122"/>
            </a:endParaRPr>
          </a:p>
          <a:p>
            <a:pPr lvl="1"/>
            <a:r>
              <a:rPr lang="zh-CN" altLang="en-US" sz="2400" dirty="0">
                <a:ea typeface="宋体" panose="02010600030101010101" pitchFamily="2" charset="-122"/>
              </a:rPr>
              <a:t>完整性（第五章）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lvl="2"/>
            <a:r>
              <a:rPr lang="zh-CN" altLang="en-US" sz="2100" dirty="0">
                <a:ea typeface="宋体" panose="02010600030101010101" pitchFamily="2" charset="-122"/>
              </a:rPr>
              <a:t>触发器等</a:t>
            </a:r>
            <a:endParaRPr lang="en-US" altLang="zh-CN" sz="2100" dirty="0">
              <a:ea typeface="宋体" panose="02010600030101010101" pitchFamily="2" charset="-122"/>
            </a:endParaRPr>
          </a:p>
          <a:p>
            <a:pPr marL="685800" lvl="2" indent="0">
              <a:buNone/>
            </a:pPr>
            <a:endParaRPr lang="zh-CN" altLang="en-US" dirty="0"/>
          </a:p>
        </p:txBody>
      </p:sp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5652864" cy="990600"/>
          </a:xfrm>
        </p:spPr>
        <p:txBody>
          <a:bodyPr/>
          <a:lstStyle/>
          <a:p>
            <a:r>
              <a:rPr lang="zh-CN" altLang="en-US" dirty="0">
                <a:solidFill>
                  <a:srgbClr val="B95B22"/>
                </a:solidFill>
                <a:ea typeface="宋体" panose="02010600030101010101" pitchFamily="2" charset="-122"/>
              </a:rPr>
              <a:t>实验一：</a:t>
            </a:r>
            <a:r>
              <a:rPr lang="en-US" altLang="zh-CN" dirty="0">
                <a:solidFill>
                  <a:srgbClr val="B95B22"/>
                </a:solidFill>
                <a:ea typeface="宋体" panose="02010600030101010101" pitchFamily="2" charset="-122"/>
              </a:rPr>
              <a:t>SQL</a:t>
            </a:r>
            <a:r>
              <a:rPr lang="zh-CN" altLang="en-US" dirty="0">
                <a:solidFill>
                  <a:srgbClr val="B95B22"/>
                </a:solidFill>
                <a:ea typeface="宋体" panose="02010600030101010101" pitchFamily="2" charset="-122"/>
              </a:rPr>
              <a:t>实验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EF760B-5570-4DC6-80C6-420F0E78E718}" type="slidenum">
              <a:rPr lang="en-US" altLang="zh-CN" smtClean="0"/>
              <a:t>2</a:t>
            </a:fld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B95B22"/>
                </a:solidFill>
                <a:ea typeface="宋体" panose="02010600030101010101" pitchFamily="2" charset="-122"/>
              </a:rPr>
              <a:t>实验要求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3FFCAE-0F73-45BF-90E7-A20A24CB9CD0}" type="datetime1">
              <a:rPr lang="en-US" altLang="zh-CN" smtClean="0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fld id="{6C8137F8-C9F8-495D-97A9-79C84E7FF655}" type="slidenum">
              <a:rPr lang="en-US" altLang="zh-CN" sz="1400" smtClean="0">
                <a:solidFill>
                  <a:srgbClr val="FFFFFF"/>
                </a:solidFill>
              </a:rPr>
              <a:t>3</a:t>
            </a:fld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实验数据</a:t>
            </a:r>
          </a:p>
          <a:p>
            <a:pPr lvl="1"/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五份数据文件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lvl="1"/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一份实验题目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marL="367030" lvl="1" indent="0">
              <a:buNone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212976"/>
            <a:ext cx="417195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B95B22"/>
                </a:solidFill>
                <a:ea typeface="宋体" panose="02010600030101010101" pitchFamily="2" charset="-122"/>
              </a:rPr>
              <a:t>实验要求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3FFCAE-0F73-45BF-90E7-A20A24CB9CD0}" type="datetime1">
              <a:rPr lang="en-US" altLang="zh-CN" smtClean="0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fld id="{6C8137F8-C9F8-495D-97A9-79C84E7FF655}" type="slidenum">
              <a:rPr lang="en-US" altLang="zh-CN" sz="1400" smtClean="0">
                <a:solidFill>
                  <a:srgbClr val="FFFFFF"/>
                </a:solidFill>
              </a:rPr>
              <a:t>4</a:t>
            </a:fld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56075" y="1847533"/>
            <a:ext cx="850692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设有如下关系模式：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Employee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NAME , GENDER,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AGE, DEPTID)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EMPID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为员工工号，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DEPTID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为部门号</a:t>
            </a:r>
            <a:endParaRPr lang="en-US" altLang="zh-CN" dirty="0"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Manager(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MGRID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NAME, GENDER, BIRTHDAY, TITLE,      DEP</a:t>
            </a:r>
            <a:r>
              <a:rPr lang="en-US" altLang="zh-CN" sz="2400" dirty="0">
                <a:cs typeface="Times New Roman" panose="02020603050405020304" pitchFamily="18" charset="0"/>
              </a:rPr>
              <a:t>TID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MGRID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经理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TITLE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为职称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NAME, PREPROJID,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POINTS</a:t>
            </a:r>
            <a:r>
              <a:rPr lang="en-US" altLang="zh-CN" sz="2400" dirty="0"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cs typeface="Times New Roman" panose="02020603050405020304" pitchFamily="18" charset="0"/>
              </a:rPr>
              <a:t>MGRID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PROJID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为项目号，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PREPROJID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为前置项目号</a:t>
            </a:r>
            <a:r>
              <a:rPr lang="zh-CN" altLang="en-US" dirty="0"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cs typeface="Times New Roman" panose="02020603050405020304" pitchFamily="18" charset="0"/>
              </a:rPr>
              <a:t>POINTS</a:t>
            </a:r>
            <a:r>
              <a:rPr lang="zh-CN" altLang="en-US" dirty="0">
                <a:cs typeface="Times New Roman" panose="02020603050405020304" pitchFamily="18" charset="0"/>
              </a:rPr>
              <a:t>为项目预算</a:t>
            </a:r>
            <a:r>
              <a:rPr lang="en-US" altLang="zh-CN" dirty="0">
                <a:cs typeface="Times New Roman" panose="02020603050405020304" pitchFamily="18" charset="0"/>
              </a:rPr>
              <a:t>/</a:t>
            </a:r>
            <a:r>
              <a:rPr lang="zh-CN" altLang="en-US" dirty="0">
                <a:cs typeface="Times New Roman" panose="02020603050405020304" pitchFamily="18" charset="0"/>
              </a:rPr>
              <a:t>积分</a:t>
            </a:r>
            <a:endParaRPr lang="en-US" altLang="zh-CN" dirty="0"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 err="1">
                <a:cs typeface="Times New Roman" panose="02020603050405020304" pitchFamily="18" charset="0"/>
              </a:rPr>
              <a:t>Manager_Salary</a:t>
            </a:r>
            <a:r>
              <a:rPr lang="en-US" altLang="zh-CN" sz="2400" dirty="0">
                <a:cs typeface="Times New Roman" panose="02020603050405020304" pitchFamily="18" charset="0"/>
              </a:rPr>
              <a:t>(</a:t>
            </a:r>
            <a:r>
              <a:rPr lang="en-US" altLang="zh-CN" sz="2400" u="sng" dirty="0">
                <a:cs typeface="Times New Roman" panose="02020603050405020304" pitchFamily="18" charset="0"/>
              </a:rPr>
              <a:t>MGRID</a:t>
            </a:r>
            <a:r>
              <a:rPr lang="en-US" altLang="zh-CN" sz="2400" dirty="0">
                <a:cs typeface="Times New Roman" panose="02020603050405020304" pitchFamily="18" charset="0"/>
              </a:rPr>
              <a:t>, SALARY)</a:t>
            </a:r>
          </a:p>
          <a:p>
            <a:r>
              <a:rPr lang="en-US" altLang="zh-CN" sz="2400" dirty="0">
                <a:cs typeface="Times New Roman" panose="02020603050405020304" pitchFamily="18" charset="0"/>
              </a:rPr>
              <a:t>     </a:t>
            </a:r>
            <a:r>
              <a:rPr lang="en-US" altLang="zh-CN" dirty="0">
                <a:cs typeface="Times New Roman" panose="02020603050405020304" pitchFamily="18" charset="0"/>
              </a:rPr>
              <a:t>SALARY</a:t>
            </a:r>
            <a:r>
              <a:rPr lang="zh-CN" altLang="en-US" dirty="0">
                <a:cs typeface="Times New Roman" panose="02020603050405020304" pitchFamily="18" charset="0"/>
              </a:rPr>
              <a:t>为工资</a:t>
            </a:r>
            <a:endParaRPr lang="zh-CN" altLang="zh-CN" dirty="0"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Performance(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PROJID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SCORE,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PHASE)</a:t>
            </a:r>
          </a:p>
          <a:p>
            <a:r>
              <a:rPr lang="en-US" altLang="zh-CN" dirty="0">
                <a:cs typeface="Times New Roman" panose="02020603050405020304" pitchFamily="18" charset="0"/>
              </a:rPr>
              <a:t>      SCORE</a:t>
            </a:r>
            <a:r>
              <a:rPr lang="zh-CN" altLang="en-US" dirty="0">
                <a:cs typeface="Times New Roman" panose="02020603050405020304" pitchFamily="18" charset="0"/>
              </a:rPr>
              <a:t>为绩效分，</a:t>
            </a:r>
            <a:r>
              <a:rPr lang="en-US" altLang="zh-CN" dirty="0">
                <a:cs typeface="Times New Roman" panose="02020603050405020304" pitchFamily="18" charset="0"/>
              </a:rPr>
              <a:t>PHASE</a:t>
            </a:r>
            <a:r>
              <a:rPr lang="zh-CN" altLang="en-US" dirty="0">
                <a:cs typeface="Times New Roman" panose="02020603050405020304" pitchFamily="18" charset="0"/>
              </a:rPr>
              <a:t>为项目阶段</a:t>
            </a:r>
            <a:endParaRPr lang="en-US" altLang="zh-CN" dirty="0">
              <a:cs typeface="Times New Roman" panose="02020603050405020304" pitchFamily="18" charset="0"/>
            </a:endParaRPr>
          </a:p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PS: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加下划线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”_”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的表示该字段为主键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B95B22"/>
                </a:solidFill>
                <a:ea typeface="宋体" panose="02010600030101010101" pitchFamily="2" charset="-122"/>
              </a:rPr>
              <a:t>实验要求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3FFCAE-0F73-45BF-90E7-A20A24CB9CD0}" type="datetime1">
              <a:rPr lang="en-US" altLang="zh-CN" smtClean="0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fld id="{6C8137F8-C9F8-495D-97A9-79C84E7FF655}" type="slidenum">
              <a:rPr lang="en-US" altLang="zh-CN" sz="1400" smtClean="0">
                <a:solidFill>
                  <a:srgbClr val="FFFFFF"/>
                </a:solidFill>
              </a:rPr>
              <a:t>5</a:t>
            </a:fld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520" y="1700808"/>
            <a:ext cx="87129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一：</a:t>
            </a:r>
            <a:r>
              <a:rPr lang="zh-CN" altLang="en-US" sz="2400" dirty="0"/>
              <a:t>新建数据库</a:t>
            </a:r>
            <a:r>
              <a:rPr lang="en-US" altLang="zh-CN" sz="2400" dirty="0" err="1"/>
              <a:t>project_management</a:t>
            </a:r>
            <a:r>
              <a:rPr lang="zh-CN" altLang="en-US" sz="2400" dirty="0"/>
              <a:t>，在数据库中创建对应的关系表并将数据录⼊到数据库中。可能涉及到的数据类型：</a:t>
            </a:r>
            <a:r>
              <a:rPr lang="en-US" altLang="zh-CN" sz="2400" dirty="0"/>
              <a:t>varchar, char, int, float ,datetime</a:t>
            </a:r>
            <a:r>
              <a:rPr lang="zh-CN" altLang="en-US" sz="2400" dirty="0"/>
              <a:t>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二：</a:t>
            </a:r>
            <a:r>
              <a:rPr lang="zh-CN" altLang="zh-CN" sz="2400" dirty="0"/>
              <a:t>依顺序写出实现以下各题功能的</a:t>
            </a:r>
            <a:r>
              <a:rPr lang="en-US" altLang="zh-CN" sz="2400" dirty="0"/>
              <a:t> SQL </a:t>
            </a:r>
            <a:r>
              <a:rPr lang="zh-CN" altLang="zh-CN" sz="2400" dirty="0"/>
              <a:t>语句</a:t>
            </a:r>
            <a:r>
              <a:rPr lang="zh-CN" altLang="en-US" sz="2400" dirty="0"/>
              <a:t>。使用一条</a:t>
            </a:r>
            <a:r>
              <a:rPr lang="en-US" altLang="zh-CN" sz="2400" dirty="0" err="1"/>
              <a:t>sql</a:t>
            </a:r>
            <a:r>
              <a:rPr lang="zh-CN" altLang="en-US" sz="2400" dirty="0"/>
              <a:t>语句执行</a:t>
            </a:r>
            <a:endParaRPr lang="en-US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。详见“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sql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.pdf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2400" dirty="0">
              <a:solidFill>
                <a:srgbClr val="0000FF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1. </a:t>
            </a:r>
            <a:r>
              <a:rPr lang="zh-CN" altLang="zh-CN" sz="2400" dirty="0"/>
              <a:t>修改基本表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2. </a:t>
            </a:r>
            <a:r>
              <a:rPr lang="zh-CN" altLang="en-US" sz="2400" dirty="0"/>
              <a:t>查询（限制用一条</a:t>
            </a:r>
            <a:r>
              <a:rPr lang="en-US" altLang="zh-CN" sz="2400" dirty="0"/>
              <a:t>SQL</a:t>
            </a:r>
            <a:r>
              <a:rPr lang="zh-CN" altLang="en-US" sz="2400" dirty="0"/>
              <a:t>语句完成，鼓励写多解）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3. </a:t>
            </a:r>
            <a:r>
              <a:rPr lang="zh-CN" altLang="en-US" sz="2400" dirty="0"/>
              <a:t>索引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4. </a:t>
            </a:r>
            <a:r>
              <a:rPr lang="zh-CN" altLang="en-US" sz="2400" dirty="0"/>
              <a:t>视图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5. </a:t>
            </a:r>
            <a:r>
              <a:rPr lang="zh-CN" altLang="en-US" sz="2400" dirty="0"/>
              <a:t>触发器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6. </a:t>
            </a:r>
            <a:r>
              <a:rPr lang="zh-CN" altLang="en-US" sz="2400" dirty="0"/>
              <a:t>空值</a:t>
            </a: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/>
              <a:t>7. </a:t>
            </a:r>
            <a:r>
              <a:rPr lang="zh-CN" altLang="en-US" sz="2400" dirty="0"/>
              <a:t>开放题（</a:t>
            </a:r>
            <a:r>
              <a:rPr lang="zh-CN" altLang="zh-CN" sz="2400" dirty="0"/>
              <a:t>自己设计题目</a:t>
            </a:r>
            <a:r>
              <a:rPr lang="zh-CN" altLang="en-US" sz="2400" dirty="0"/>
              <a:t>并实现）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zh-CN" altLang="zh-CN" sz="2400" dirty="0">
              <a:solidFill>
                <a:srgbClr val="0000FF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B95B22"/>
                </a:solidFill>
                <a:ea typeface="宋体" panose="02010600030101010101" pitchFamily="2" charset="-122"/>
              </a:rPr>
              <a:t>实验要求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3FFCAE-0F73-45BF-90E7-A20A24CB9CD0}" type="datetime1">
              <a:rPr lang="en-US" altLang="zh-CN" smtClean="0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fld id="{6C8137F8-C9F8-495D-97A9-79C84E7FF655}" type="slidenum">
              <a:rPr lang="en-US" altLang="zh-CN" sz="1400" smtClean="0">
                <a:solidFill>
                  <a:srgbClr val="FFFFFF"/>
                </a:solidFill>
              </a:rPr>
              <a:t>6</a:t>
            </a:fld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实验报告</a:t>
            </a:r>
          </a:p>
          <a:p>
            <a:pPr lvl="1"/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根据“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sql</a:t>
            </a:r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练习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.pdf</a:t>
            </a:r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”里的题目完成相应数据库的建立和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SQL</a:t>
            </a:r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的查询，提交内容应包括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:</a:t>
            </a:r>
          </a:p>
          <a:p>
            <a:pPr lvl="2"/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姓名，学号</a:t>
            </a:r>
            <a:endParaRPr lang="en-US" altLang="zh-CN" sz="2600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lvl="2"/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数据库的安装和配置结果</a:t>
            </a:r>
            <a:endParaRPr lang="en-US" altLang="zh-CN" sz="2600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lvl="2"/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每个题目对应的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SQL</a:t>
            </a:r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语句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可截图，保持清晰可见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)</a:t>
            </a:r>
          </a:p>
          <a:p>
            <a:pPr lvl="2"/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表的结果截图或</a:t>
            </a:r>
            <a:r>
              <a:rPr lang="en-US" altLang="zh-CN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SQL</a:t>
            </a:r>
            <a:r>
              <a:rPr lang="zh-CN" altLang="en-US" sz="26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语句执行结果的截图</a:t>
            </a:r>
            <a:endParaRPr lang="zh-CN" altLang="en-US" dirty="0"/>
          </a:p>
          <a:p>
            <a:pPr marL="367030" lvl="1" indent="0">
              <a:buNone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B95B22"/>
                </a:solidFill>
                <a:ea typeface="宋体" panose="02010600030101010101" pitchFamily="2" charset="-122"/>
              </a:rPr>
              <a:t>实验要求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3FFCAE-0F73-45BF-90E7-A20A24CB9CD0}" type="datetime1">
              <a:rPr lang="en-US" altLang="zh-CN" smtClean="0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An Introduction to Database Systems</a:t>
            </a: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fld id="{6C8137F8-C9F8-495D-97A9-79C84E7FF655}" type="slidenum">
              <a:rPr lang="en-US" altLang="zh-CN" sz="1400" smtClean="0">
                <a:solidFill>
                  <a:srgbClr val="FFFFFF"/>
                </a:solidFill>
              </a:rPr>
              <a:t>7</a:t>
            </a:fld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实验报告</a:t>
            </a:r>
          </a:p>
          <a:p>
            <a:pPr lvl="1"/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例如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:</a:t>
            </a:r>
          </a:p>
          <a:p>
            <a:pPr marL="685800" lvl="2" indent="0">
              <a:buNone/>
            </a:pPr>
            <a:r>
              <a:rPr lang="en-US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(1)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xxx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表的建立、插入、更新或删除数据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SQL</a:t>
            </a:r>
            <a:r>
              <a:rPr lang="zh-CN" altLang="en-US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语句：</a:t>
            </a:r>
            <a:r>
              <a:rPr lang="en-US" altLang="zh-CN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create table …</a:t>
            </a:r>
            <a:endParaRPr lang="en-US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你需要展示一下建立后表的属性、表中数据的情况截图</a:t>
            </a:r>
          </a:p>
          <a:p>
            <a:pPr marL="685800" lvl="2" indent="0">
              <a:buNone/>
            </a:pPr>
            <a:r>
              <a:rPr lang="en-US" sz="23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(2)</a:t>
            </a:r>
            <a:r>
              <a:rPr lang="en-US" altLang="zh-CN" sz="23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3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查找表中的某些数据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SQL</a:t>
            </a:r>
            <a:r>
              <a:rPr lang="zh-CN" altLang="en-US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语句：</a:t>
            </a:r>
            <a:r>
              <a:rPr lang="en-US" altLang="zh-CN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select xxx from …</a:t>
            </a:r>
            <a:endParaRPr lang="en-US" altLang="zh-CN" sz="23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你需要展示查找的结果截图</a:t>
            </a: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760" y="2476500"/>
            <a:ext cx="2494915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570" y="4596130"/>
            <a:ext cx="1624330" cy="1319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B95B22"/>
                </a:solidFill>
                <a:ea typeface="宋体" panose="02010600030101010101" pitchFamily="2" charset="-122"/>
              </a:rPr>
              <a:t>实验提交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43FFCAE-0F73-45BF-90E7-A20A24CB9CD0}" type="datetime1">
              <a:rPr lang="en-US" altLang="zh-CN" smtClean="0"/>
              <a:t>3/28/2026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An Introduction to Database Systems</a:t>
            </a: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32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o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fld id="{6C8137F8-C9F8-495D-97A9-79C84E7FF655}" type="slidenum">
              <a:rPr lang="en-US" altLang="zh-CN" sz="1400" smtClean="0">
                <a:solidFill>
                  <a:srgbClr val="FFFFFF"/>
                </a:solidFill>
              </a:rPr>
              <a:t>8</a:t>
            </a:fld>
            <a:endParaRPr lang="en-US" altLang="zh-CN" sz="1400">
              <a:solidFill>
                <a:srgbClr val="FFFFFF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3884612"/>
          </a:xfrm>
        </p:spPr>
        <p:txBody>
          <a:bodyPr/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以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pdf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格式提交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报告：命名为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‘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学号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姓名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实验一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.pdf’</a:t>
            </a:r>
          </a:p>
          <a:p>
            <a:pPr lvl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代码：命名为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‘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学号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姓名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en-US" altLang="zh-CN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sql.sql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’</a:t>
            </a:r>
          </a:p>
          <a:p>
            <a:pPr lvl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邮件主题：“学号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姓名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实验一”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发送到课程邮箱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 </a:t>
            </a:r>
          </a:p>
          <a:p>
            <a:pPr lvl="2"/>
            <a:r>
              <a:rPr lang="en-US" altLang="zh-CN" sz="2400" dirty="0"/>
              <a:t>ustcdb_2026@163.com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截止日期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 2026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日前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Rutgers">
  <a:themeElements>
    <a:clrScheme name="Rutgers 1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FFFFFF"/>
      </a:accent3>
      <a:accent4>
        <a:srgbClr val="000000"/>
      </a:accent4>
      <a:accent5>
        <a:srgbClr val="C8D7E5"/>
      </a:accent5>
      <a:accent6>
        <a:srgbClr val="C8733F"/>
      </a:accent6>
      <a:hlink>
        <a:srgbClr val="F7B615"/>
      </a:hlink>
      <a:folHlink>
        <a:srgbClr val="704404"/>
      </a:folHlink>
    </a:clrScheme>
    <a:fontScheme name="Rutgers">
      <a:majorFont>
        <a:latin typeface="Palatino Linotype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utgers 1">
        <a:dk1>
          <a:srgbClr val="000000"/>
        </a:dk1>
        <a:lt1>
          <a:srgbClr val="FFFFFF"/>
        </a:lt1>
        <a:dk2>
          <a:srgbClr val="775F55"/>
        </a:dk2>
        <a:lt2>
          <a:srgbClr val="EBDDC3"/>
        </a:lt2>
        <a:accent1>
          <a:srgbClr val="94B6D2"/>
        </a:accent1>
        <a:accent2>
          <a:srgbClr val="DD8047"/>
        </a:accent2>
        <a:accent3>
          <a:srgbClr val="FFFFFF"/>
        </a:accent3>
        <a:accent4>
          <a:srgbClr val="000000"/>
        </a:accent4>
        <a:accent5>
          <a:srgbClr val="C8D7E5"/>
        </a:accent5>
        <a:accent6>
          <a:srgbClr val="C8733F"/>
        </a:accent6>
        <a:hlink>
          <a:srgbClr val="F7B615"/>
        </a:hlink>
        <a:folHlink>
          <a:srgbClr val="70440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804</Words>
  <Application>Microsoft Office PowerPoint</Application>
  <PresentationFormat>全屏显示(4:3)</PresentationFormat>
  <Paragraphs>106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华文新魏</vt:lpstr>
      <vt:lpstr>楷体</vt:lpstr>
      <vt:lpstr>宋体</vt:lpstr>
      <vt:lpstr>Arial</vt:lpstr>
      <vt:lpstr>Calibri</vt:lpstr>
      <vt:lpstr>Calibri Light</vt:lpstr>
      <vt:lpstr>Palatino Linotype</vt:lpstr>
      <vt:lpstr>Times New Roman</vt:lpstr>
      <vt:lpstr>Tw Cen MT</vt:lpstr>
      <vt:lpstr>Wingdings</vt:lpstr>
      <vt:lpstr>自定义设计方案</vt:lpstr>
      <vt:lpstr>4_Rutgers</vt:lpstr>
      <vt:lpstr>2026年春季学期</vt:lpstr>
      <vt:lpstr>实验一：SQL实验</vt:lpstr>
      <vt:lpstr>实验要求</vt:lpstr>
      <vt:lpstr>实验要求</vt:lpstr>
      <vt:lpstr>实验要求</vt:lpstr>
      <vt:lpstr>实验要求</vt:lpstr>
      <vt:lpstr>实验要求</vt:lpstr>
      <vt:lpstr>实验提交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数据库系统概论  An Introduction to Database Systems</dc:title>
  <dc:creator>Zhenya Huang</dc:creator>
  <cp:lastModifiedBy>Zhenya Huang</cp:lastModifiedBy>
  <cp:revision>351</cp:revision>
  <cp:lastPrinted>2026-03-25T09:18:00Z</cp:lastPrinted>
  <dcterms:created xsi:type="dcterms:W3CDTF">2026-03-25T09:18:00Z</dcterms:created>
  <dcterms:modified xsi:type="dcterms:W3CDTF">2026-03-28T10:52:50Z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F0A5F2E7AE4BF9E500A2C369CAE5E788_42</vt:lpwstr>
  </property>
</Properties>
</file>