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63" r:id="rId9"/>
    <p:sldId id="264" r:id="rId10"/>
    <p:sldId id="265" r:id="rId11"/>
    <p:sldId id="266" r:id="rId12"/>
    <p:sldId id="271" r:id="rId13"/>
    <p:sldId id="272" r:id="rId14"/>
    <p:sldId id="273" r:id="rId15"/>
    <p:sldId id="267" r:id="rId16"/>
    <p:sldId id="268" r:id="rId17"/>
    <p:sldId id="270" r:id="rId18"/>
    <p:sldId id="275" r:id="rId19"/>
    <p:sldId id="274"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97"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366107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149797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323738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3491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77225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130635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269487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15138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118749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31423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39E5DDB-6412-419D-936C-D180C6ED9A9C}" type="datetimeFigureOut">
              <a:rPr lang="zh-CN" altLang="en-US" smtClean="0"/>
              <a:t>2020/9/19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351926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E5DDB-6412-419D-936C-D180C6ED9A9C}" type="datetimeFigureOut">
              <a:rPr lang="zh-CN" altLang="en-US" smtClean="0"/>
              <a:t>2020/9/19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7E22B-6D52-403F-AE49-7DB2402D18EC}" type="slidenum">
              <a:rPr lang="zh-CN" altLang="en-US" smtClean="0"/>
              <a:t>‹#›</a:t>
            </a:fld>
            <a:endParaRPr lang="zh-CN" altLang="en-US"/>
          </a:p>
        </p:txBody>
      </p:sp>
    </p:spTree>
    <p:extLst>
      <p:ext uri="{BB962C8B-B14F-4D97-AF65-F5344CB8AC3E}">
        <p14:creationId xmlns:p14="http://schemas.microsoft.com/office/powerpoint/2010/main" val="596342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tata.com/manuals13/rmlogi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fmwww.bc.edu/ec-p/data/wooldridge/datasets.list.html" TargetMode="External"/><Relationship Id="rId2" Type="http://schemas.openxmlformats.org/officeDocument/2006/relationships/hyperlink" Target="http://fmwww.bc.edu/gstat/examples/wooldridge/wooldridge.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ts.idre.ucla.edu/stata/" TargetMode="External"/><Relationship Id="rId2" Type="http://schemas.openxmlformats.org/officeDocument/2006/relationships/hyperlink" Target="http://www.princeton.edu/~otorres/Stata/" TargetMode="External"/><Relationship Id="rId1" Type="http://schemas.openxmlformats.org/officeDocument/2006/relationships/slideLayout" Target="../slideLayouts/slideLayout2.xml"/><Relationship Id="rId4" Type="http://schemas.openxmlformats.org/officeDocument/2006/relationships/hyperlink" Target="https://www.ssc.wisc.edu/sscc/pubs/stat.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1702724"/>
          </a:xfrm>
        </p:spPr>
        <p:txBody>
          <a:bodyPr>
            <a:normAutofit/>
          </a:bodyPr>
          <a:lstStyle/>
          <a:p>
            <a:r>
              <a:rPr lang="en-US" altLang="zh-CN" sz="4800" b="1" dirty="0" smtClean="0">
                <a:latin typeface="黑体" panose="02010609060101010101" pitchFamily="49" charset="-122"/>
                <a:ea typeface="黑体" panose="02010609060101010101" pitchFamily="49" charset="-122"/>
              </a:rPr>
              <a:t>Research Skill Set</a:t>
            </a:r>
            <a:endParaRPr lang="zh-CN" altLang="en-US" sz="4800" b="1" dirty="0">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p:txBody>
          <a:bodyPr/>
          <a:lstStyle/>
          <a:p>
            <a:r>
              <a:rPr lang="en-US" altLang="zh-CN" dirty="0" smtClean="0">
                <a:latin typeface="黑体" panose="02010609060101010101" pitchFamily="49" charset="-122"/>
                <a:ea typeface="黑体" panose="02010609060101010101" pitchFamily="49" charset="-122"/>
              </a:rPr>
              <a:t>Xiao Wang</a:t>
            </a:r>
          </a:p>
          <a:p>
            <a:r>
              <a:rPr lang="en-US" altLang="zh-CN" dirty="0" smtClean="0">
                <a:latin typeface="黑体" panose="02010609060101010101" pitchFamily="49" charset="-122"/>
                <a:ea typeface="黑体" panose="02010609060101010101" pitchFamily="49" charset="-122"/>
              </a:rPr>
              <a:t>University of Science and Technology of China</a:t>
            </a:r>
            <a:endParaRPr lang="zh-CN" altLang="en-US"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18192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黑体" panose="02010609060101010101" pitchFamily="49" charset="-122"/>
                <a:ea typeface="黑体" panose="02010609060101010101" pitchFamily="49" charset="-122"/>
              </a:rPr>
              <a:t>What you need to learn for Stata</a:t>
            </a:r>
            <a:endParaRPr lang="zh-CN" altLang="en-US" dirty="0"/>
          </a:p>
        </p:txBody>
      </p:sp>
      <p:sp>
        <p:nvSpPr>
          <p:cNvPr id="3" name="内容占位符 2"/>
          <p:cNvSpPr>
            <a:spLocks noGrp="1"/>
          </p:cNvSpPr>
          <p:nvPr>
            <p:ph idx="1"/>
          </p:nvPr>
        </p:nvSpPr>
        <p:spPr/>
        <p:txBody>
          <a:bodyPr/>
          <a:lstStyle/>
          <a:p>
            <a:r>
              <a:rPr lang="en-US" altLang="zh-CN" dirty="0" smtClean="0"/>
              <a:t>A trick to use Stata: use its help file to learn econometric methods.</a:t>
            </a:r>
          </a:p>
          <a:p>
            <a:r>
              <a:rPr lang="en-US" altLang="zh-CN" dirty="0" smtClean="0"/>
              <a:t>An example: Multinomial Logit model</a:t>
            </a:r>
          </a:p>
          <a:p>
            <a:r>
              <a:rPr lang="en-US" altLang="zh-CN" dirty="0" smtClean="0"/>
              <a:t>In a search engine: type “multinomial logit model”, find </a:t>
            </a:r>
          </a:p>
          <a:p>
            <a:pPr marL="0" indent="0">
              <a:buNone/>
            </a:pPr>
            <a:r>
              <a:rPr lang="en-US" altLang="zh-CN" dirty="0">
                <a:hlinkClick r:id="rId2"/>
              </a:rPr>
              <a:t>https://</a:t>
            </a:r>
            <a:r>
              <a:rPr lang="en-US" altLang="zh-CN" dirty="0" smtClean="0">
                <a:hlinkClick r:id="rId2"/>
              </a:rPr>
              <a:t>www.</a:t>
            </a:r>
            <a:r>
              <a:rPr lang="en-US" altLang="zh-CN" b="1" dirty="0" smtClean="0">
                <a:hlinkClick r:id="rId2"/>
              </a:rPr>
              <a:t>stata</a:t>
            </a:r>
            <a:r>
              <a:rPr lang="en-US" altLang="zh-CN" dirty="0" smtClean="0">
                <a:hlinkClick r:id="rId2"/>
              </a:rPr>
              <a:t>.com/manuals13/rm</a:t>
            </a:r>
            <a:r>
              <a:rPr lang="en-US" altLang="zh-CN" b="1" dirty="0" smtClean="0">
                <a:hlinkClick r:id="rId2"/>
              </a:rPr>
              <a:t>logit</a:t>
            </a:r>
            <a:r>
              <a:rPr lang="en-US" altLang="zh-CN" dirty="0" smtClean="0">
                <a:hlinkClick r:id="rId2"/>
              </a:rPr>
              <a:t>.pdf</a:t>
            </a:r>
            <a:endParaRPr lang="en-US" altLang="zh-CN" dirty="0" smtClean="0"/>
          </a:p>
          <a:p>
            <a:r>
              <a:rPr lang="en-US" altLang="zh-CN" dirty="0" smtClean="0"/>
              <a:t>Read the “description” first to know what the model is. Then read the “syntax” to know how to use the command. The “example” tells you the specific scenario you can apply the method. Finally, check “methods and formulas” to learn the econometric method. </a:t>
            </a:r>
          </a:p>
          <a:p>
            <a:r>
              <a:rPr lang="en-US" altLang="zh-CN" dirty="0" smtClean="0"/>
              <a:t>Stata manual has a complete study guide and related commands.</a:t>
            </a:r>
            <a:endParaRPr lang="zh-CN" altLang="en-US" dirty="0"/>
          </a:p>
        </p:txBody>
      </p:sp>
    </p:spTree>
    <p:extLst>
      <p:ext uri="{BB962C8B-B14F-4D97-AF65-F5344CB8AC3E}">
        <p14:creationId xmlns:p14="http://schemas.microsoft.com/office/powerpoint/2010/main" val="3008758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黑体" panose="02010609060101010101" pitchFamily="49" charset="-122"/>
                <a:ea typeface="黑体" panose="02010609060101010101" pitchFamily="49" charset="-122"/>
              </a:rPr>
              <a:t>What you need to learn for Stata</a:t>
            </a:r>
            <a:endParaRPr lang="zh-CN" altLang="en-US" dirty="0"/>
          </a:p>
        </p:txBody>
      </p:sp>
      <p:sp>
        <p:nvSpPr>
          <p:cNvPr id="3" name="内容占位符 2"/>
          <p:cNvSpPr>
            <a:spLocks noGrp="1"/>
          </p:cNvSpPr>
          <p:nvPr>
            <p:ph idx="1"/>
          </p:nvPr>
        </p:nvSpPr>
        <p:spPr/>
        <p:txBody>
          <a:bodyPr/>
          <a:lstStyle/>
          <a:p>
            <a:r>
              <a:rPr lang="en-US" altLang="zh-CN" dirty="0" smtClean="0"/>
              <a:t>Stata Journal and forum: find new command that have not yet been built into the new version of Stata, discussions on questions you may have, etc. </a:t>
            </a:r>
          </a:p>
          <a:p>
            <a:r>
              <a:rPr lang="en-US" altLang="zh-CN" dirty="0" smtClean="0"/>
              <a:t>Stata annual conference</a:t>
            </a:r>
            <a:endParaRPr lang="zh-CN" altLang="en-US" dirty="0"/>
          </a:p>
        </p:txBody>
      </p:sp>
    </p:spTree>
    <p:extLst>
      <p:ext uri="{BB962C8B-B14F-4D97-AF65-F5344CB8AC3E}">
        <p14:creationId xmlns:p14="http://schemas.microsoft.com/office/powerpoint/2010/main" val="3342803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latin typeface="黑体" panose="02010609060101010101" pitchFamily="49" charset="-122"/>
                <a:ea typeface="黑体" panose="02010609060101010101" pitchFamily="49" charset="-122"/>
              </a:rPr>
              <a:t>Data</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en-US" altLang="zh-CN" dirty="0" smtClean="0"/>
              <a:t>Given a topic (maybe general at this stage), collect data you need for your research.</a:t>
            </a:r>
          </a:p>
          <a:p>
            <a:r>
              <a:rPr lang="en-US" altLang="zh-CN" dirty="0" smtClean="0"/>
              <a:t>Where to find? </a:t>
            </a:r>
            <a:endParaRPr lang="en-US" altLang="zh-CN" dirty="0"/>
          </a:p>
          <a:p>
            <a:pPr marL="0" indent="0">
              <a:buNone/>
            </a:pPr>
            <a:r>
              <a:rPr lang="en-US" altLang="zh-CN" dirty="0" smtClean="0"/>
              <a:t>   macro data</a:t>
            </a:r>
            <a:r>
              <a:rPr lang="zh-CN" altLang="en-US" dirty="0" smtClean="0"/>
              <a:t>：</a:t>
            </a:r>
            <a:r>
              <a:rPr lang="en-US" altLang="zh-CN" dirty="0" smtClean="0"/>
              <a:t>National Bureau of Statistics of China, NBER, World Bank, IMF, Federal Reserve, etc.</a:t>
            </a:r>
          </a:p>
          <a:p>
            <a:pPr marL="0" indent="0">
              <a:buNone/>
            </a:pPr>
            <a:r>
              <a:rPr lang="en-US" altLang="zh-CN" dirty="0"/>
              <a:t> </a:t>
            </a:r>
            <a:r>
              <a:rPr lang="en-US" altLang="zh-CN" dirty="0" smtClean="0"/>
              <a:t>  micro data: generally database with high cost.</a:t>
            </a:r>
          </a:p>
          <a:p>
            <a:pPr marL="0" indent="0">
              <a:buNone/>
            </a:pPr>
            <a:r>
              <a:rPr lang="en-US" altLang="zh-CN" dirty="0"/>
              <a:t> </a:t>
            </a:r>
            <a:r>
              <a:rPr lang="en-US" altLang="zh-CN" dirty="0" smtClean="0"/>
              <a:t>  credential data: be careful!</a:t>
            </a:r>
          </a:p>
          <a:p>
            <a:pPr marL="0" indent="0">
              <a:buNone/>
            </a:pPr>
            <a:r>
              <a:rPr lang="en-US" altLang="zh-CN" dirty="0"/>
              <a:t> </a:t>
            </a:r>
            <a:r>
              <a:rPr lang="en-US" altLang="zh-CN" dirty="0" smtClean="0"/>
              <a:t>  Hand collect: survey, etc.</a:t>
            </a:r>
            <a:endParaRPr lang="zh-CN" altLang="en-US" dirty="0"/>
          </a:p>
        </p:txBody>
      </p:sp>
    </p:spTree>
    <p:extLst>
      <p:ext uri="{BB962C8B-B14F-4D97-AF65-F5344CB8AC3E}">
        <p14:creationId xmlns:p14="http://schemas.microsoft.com/office/powerpoint/2010/main" val="237982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latin typeface="黑体" panose="02010609060101010101" pitchFamily="49" charset="-122"/>
                <a:ea typeface="黑体" panose="02010609060101010101" pitchFamily="49" charset="-122"/>
              </a:rPr>
              <a:t>Data</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en-US" altLang="zh-CN" dirty="0" smtClean="0"/>
              <a:t>Write down data resource and cleaning procedures (more details below). Make sure that others can construct the same data set following your procedure (replicable).</a:t>
            </a:r>
          </a:p>
          <a:p>
            <a:r>
              <a:rPr lang="en-US" altLang="zh-CN" dirty="0" smtClean="0"/>
              <a:t>Know your data structure: cross-section, time series, or panel?</a:t>
            </a:r>
          </a:p>
          <a:p>
            <a:r>
              <a:rPr lang="en-US" altLang="zh-CN" dirty="0" smtClean="0"/>
              <a:t>Know or define your variables: short, meaningful, symmetric.</a:t>
            </a:r>
          </a:p>
          <a:p>
            <a:r>
              <a:rPr lang="en-US" altLang="zh-CN" dirty="0" smtClean="0"/>
              <a:t>Label your variables, or have a document to explain them.</a:t>
            </a:r>
          </a:p>
          <a:p>
            <a:r>
              <a:rPr lang="en-US" altLang="zh-CN" dirty="0" smtClean="0"/>
              <a:t>Deflate all macro variables; convert variables denominated in different currencies into the same (example: 2000 dollars).</a:t>
            </a:r>
          </a:p>
          <a:p>
            <a:pPr marL="0" indent="0">
              <a:buNone/>
            </a:pPr>
            <a:endParaRPr lang="zh-CN" altLang="en-US" dirty="0"/>
          </a:p>
        </p:txBody>
      </p:sp>
    </p:spTree>
    <p:extLst>
      <p:ext uri="{BB962C8B-B14F-4D97-AF65-F5344CB8AC3E}">
        <p14:creationId xmlns:p14="http://schemas.microsoft.com/office/powerpoint/2010/main" val="1974464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latin typeface="黑体" panose="02010609060101010101" pitchFamily="49" charset="-122"/>
                <a:ea typeface="黑体" panose="02010609060101010101" pitchFamily="49" charset="-122"/>
              </a:rPr>
              <a:t>Data</a:t>
            </a:r>
            <a:endParaRPr lang="zh-CN" altLang="en-US" dirty="0"/>
          </a:p>
        </p:txBody>
      </p:sp>
      <p:sp>
        <p:nvSpPr>
          <p:cNvPr id="3" name="内容占位符 2"/>
          <p:cNvSpPr>
            <a:spLocks noGrp="1"/>
          </p:cNvSpPr>
          <p:nvPr>
            <p:ph idx="1"/>
          </p:nvPr>
        </p:nvSpPr>
        <p:spPr/>
        <p:txBody>
          <a:bodyPr/>
          <a:lstStyle/>
          <a:p>
            <a:r>
              <a:rPr lang="en-US" altLang="zh-CN" dirty="0" smtClean="0"/>
              <a:t>Summarize every variable to see its mean, standard error, min, max, and detailed distribution. Make sure there is no mistake in data cleaning before you start to work.</a:t>
            </a:r>
          </a:p>
          <a:p>
            <a:r>
              <a:rPr lang="en-US" altLang="zh-CN" dirty="0" err="1" smtClean="0"/>
              <a:t>Winsorize</a:t>
            </a:r>
            <a:r>
              <a:rPr lang="en-US" altLang="zh-CN" dirty="0" smtClean="0"/>
              <a:t> some variables if needed, and follow the literature. (corporate finance)</a:t>
            </a:r>
          </a:p>
          <a:p>
            <a:r>
              <a:rPr lang="en-US" altLang="zh-CN" dirty="0" smtClean="0"/>
              <a:t>If possible, draw graphs to visualize data trend, correlation</a:t>
            </a:r>
            <a:r>
              <a:rPr lang="en-US" altLang="zh-CN" smtClean="0"/>
              <a:t>, etc. </a:t>
            </a:r>
            <a:endParaRPr lang="zh-CN" altLang="en-US" dirty="0"/>
          </a:p>
        </p:txBody>
      </p:sp>
    </p:spTree>
    <p:extLst>
      <p:ext uri="{BB962C8B-B14F-4D97-AF65-F5344CB8AC3E}">
        <p14:creationId xmlns:p14="http://schemas.microsoft.com/office/powerpoint/2010/main" val="1946455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latin typeface="黑体" panose="02010609060101010101" pitchFamily="49" charset="-122"/>
                <a:ea typeface="黑体" panose="02010609060101010101" pitchFamily="49" charset="-122"/>
              </a:rPr>
              <a:t>Econometrics</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en-US" altLang="zh-CN" dirty="0" smtClean="0"/>
              <a:t>Wooldridge: Introductory Econometrics: A Modern Approach</a:t>
            </a:r>
          </a:p>
          <a:p>
            <a:pPr marL="0" indent="0">
              <a:buNone/>
            </a:pPr>
            <a:r>
              <a:rPr lang="en-US" altLang="zh-CN" dirty="0" smtClean="0"/>
              <a:t>  It has an electronic version online and Stata example: </a:t>
            </a:r>
          </a:p>
          <a:p>
            <a:pPr marL="0" indent="0">
              <a:buNone/>
            </a:pPr>
            <a:r>
              <a:rPr lang="en-US" altLang="zh-CN" dirty="0"/>
              <a:t> </a:t>
            </a:r>
            <a:r>
              <a:rPr lang="en-US" altLang="zh-CN" dirty="0" smtClean="0"/>
              <a:t> </a:t>
            </a:r>
            <a:r>
              <a:rPr lang="en-US" altLang="zh-CN" dirty="0">
                <a:hlinkClick r:id="rId2"/>
              </a:rPr>
              <a:t>http://</a:t>
            </a:r>
            <a:r>
              <a:rPr lang="en-US" altLang="zh-CN" dirty="0" smtClean="0">
                <a:hlinkClick r:id="rId2"/>
              </a:rPr>
              <a:t>fmwww.bc.edu/gstat/examples/wooldridge/wooldridge.html</a:t>
            </a:r>
            <a:endParaRPr lang="en-US" altLang="zh-CN" dirty="0" smtClean="0"/>
          </a:p>
          <a:p>
            <a:r>
              <a:rPr lang="en-US" altLang="zh-CN" dirty="0" smtClean="0"/>
              <a:t>Its advanced version: </a:t>
            </a:r>
          </a:p>
          <a:p>
            <a:pPr marL="0" indent="0">
              <a:buNone/>
            </a:pPr>
            <a:r>
              <a:rPr lang="en-US" altLang="zh-CN" dirty="0" smtClean="0"/>
              <a:t>Econometric Analysis of Cross Section and Panel Data</a:t>
            </a:r>
            <a:endParaRPr lang="en-US" altLang="zh-CN" dirty="0"/>
          </a:p>
          <a:p>
            <a:pPr marL="0" indent="0">
              <a:buNone/>
            </a:pPr>
            <a:r>
              <a:rPr lang="en-US" altLang="zh-CN" dirty="0" smtClean="0"/>
              <a:t>Data example: </a:t>
            </a:r>
          </a:p>
          <a:p>
            <a:pPr marL="0" indent="0">
              <a:buNone/>
            </a:pPr>
            <a:r>
              <a:rPr lang="en-US" altLang="zh-CN" dirty="0">
                <a:hlinkClick r:id="rId3"/>
              </a:rPr>
              <a:t>http://fmwww.bc.edu/ec-p/data/wooldridge/datasets.list.html</a:t>
            </a:r>
            <a:endParaRPr lang="zh-CN" altLang="en-US" dirty="0"/>
          </a:p>
        </p:txBody>
      </p:sp>
    </p:spTree>
    <p:extLst>
      <p:ext uri="{BB962C8B-B14F-4D97-AF65-F5344CB8AC3E}">
        <p14:creationId xmlns:p14="http://schemas.microsoft.com/office/powerpoint/2010/main" val="1739715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latin typeface="黑体" panose="02010609060101010101" pitchFamily="49" charset="-122"/>
                <a:ea typeface="黑体" panose="02010609060101010101" pitchFamily="49" charset="-122"/>
              </a:rPr>
              <a:t>Econometrics</a:t>
            </a:r>
            <a:endParaRPr lang="zh-CN" altLang="en-US" dirty="0"/>
          </a:p>
        </p:txBody>
      </p:sp>
      <p:sp>
        <p:nvSpPr>
          <p:cNvPr id="3" name="内容占位符 2"/>
          <p:cNvSpPr>
            <a:spLocks noGrp="1"/>
          </p:cNvSpPr>
          <p:nvPr>
            <p:ph idx="1"/>
          </p:nvPr>
        </p:nvSpPr>
        <p:spPr/>
        <p:txBody>
          <a:bodyPr/>
          <a:lstStyle/>
          <a:p>
            <a:r>
              <a:rPr lang="en-US" altLang="zh-CN" dirty="0" smtClean="0"/>
              <a:t>You may need to know the “design”, or the logic to employ a specific econometric method. </a:t>
            </a:r>
          </a:p>
          <a:p>
            <a:r>
              <a:rPr lang="en-US" altLang="zh-CN" dirty="0" smtClean="0"/>
              <a:t>Time series analysis are more frequently used for macro data. </a:t>
            </a:r>
          </a:p>
          <a:p>
            <a:pPr marL="0" indent="0">
              <a:buNone/>
            </a:pPr>
            <a:r>
              <a:rPr lang="en-US" altLang="zh-CN" dirty="0"/>
              <a:t> </a:t>
            </a:r>
            <a:r>
              <a:rPr lang="en-US" altLang="zh-CN" dirty="0" smtClean="0"/>
              <a:t> New trends: regressions with Dynamic Stochastic General Equilibrium (DSGE) models, etc. </a:t>
            </a:r>
          </a:p>
          <a:p>
            <a:r>
              <a:rPr lang="en-US" altLang="zh-CN" dirty="0" smtClean="0"/>
              <a:t>Cross section and panel analysis are more for micro data.</a:t>
            </a:r>
          </a:p>
          <a:p>
            <a:r>
              <a:rPr lang="en-US" altLang="zh-CN" dirty="0" smtClean="0"/>
              <a:t>Mostly Harmless Econometrics by Angrist and </a:t>
            </a:r>
            <a:r>
              <a:rPr lang="en-US" altLang="zh-CN" dirty="0" err="1" smtClean="0"/>
              <a:t>Pischke</a:t>
            </a:r>
            <a:r>
              <a:rPr lang="en-US" altLang="zh-CN" dirty="0" smtClean="0"/>
              <a:t>: more on the micro data and ideas. </a:t>
            </a:r>
            <a:endParaRPr lang="zh-CN" altLang="en-US" dirty="0"/>
          </a:p>
        </p:txBody>
      </p:sp>
    </p:spTree>
    <p:extLst>
      <p:ext uri="{BB962C8B-B14F-4D97-AF65-F5344CB8AC3E}">
        <p14:creationId xmlns:p14="http://schemas.microsoft.com/office/powerpoint/2010/main" val="3463630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latin typeface="黑体" panose="02010609060101010101" pitchFamily="49" charset="-122"/>
                <a:ea typeface="黑体" panose="02010609060101010101" pitchFamily="49" charset="-122"/>
              </a:rPr>
              <a:t>Presentation</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Clear, visible, and short words.</a:t>
            </a:r>
          </a:p>
          <a:p>
            <a:r>
              <a:rPr lang="en-US" altLang="zh-CN" dirty="0" smtClean="0"/>
              <a:t>Idea, not proof or technical details.</a:t>
            </a:r>
          </a:p>
          <a:p>
            <a:r>
              <a:rPr lang="en-US" altLang="zh-CN" dirty="0" smtClean="0"/>
              <a:t>Figures and concise tables.</a:t>
            </a:r>
          </a:p>
          <a:p>
            <a:r>
              <a:rPr lang="en-US" altLang="zh-CN" dirty="0" smtClean="0"/>
              <a:t>Color, animation, and other tricks to keep the audience focused.</a:t>
            </a:r>
          </a:p>
          <a:p>
            <a:r>
              <a:rPr lang="en-US" altLang="zh-CN" dirty="0" smtClean="0"/>
              <a:t>Be prepared for any possible questions. </a:t>
            </a:r>
          </a:p>
          <a:p>
            <a:r>
              <a:rPr lang="en-US" altLang="zh-CN" dirty="0" smtClean="0"/>
              <a:t>Short and long presentation: Your paper in one sentence, one minute, three minutes, 20 minutes, and 1.5 hours.</a:t>
            </a:r>
          </a:p>
          <a:p>
            <a:r>
              <a:rPr lang="en-US" altLang="zh-CN" dirty="0" smtClean="0"/>
              <a:t>Rehearsal: all points, context, connecting words...</a:t>
            </a:r>
          </a:p>
          <a:p>
            <a:r>
              <a:rPr lang="en-US" altLang="zh-CN" dirty="0" smtClean="0"/>
              <a:t>Copies: your flash disk, email, web page, etc.</a:t>
            </a:r>
            <a:endParaRPr lang="zh-CN" altLang="en-US" dirty="0"/>
          </a:p>
        </p:txBody>
      </p:sp>
    </p:spTree>
    <p:extLst>
      <p:ext uri="{BB962C8B-B14F-4D97-AF65-F5344CB8AC3E}">
        <p14:creationId xmlns:p14="http://schemas.microsoft.com/office/powerpoint/2010/main" val="1340620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latin typeface="黑体" panose="02010609060101010101" pitchFamily="49" charset="-122"/>
                <a:ea typeface="黑体" panose="02010609060101010101" pitchFamily="49" charset="-122"/>
              </a:rPr>
              <a:t>Discussant and referee report</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en-US" altLang="zh-CN" dirty="0" smtClean="0"/>
              <a:t>Discussant: face-to-face conference. </a:t>
            </a:r>
          </a:p>
          <a:p>
            <a:r>
              <a:rPr lang="en-US" altLang="zh-CN" dirty="0" smtClean="0"/>
              <a:t>Summary, a little appraisal, </a:t>
            </a:r>
            <a:r>
              <a:rPr lang="en-US" altLang="zh-CN" dirty="0"/>
              <a:t>and </a:t>
            </a:r>
            <a:r>
              <a:rPr lang="en-US" altLang="zh-CN" dirty="0" smtClean="0"/>
              <a:t>academic critiques/suggestions.</a:t>
            </a:r>
          </a:p>
          <a:p>
            <a:endParaRPr lang="en-US" altLang="zh-CN" dirty="0"/>
          </a:p>
          <a:p>
            <a:r>
              <a:rPr lang="en-US" altLang="zh-CN" dirty="0" smtClean="0"/>
              <a:t>Referee report: honest and professional.</a:t>
            </a:r>
          </a:p>
          <a:p>
            <a:r>
              <a:rPr lang="en-US" altLang="zh-CN" dirty="0" smtClean="0"/>
              <a:t>Summary, major comments, and minor comments.</a:t>
            </a:r>
            <a:endParaRPr lang="zh-CN" altLang="en-US" dirty="0"/>
          </a:p>
        </p:txBody>
      </p:sp>
    </p:spTree>
    <p:extLst>
      <p:ext uri="{BB962C8B-B14F-4D97-AF65-F5344CB8AC3E}">
        <p14:creationId xmlns:p14="http://schemas.microsoft.com/office/powerpoint/2010/main" val="1378615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latin typeface="黑体" panose="02010609060101010101" pitchFamily="49" charset="-122"/>
                <a:ea typeface="黑体" panose="02010609060101010101" pitchFamily="49" charset="-122"/>
              </a:rPr>
              <a:t>Research </a:t>
            </a:r>
            <a:r>
              <a:rPr lang="en-US" altLang="zh-CN" dirty="0" smtClean="0">
                <a:latin typeface="黑体" panose="02010609060101010101" pitchFamily="49" charset="-122"/>
                <a:ea typeface="黑体" panose="02010609060101010101" pitchFamily="49" charset="-122"/>
              </a:rPr>
              <a:t>network</a:t>
            </a:r>
            <a:endParaRPr lang="zh-CN" altLang="en-US" dirty="0"/>
          </a:p>
        </p:txBody>
      </p:sp>
      <p:sp>
        <p:nvSpPr>
          <p:cNvPr id="3" name="内容占位符 2"/>
          <p:cNvSpPr>
            <a:spLocks noGrp="1"/>
          </p:cNvSpPr>
          <p:nvPr>
            <p:ph idx="1"/>
          </p:nvPr>
        </p:nvSpPr>
        <p:spPr/>
        <p:txBody>
          <a:bodyPr/>
          <a:lstStyle/>
          <a:p>
            <a:r>
              <a:rPr lang="en-US" altLang="zh-CN" dirty="0" smtClean="0"/>
              <a:t>Your advisor: RA, potential coauthor, etc.</a:t>
            </a:r>
          </a:p>
          <a:p>
            <a:r>
              <a:rPr lang="en-US" altLang="zh-CN" dirty="0"/>
              <a:t>Senior: </a:t>
            </a:r>
            <a:r>
              <a:rPr lang="en-US" altLang="zh-CN" dirty="0" smtClean="0"/>
              <a:t>editor, etc.</a:t>
            </a:r>
            <a:endParaRPr lang="en-US" altLang="zh-CN" dirty="0" smtClean="0"/>
          </a:p>
          <a:p>
            <a:r>
              <a:rPr lang="en-US" altLang="zh-CN" dirty="0" smtClean="0"/>
              <a:t>Your classmates, friends, etc.</a:t>
            </a:r>
          </a:p>
          <a:p>
            <a:r>
              <a:rPr lang="en-US" altLang="zh-CN" dirty="0" smtClean="0"/>
              <a:t>Attend conference, submit your paper to conference;</a:t>
            </a:r>
          </a:p>
          <a:p>
            <a:r>
              <a:rPr lang="en-US" altLang="zh-CN" dirty="0" smtClean="0"/>
              <a:t>Go/invite seminars;</a:t>
            </a:r>
          </a:p>
          <a:p>
            <a:r>
              <a:rPr lang="en-US" altLang="zh-CN" dirty="0"/>
              <a:t>Referee/organizer, etc</a:t>
            </a:r>
            <a:r>
              <a:rPr lang="en-US" altLang="zh-CN" dirty="0" smtClean="0"/>
              <a:t>.</a:t>
            </a:r>
            <a:endParaRPr lang="en-US" altLang="zh-CN" dirty="0" smtClean="0"/>
          </a:p>
          <a:p>
            <a:r>
              <a:rPr lang="en-US" altLang="zh-CN" dirty="0" smtClean="0"/>
              <a:t>Know at least 20 persons or more in your narrow/broad field;</a:t>
            </a:r>
          </a:p>
          <a:p>
            <a:r>
              <a:rPr lang="en-US" altLang="zh-CN" dirty="0" smtClean="0"/>
              <a:t>Formal/new academic work/organization.</a:t>
            </a:r>
          </a:p>
        </p:txBody>
      </p:sp>
    </p:spTree>
    <p:extLst>
      <p:ext uri="{BB962C8B-B14F-4D97-AF65-F5344CB8AC3E}">
        <p14:creationId xmlns:p14="http://schemas.microsoft.com/office/powerpoint/2010/main" val="286188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latin typeface="黑体" panose="02010609060101010101" pitchFamily="49" charset="-122"/>
                <a:ea typeface="黑体" panose="02010609060101010101" pitchFamily="49" charset="-122"/>
              </a:rPr>
              <a:t>Guideline</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en-US" altLang="zh-CN" dirty="0" smtClean="0"/>
              <a:t>Literature: Search, Read, Analyze</a:t>
            </a:r>
          </a:p>
          <a:p>
            <a:r>
              <a:rPr lang="en-US" altLang="zh-CN" dirty="0" smtClean="0"/>
              <a:t>Empirical software and method: Stata</a:t>
            </a:r>
            <a:r>
              <a:rPr lang="zh-CN" altLang="en-US" dirty="0" smtClean="0"/>
              <a:t>；</a:t>
            </a:r>
            <a:r>
              <a:rPr lang="en-US" altLang="zh-CN" dirty="0" smtClean="0"/>
              <a:t>data</a:t>
            </a:r>
          </a:p>
          <a:p>
            <a:r>
              <a:rPr lang="en-US" altLang="zh-CN" dirty="0" smtClean="0"/>
              <a:t>Presentation</a:t>
            </a:r>
            <a:endParaRPr lang="zh-CN" altLang="en-US" dirty="0"/>
          </a:p>
        </p:txBody>
      </p:sp>
    </p:spTree>
    <p:extLst>
      <p:ext uri="{BB962C8B-B14F-4D97-AF65-F5344CB8AC3E}">
        <p14:creationId xmlns:p14="http://schemas.microsoft.com/office/powerpoint/2010/main" val="4102746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黑体" panose="02010609060101010101" pitchFamily="49" charset="-122"/>
                <a:ea typeface="黑体" panose="02010609060101010101" pitchFamily="49" charset="-122"/>
              </a:rPr>
              <a:t>Literature: Why do you need to read?</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en-US" altLang="zh-CN" dirty="0" smtClean="0"/>
              <a:t>Know the research frontier of the topic you plan to work on.</a:t>
            </a:r>
          </a:p>
          <a:p>
            <a:pPr marL="0" indent="0">
              <a:buNone/>
            </a:pPr>
            <a:endParaRPr lang="en-US" altLang="zh-CN" dirty="0" smtClean="0"/>
          </a:p>
          <a:p>
            <a:r>
              <a:rPr lang="en-US" altLang="zh-CN" dirty="0" smtClean="0"/>
              <a:t>Summarize the contribution of each important paper.</a:t>
            </a:r>
          </a:p>
          <a:p>
            <a:pPr marL="0" indent="0">
              <a:buNone/>
            </a:pPr>
            <a:endParaRPr lang="en-US" altLang="zh-CN" dirty="0" smtClean="0"/>
          </a:p>
          <a:p>
            <a:r>
              <a:rPr lang="en-US" altLang="zh-CN" dirty="0" smtClean="0"/>
              <a:t>Learn the data construction, empirical model, robustness checks, etc. anything you can follow or improve in your work.</a:t>
            </a:r>
          </a:p>
          <a:p>
            <a:pPr marL="0" indent="0">
              <a:buNone/>
            </a:pPr>
            <a:endParaRPr lang="en-US" altLang="zh-CN" dirty="0" smtClean="0"/>
          </a:p>
          <a:p>
            <a:r>
              <a:rPr lang="en-US" altLang="zh-CN" dirty="0" smtClean="0"/>
              <a:t>Depict the literature tree that helps you define your contribution.</a:t>
            </a:r>
            <a:endParaRPr lang="zh-CN" altLang="en-US" dirty="0"/>
          </a:p>
        </p:txBody>
      </p:sp>
    </p:spTree>
    <p:extLst>
      <p:ext uri="{BB962C8B-B14F-4D97-AF65-F5344CB8AC3E}">
        <p14:creationId xmlns:p14="http://schemas.microsoft.com/office/powerpoint/2010/main" val="1375941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黑体" panose="02010609060101010101" pitchFamily="49" charset="-122"/>
                <a:ea typeface="黑体" panose="02010609060101010101" pitchFamily="49" charset="-122"/>
              </a:rPr>
              <a:t>Literature: Where to find papers?</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fontScale="85000" lnSpcReduction="20000"/>
          </a:bodyPr>
          <a:lstStyle/>
          <a:p>
            <a:r>
              <a:rPr lang="en-US" altLang="zh-CN" dirty="0" smtClean="0"/>
              <a:t>If you know what you are interested in, start with one important paper on this topic. Check its literature review (if any) and its references. Identify important papers from those resources. </a:t>
            </a:r>
          </a:p>
          <a:p>
            <a:r>
              <a:rPr lang="en-US" altLang="zh-CN" dirty="0" smtClean="0"/>
              <a:t>Read important papers first. They are more likely to be published on Top 5 economics journals(</a:t>
            </a:r>
            <a:r>
              <a:rPr lang="en-US" altLang="zh-CN" i="1" dirty="0" err="1" smtClean="0"/>
              <a:t>Econometrica</a:t>
            </a:r>
            <a:r>
              <a:rPr lang="en-US" altLang="zh-CN" i="1" dirty="0" smtClean="0"/>
              <a:t>, American Economic Review, Journal of Political Economy, Review of Economic Studies, Quarterly Journal of Economics</a:t>
            </a:r>
            <a:r>
              <a:rPr lang="en-US" altLang="zh-CN" dirty="0" smtClean="0"/>
              <a:t>), Top 3 finance journals </a:t>
            </a:r>
            <a:r>
              <a:rPr lang="en-US" altLang="zh-CN" i="1" dirty="0" smtClean="0"/>
              <a:t>(Journal of Finance, Journal of Financial Economics, Review of Financial Studies),</a:t>
            </a:r>
            <a:r>
              <a:rPr lang="en-US" altLang="zh-CN" dirty="0" smtClean="0"/>
              <a:t> etc. Top field journals, such as </a:t>
            </a:r>
            <a:r>
              <a:rPr lang="en-US" altLang="zh-CN" i="1" dirty="0" smtClean="0"/>
              <a:t>Journal of International Economics</a:t>
            </a:r>
            <a:r>
              <a:rPr lang="en-US" altLang="zh-CN" dirty="0" smtClean="0"/>
              <a:t>.</a:t>
            </a:r>
          </a:p>
          <a:p>
            <a:r>
              <a:rPr lang="en-US" altLang="zh-CN" dirty="0" smtClean="0"/>
              <a:t>Read new papers first. They are generally published less than 10 to 15 years from today. Important working paper series, such as NBER, need to be checked too. </a:t>
            </a:r>
          </a:p>
          <a:p>
            <a:r>
              <a:rPr lang="en-US" altLang="zh-CN" dirty="0" smtClean="0"/>
              <a:t>If you can find a survey paper on the topic (like papers on </a:t>
            </a:r>
            <a:r>
              <a:rPr lang="en-US" altLang="zh-CN" i="1" dirty="0" smtClean="0"/>
              <a:t>Journal of Economic Literature</a:t>
            </a:r>
            <a:r>
              <a:rPr lang="en-US" altLang="zh-CN" dirty="0" smtClean="0"/>
              <a:t>), start with it.</a:t>
            </a:r>
            <a:endParaRPr lang="zh-CN" altLang="en-US" dirty="0"/>
          </a:p>
        </p:txBody>
      </p:sp>
    </p:spTree>
    <p:extLst>
      <p:ext uri="{BB962C8B-B14F-4D97-AF65-F5344CB8AC3E}">
        <p14:creationId xmlns:p14="http://schemas.microsoft.com/office/powerpoint/2010/main" val="77078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黑体" panose="02010609060101010101" pitchFamily="49" charset="-122"/>
                <a:ea typeface="黑体" panose="02010609060101010101" pitchFamily="49" charset="-122"/>
              </a:rPr>
              <a:t>Literature: Where to find papers?</a:t>
            </a:r>
            <a:endParaRPr lang="zh-CN" altLang="en-US" dirty="0"/>
          </a:p>
        </p:txBody>
      </p:sp>
      <p:sp>
        <p:nvSpPr>
          <p:cNvPr id="3" name="内容占位符 2"/>
          <p:cNvSpPr>
            <a:spLocks noGrp="1"/>
          </p:cNvSpPr>
          <p:nvPr>
            <p:ph idx="1"/>
          </p:nvPr>
        </p:nvSpPr>
        <p:spPr/>
        <p:txBody>
          <a:bodyPr/>
          <a:lstStyle/>
          <a:p>
            <a:r>
              <a:rPr lang="en-US" altLang="zh-CN" dirty="0" smtClean="0"/>
              <a:t>University library: </a:t>
            </a:r>
            <a:r>
              <a:rPr lang="en-US" altLang="zh-CN" dirty="0" err="1" smtClean="0"/>
              <a:t>Sciencedirect</a:t>
            </a:r>
            <a:r>
              <a:rPr lang="en-US" altLang="zh-CN" dirty="0" smtClean="0"/>
              <a:t>, etc. Other working paper web site: NBER, SSRN (especially for finance).</a:t>
            </a:r>
          </a:p>
          <a:p>
            <a:r>
              <a:rPr lang="en-US" altLang="zh-CN" dirty="0" smtClean="0"/>
              <a:t>Consider to keep yourself updated by subscribing working paper/publication weekly email (NBER, AEA, AFA, etc.), or related </a:t>
            </a:r>
            <a:r>
              <a:rPr lang="en-US" altLang="zh-CN" dirty="0" err="1" smtClean="0"/>
              <a:t>Wechat</a:t>
            </a:r>
            <a:r>
              <a:rPr lang="en-US" altLang="zh-CN" dirty="0" smtClean="0"/>
              <a:t> Official Accounts.  </a:t>
            </a:r>
          </a:p>
          <a:p>
            <a:pPr marL="0" indent="0">
              <a:buNone/>
            </a:pPr>
            <a:endParaRPr lang="zh-CN" altLang="en-US" dirty="0"/>
          </a:p>
        </p:txBody>
      </p:sp>
    </p:spTree>
    <p:extLst>
      <p:ext uri="{BB962C8B-B14F-4D97-AF65-F5344CB8AC3E}">
        <p14:creationId xmlns:p14="http://schemas.microsoft.com/office/powerpoint/2010/main" val="2197939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黑体" panose="02010609060101010101" pitchFamily="49" charset="-122"/>
                <a:ea typeface="黑体" panose="02010609060101010101" pitchFamily="49" charset="-122"/>
              </a:rPr>
              <a:t>Literature review: How to read? </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fontScale="92500" lnSpcReduction="10000"/>
          </a:bodyPr>
          <a:lstStyle/>
          <a:p>
            <a:r>
              <a:rPr lang="en-US" altLang="zh-CN" dirty="0" smtClean="0"/>
              <a:t>Abstract: a well-written paper would include its motivation, major work, and contribution in the abstract. Find each of those three components from the abstract and keep it in mind when you read through the paper. </a:t>
            </a:r>
          </a:p>
          <a:p>
            <a:r>
              <a:rPr lang="en-US" altLang="zh-CN" dirty="0" smtClean="0"/>
              <a:t>Introduction: the writing style of the introduction is relatively flexible. But generally authors start with a more detailed motivation: the gap between the new stylized facts in data and how the current theory is incapable to explain. Then some authors define their contribution, while others may articulate their major work first. Given you already learned those two components from the abstract, read the details and think if the authors define their contribution correctly or if the major work suits its research purpose.</a:t>
            </a:r>
            <a:endParaRPr lang="zh-CN" altLang="en-US" dirty="0"/>
          </a:p>
        </p:txBody>
      </p:sp>
    </p:spTree>
    <p:extLst>
      <p:ext uri="{BB962C8B-B14F-4D97-AF65-F5344CB8AC3E}">
        <p14:creationId xmlns:p14="http://schemas.microsoft.com/office/powerpoint/2010/main" val="1766202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黑体" panose="02010609060101010101" pitchFamily="49" charset="-122"/>
                <a:ea typeface="黑体" panose="02010609060101010101" pitchFamily="49" charset="-122"/>
              </a:rPr>
              <a:t>Literature review: How to read? </a:t>
            </a:r>
            <a:endParaRPr lang="zh-CN" altLang="en-US" dirty="0"/>
          </a:p>
        </p:txBody>
      </p:sp>
      <p:sp>
        <p:nvSpPr>
          <p:cNvPr id="3" name="内容占位符 2"/>
          <p:cNvSpPr>
            <a:spLocks noGrp="1"/>
          </p:cNvSpPr>
          <p:nvPr>
            <p:ph idx="1"/>
          </p:nvPr>
        </p:nvSpPr>
        <p:spPr/>
        <p:txBody>
          <a:bodyPr/>
          <a:lstStyle/>
          <a:p>
            <a:r>
              <a:rPr lang="en-US" altLang="zh-CN" dirty="0" smtClean="0"/>
              <a:t>Methodology, model, result, tables, figures…</a:t>
            </a:r>
          </a:p>
          <a:p>
            <a:r>
              <a:rPr lang="en-US" altLang="zh-CN" dirty="0" smtClean="0"/>
              <a:t>The literature tree.</a:t>
            </a:r>
          </a:p>
          <a:p>
            <a:r>
              <a:rPr lang="en-US" altLang="zh-CN" dirty="0" smtClean="0"/>
              <a:t>Memorize a paper in one line: last name of authors (or even remember their initials first), year, journal, main idea.</a:t>
            </a:r>
          </a:p>
          <a:p>
            <a:pPr marL="0" indent="0">
              <a:buNone/>
            </a:pPr>
            <a:r>
              <a:rPr lang="en-US" altLang="zh-CN" dirty="0"/>
              <a:t> </a:t>
            </a:r>
            <a:r>
              <a:rPr lang="en-US" altLang="zh-CN" dirty="0" smtClean="0"/>
              <a:t> Example: </a:t>
            </a:r>
            <a:r>
              <a:rPr lang="en-US" altLang="zh-CN" dirty="0" err="1"/>
              <a:t>Jorda</a:t>
            </a:r>
            <a:r>
              <a:rPr lang="en-US" altLang="zh-CN" dirty="0"/>
              <a:t> and Taylor (2012, JIE</a:t>
            </a:r>
            <a:r>
              <a:rPr lang="en-US" altLang="zh-CN" dirty="0" smtClean="0"/>
              <a:t>): how to better use the fundamentals to improve the carry trade return, even during economic crises. </a:t>
            </a:r>
            <a:endParaRPr lang="en-US" altLang="zh-CN" dirty="0"/>
          </a:p>
          <a:p>
            <a:pPr marL="0" indent="0">
              <a:buNone/>
            </a:pPr>
            <a:endParaRPr lang="zh-CN" altLang="en-US" dirty="0"/>
          </a:p>
        </p:txBody>
      </p:sp>
    </p:spTree>
    <p:extLst>
      <p:ext uri="{BB962C8B-B14F-4D97-AF65-F5344CB8AC3E}">
        <p14:creationId xmlns:p14="http://schemas.microsoft.com/office/powerpoint/2010/main" val="1249819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latin typeface="黑体" panose="02010609060101010101" pitchFamily="49" charset="-122"/>
                <a:ea typeface="黑体" panose="02010609060101010101" pitchFamily="49" charset="-122"/>
              </a:rPr>
              <a:t>Empirical Software and Methods</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en-US" altLang="zh-CN" dirty="0" smtClean="0"/>
              <a:t>You need to be good at </a:t>
            </a:r>
            <a:r>
              <a:rPr lang="en-US" altLang="zh-CN" dirty="0" err="1" smtClean="0"/>
              <a:t>at</a:t>
            </a:r>
            <a:r>
              <a:rPr lang="en-US" altLang="zh-CN" dirty="0" smtClean="0"/>
              <a:t> least one statistic software to clean data, make summary statistics, draw graphs, and run regressions.</a:t>
            </a:r>
          </a:p>
          <a:p>
            <a:r>
              <a:rPr lang="en-US" altLang="zh-CN" dirty="0" smtClean="0"/>
              <a:t>The options includes: </a:t>
            </a:r>
            <a:r>
              <a:rPr lang="en-US" altLang="zh-CN" dirty="0" err="1" smtClean="0"/>
              <a:t>Eviews</a:t>
            </a:r>
            <a:r>
              <a:rPr lang="en-US" altLang="zh-CN" dirty="0" smtClean="0"/>
              <a:t> (especially for time series analysis), R (statisticians like it ), SAS (financial economists use more), Stata (economists’ favorite).</a:t>
            </a:r>
          </a:p>
          <a:p>
            <a:r>
              <a:rPr lang="en-US" altLang="zh-CN" dirty="0" smtClean="0"/>
              <a:t>I recommend Stata.</a:t>
            </a:r>
          </a:p>
          <a:p>
            <a:r>
              <a:rPr lang="en-US" altLang="zh-CN" dirty="0" smtClean="0"/>
              <a:t>Why? </a:t>
            </a:r>
            <a:endParaRPr lang="zh-CN" altLang="en-US" dirty="0"/>
          </a:p>
        </p:txBody>
      </p:sp>
    </p:spTree>
    <p:extLst>
      <p:ext uri="{BB962C8B-B14F-4D97-AF65-F5344CB8AC3E}">
        <p14:creationId xmlns:p14="http://schemas.microsoft.com/office/powerpoint/2010/main" val="2117211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latin typeface="黑体" panose="02010609060101010101" pitchFamily="49" charset="-122"/>
                <a:ea typeface="黑体" panose="02010609060101010101" pitchFamily="49" charset="-122"/>
              </a:rPr>
              <a:t>What you need to learn for </a:t>
            </a:r>
            <a:r>
              <a:rPr lang="en-US" altLang="zh-CN" dirty="0">
                <a:latin typeface="黑体" panose="02010609060101010101" pitchFamily="49" charset="-122"/>
                <a:ea typeface="黑体" panose="02010609060101010101" pitchFamily="49" charset="-122"/>
              </a:rPr>
              <a:t>S</a:t>
            </a:r>
            <a:r>
              <a:rPr lang="en-US" altLang="zh-CN" dirty="0" smtClean="0">
                <a:latin typeface="黑体" panose="02010609060101010101" pitchFamily="49" charset="-122"/>
                <a:ea typeface="黑体" panose="02010609060101010101" pitchFamily="49" charset="-122"/>
              </a:rPr>
              <a:t>tata</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en-US" altLang="zh-CN" dirty="0" smtClean="0"/>
              <a:t>I recommend three universities’ Stata tutorial: </a:t>
            </a:r>
          </a:p>
          <a:p>
            <a:r>
              <a:rPr lang="en-US" altLang="zh-CN" dirty="0" smtClean="0"/>
              <a:t>Princeton: from the scrap, intuitive</a:t>
            </a:r>
          </a:p>
          <a:p>
            <a:pPr marL="0" indent="0">
              <a:buNone/>
            </a:pPr>
            <a:r>
              <a:rPr lang="en-US" altLang="zh-CN" dirty="0">
                <a:hlinkClick r:id="rId2"/>
              </a:rPr>
              <a:t>http://www.princeton.edu/~otorres/Stata</a:t>
            </a:r>
            <a:r>
              <a:rPr lang="en-US" altLang="zh-CN" dirty="0" smtClean="0">
                <a:hlinkClick r:id="rId2"/>
              </a:rPr>
              <a:t>/</a:t>
            </a:r>
            <a:endParaRPr lang="en-US" altLang="zh-CN" dirty="0" smtClean="0"/>
          </a:p>
          <a:p>
            <a:r>
              <a:rPr lang="en-US" altLang="zh-CN" dirty="0" smtClean="0"/>
              <a:t>UCLA: complete, can be used as references (especially for graphs)</a:t>
            </a:r>
          </a:p>
          <a:p>
            <a:pPr marL="0" indent="0">
              <a:buNone/>
            </a:pPr>
            <a:r>
              <a:rPr lang="en-US" altLang="zh-CN" dirty="0">
                <a:hlinkClick r:id="rId3"/>
              </a:rPr>
              <a:t>https://stats.idre.ucla.edu/stata</a:t>
            </a:r>
            <a:r>
              <a:rPr lang="en-US" altLang="zh-CN" dirty="0" smtClean="0">
                <a:hlinkClick r:id="rId3"/>
              </a:rPr>
              <a:t>/</a:t>
            </a:r>
            <a:endParaRPr lang="en-US" altLang="zh-CN" dirty="0" smtClean="0"/>
          </a:p>
          <a:p>
            <a:r>
              <a:rPr lang="en-US" altLang="zh-CN" dirty="0" smtClean="0"/>
              <a:t>UW-Madison: new methods such as treatment effect added</a:t>
            </a:r>
          </a:p>
          <a:p>
            <a:pPr marL="0" indent="0">
              <a:buNone/>
            </a:pPr>
            <a:r>
              <a:rPr lang="en-US" altLang="zh-CN" dirty="0">
                <a:hlinkClick r:id="rId4"/>
              </a:rPr>
              <a:t>https://www.ssc.wisc.edu/sscc/pubs/stat.htm</a:t>
            </a:r>
            <a:endParaRPr lang="zh-CN" altLang="en-US" dirty="0"/>
          </a:p>
        </p:txBody>
      </p:sp>
    </p:spTree>
    <p:extLst>
      <p:ext uri="{BB962C8B-B14F-4D97-AF65-F5344CB8AC3E}">
        <p14:creationId xmlns:p14="http://schemas.microsoft.com/office/powerpoint/2010/main" val="374758693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1267</TotalTime>
  <Words>1323</Words>
  <Application>Microsoft Office PowerPoint</Application>
  <PresentationFormat>宽屏</PresentationFormat>
  <Paragraphs>109</Paragraphs>
  <Slides>19</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19</vt:i4>
      </vt:variant>
    </vt:vector>
  </HeadingPairs>
  <TitlesOfParts>
    <vt:vector size="24" baseType="lpstr">
      <vt:lpstr>等线</vt:lpstr>
      <vt:lpstr>等线 Light</vt:lpstr>
      <vt:lpstr>黑体</vt:lpstr>
      <vt:lpstr>Arial</vt:lpstr>
      <vt:lpstr>Office 主题​​</vt:lpstr>
      <vt:lpstr>Research Skill Set</vt:lpstr>
      <vt:lpstr>Guideline</vt:lpstr>
      <vt:lpstr>Literature: Why do you need to read?</vt:lpstr>
      <vt:lpstr>Literature: Where to find papers?</vt:lpstr>
      <vt:lpstr>Literature: Where to find papers?</vt:lpstr>
      <vt:lpstr>Literature review: How to read? </vt:lpstr>
      <vt:lpstr>Literature review: How to read? </vt:lpstr>
      <vt:lpstr>Empirical Software and Methods</vt:lpstr>
      <vt:lpstr>What you need to learn for Stata</vt:lpstr>
      <vt:lpstr>What you need to learn for Stata</vt:lpstr>
      <vt:lpstr>What you need to learn for Stata</vt:lpstr>
      <vt:lpstr>Data</vt:lpstr>
      <vt:lpstr>Data</vt:lpstr>
      <vt:lpstr>Data</vt:lpstr>
      <vt:lpstr>Econometrics</vt:lpstr>
      <vt:lpstr>Econometrics</vt:lpstr>
      <vt:lpstr>Presentation</vt:lpstr>
      <vt:lpstr>Discussant and referee report</vt:lpstr>
      <vt:lpstr>Research network</vt:lpstr>
    </vt:vector>
  </TitlesOfParts>
  <Company>Sinopec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Skill Set</dc:title>
  <dc:creator>xiao wang</dc:creator>
  <cp:lastModifiedBy>xiao wang</cp:lastModifiedBy>
  <cp:revision>57</cp:revision>
  <dcterms:created xsi:type="dcterms:W3CDTF">2019-09-30T09:28:53Z</dcterms:created>
  <dcterms:modified xsi:type="dcterms:W3CDTF">2020-09-19T14:27:43Z</dcterms:modified>
</cp:coreProperties>
</file>