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94" r:id="rId3"/>
    <p:sldId id="257" r:id="rId4"/>
    <p:sldId id="258" r:id="rId5"/>
    <p:sldId id="259" r:id="rId6"/>
    <p:sldId id="260" r:id="rId7"/>
    <p:sldId id="261" r:id="rId8"/>
    <p:sldId id="262" r:id="rId9"/>
    <p:sldId id="263" r:id="rId10"/>
    <p:sldId id="264" r:id="rId11"/>
    <p:sldId id="265" r:id="rId12"/>
    <p:sldId id="267" r:id="rId13"/>
    <p:sldId id="266" r:id="rId14"/>
    <p:sldId id="268" r:id="rId15"/>
    <p:sldId id="269" r:id="rId16"/>
    <p:sldId id="270" r:id="rId17"/>
    <p:sldId id="274" r:id="rId18"/>
    <p:sldId id="275" r:id="rId19"/>
    <p:sldId id="273" r:id="rId20"/>
    <p:sldId id="276" r:id="rId21"/>
    <p:sldId id="277" r:id="rId22"/>
    <p:sldId id="278" r:id="rId23"/>
    <p:sldId id="279" r:id="rId24"/>
    <p:sldId id="280" r:id="rId25"/>
    <p:sldId id="281" r:id="rId26"/>
    <p:sldId id="282" r:id="rId27"/>
    <p:sldId id="283" r:id="rId28"/>
    <p:sldId id="284" r:id="rId29"/>
    <p:sldId id="289" r:id="rId30"/>
    <p:sldId id="285" r:id="rId31"/>
    <p:sldId id="290" r:id="rId32"/>
    <p:sldId id="286" r:id="rId33"/>
    <p:sldId id="292" r:id="rId34"/>
    <p:sldId id="291" r:id="rId35"/>
    <p:sldId id="287" r:id="rId36"/>
    <p:sldId id="293" r:id="rId37"/>
    <p:sldId id="288" r:id="rId38"/>
    <p:sldId id="295" r:id="rId39"/>
    <p:sldId id="271" r:id="rId40"/>
  </p:sldIdLst>
  <p:sldSz cx="9144000" cy="6858000" type="screen4x3"/>
  <p:notesSz cx="6858000" cy="9144000"/>
  <p:defaultTextStyle>
    <a:defPPr>
      <a:defRPr lang="en-US"/>
    </a:defPPr>
    <a:lvl1pPr algn="l" rtl="0" fontAlgn="base">
      <a:spcBef>
        <a:spcPct val="0"/>
      </a:spcBef>
      <a:spcAft>
        <a:spcPct val="0"/>
      </a:spcAft>
      <a:defRPr kumimoji="1" sz="2400" kern="1200">
        <a:solidFill>
          <a:schemeClr val="tx1"/>
        </a:solidFill>
        <a:latin typeface="Tahoma" pitchFamily="34" charset="0"/>
        <a:ea typeface="宋体" pitchFamily="2" charset="-122"/>
        <a:cs typeface="+mn-cs"/>
      </a:defRPr>
    </a:lvl1pPr>
    <a:lvl2pPr marL="457200" algn="l" rtl="0" fontAlgn="base">
      <a:spcBef>
        <a:spcPct val="0"/>
      </a:spcBef>
      <a:spcAft>
        <a:spcPct val="0"/>
      </a:spcAft>
      <a:defRPr kumimoji="1" sz="2400" kern="1200">
        <a:solidFill>
          <a:schemeClr val="tx1"/>
        </a:solidFill>
        <a:latin typeface="Tahoma" pitchFamily="34" charset="0"/>
        <a:ea typeface="宋体" pitchFamily="2" charset="-122"/>
        <a:cs typeface="+mn-cs"/>
      </a:defRPr>
    </a:lvl2pPr>
    <a:lvl3pPr marL="914400" algn="l" rtl="0" fontAlgn="base">
      <a:spcBef>
        <a:spcPct val="0"/>
      </a:spcBef>
      <a:spcAft>
        <a:spcPct val="0"/>
      </a:spcAft>
      <a:defRPr kumimoji="1" sz="2400" kern="1200">
        <a:solidFill>
          <a:schemeClr val="tx1"/>
        </a:solidFill>
        <a:latin typeface="Tahoma" pitchFamily="34" charset="0"/>
        <a:ea typeface="宋体" pitchFamily="2" charset="-122"/>
        <a:cs typeface="+mn-cs"/>
      </a:defRPr>
    </a:lvl3pPr>
    <a:lvl4pPr marL="1371600" algn="l" rtl="0" fontAlgn="base">
      <a:spcBef>
        <a:spcPct val="0"/>
      </a:spcBef>
      <a:spcAft>
        <a:spcPct val="0"/>
      </a:spcAft>
      <a:defRPr kumimoji="1" sz="2400" kern="1200">
        <a:solidFill>
          <a:schemeClr val="tx1"/>
        </a:solidFill>
        <a:latin typeface="Tahoma" pitchFamily="34" charset="0"/>
        <a:ea typeface="宋体" pitchFamily="2" charset="-122"/>
        <a:cs typeface="+mn-cs"/>
      </a:defRPr>
    </a:lvl4pPr>
    <a:lvl5pPr marL="1828800" algn="l" rtl="0" fontAlgn="base">
      <a:spcBef>
        <a:spcPct val="0"/>
      </a:spcBef>
      <a:spcAft>
        <a:spcPct val="0"/>
      </a:spcAft>
      <a:defRPr kumimoji="1" sz="2400" kern="1200">
        <a:solidFill>
          <a:schemeClr val="tx1"/>
        </a:solidFill>
        <a:latin typeface="Tahoma" pitchFamily="34" charset="0"/>
        <a:ea typeface="宋体" pitchFamily="2" charset="-122"/>
        <a:cs typeface="+mn-cs"/>
      </a:defRPr>
    </a:lvl5pPr>
    <a:lvl6pPr marL="2286000" algn="l" defTabSz="914400" rtl="0" eaLnBrk="1" latinLnBrk="0" hangingPunct="1">
      <a:defRPr kumimoji="1" sz="2400" kern="1200">
        <a:solidFill>
          <a:schemeClr val="tx1"/>
        </a:solidFill>
        <a:latin typeface="Tahoma" pitchFamily="34" charset="0"/>
        <a:ea typeface="宋体" pitchFamily="2" charset="-122"/>
        <a:cs typeface="+mn-cs"/>
      </a:defRPr>
    </a:lvl6pPr>
    <a:lvl7pPr marL="2743200" algn="l" defTabSz="914400" rtl="0" eaLnBrk="1" latinLnBrk="0" hangingPunct="1">
      <a:defRPr kumimoji="1" sz="2400" kern="1200">
        <a:solidFill>
          <a:schemeClr val="tx1"/>
        </a:solidFill>
        <a:latin typeface="Tahoma" pitchFamily="34" charset="0"/>
        <a:ea typeface="宋体" pitchFamily="2" charset="-122"/>
        <a:cs typeface="+mn-cs"/>
      </a:defRPr>
    </a:lvl7pPr>
    <a:lvl8pPr marL="3200400" algn="l" defTabSz="914400" rtl="0" eaLnBrk="1" latinLnBrk="0" hangingPunct="1">
      <a:defRPr kumimoji="1" sz="2400" kern="1200">
        <a:solidFill>
          <a:schemeClr val="tx1"/>
        </a:solidFill>
        <a:latin typeface="Tahoma" pitchFamily="34" charset="0"/>
        <a:ea typeface="宋体" pitchFamily="2" charset="-122"/>
        <a:cs typeface="+mn-cs"/>
      </a:defRPr>
    </a:lvl8pPr>
    <a:lvl9pPr marL="3657600" algn="l" defTabSz="914400" rtl="0" eaLnBrk="1" latinLnBrk="0" hangingPunct="1">
      <a:defRPr kumimoji="1" sz="2400" kern="1200">
        <a:solidFill>
          <a:schemeClr val="tx1"/>
        </a:solidFill>
        <a:latin typeface="Tahoma"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815" autoAdjust="0"/>
    <p:restoredTop sz="90866" autoAdjust="0"/>
  </p:normalViewPr>
  <p:slideViewPr>
    <p:cSldViewPr>
      <p:cViewPr varScale="1">
        <p:scale>
          <a:sx n="76" d="100"/>
          <a:sy n="76" d="100"/>
        </p:scale>
        <p:origin x="-450" y="-84"/>
      </p:cViewPr>
      <p:guideLst>
        <p:guide orient="horz" pos="2160"/>
        <p:guide pos="2880"/>
      </p:guideLst>
    </p:cSldViewPr>
  </p:slideViewPr>
  <p:outlineViewPr>
    <p:cViewPr>
      <p:scale>
        <a:sx n="33" d="100"/>
        <a:sy n="33" d="100"/>
      </p:scale>
      <p:origin x="0" y="10332"/>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6146" name="Group 2"/>
          <p:cNvGrpSpPr>
            <a:grpSpLocks/>
          </p:cNvGrpSpPr>
          <p:nvPr/>
        </p:nvGrpSpPr>
        <p:grpSpPr bwMode="auto">
          <a:xfrm>
            <a:off x="0" y="2438400"/>
            <a:ext cx="9009063" cy="1052513"/>
            <a:chOff x="0" y="1536"/>
            <a:chExt cx="5675" cy="663"/>
          </a:xfrm>
        </p:grpSpPr>
        <p:grpSp>
          <p:nvGrpSpPr>
            <p:cNvPr id="6147" name="Group 3"/>
            <p:cNvGrpSpPr>
              <a:grpSpLocks/>
            </p:cNvGrpSpPr>
            <p:nvPr/>
          </p:nvGrpSpPr>
          <p:grpSpPr bwMode="auto">
            <a:xfrm>
              <a:off x="183" y="1604"/>
              <a:ext cx="448" cy="299"/>
              <a:chOff x="720" y="336"/>
              <a:chExt cx="624" cy="432"/>
            </a:xfrm>
          </p:grpSpPr>
          <p:sp>
            <p:nvSpPr>
              <p:cNvPr id="6148"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endParaRPr lang="zh-CN" altLang="en-US"/>
              </a:p>
            </p:txBody>
          </p:sp>
          <p:sp>
            <p:nvSpPr>
              <p:cNvPr id="6149"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zh-CN" altLang="en-US"/>
              </a:p>
            </p:txBody>
          </p:sp>
        </p:grpSp>
        <p:grpSp>
          <p:nvGrpSpPr>
            <p:cNvPr id="6150" name="Group 6"/>
            <p:cNvGrpSpPr>
              <a:grpSpLocks/>
            </p:cNvGrpSpPr>
            <p:nvPr/>
          </p:nvGrpSpPr>
          <p:grpSpPr bwMode="auto">
            <a:xfrm>
              <a:off x="261" y="1870"/>
              <a:ext cx="465" cy="299"/>
              <a:chOff x="912" y="2640"/>
              <a:chExt cx="672" cy="432"/>
            </a:xfrm>
          </p:grpSpPr>
          <p:sp>
            <p:nvSpPr>
              <p:cNvPr id="6151"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zh-CN" altLang="en-US"/>
              </a:p>
            </p:txBody>
          </p:sp>
          <p:sp>
            <p:nvSpPr>
              <p:cNvPr id="6152"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zh-CN" altLang="en-US"/>
              </a:p>
            </p:txBody>
          </p:sp>
        </p:grpSp>
        <p:sp>
          <p:nvSpPr>
            <p:cNvPr id="6153"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zh-CN" altLang="en-US"/>
            </a:p>
          </p:txBody>
        </p:sp>
        <p:sp>
          <p:nvSpPr>
            <p:cNvPr id="6154"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endParaRPr lang="zh-CN" altLang="en-US"/>
            </a:p>
          </p:txBody>
        </p:sp>
        <p:sp>
          <p:nvSpPr>
            <p:cNvPr id="6155"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zh-CN" altLang="en-US"/>
            </a:p>
          </p:txBody>
        </p:sp>
      </p:grpSp>
      <p:sp>
        <p:nvSpPr>
          <p:cNvPr id="6156" name="Rectangle 12"/>
          <p:cNvSpPr>
            <a:spLocks noGrp="1" noChangeArrowheads="1"/>
          </p:cNvSpPr>
          <p:nvPr>
            <p:ph type="ctrTitle"/>
          </p:nvPr>
        </p:nvSpPr>
        <p:spPr>
          <a:xfrm>
            <a:off x="990600" y="1828800"/>
            <a:ext cx="7772400" cy="1143000"/>
          </a:xfrm>
        </p:spPr>
        <p:txBody>
          <a:bodyPr/>
          <a:lstStyle>
            <a:lvl1pPr>
              <a:defRPr/>
            </a:lvl1pPr>
          </a:lstStyle>
          <a:p>
            <a:r>
              <a:rPr lang="zh-CN" altLang="en-US"/>
              <a:t>单击此处编辑母版标题样式</a:t>
            </a:r>
          </a:p>
        </p:txBody>
      </p:sp>
      <p:sp>
        <p:nvSpPr>
          <p:cNvPr id="6157"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zh-CN" altLang="en-US"/>
              <a:t>单击此处编辑母版副标题样式</a:t>
            </a:r>
          </a:p>
        </p:txBody>
      </p:sp>
      <p:sp>
        <p:nvSpPr>
          <p:cNvPr id="6158"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zh-CN" altLang="en-US"/>
          </a:p>
        </p:txBody>
      </p:sp>
      <p:sp>
        <p:nvSpPr>
          <p:cNvPr id="6159"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zh-CN" altLang="en-US"/>
          </a:p>
        </p:txBody>
      </p:sp>
      <p:sp>
        <p:nvSpPr>
          <p:cNvPr id="6160"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188C943C-25D0-413B-AC89-FE6700B49F9E}" type="slidenum">
              <a:rPr lang="zh-CN" altLang="en-US"/>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71A23450-DA55-4327-BB22-BB704363CD48}" type="slidenum">
              <a:rPr lang="zh-CN" altLang="en-US"/>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004050" y="617538"/>
            <a:ext cx="1951038" cy="55149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150938" y="617538"/>
            <a:ext cx="5700712" cy="551497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64500245-E75B-4B9A-8B65-0CECEC663513}" type="slidenum">
              <a:rPr lang="zh-CN" altLang="en-US"/>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84968E63-C2EE-4F16-B7DC-612B9575BC8C}" type="slidenum">
              <a:rPr lang="zh-CN" altLang="en-US"/>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43497C2D-DC3E-4B14-8FAA-48FCEDB44A28}" type="slidenum">
              <a:rPr lang="zh-CN" altLang="en-US"/>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endParaRPr lang="zh-CN" altLang="en-US"/>
          </a:p>
        </p:txBody>
      </p:sp>
      <p:sp>
        <p:nvSpPr>
          <p:cNvPr id="6" name="页脚占位符 5"/>
          <p:cNvSpPr>
            <a:spLocks noGrp="1"/>
          </p:cNvSpPr>
          <p:nvPr>
            <p:ph type="ftr" sz="quarter" idx="11"/>
          </p:nvPr>
        </p:nvSpPr>
        <p:spPr/>
        <p:txBody>
          <a:bodyPr/>
          <a:lstStyle>
            <a:lvl1pPr>
              <a:defRPr/>
            </a:lvl1pPr>
          </a:lstStyle>
          <a:p>
            <a:endParaRPr lang="zh-CN" altLang="en-US"/>
          </a:p>
        </p:txBody>
      </p:sp>
      <p:sp>
        <p:nvSpPr>
          <p:cNvPr id="7" name="灯片编号占位符 6"/>
          <p:cNvSpPr>
            <a:spLocks noGrp="1"/>
          </p:cNvSpPr>
          <p:nvPr>
            <p:ph type="sldNum" sz="quarter" idx="12"/>
          </p:nvPr>
        </p:nvSpPr>
        <p:spPr/>
        <p:txBody>
          <a:bodyPr/>
          <a:lstStyle>
            <a:lvl1pPr>
              <a:defRPr/>
            </a:lvl1pPr>
          </a:lstStyle>
          <a:p>
            <a:fld id="{68E644BC-8FD0-4B3D-8A74-96694C9F2823}" type="slidenum">
              <a:rPr lang="zh-CN" altLang="en-US"/>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endParaRPr lang="zh-CN" altLang="en-US"/>
          </a:p>
        </p:txBody>
      </p:sp>
      <p:sp>
        <p:nvSpPr>
          <p:cNvPr id="8" name="页脚占位符 7"/>
          <p:cNvSpPr>
            <a:spLocks noGrp="1"/>
          </p:cNvSpPr>
          <p:nvPr>
            <p:ph type="ftr" sz="quarter" idx="11"/>
          </p:nvPr>
        </p:nvSpPr>
        <p:spPr/>
        <p:txBody>
          <a:bodyPr/>
          <a:lstStyle>
            <a:lvl1pPr>
              <a:defRPr/>
            </a:lvl1pPr>
          </a:lstStyle>
          <a:p>
            <a:endParaRPr lang="zh-CN" altLang="en-US"/>
          </a:p>
        </p:txBody>
      </p:sp>
      <p:sp>
        <p:nvSpPr>
          <p:cNvPr id="9" name="灯片编号占位符 8"/>
          <p:cNvSpPr>
            <a:spLocks noGrp="1"/>
          </p:cNvSpPr>
          <p:nvPr>
            <p:ph type="sldNum" sz="quarter" idx="12"/>
          </p:nvPr>
        </p:nvSpPr>
        <p:spPr/>
        <p:txBody>
          <a:bodyPr/>
          <a:lstStyle>
            <a:lvl1pPr>
              <a:defRPr/>
            </a:lvl1pPr>
          </a:lstStyle>
          <a:p>
            <a:fld id="{C26234EA-BA34-4029-92E1-0E459035B5D3}" type="slidenum">
              <a:rPr lang="zh-CN" altLang="en-US"/>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endParaRPr lang="zh-CN" altLang="en-US"/>
          </a:p>
        </p:txBody>
      </p:sp>
      <p:sp>
        <p:nvSpPr>
          <p:cNvPr id="4" name="页脚占位符 3"/>
          <p:cNvSpPr>
            <a:spLocks noGrp="1"/>
          </p:cNvSpPr>
          <p:nvPr>
            <p:ph type="ftr" sz="quarter" idx="11"/>
          </p:nvPr>
        </p:nvSpPr>
        <p:spPr/>
        <p:txBody>
          <a:bodyPr/>
          <a:lstStyle>
            <a:lvl1pPr>
              <a:defRPr/>
            </a:lvl1pPr>
          </a:lstStyle>
          <a:p>
            <a:endParaRPr lang="zh-CN" altLang="en-US"/>
          </a:p>
        </p:txBody>
      </p:sp>
      <p:sp>
        <p:nvSpPr>
          <p:cNvPr id="5" name="灯片编号占位符 4"/>
          <p:cNvSpPr>
            <a:spLocks noGrp="1"/>
          </p:cNvSpPr>
          <p:nvPr>
            <p:ph type="sldNum" sz="quarter" idx="12"/>
          </p:nvPr>
        </p:nvSpPr>
        <p:spPr/>
        <p:txBody>
          <a:bodyPr/>
          <a:lstStyle>
            <a:lvl1pPr>
              <a:defRPr/>
            </a:lvl1pPr>
          </a:lstStyle>
          <a:p>
            <a:fld id="{0006C45D-F1BB-484D-8DAB-E9B3ADF08544}" type="slidenum">
              <a:rPr lang="zh-CN" altLang="en-US"/>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zh-CN" altLang="en-US"/>
          </a:p>
        </p:txBody>
      </p:sp>
      <p:sp>
        <p:nvSpPr>
          <p:cNvPr id="3" name="页脚占位符 2"/>
          <p:cNvSpPr>
            <a:spLocks noGrp="1"/>
          </p:cNvSpPr>
          <p:nvPr>
            <p:ph type="ftr" sz="quarter" idx="11"/>
          </p:nvPr>
        </p:nvSpPr>
        <p:spPr/>
        <p:txBody>
          <a:bodyPr/>
          <a:lstStyle>
            <a:lvl1pPr>
              <a:defRPr/>
            </a:lvl1pPr>
          </a:lstStyle>
          <a:p>
            <a:endParaRPr lang="zh-CN" altLang="en-US"/>
          </a:p>
        </p:txBody>
      </p:sp>
      <p:sp>
        <p:nvSpPr>
          <p:cNvPr id="4" name="灯片编号占位符 3"/>
          <p:cNvSpPr>
            <a:spLocks noGrp="1"/>
          </p:cNvSpPr>
          <p:nvPr>
            <p:ph type="sldNum" sz="quarter" idx="12"/>
          </p:nvPr>
        </p:nvSpPr>
        <p:spPr/>
        <p:txBody>
          <a:bodyPr/>
          <a:lstStyle>
            <a:lvl1pPr>
              <a:defRPr/>
            </a:lvl1pPr>
          </a:lstStyle>
          <a:p>
            <a:fld id="{80D7CAC0-66BA-41A1-921F-3B99F1146BFD}" type="slidenum">
              <a:rPr lang="zh-CN" altLang="en-US"/>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zh-CN" altLang="en-US"/>
          </a:p>
        </p:txBody>
      </p:sp>
      <p:sp>
        <p:nvSpPr>
          <p:cNvPr id="6" name="页脚占位符 5"/>
          <p:cNvSpPr>
            <a:spLocks noGrp="1"/>
          </p:cNvSpPr>
          <p:nvPr>
            <p:ph type="ftr" sz="quarter" idx="11"/>
          </p:nvPr>
        </p:nvSpPr>
        <p:spPr/>
        <p:txBody>
          <a:bodyPr/>
          <a:lstStyle>
            <a:lvl1pPr>
              <a:defRPr/>
            </a:lvl1pPr>
          </a:lstStyle>
          <a:p>
            <a:endParaRPr lang="zh-CN" altLang="en-US"/>
          </a:p>
        </p:txBody>
      </p:sp>
      <p:sp>
        <p:nvSpPr>
          <p:cNvPr id="7" name="灯片编号占位符 6"/>
          <p:cNvSpPr>
            <a:spLocks noGrp="1"/>
          </p:cNvSpPr>
          <p:nvPr>
            <p:ph type="sldNum" sz="quarter" idx="12"/>
          </p:nvPr>
        </p:nvSpPr>
        <p:spPr/>
        <p:txBody>
          <a:bodyPr/>
          <a:lstStyle>
            <a:lvl1pPr>
              <a:defRPr/>
            </a:lvl1pPr>
          </a:lstStyle>
          <a:p>
            <a:fld id="{5DAB48C8-F3FA-4023-A67C-2CF2C7EFF035}" type="slidenum">
              <a:rPr lang="zh-CN" altLang="en-US"/>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zh-CN" altLang="en-US"/>
          </a:p>
        </p:txBody>
      </p:sp>
      <p:sp>
        <p:nvSpPr>
          <p:cNvPr id="6" name="页脚占位符 5"/>
          <p:cNvSpPr>
            <a:spLocks noGrp="1"/>
          </p:cNvSpPr>
          <p:nvPr>
            <p:ph type="ftr" sz="quarter" idx="11"/>
          </p:nvPr>
        </p:nvSpPr>
        <p:spPr/>
        <p:txBody>
          <a:bodyPr/>
          <a:lstStyle>
            <a:lvl1pPr>
              <a:defRPr/>
            </a:lvl1pPr>
          </a:lstStyle>
          <a:p>
            <a:endParaRPr lang="zh-CN" altLang="en-US"/>
          </a:p>
        </p:txBody>
      </p:sp>
      <p:sp>
        <p:nvSpPr>
          <p:cNvPr id="7" name="灯片编号占位符 6"/>
          <p:cNvSpPr>
            <a:spLocks noGrp="1"/>
          </p:cNvSpPr>
          <p:nvPr>
            <p:ph type="sldNum" sz="quarter" idx="12"/>
          </p:nvPr>
        </p:nvSpPr>
        <p:spPr/>
        <p:txBody>
          <a:bodyPr/>
          <a:lstStyle>
            <a:lvl1pPr>
              <a:defRPr/>
            </a:lvl1pPr>
          </a:lstStyle>
          <a:p>
            <a:fld id="{8D4AD78A-E9F8-4055-BB67-F19BD029C50A}" type="slidenum">
              <a:rPr lang="zh-CN" altLang="en-US"/>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endParaRPr lang="zh-CN" altLang="en-US"/>
          </a:p>
        </p:txBody>
      </p:sp>
      <p:sp>
        <p:nvSpPr>
          <p:cNvPr id="5123"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endParaRPr lang="zh-CN" altLang="en-US"/>
          </a:p>
        </p:txBody>
      </p:sp>
      <p:sp>
        <p:nvSpPr>
          <p:cNvPr id="5124"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endParaRPr lang="zh-CN" altLang="en-US"/>
          </a:p>
        </p:txBody>
      </p:sp>
      <p:sp>
        <p:nvSpPr>
          <p:cNvPr id="5125"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zh-CN" altLang="en-US"/>
          </a:p>
        </p:txBody>
      </p:sp>
      <p:sp>
        <p:nvSpPr>
          <p:cNvPr id="5126"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endParaRPr lang="zh-CN" altLang="en-US"/>
          </a:p>
        </p:txBody>
      </p:sp>
      <p:sp>
        <p:nvSpPr>
          <p:cNvPr id="5127"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endParaRPr lang="zh-CN" altLang="en-US"/>
          </a:p>
        </p:txBody>
      </p:sp>
      <p:sp>
        <p:nvSpPr>
          <p:cNvPr id="5128"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endParaRPr lang="zh-CN" altLang="en-US"/>
          </a:p>
        </p:txBody>
      </p:sp>
      <p:sp>
        <p:nvSpPr>
          <p:cNvPr id="5129" name="Rectangle 9"/>
          <p:cNvSpPr>
            <a:spLocks noGrp="1" noChangeArrowheads="1"/>
          </p:cNvSpPr>
          <p:nvPr>
            <p:ph type="title"/>
          </p:nvPr>
        </p:nvSpPr>
        <p:spPr bwMode="auto">
          <a:xfrm>
            <a:off x="1150938" y="617538"/>
            <a:ext cx="7793037"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zh-CN" altLang="en-US" smtClean="0"/>
              <a:t>单击此处编辑母版标题样式</a:t>
            </a:r>
          </a:p>
        </p:txBody>
      </p:sp>
      <p:sp>
        <p:nvSpPr>
          <p:cNvPr id="5130"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5131"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a:lvl1pPr>
          </a:lstStyle>
          <a:p>
            <a:endParaRPr lang="zh-CN" altLang="en-US"/>
          </a:p>
        </p:txBody>
      </p:sp>
      <p:sp>
        <p:nvSpPr>
          <p:cNvPr id="5132"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lvl1pPr>
          </a:lstStyle>
          <a:p>
            <a:endParaRPr lang="zh-CN" altLang="en-US"/>
          </a:p>
        </p:txBody>
      </p:sp>
      <p:sp>
        <p:nvSpPr>
          <p:cNvPr id="5133"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400"/>
            </a:lvl1pPr>
          </a:lstStyle>
          <a:p>
            <a:fld id="{1D6D002A-6644-4815-8230-20726F1A271B}" type="slidenum">
              <a:rPr lang="zh-CN" altLang="en-US"/>
              <a:pPr/>
              <a:t>‹#›</a:t>
            </a:fld>
            <a:endParaRPr lang="zh-CN"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kumimoji="1" sz="4400">
          <a:solidFill>
            <a:schemeClr val="tx2"/>
          </a:solidFill>
          <a:latin typeface="+mj-lt"/>
          <a:ea typeface="+mj-ea"/>
          <a:cs typeface="+mj-cs"/>
        </a:defRPr>
      </a:lvl1pPr>
      <a:lvl2pPr algn="l" rtl="0" fontAlgn="base">
        <a:spcBef>
          <a:spcPct val="0"/>
        </a:spcBef>
        <a:spcAft>
          <a:spcPct val="0"/>
        </a:spcAft>
        <a:defRPr kumimoji="1" sz="4400">
          <a:solidFill>
            <a:schemeClr val="tx2"/>
          </a:solidFill>
          <a:latin typeface="Tahoma" pitchFamily="34" charset="0"/>
          <a:ea typeface="宋体" pitchFamily="2" charset="-122"/>
        </a:defRPr>
      </a:lvl2pPr>
      <a:lvl3pPr algn="l" rtl="0" fontAlgn="base">
        <a:spcBef>
          <a:spcPct val="0"/>
        </a:spcBef>
        <a:spcAft>
          <a:spcPct val="0"/>
        </a:spcAft>
        <a:defRPr kumimoji="1" sz="4400">
          <a:solidFill>
            <a:schemeClr val="tx2"/>
          </a:solidFill>
          <a:latin typeface="Tahoma" pitchFamily="34" charset="0"/>
          <a:ea typeface="宋体" pitchFamily="2" charset="-122"/>
        </a:defRPr>
      </a:lvl3pPr>
      <a:lvl4pPr algn="l" rtl="0" fontAlgn="base">
        <a:spcBef>
          <a:spcPct val="0"/>
        </a:spcBef>
        <a:spcAft>
          <a:spcPct val="0"/>
        </a:spcAft>
        <a:defRPr kumimoji="1" sz="4400">
          <a:solidFill>
            <a:schemeClr val="tx2"/>
          </a:solidFill>
          <a:latin typeface="Tahoma" pitchFamily="34" charset="0"/>
          <a:ea typeface="宋体" pitchFamily="2" charset="-122"/>
        </a:defRPr>
      </a:lvl4pPr>
      <a:lvl5pPr algn="l" rtl="0" fontAlgn="base">
        <a:spcBef>
          <a:spcPct val="0"/>
        </a:spcBef>
        <a:spcAft>
          <a:spcPct val="0"/>
        </a:spcAft>
        <a:defRPr kumimoji="1" sz="4400">
          <a:solidFill>
            <a:schemeClr val="tx2"/>
          </a:solidFill>
          <a:latin typeface="Tahoma" pitchFamily="34" charset="0"/>
          <a:ea typeface="宋体" pitchFamily="2" charset="-122"/>
        </a:defRPr>
      </a:lvl5pPr>
      <a:lvl6pPr marL="457200" algn="l" rtl="0" fontAlgn="base">
        <a:spcBef>
          <a:spcPct val="0"/>
        </a:spcBef>
        <a:spcAft>
          <a:spcPct val="0"/>
        </a:spcAft>
        <a:defRPr kumimoji="1" sz="4400">
          <a:solidFill>
            <a:schemeClr val="tx2"/>
          </a:solidFill>
          <a:latin typeface="Tahoma" pitchFamily="34" charset="0"/>
          <a:ea typeface="宋体" pitchFamily="2" charset="-122"/>
        </a:defRPr>
      </a:lvl6pPr>
      <a:lvl7pPr marL="914400" algn="l" rtl="0" fontAlgn="base">
        <a:spcBef>
          <a:spcPct val="0"/>
        </a:spcBef>
        <a:spcAft>
          <a:spcPct val="0"/>
        </a:spcAft>
        <a:defRPr kumimoji="1" sz="4400">
          <a:solidFill>
            <a:schemeClr val="tx2"/>
          </a:solidFill>
          <a:latin typeface="Tahoma" pitchFamily="34" charset="0"/>
          <a:ea typeface="宋体" pitchFamily="2" charset="-122"/>
        </a:defRPr>
      </a:lvl7pPr>
      <a:lvl8pPr marL="1371600" algn="l" rtl="0" fontAlgn="base">
        <a:spcBef>
          <a:spcPct val="0"/>
        </a:spcBef>
        <a:spcAft>
          <a:spcPct val="0"/>
        </a:spcAft>
        <a:defRPr kumimoji="1" sz="4400">
          <a:solidFill>
            <a:schemeClr val="tx2"/>
          </a:solidFill>
          <a:latin typeface="Tahoma" pitchFamily="34" charset="0"/>
          <a:ea typeface="宋体" pitchFamily="2" charset="-122"/>
        </a:defRPr>
      </a:lvl8pPr>
      <a:lvl9pPr marL="1828800" algn="l" rtl="0" fontAlgn="base">
        <a:spcBef>
          <a:spcPct val="0"/>
        </a:spcBef>
        <a:spcAft>
          <a:spcPct val="0"/>
        </a:spcAft>
        <a:defRPr kumimoji="1" sz="4400">
          <a:solidFill>
            <a:schemeClr val="tx2"/>
          </a:solidFill>
          <a:latin typeface="Tahoma" pitchFamily="34" charset="0"/>
          <a:ea typeface="宋体" pitchFamily="2" charset="-122"/>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kumimoji="1"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kumimoji="1" sz="2800">
          <a:solidFill>
            <a:schemeClr val="tx1"/>
          </a:solidFill>
          <a:latin typeface="+mn-lt"/>
          <a:ea typeface="+mn-ea"/>
        </a:defRPr>
      </a:lvl2pPr>
      <a:lvl3pPr marL="1143000" indent="-228600" algn="l" rtl="0" fontAlgn="base">
        <a:spcBef>
          <a:spcPct val="20000"/>
        </a:spcBef>
        <a:spcAft>
          <a:spcPct val="0"/>
        </a:spcAft>
        <a:buClr>
          <a:schemeClr val="folHlink"/>
        </a:buClr>
        <a:buSzPct val="50000"/>
        <a:buFont typeface="Wingdings" pitchFamily="2" charset="2"/>
        <a:buChar char="n"/>
        <a:defRPr kumimoji="1" sz="2400">
          <a:solidFill>
            <a:schemeClr val="tx1"/>
          </a:solidFill>
          <a:latin typeface="+mn-lt"/>
          <a:ea typeface="+mn-ea"/>
        </a:defRPr>
      </a:lvl3pPr>
      <a:lvl4pPr marL="1600200" indent="-228600" algn="l" rtl="0" fontAlgn="base">
        <a:spcBef>
          <a:spcPct val="20000"/>
        </a:spcBef>
        <a:spcAft>
          <a:spcPct val="0"/>
        </a:spcAft>
        <a:buClr>
          <a:schemeClr val="accent2"/>
        </a:buClr>
        <a:buSzPct val="55000"/>
        <a:buFont typeface="Wingdings" pitchFamily="2" charset="2"/>
        <a:buChar char="n"/>
        <a:defRPr kumimoji="1" sz="2000">
          <a:solidFill>
            <a:schemeClr val="tx1"/>
          </a:solidFill>
          <a:latin typeface="+mn-lt"/>
          <a:ea typeface="+mn-ea"/>
        </a:defRPr>
      </a:lvl4pPr>
      <a:lvl5pPr marL="20574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p:txBody>
          <a:bodyPr/>
          <a:lstStyle/>
          <a:p>
            <a:r>
              <a:rPr lang="zh-CN" altLang="en-US"/>
              <a:t>第一章</a:t>
            </a:r>
          </a:p>
        </p:txBody>
      </p:sp>
      <p:sp>
        <p:nvSpPr>
          <p:cNvPr id="7171" name="Rectangle 3"/>
          <p:cNvSpPr>
            <a:spLocks noGrp="1" noChangeArrowheads="1"/>
          </p:cNvSpPr>
          <p:nvPr>
            <p:ph type="subTitle" idx="1"/>
          </p:nvPr>
        </p:nvSpPr>
        <p:spPr/>
        <p:txBody>
          <a:bodyPr/>
          <a:lstStyle/>
          <a:p>
            <a:r>
              <a:rPr lang="zh-CN" altLang="en-US" dirty="0"/>
              <a:t>时间序列分析简介</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zh-CN" altLang="en-US" dirty="0"/>
              <a:t>频域分析方法</a:t>
            </a:r>
          </a:p>
        </p:txBody>
      </p:sp>
      <p:sp>
        <p:nvSpPr>
          <p:cNvPr id="14339" name="Rectangle 3"/>
          <p:cNvSpPr>
            <a:spLocks noGrp="1" noChangeArrowheads="1"/>
          </p:cNvSpPr>
          <p:nvPr>
            <p:ph type="body" idx="1"/>
          </p:nvPr>
        </p:nvSpPr>
        <p:spPr/>
        <p:txBody>
          <a:bodyPr/>
          <a:lstStyle/>
          <a:p>
            <a:pPr>
              <a:lnSpc>
                <a:spcPct val="90000"/>
              </a:lnSpc>
            </a:pPr>
            <a:r>
              <a:rPr lang="zh-CN" altLang="en-US" sz="2800" dirty="0">
                <a:solidFill>
                  <a:srgbClr val="000000"/>
                </a:solidFill>
                <a:latin typeface="宋体" pitchFamily="2" charset="-122"/>
              </a:rPr>
              <a:t>原理</a:t>
            </a:r>
          </a:p>
          <a:p>
            <a:pPr lvl="1">
              <a:lnSpc>
                <a:spcPct val="90000"/>
              </a:lnSpc>
            </a:pPr>
            <a:r>
              <a:rPr lang="zh-CN" altLang="en-US" sz="2000" b="1" dirty="0">
                <a:solidFill>
                  <a:srgbClr val="000000"/>
                </a:solidFill>
                <a:latin typeface="宋体" pitchFamily="2" charset="-122"/>
              </a:rPr>
              <a:t>假设任何一种无趋势的时间序列都可以分解成若干不同频率的周期波动</a:t>
            </a:r>
          </a:p>
          <a:p>
            <a:pPr>
              <a:lnSpc>
                <a:spcPct val="90000"/>
              </a:lnSpc>
            </a:pPr>
            <a:r>
              <a:rPr lang="zh-CN" altLang="en-US" sz="2800" dirty="0"/>
              <a:t>发展过程</a:t>
            </a:r>
          </a:p>
          <a:p>
            <a:pPr lvl="1">
              <a:lnSpc>
                <a:spcPct val="90000"/>
              </a:lnSpc>
            </a:pPr>
            <a:r>
              <a:rPr lang="zh-CN" altLang="en-US" sz="2000" dirty="0">
                <a:solidFill>
                  <a:srgbClr val="000000"/>
                </a:solidFill>
                <a:latin typeface="宋体" pitchFamily="2" charset="-122"/>
              </a:rPr>
              <a:t>早期的频域分析方法借助</a:t>
            </a:r>
            <a:r>
              <a:rPr lang="zh-CN" altLang="en-US" sz="2000" b="1" dirty="0">
                <a:solidFill>
                  <a:srgbClr val="000000"/>
                </a:solidFill>
                <a:latin typeface="宋体" pitchFamily="2" charset="-122"/>
              </a:rPr>
              <a:t>富里埃分析</a:t>
            </a:r>
            <a:r>
              <a:rPr lang="zh-CN" altLang="en-US" sz="2000" dirty="0">
                <a:solidFill>
                  <a:srgbClr val="000000"/>
                </a:solidFill>
                <a:latin typeface="宋体" pitchFamily="2" charset="-122"/>
              </a:rPr>
              <a:t>从频率的角度揭示时间序列的规律</a:t>
            </a:r>
            <a:r>
              <a:rPr lang="zh-CN" altLang="en-US" sz="2000" dirty="0"/>
              <a:t> </a:t>
            </a:r>
          </a:p>
          <a:p>
            <a:pPr lvl="1">
              <a:lnSpc>
                <a:spcPct val="90000"/>
              </a:lnSpc>
            </a:pPr>
            <a:r>
              <a:rPr lang="zh-CN" altLang="en-US" sz="2000" dirty="0">
                <a:solidFill>
                  <a:srgbClr val="000000"/>
                </a:solidFill>
                <a:latin typeface="宋体" pitchFamily="2" charset="-122"/>
              </a:rPr>
              <a:t>后来借助了</a:t>
            </a:r>
            <a:r>
              <a:rPr lang="zh-CN" altLang="en-US" sz="2000" b="1" dirty="0">
                <a:solidFill>
                  <a:srgbClr val="000000"/>
                </a:solidFill>
                <a:latin typeface="宋体" pitchFamily="2" charset="-122"/>
              </a:rPr>
              <a:t>傅里叶变换</a:t>
            </a:r>
            <a:r>
              <a:rPr lang="zh-CN" altLang="en-US" sz="2000" dirty="0">
                <a:solidFill>
                  <a:srgbClr val="000000"/>
                </a:solidFill>
                <a:latin typeface="宋体" pitchFamily="2" charset="-122"/>
              </a:rPr>
              <a:t>，用正弦、余弦项之和来逼近某个函数</a:t>
            </a:r>
            <a:r>
              <a:rPr lang="zh-CN" altLang="en-US" sz="2000" dirty="0"/>
              <a:t> </a:t>
            </a:r>
          </a:p>
          <a:p>
            <a:pPr lvl="1">
              <a:lnSpc>
                <a:spcPct val="90000"/>
              </a:lnSpc>
            </a:pPr>
            <a:r>
              <a:rPr lang="zh-CN" altLang="en-US" sz="2000" dirty="0">
                <a:solidFill>
                  <a:srgbClr val="000000"/>
                </a:solidFill>
              </a:rPr>
              <a:t>20</a:t>
            </a:r>
            <a:r>
              <a:rPr lang="zh-CN" altLang="en-US" sz="2000" dirty="0">
                <a:solidFill>
                  <a:srgbClr val="000000"/>
                </a:solidFill>
                <a:latin typeface="宋体" pitchFamily="2" charset="-122"/>
              </a:rPr>
              <a:t>世纪</a:t>
            </a:r>
            <a:r>
              <a:rPr lang="zh-CN" altLang="en-US" sz="2000" dirty="0">
                <a:solidFill>
                  <a:srgbClr val="000000"/>
                </a:solidFill>
              </a:rPr>
              <a:t>60</a:t>
            </a:r>
            <a:r>
              <a:rPr lang="zh-CN" altLang="en-US" sz="2000" dirty="0">
                <a:solidFill>
                  <a:srgbClr val="000000"/>
                </a:solidFill>
                <a:latin typeface="宋体" pitchFamily="2" charset="-122"/>
              </a:rPr>
              <a:t>年代，</a:t>
            </a:r>
            <a:r>
              <a:rPr lang="zh-CN" altLang="en-US" sz="2000" dirty="0">
                <a:solidFill>
                  <a:srgbClr val="000000"/>
                </a:solidFill>
              </a:rPr>
              <a:t>引入</a:t>
            </a:r>
            <a:r>
              <a:rPr lang="zh-CN" altLang="en-US" sz="2000" b="1" dirty="0">
                <a:solidFill>
                  <a:srgbClr val="000000"/>
                </a:solidFill>
                <a:latin typeface="宋体" pitchFamily="2" charset="-122"/>
              </a:rPr>
              <a:t>最大熵谱估计</a:t>
            </a:r>
            <a:r>
              <a:rPr lang="zh-CN" altLang="en-US" sz="2000" dirty="0">
                <a:solidFill>
                  <a:srgbClr val="000000"/>
                </a:solidFill>
                <a:latin typeface="宋体" pitchFamily="2" charset="-122"/>
              </a:rPr>
              <a:t>理论，进入现代谱分析阶段</a:t>
            </a:r>
            <a:r>
              <a:rPr lang="zh-CN" altLang="en-US" sz="2000" dirty="0"/>
              <a:t> </a:t>
            </a:r>
          </a:p>
          <a:p>
            <a:pPr>
              <a:lnSpc>
                <a:spcPct val="90000"/>
              </a:lnSpc>
            </a:pPr>
            <a:r>
              <a:rPr lang="zh-CN" altLang="en-US" sz="2800" dirty="0"/>
              <a:t>特点</a:t>
            </a:r>
          </a:p>
          <a:p>
            <a:pPr lvl="1">
              <a:lnSpc>
                <a:spcPct val="90000"/>
              </a:lnSpc>
            </a:pPr>
            <a:r>
              <a:rPr lang="zh-CN" altLang="en-US" sz="2000" dirty="0"/>
              <a:t>非常有用的动态数据分析方法，但是由于分析方</a:t>
            </a:r>
            <a:r>
              <a:rPr lang="zh-CN" altLang="en-US" sz="2000" b="1" dirty="0"/>
              <a:t>法复杂</a:t>
            </a:r>
            <a:r>
              <a:rPr lang="zh-CN" altLang="en-US" sz="2000" dirty="0"/>
              <a:t>，结果抽象，有一定的使用</a:t>
            </a:r>
            <a:r>
              <a:rPr lang="zh-CN" altLang="en-US" sz="2000" dirty="0" smtClean="0"/>
              <a:t>局限性。</a:t>
            </a:r>
            <a:endParaRPr lang="zh-CN" alt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zh-CN" altLang="en-US"/>
              <a:t>时域分析方法</a:t>
            </a:r>
          </a:p>
        </p:txBody>
      </p:sp>
      <p:sp>
        <p:nvSpPr>
          <p:cNvPr id="15363" name="Rectangle 3"/>
          <p:cNvSpPr>
            <a:spLocks noGrp="1" noChangeArrowheads="1"/>
          </p:cNvSpPr>
          <p:nvPr>
            <p:ph type="body" idx="1"/>
          </p:nvPr>
        </p:nvSpPr>
        <p:spPr/>
        <p:txBody>
          <a:bodyPr/>
          <a:lstStyle/>
          <a:p>
            <a:pPr>
              <a:lnSpc>
                <a:spcPct val="90000"/>
              </a:lnSpc>
            </a:pPr>
            <a:r>
              <a:rPr lang="zh-CN" altLang="en-US" sz="2800" dirty="0"/>
              <a:t>原理</a:t>
            </a:r>
          </a:p>
          <a:p>
            <a:pPr lvl="1">
              <a:lnSpc>
                <a:spcPct val="90000"/>
              </a:lnSpc>
            </a:pPr>
            <a:r>
              <a:rPr lang="zh-CN" altLang="en-US" sz="2400" dirty="0">
                <a:solidFill>
                  <a:srgbClr val="000000"/>
                </a:solidFill>
                <a:latin typeface="宋体" pitchFamily="2" charset="-122"/>
              </a:rPr>
              <a:t>事件的发展通常都具有</a:t>
            </a:r>
            <a:r>
              <a:rPr lang="zh-CN" altLang="en-US" sz="2400" b="1" dirty="0">
                <a:solidFill>
                  <a:srgbClr val="000000"/>
                </a:solidFill>
                <a:latin typeface="宋体" pitchFamily="2" charset="-122"/>
              </a:rPr>
              <a:t>一定的惯性</a:t>
            </a:r>
            <a:r>
              <a:rPr lang="zh-CN" altLang="en-US" sz="2400" dirty="0">
                <a:solidFill>
                  <a:srgbClr val="000000"/>
                </a:solidFill>
                <a:latin typeface="宋体" pitchFamily="2" charset="-122"/>
              </a:rPr>
              <a:t>，这种惯性用统计的语言来描述就是序列值之间存在着一定的</a:t>
            </a:r>
            <a:r>
              <a:rPr lang="zh-CN" altLang="en-US" sz="2400" b="1" dirty="0">
                <a:solidFill>
                  <a:srgbClr val="000000"/>
                </a:solidFill>
                <a:latin typeface="宋体" pitchFamily="2" charset="-122"/>
              </a:rPr>
              <a:t>相关关系</a:t>
            </a:r>
            <a:r>
              <a:rPr lang="zh-CN" altLang="en-US" sz="2400" dirty="0">
                <a:solidFill>
                  <a:srgbClr val="000000"/>
                </a:solidFill>
                <a:latin typeface="宋体" pitchFamily="2" charset="-122"/>
              </a:rPr>
              <a:t>，这种相关关系通常具有某种统计规律。</a:t>
            </a:r>
          </a:p>
          <a:p>
            <a:pPr>
              <a:lnSpc>
                <a:spcPct val="90000"/>
              </a:lnSpc>
            </a:pPr>
            <a:r>
              <a:rPr lang="zh-CN" altLang="en-US" sz="2800" dirty="0">
                <a:solidFill>
                  <a:srgbClr val="000000"/>
                </a:solidFill>
                <a:latin typeface="宋体" pitchFamily="2" charset="-122"/>
              </a:rPr>
              <a:t>目的</a:t>
            </a:r>
          </a:p>
          <a:p>
            <a:pPr lvl="1">
              <a:lnSpc>
                <a:spcPct val="90000"/>
              </a:lnSpc>
            </a:pPr>
            <a:r>
              <a:rPr lang="zh-CN" altLang="en-US" sz="2400" b="1" dirty="0">
                <a:solidFill>
                  <a:srgbClr val="000000"/>
                </a:solidFill>
                <a:latin typeface="宋体" pitchFamily="2" charset="-122"/>
              </a:rPr>
              <a:t>寻找出序列值之间相关关系</a:t>
            </a:r>
            <a:r>
              <a:rPr lang="zh-CN" altLang="en-US" sz="2400" dirty="0">
                <a:solidFill>
                  <a:srgbClr val="000000"/>
                </a:solidFill>
                <a:latin typeface="宋体" pitchFamily="2" charset="-122"/>
              </a:rPr>
              <a:t>的统计规律，并拟合出适当的</a:t>
            </a:r>
            <a:r>
              <a:rPr lang="zh-CN" altLang="en-US" sz="2400" b="1" dirty="0">
                <a:solidFill>
                  <a:srgbClr val="000000"/>
                </a:solidFill>
                <a:latin typeface="宋体" pitchFamily="2" charset="-122"/>
              </a:rPr>
              <a:t>数学模型来描述这种规律</a:t>
            </a:r>
            <a:r>
              <a:rPr lang="zh-CN" altLang="en-US" sz="2400" dirty="0">
                <a:solidFill>
                  <a:srgbClr val="000000"/>
                </a:solidFill>
                <a:latin typeface="宋体" pitchFamily="2" charset="-122"/>
              </a:rPr>
              <a:t>，进而</a:t>
            </a:r>
            <a:r>
              <a:rPr lang="zh-CN" altLang="en-US" sz="2400" b="1" dirty="0">
                <a:solidFill>
                  <a:srgbClr val="000000"/>
                </a:solidFill>
                <a:latin typeface="宋体" pitchFamily="2" charset="-122"/>
              </a:rPr>
              <a:t>利用</a:t>
            </a:r>
            <a:r>
              <a:rPr lang="zh-CN" altLang="en-US" sz="2400" dirty="0">
                <a:solidFill>
                  <a:srgbClr val="000000"/>
                </a:solidFill>
                <a:latin typeface="宋体" pitchFamily="2" charset="-122"/>
              </a:rPr>
              <a:t>这个</a:t>
            </a:r>
            <a:r>
              <a:rPr lang="zh-CN" altLang="en-US" sz="2400" b="1" dirty="0">
                <a:solidFill>
                  <a:srgbClr val="000000"/>
                </a:solidFill>
                <a:latin typeface="宋体" pitchFamily="2" charset="-122"/>
              </a:rPr>
              <a:t>拟合模型预测</a:t>
            </a:r>
            <a:r>
              <a:rPr lang="zh-CN" altLang="en-US" sz="2400" dirty="0">
                <a:solidFill>
                  <a:srgbClr val="000000"/>
                </a:solidFill>
                <a:latin typeface="宋体" pitchFamily="2" charset="-122"/>
              </a:rPr>
              <a:t>序列未来的走势</a:t>
            </a:r>
          </a:p>
          <a:p>
            <a:pPr>
              <a:lnSpc>
                <a:spcPct val="90000"/>
              </a:lnSpc>
            </a:pPr>
            <a:r>
              <a:rPr lang="zh-CN" altLang="en-US" sz="2800" dirty="0">
                <a:solidFill>
                  <a:srgbClr val="000000"/>
                </a:solidFill>
                <a:latin typeface="宋体" pitchFamily="2" charset="-122"/>
              </a:rPr>
              <a:t>特点</a:t>
            </a:r>
          </a:p>
          <a:p>
            <a:pPr lvl="1">
              <a:lnSpc>
                <a:spcPct val="90000"/>
              </a:lnSpc>
            </a:pPr>
            <a:r>
              <a:rPr lang="zh-CN" altLang="en-US" sz="2400" dirty="0">
                <a:solidFill>
                  <a:srgbClr val="000000"/>
                </a:solidFill>
                <a:latin typeface="宋体" pitchFamily="2" charset="-122"/>
              </a:rPr>
              <a:t>理论基础扎实，操作步骤规范，分析结果易于解释，是时间序列分析的主流</a:t>
            </a:r>
            <a:r>
              <a:rPr lang="zh-CN" altLang="en-US" sz="2400" dirty="0" smtClean="0">
                <a:solidFill>
                  <a:srgbClr val="000000"/>
                </a:solidFill>
                <a:latin typeface="宋体" pitchFamily="2" charset="-122"/>
              </a:rPr>
              <a:t>方法</a:t>
            </a:r>
            <a:r>
              <a:rPr lang="zh-CN" altLang="en-US" sz="2400" dirty="0" smtClean="0"/>
              <a:t> </a:t>
            </a:r>
            <a:endParaRPr lang="zh-CN" alt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zh-CN" altLang="en-US" dirty="0"/>
              <a:t>时域分析方法的分析步骤</a:t>
            </a:r>
          </a:p>
        </p:txBody>
      </p:sp>
      <p:sp>
        <p:nvSpPr>
          <p:cNvPr id="17411" name="Rectangle 3"/>
          <p:cNvSpPr>
            <a:spLocks noGrp="1" noChangeArrowheads="1"/>
          </p:cNvSpPr>
          <p:nvPr>
            <p:ph type="body" idx="1"/>
          </p:nvPr>
        </p:nvSpPr>
        <p:spPr>
          <a:xfrm>
            <a:off x="685800" y="2057400"/>
            <a:ext cx="7772400" cy="4114800"/>
          </a:xfrm>
        </p:spPr>
        <p:txBody>
          <a:bodyPr/>
          <a:lstStyle/>
          <a:p>
            <a:pPr algn="just"/>
            <a:r>
              <a:rPr lang="zh-CN" altLang="en-US" dirty="0">
                <a:solidFill>
                  <a:srgbClr val="000000"/>
                </a:solidFill>
                <a:latin typeface="宋体" pitchFamily="2" charset="-122"/>
              </a:rPr>
              <a:t>考察</a:t>
            </a:r>
            <a:r>
              <a:rPr lang="zh-CN" altLang="en-US" b="1" dirty="0">
                <a:solidFill>
                  <a:srgbClr val="000000"/>
                </a:solidFill>
                <a:latin typeface="宋体" pitchFamily="2" charset="-122"/>
              </a:rPr>
              <a:t>观察值序列</a:t>
            </a:r>
            <a:r>
              <a:rPr lang="zh-CN" altLang="en-US" dirty="0">
                <a:solidFill>
                  <a:srgbClr val="000000"/>
                </a:solidFill>
                <a:latin typeface="宋体" pitchFamily="2" charset="-122"/>
              </a:rPr>
              <a:t>的特征</a:t>
            </a:r>
            <a:endParaRPr lang="zh-CN" altLang="en-US" dirty="0">
              <a:latin typeface="宋体" pitchFamily="2" charset="-122"/>
              <a:cs typeface="Times New Roman" pitchFamily="18" charset="0"/>
            </a:endParaRPr>
          </a:p>
          <a:p>
            <a:pPr algn="just"/>
            <a:r>
              <a:rPr lang="zh-CN" altLang="en-US" dirty="0">
                <a:solidFill>
                  <a:srgbClr val="000000"/>
                </a:solidFill>
                <a:latin typeface="宋体" pitchFamily="2" charset="-122"/>
              </a:rPr>
              <a:t>根据序列的特征</a:t>
            </a:r>
            <a:r>
              <a:rPr lang="zh-CN" altLang="en-US" b="1" dirty="0">
                <a:solidFill>
                  <a:srgbClr val="000000"/>
                </a:solidFill>
                <a:latin typeface="宋体" pitchFamily="2" charset="-122"/>
              </a:rPr>
              <a:t>选择适当的拟合模型</a:t>
            </a:r>
            <a:endParaRPr lang="zh-CN" altLang="en-US" b="1" dirty="0">
              <a:latin typeface="宋体" pitchFamily="2" charset="-122"/>
              <a:cs typeface="Times New Roman" pitchFamily="18" charset="0"/>
            </a:endParaRPr>
          </a:p>
          <a:p>
            <a:pPr algn="just"/>
            <a:r>
              <a:rPr lang="zh-CN" altLang="en-US" dirty="0">
                <a:solidFill>
                  <a:srgbClr val="000000"/>
                </a:solidFill>
                <a:latin typeface="宋体" pitchFamily="2" charset="-122"/>
              </a:rPr>
              <a:t>根据序列的观察数据</a:t>
            </a:r>
            <a:r>
              <a:rPr lang="zh-CN" altLang="en-US" b="1" dirty="0">
                <a:solidFill>
                  <a:srgbClr val="000000"/>
                </a:solidFill>
                <a:latin typeface="宋体" pitchFamily="2" charset="-122"/>
              </a:rPr>
              <a:t>确定模型</a:t>
            </a:r>
            <a:r>
              <a:rPr lang="zh-CN" altLang="en-US" dirty="0">
                <a:solidFill>
                  <a:srgbClr val="000000"/>
                </a:solidFill>
                <a:latin typeface="宋体" pitchFamily="2" charset="-122"/>
              </a:rPr>
              <a:t>的口径</a:t>
            </a:r>
            <a:endParaRPr lang="zh-CN" altLang="en-US" dirty="0">
              <a:latin typeface="宋体" pitchFamily="2" charset="-122"/>
              <a:cs typeface="Times New Roman" pitchFamily="18" charset="0"/>
            </a:endParaRPr>
          </a:p>
          <a:p>
            <a:pPr algn="just"/>
            <a:r>
              <a:rPr lang="zh-CN" altLang="en-US" b="1" dirty="0">
                <a:solidFill>
                  <a:srgbClr val="000000"/>
                </a:solidFill>
                <a:latin typeface="宋体" pitchFamily="2" charset="-122"/>
              </a:rPr>
              <a:t>检验模型</a:t>
            </a:r>
            <a:r>
              <a:rPr lang="zh-CN" altLang="en-US" dirty="0">
                <a:solidFill>
                  <a:srgbClr val="000000"/>
                </a:solidFill>
                <a:latin typeface="宋体" pitchFamily="2" charset="-122"/>
              </a:rPr>
              <a:t>，优化模型</a:t>
            </a:r>
          </a:p>
          <a:p>
            <a:pPr algn="just"/>
            <a:r>
              <a:rPr lang="zh-CN" altLang="en-US" dirty="0">
                <a:solidFill>
                  <a:srgbClr val="000000"/>
                </a:solidFill>
                <a:latin typeface="宋体" pitchFamily="2" charset="-122"/>
              </a:rPr>
              <a:t>利用拟合好的模型来</a:t>
            </a:r>
            <a:r>
              <a:rPr lang="zh-CN" altLang="en-US" b="1" dirty="0">
                <a:solidFill>
                  <a:srgbClr val="000000"/>
                </a:solidFill>
                <a:latin typeface="宋体" pitchFamily="2" charset="-122"/>
              </a:rPr>
              <a:t>推断</a:t>
            </a:r>
            <a:r>
              <a:rPr lang="zh-CN" altLang="en-US" dirty="0">
                <a:solidFill>
                  <a:srgbClr val="000000"/>
                </a:solidFill>
                <a:latin typeface="宋体" pitchFamily="2" charset="-122"/>
              </a:rPr>
              <a:t>序列其它的统计性质或</a:t>
            </a:r>
            <a:r>
              <a:rPr lang="zh-CN" altLang="en-US" b="1" dirty="0">
                <a:solidFill>
                  <a:srgbClr val="000000"/>
                </a:solidFill>
                <a:latin typeface="宋体" pitchFamily="2" charset="-122"/>
              </a:rPr>
              <a:t>预测</a:t>
            </a:r>
            <a:r>
              <a:rPr lang="zh-CN" altLang="en-US" dirty="0">
                <a:solidFill>
                  <a:srgbClr val="000000"/>
                </a:solidFill>
                <a:latin typeface="宋体" pitchFamily="2" charset="-122"/>
              </a:rPr>
              <a:t>序列将来的发展</a:t>
            </a:r>
            <a:r>
              <a:rPr lang="zh-CN" altLang="en-US"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zh-CN" altLang="en-US"/>
              <a:t>时域分析方法的发展过程</a:t>
            </a:r>
          </a:p>
        </p:txBody>
      </p:sp>
      <p:sp>
        <p:nvSpPr>
          <p:cNvPr id="16387" name="Rectangle 3"/>
          <p:cNvSpPr>
            <a:spLocks noGrp="1" noChangeArrowheads="1"/>
          </p:cNvSpPr>
          <p:nvPr>
            <p:ph type="body" idx="1"/>
          </p:nvPr>
        </p:nvSpPr>
        <p:spPr/>
        <p:txBody>
          <a:bodyPr/>
          <a:lstStyle/>
          <a:p>
            <a:r>
              <a:rPr lang="zh-CN" altLang="en-US"/>
              <a:t>基础阶段</a:t>
            </a:r>
          </a:p>
          <a:p>
            <a:r>
              <a:rPr lang="zh-CN" altLang="en-US"/>
              <a:t>核心阶段</a:t>
            </a:r>
          </a:p>
          <a:p>
            <a:r>
              <a:rPr lang="zh-CN" altLang="en-US"/>
              <a:t>完善阶段</a:t>
            </a:r>
          </a:p>
          <a:p>
            <a:pPr lvl="1"/>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zh-CN" altLang="en-US"/>
              <a:t>基础阶段</a:t>
            </a:r>
          </a:p>
        </p:txBody>
      </p:sp>
      <p:sp>
        <p:nvSpPr>
          <p:cNvPr id="18435" name="Rectangle 3"/>
          <p:cNvSpPr>
            <a:spLocks noGrp="1" noChangeArrowheads="1"/>
          </p:cNvSpPr>
          <p:nvPr>
            <p:ph type="body" idx="1"/>
          </p:nvPr>
        </p:nvSpPr>
        <p:spPr/>
        <p:txBody>
          <a:bodyPr/>
          <a:lstStyle/>
          <a:p>
            <a:r>
              <a:rPr lang="en-US" altLang="zh-CN"/>
              <a:t>G.U.Yule </a:t>
            </a:r>
          </a:p>
          <a:p>
            <a:pPr lvl="1"/>
            <a:r>
              <a:rPr lang="en-US" altLang="zh-CN"/>
              <a:t>1927</a:t>
            </a:r>
            <a:r>
              <a:rPr lang="zh-CN" altLang="en-US"/>
              <a:t>年，</a:t>
            </a:r>
            <a:r>
              <a:rPr lang="en-US" altLang="zh-CN"/>
              <a:t>AR</a:t>
            </a:r>
            <a:r>
              <a:rPr lang="zh-CN" altLang="en-US"/>
              <a:t>模型</a:t>
            </a:r>
          </a:p>
          <a:p>
            <a:r>
              <a:rPr lang="en-US" altLang="zh-CN"/>
              <a:t>G.T.Walker</a:t>
            </a:r>
          </a:p>
          <a:p>
            <a:pPr lvl="1"/>
            <a:r>
              <a:rPr lang="en-US" altLang="zh-CN"/>
              <a:t>1931</a:t>
            </a:r>
            <a:r>
              <a:rPr lang="zh-CN" altLang="en-US"/>
              <a:t>年，</a:t>
            </a:r>
            <a:r>
              <a:rPr lang="en-US" altLang="zh-CN"/>
              <a:t>MA</a:t>
            </a:r>
            <a:r>
              <a:rPr lang="zh-CN" altLang="en-US"/>
              <a:t>模型，</a:t>
            </a:r>
            <a:r>
              <a:rPr lang="en-US" altLang="zh-CN"/>
              <a:t>ARMA</a:t>
            </a:r>
            <a:r>
              <a:rPr lang="zh-CN" altLang="en-US"/>
              <a:t>模型</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zh-CN" altLang="en-US"/>
              <a:t>核心阶段</a:t>
            </a:r>
          </a:p>
        </p:txBody>
      </p:sp>
      <p:sp>
        <p:nvSpPr>
          <p:cNvPr id="19459" name="Rectangle 3"/>
          <p:cNvSpPr>
            <a:spLocks noGrp="1" noChangeArrowheads="1"/>
          </p:cNvSpPr>
          <p:nvPr>
            <p:ph type="body" idx="1"/>
          </p:nvPr>
        </p:nvSpPr>
        <p:spPr/>
        <p:txBody>
          <a:bodyPr/>
          <a:lstStyle/>
          <a:p>
            <a:r>
              <a:rPr lang="en-US" altLang="zh-CN"/>
              <a:t>G.E.P.Box</a:t>
            </a:r>
            <a:r>
              <a:rPr lang="zh-CN" altLang="en-US"/>
              <a:t>和 </a:t>
            </a:r>
            <a:r>
              <a:rPr lang="en-US" altLang="zh-CN"/>
              <a:t>G.M.Jenkins </a:t>
            </a:r>
          </a:p>
          <a:p>
            <a:pPr lvl="1"/>
            <a:r>
              <a:rPr lang="en-US" altLang="zh-CN"/>
              <a:t>1970</a:t>
            </a:r>
            <a:r>
              <a:rPr lang="zh-CN" altLang="en-US"/>
              <a:t>年，出版</a:t>
            </a:r>
            <a:r>
              <a:rPr lang="zh-CN" altLang="en-US">
                <a:latin typeface="宋体" pitchFamily="2" charset="-122"/>
              </a:rPr>
              <a:t>《</a:t>
            </a:r>
            <a:r>
              <a:rPr lang="en-US" altLang="zh-CN"/>
              <a:t>Time Series Analysis Forecasting and Control</a:t>
            </a:r>
            <a:r>
              <a:rPr lang="en-US" altLang="zh-CN">
                <a:latin typeface="宋体" pitchFamily="2" charset="-122"/>
              </a:rPr>
              <a:t>》</a:t>
            </a:r>
            <a:r>
              <a:rPr lang="en-US" altLang="zh-CN"/>
              <a:t> </a:t>
            </a:r>
          </a:p>
          <a:p>
            <a:pPr lvl="1"/>
            <a:r>
              <a:rPr lang="zh-CN" altLang="en-US"/>
              <a:t>提出</a:t>
            </a:r>
            <a:r>
              <a:rPr lang="en-US" altLang="zh-CN"/>
              <a:t>ARIMA</a:t>
            </a:r>
            <a:r>
              <a:rPr lang="zh-CN" altLang="en-US"/>
              <a:t>模型（</a:t>
            </a:r>
            <a:r>
              <a:rPr lang="en-US" altLang="zh-CN"/>
              <a:t>Box</a:t>
            </a:r>
            <a:r>
              <a:rPr lang="en-US" altLang="zh-CN">
                <a:latin typeface="Times New Roman"/>
              </a:rPr>
              <a:t>—</a:t>
            </a:r>
            <a:r>
              <a:rPr lang="en-US" altLang="zh-CN"/>
              <a:t>Jenkins </a:t>
            </a:r>
            <a:r>
              <a:rPr lang="zh-CN" altLang="en-US"/>
              <a:t>模型）</a:t>
            </a:r>
          </a:p>
          <a:p>
            <a:pPr lvl="1"/>
            <a:r>
              <a:rPr lang="en-US" altLang="zh-CN"/>
              <a:t>Box</a:t>
            </a:r>
            <a:r>
              <a:rPr lang="en-US" altLang="zh-CN">
                <a:latin typeface="Times New Roman"/>
              </a:rPr>
              <a:t>—</a:t>
            </a:r>
            <a:r>
              <a:rPr lang="en-US" altLang="zh-CN"/>
              <a:t>Jenkins</a:t>
            </a:r>
            <a:r>
              <a:rPr lang="zh-CN" altLang="en-US">
                <a:latin typeface="宋体" pitchFamily="2" charset="-122"/>
              </a:rPr>
              <a:t>模型</a:t>
            </a:r>
            <a:r>
              <a:rPr lang="zh-CN" altLang="en-US">
                <a:solidFill>
                  <a:srgbClr val="000000"/>
                </a:solidFill>
                <a:latin typeface="宋体" pitchFamily="2" charset="-122"/>
              </a:rPr>
              <a:t>实际上是主要运用于单变量、同方差场合的线性模型</a:t>
            </a:r>
            <a:r>
              <a:rPr lang="zh-CN" altLang="en-US"/>
              <a:t> </a:t>
            </a:r>
          </a:p>
          <a:p>
            <a:endParaRPr lang="zh-CN"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zh-CN" altLang="en-US"/>
              <a:t>完善阶段</a:t>
            </a:r>
          </a:p>
        </p:txBody>
      </p:sp>
      <p:sp>
        <p:nvSpPr>
          <p:cNvPr id="20483" name="Rectangle 3"/>
          <p:cNvSpPr>
            <a:spLocks noGrp="1" noChangeArrowheads="1"/>
          </p:cNvSpPr>
          <p:nvPr>
            <p:ph type="body" idx="1"/>
          </p:nvPr>
        </p:nvSpPr>
        <p:spPr/>
        <p:txBody>
          <a:bodyPr/>
          <a:lstStyle/>
          <a:p>
            <a:r>
              <a:rPr lang="zh-CN" altLang="en-US" sz="2800">
                <a:latin typeface="Times New Roman" pitchFamily="18" charset="0"/>
              </a:rPr>
              <a:t>异方差场合</a:t>
            </a:r>
          </a:p>
          <a:p>
            <a:pPr lvl="1"/>
            <a:r>
              <a:rPr lang="en-US" altLang="zh-CN"/>
              <a:t>Robert F.Engle，</a:t>
            </a:r>
            <a:r>
              <a:rPr lang="zh-CN" altLang="en-US"/>
              <a:t>1982年，</a:t>
            </a:r>
            <a:r>
              <a:rPr lang="en-US" altLang="zh-CN"/>
              <a:t>ARCH</a:t>
            </a:r>
            <a:r>
              <a:rPr lang="zh-CN" altLang="en-US"/>
              <a:t>模型 </a:t>
            </a:r>
          </a:p>
          <a:p>
            <a:pPr lvl="1"/>
            <a:r>
              <a:rPr lang="en-US" altLang="zh-CN"/>
              <a:t>Bollerslov，</a:t>
            </a:r>
            <a:r>
              <a:rPr lang="zh-CN" altLang="en-US"/>
              <a:t>1985年</a:t>
            </a:r>
            <a:r>
              <a:rPr lang="en-US" altLang="zh-CN"/>
              <a:t>GARCH</a:t>
            </a:r>
            <a:r>
              <a:rPr lang="zh-CN" altLang="en-US"/>
              <a:t>模型 </a:t>
            </a:r>
          </a:p>
          <a:p>
            <a:r>
              <a:rPr lang="zh-CN" altLang="en-US" sz="2800"/>
              <a:t>多变量场合</a:t>
            </a:r>
          </a:p>
          <a:p>
            <a:pPr lvl="1"/>
            <a:r>
              <a:rPr lang="en-US" altLang="zh-CN"/>
              <a:t>C.Granger</a:t>
            </a:r>
            <a:r>
              <a:rPr lang="zh-CN" altLang="en-US"/>
              <a:t> ，1987年，提出了协整（</a:t>
            </a:r>
            <a:r>
              <a:rPr lang="en-US" altLang="zh-CN"/>
              <a:t>co-integration）</a:t>
            </a:r>
            <a:r>
              <a:rPr lang="zh-CN" altLang="en-US"/>
              <a:t>理论</a:t>
            </a:r>
          </a:p>
          <a:p>
            <a:r>
              <a:rPr lang="zh-CN" altLang="en-US" sz="2800"/>
              <a:t>非线性场合</a:t>
            </a:r>
          </a:p>
          <a:p>
            <a:pPr lvl="1"/>
            <a:r>
              <a:rPr lang="zh-CN" altLang="en-US"/>
              <a:t>汤家豪等，1980年，门限自回归模型</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具体要求</a:t>
            </a:r>
            <a:endParaRPr lang="zh-CN" altLang="en-US" dirty="0"/>
          </a:p>
        </p:txBody>
      </p:sp>
      <p:sp>
        <p:nvSpPr>
          <p:cNvPr id="3" name="内容占位符 2"/>
          <p:cNvSpPr>
            <a:spLocks noGrp="1"/>
          </p:cNvSpPr>
          <p:nvPr>
            <p:ph idx="1"/>
          </p:nvPr>
        </p:nvSpPr>
        <p:spPr/>
        <p:txBody>
          <a:bodyPr/>
          <a:lstStyle/>
          <a:p>
            <a:r>
              <a:rPr lang="zh-CN" altLang="en-US" dirty="0" smtClean="0"/>
              <a:t>理解时间序列基本特征</a:t>
            </a:r>
            <a:endParaRPr lang="en-US" altLang="zh-CN" dirty="0" smtClean="0"/>
          </a:p>
          <a:p>
            <a:r>
              <a:rPr lang="zh-CN" altLang="en-US" dirty="0" smtClean="0"/>
              <a:t>了解时间序列基本思想</a:t>
            </a:r>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数据形态分类</a:t>
            </a:r>
            <a:endParaRPr lang="zh-CN" altLang="en-US" dirty="0"/>
          </a:p>
        </p:txBody>
      </p:sp>
      <p:sp>
        <p:nvSpPr>
          <p:cNvPr id="3" name="内容占位符 2"/>
          <p:cNvSpPr>
            <a:spLocks noGrp="1"/>
          </p:cNvSpPr>
          <p:nvPr>
            <p:ph idx="1"/>
          </p:nvPr>
        </p:nvSpPr>
        <p:spPr/>
        <p:txBody>
          <a:bodyPr/>
          <a:lstStyle/>
          <a:p>
            <a:r>
              <a:rPr lang="zh-CN" altLang="en-US" dirty="0" smtClean="0"/>
              <a:t>横剖面数据（静态数据），多元统计分析</a:t>
            </a:r>
            <a:endParaRPr lang="en-US" altLang="zh-CN" dirty="0" smtClean="0"/>
          </a:p>
          <a:p>
            <a:r>
              <a:rPr lang="zh-CN" altLang="en-US" dirty="0" smtClean="0"/>
              <a:t>纵剖面数据（动态数据），时间序列分析</a:t>
            </a:r>
            <a:endParaRPr lang="zh-CN"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pic>
        <p:nvPicPr>
          <p:cNvPr id="28674" name="Picture 2"/>
          <p:cNvPicPr>
            <a:picLocks noChangeAspect="1" noChangeArrowheads="1"/>
          </p:cNvPicPr>
          <p:nvPr/>
        </p:nvPicPr>
        <p:blipFill>
          <a:blip r:embed="rId2"/>
          <a:srcRect/>
          <a:stretch>
            <a:fillRect/>
          </a:stretch>
        </p:blipFill>
        <p:spPr bwMode="auto">
          <a:xfrm>
            <a:off x="1142976" y="642918"/>
            <a:ext cx="7589114" cy="5429288"/>
          </a:xfrm>
          <a:prstGeom prst="rect">
            <a:avLst/>
          </a:prstGeom>
          <a:noFill/>
          <a:ln w="9525" cap="flat" cmpd="sng">
            <a:noFill/>
            <a:prstDash val="solid"/>
            <a:miter lim="800000"/>
            <a:headEnd type="none" w="med" len="med"/>
            <a:tailEnd type="none" w="med" len="me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教材</a:t>
            </a:r>
            <a:endParaRPr lang="zh-CN" altLang="en-US" dirty="0"/>
          </a:p>
        </p:txBody>
      </p:sp>
      <p:sp>
        <p:nvSpPr>
          <p:cNvPr id="3" name="内容占位符 2"/>
          <p:cNvSpPr>
            <a:spLocks noGrp="1"/>
          </p:cNvSpPr>
          <p:nvPr>
            <p:ph idx="1"/>
          </p:nvPr>
        </p:nvSpPr>
        <p:spPr/>
        <p:txBody>
          <a:bodyPr/>
          <a:lstStyle/>
          <a:p>
            <a:r>
              <a:rPr lang="en-US" altLang="zh-CN" dirty="0" smtClean="0"/>
              <a:t>《</a:t>
            </a:r>
            <a:r>
              <a:rPr lang="zh-CN" altLang="en-US" dirty="0" smtClean="0"/>
              <a:t>时间序列的理论与方法</a:t>
            </a:r>
            <a:r>
              <a:rPr lang="en-US" altLang="zh-CN" dirty="0" smtClean="0"/>
              <a:t>》</a:t>
            </a:r>
            <a:r>
              <a:rPr lang="zh-CN" altLang="en-US" dirty="0" smtClean="0"/>
              <a:t> 田铮译 第二版</a:t>
            </a:r>
            <a:endParaRPr lang="en-US" altLang="zh-CN" dirty="0"/>
          </a:p>
          <a:p>
            <a:r>
              <a:rPr lang="en-US" altLang="zh-CN" dirty="0" smtClean="0"/>
              <a:t>《</a:t>
            </a:r>
            <a:r>
              <a:rPr lang="zh-CN" altLang="en-US" dirty="0" smtClean="0"/>
              <a:t>应用时间序列分析</a:t>
            </a:r>
            <a:r>
              <a:rPr lang="en-US" altLang="zh-CN" dirty="0" smtClean="0"/>
              <a:t>》</a:t>
            </a:r>
            <a:r>
              <a:rPr lang="zh-CN" altLang="en-US" dirty="0" smtClean="0"/>
              <a:t> 王振龙 第二版</a:t>
            </a:r>
            <a:endParaRPr lang="en-US" altLang="zh-CN" dirty="0" smtClean="0"/>
          </a:p>
          <a:p>
            <a:r>
              <a:rPr lang="en-US" altLang="zh-CN" dirty="0" smtClean="0"/>
              <a:t>《</a:t>
            </a:r>
            <a:r>
              <a:rPr lang="zh-CN" altLang="en-US" dirty="0" smtClean="0"/>
              <a:t>应用时间序列分析</a:t>
            </a:r>
            <a:r>
              <a:rPr lang="en-US" altLang="zh-CN" dirty="0" smtClean="0"/>
              <a:t>》</a:t>
            </a:r>
            <a:r>
              <a:rPr lang="zh-CN" altLang="en-US" dirty="0" smtClean="0"/>
              <a:t> </a:t>
            </a:r>
            <a:r>
              <a:rPr lang="zh-CN" altLang="en-US" dirty="0"/>
              <a:t>王燕</a:t>
            </a:r>
            <a:endParaRPr lang="en-US" altLang="zh-CN" dirty="0" smtClean="0"/>
          </a:p>
          <a:p>
            <a:endParaRPr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时间序列分类</a:t>
            </a:r>
            <a:endParaRPr lang="zh-CN" altLang="en-US" dirty="0"/>
          </a:p>
        </p:txBody>
      </p:sp>
      <p:sp>
        <p:nvSpPr>
          <p:cNvPr id="3" name="内容占位符 2"/>
          <p:cNvSpPr>
            <a:spLocks noGrp="1"/>
          </p:cNvSpPr>
          <p:nvPr>
            <p:ph idx="1"/>
          </p:nvPr>
        </p:nvSpPr>
        <p:spPr/>
        <p:txBody>
          <a:bodyPr/>
          <a:lstStyle/>
          <a:p>
            <a:r>
              <a:rPr lang="zh-CN" altLang="en-US" dirty="0" smtClean="0"/>
              <a:t>研究对象多少：一元时间序列，多元时间序列</a:t>
            </a:r>
            <a:endParaRPr lang="en-US" altLang="zh-CN" dirty="0" smtClean="0"/>
          </a:p>
          <a:p>
            <a:r>
              <a:rPr lang="zh-CN" altLang="en-US" dirty="0" smtClean="0"/>
              <a:t>时间的连续性：连续时间序列，多元时间序列</a:t>
            </a:r>
            <a:endParaRPr lang="en-US" altLang="zh-CN" dirty="0" smtClean="0"/>
          </a:p>
          <a:p>
            <a:r>
              <a:rPr lang="zh-CN" altLang="en-US" dirty="0" smtClean="0"/>
              <a:t>序列统计特征：平稳时间序列，非平稳时间序列（均值常数，协方差只与时间间隔有关：宽平稳）</a:t>
            </a:r>
            <a:endParaRPr lang="en-US" altLang="zh-CN" dirty="0" smtClean="0"/>
          </a:p>
          <a:p>
            <a:r>
              <a:rPr lang="zh-CN" altLang="en-US" dirty="0" smtClean="0"/>
              <a:t>序列分布规律：高斯型，非高斯型</a:t>
            </a:r>
            <a:endParaRPr lang="zh-CN"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时间序列波动</a:t>
            </a:r>
            <a:endParaRPr lang="zh-CN" altLang="en-US" dirty="0"/>
          </a:p>
        </p:txBody>
      </p:sp>
      <p:sp>
        <p:nvSpPr>
          <p:cNvPr id="3" name="内容占位符 2"/>
          <p:cNvSpPr>
            <a:spLocks noGrp="1"/>
          </p:cNvSpPr>
          <p:nvPr>
            <p:ph idx="1"/>
          </p:nvPr>
        </p:nvSpPr>
        <p:spPr/>
        <p:txBody>
          <a:bodyPr/>
          <a:lstStyle/>
          <a:p>
            <a:r>
              <a:rPr lang="zh-CN" altLang="en-US" dirty="0" smtClean="0"/>
              <a:t>长期趋势</a:t>
            </a:r>
            <a:endParaRPr lang="en-US" altLang="zh-CN" dirty="0" smtClean="0"/>
          </a:p>
          <a:p>
            <a:r>
              <a:rPr lang="zh-CN" altLang="en-US" dirty="0" smtClean="0"/>
              <a:t>季节变动（周期内波动规律）</a:t>
            </a:r>
            <a:endParaRPr lang="en-US" altLang="zh-CN" dirty="0" smtClean="0"/>
          </a:p>
          <a:p>
            <a:r>
              <a:rPr lang="zh-CN" altLang="en-US" dirty="0" smtClean="0"/>
              <a:t>循环波动（周期）</a:t>
            </a:r>
            <a:endParaRPr lang="en-US" altLang="zh-CN" dirty="0" smtClean="0"/>
          </a:p>
          <a:p>
            <a:r>
              <a:rPr lang="zh-CN" altLang="en-US" dirty="0" smtClean="0"/>
              <a:t>随机波动（噪音，可设法消除）</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1.2</a:t>
            </a:r>
            <a:r>
              <a:rPr lang="zh-CN" altLang="en-US" dirty="0" smtClean="0"/>
              <a:t>基本样式    </a:t>
            </a:r>
            <a:endParaRPr lang="zh-CN" altLang="en-US" dirty="0"/>
          </a:p>
        </p:txBody>
      </p:sp>
      <p:sp>
        <p:nvSpPr>
          <p:cNvPr id="3" name="内容占位符 2"/>
          <p:cNvSpPr>
            <a:spLocks noGrp="1"/>
          </p:cNvSpPr>
          <p:nvPr>
            <p:ph idx="1"/>
          </p:nvPr>
        </p:nvSpPr>
        <p:spPr/>
        <p:txBody>
          <a:bodyPr/>
          <a:lstStyle/>
          <a:p>
            <a:r>
              <a:rPr lang="zh-CN" altLang="en-US" dirty="0" smtClean="0"/>
              <a:t>确定趋势时间序列：线性趋势，指数趋势，</a:t>
            </a:r>
            <a:endParaRPr lang="en-US" altLang="zh-CN" dirty="0" smtClean="0"/>
          </a:p>
          <a:p>
            <a:pPr>
              <a:buNone/>
            </a:pPr>
            <a:r>
              <a:rPr lang="en-US" altLang="zh-CN" dirty="0"/>
              <a:t> </a:t>
            </a:r>
            <a:r>
              <a:rPr lang="en-US" altLang="zh-CN" dirty="0" smtClean="0"/>
              <a:t>  </a:t>
            </a:r>
            <a:r>
              <a:rPr lang="zh-CN" altLang="en-US" b="1" dirty="0" smtClean="0"/>
              <a:t>随机趋势</a:t>
            </a:r>
            <a:r>
              <a:rPr lang="zh-CN" altLang="en-US" b="1" dirty="0"/>
              <a:t>，</a:t>
            </a:r>
            <a:r>
              <a:rPr lang="zh-CN" altLang="en-US" dirty="0" smtClean="0"/>
              <a:t>可以用差分的方式去掉时间序列的趋势时，就称序列具有随机趋势。</a:t>
            </a:r>
            <a:endParaRPr lang="en-US" altLang="zh-CN" dirty="0" smtClean="0"/>
          </a:p>
          <a:p>
            <a:pPr>
              <a:buNone/>
            </a:pPr>
            <a:r>
              <a:rPr lang="en-US" altLang="zh-CN" dirty="0"/>
              <a:t> </a:t>
            </a:r>
            <a:r>
              <a:rPr lang="en-US" altLang="zh-CN" dirty="0" smtClean="0"/>
              <a:t>  </a:t>
            </a:r>
            <a:r>
              <a:rPr lang="zh-CN" altLang="en-US" dirty="0" smtClean="0"/>
              <a:t>例如带有漂移的随机游走模型</a:t>
            </a:r>
            <a:endParaRPr lang="en-US" altLang="zh-CN" dirty="0" smtClean="0"/>
          </a:p>
          <a:p>
            <a:pPr>
              <a:buNone/>
            </a:pPr>
            <a:r>
              <a:rPr lang="en-US" altLang="zh-CN" dirty="0" smtClean="0"/>
              <a:t>   y[t]=</a:t>
            </a:r>
            <a:r>
              <a:rPr lang="en-US" altLang="zh-CN" dirty="0" err="1" smtClean="0"/>
              <a:t>m+y</a:t>
            </a:r>
            <a:r>
              <a:rPr lang="en-US" altLang="zh-CN" dirty="0" smtClean="0"/>
              <a:t>[t-1]+a[t]</a:t>
            </a:r>
            <a:endParaRPr lang="en-US" altLang="zh-CN" dirty="0"/>
          </a:p>
          <a:p>
            <a:pPr>
              <a:buNone/>
            </a:pPr>
            <a:r>
              <a:rPr lang="en-US" altLang="zh-CN" dirty="0" smtClean="0"/>
              <a:t>    a[t]</a:t>
            </a:r>
            <a:r>
              <a:rPr lang="zh-CN" altLang="en-US" dirty="0" smtClean="0"/>
              <a:t>为白噪声序列</a:t>
            </a:r>
            <a:endParaRPr lang="en-US" altLang="zh-CN" dirty="0" smtClean="0"/>
          </a:p>
          <a:p>
            <a:pPr>
              <a:buNone/>
            </a:pPr>
            <a:endParaRPr lang="en-US" altLang="zh-CN" dirty="0" smtClean="0"/>
          </a:p>
          <a:p>
            <a:pPr>
              <a:buNone/>
            </a:pPr>
            <a:r>
              <a:rPr lang="en-US" altLang="zh-CN" dirty="0"/>
              <a:t> </a:t>
            </a:r>
            <a:r>
              <a:rPr lang="en-US" altLang="zh-CN" dirty="0" smtClean="0"/>
              <a:t>  </a:t>
            </a:r>
          </a:p>
          <a:p>
            <a:endParaRPr lang="zh-CN" altLang="en-US" dirty="0"/>
          </a:p>
        </p:txBody>
      </p:sp>
      <p:sp>
        <p:nvSpPr>
          <p:cNvPr id="29698" name="Rectangle 2"/>
          <p:cNvSpPr>
            <a:spLocks noChangeArrowheads="1"/>
          </p:cNvSpPr>
          <p:nvPr/>
        </p:nvSpPr>
        <p:spPr bwMode="auto">
          <a:xfrm>
            <a:off x="0" y="0"/>
            <a:ext cx="9144000" cy="457200"/>
          </a:xfrm>
          <a:prstGeom prst="rect">
            <a:avLst/>
          </a:prstGeom>
          <a:noFill/>
          <a:ln w="9525" cap="flat" cmpd="sng">
            <a:noFill/>
            <a:prstDash val="solid"/>
            <a:miter lim="800000"/>
            <a:headEnd type="none" w="med" len="med"/>
            <a:tailEnd type="none" w="med" len="me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29700" name="Rectangle 4"/>
          <p:cNvSpPr>
            <a:spLocks noChangeArrowheads="1"/>
          </p:cNvSpPr>
          <p:nvPr/>
        </p:nvSpPr>
        <p:spPr bwMode="auto">
          <a:xfrm>
            <a:off x="0" y="0"/>
            <a:ext cx="9144000" cy="0"/>
          </a:xfrm>
          <a:prstGeom prst="rect">
            <a:avLst/>
          </a:prstGeom>
          <a:noFill/>
          <a:ln w="9525" cap="flat" cmpd="sng">
            <a:noFill/>
            <a:prstDash val="solid"/>
            <a:miter lim="800000"/>
            <a:headEnd type="none" w="med" len="med"/>
            <a:tailEnd type="none" w="med" len="med"/>
          </a:ln>
          <a:effectLst/>
        </p:spPr>
        <p:txBody>
          <a:bodyPr vert="horz" wrap="none" lIns="91440" tIns="45720" rIns="91440" bIns="45720" numCol="1" anchor="ctr" anchorCtr="0" compatLnSpc="1">
            <a:prstTxWarp prst="textNoShape">
              <a:avLst/>
            </a:prstTxWarp>
            <a:spAutoFit/>
          </a:bodyPr>
          <a:lstStyle/>
          <a:p>
            <a:endParaRPr lang="zh-CN"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 </a:t>
            </a:r>
            <a:r>
              <a:rPr lang="en-US" altLang="zh-CN" dirty="0" smtClean="0"/>
              <a:t>y[t]=0.3+y[t-1]+a[t]</a:t>
            </a:r>
            <a:br>
              <a:rPr lang="en-US" altLang="zh-CN" dirty="0" smtClean="0"/>
            </a:br>
            <a:r>
              <a:rPr lang="en-US" altLang="zh-CN" dirty="0"/>
              <a:t> </a:t>
            </a:r>
            <a:r>
              <a:rPr lang="en-US" altLang="zh-CN" dirty="0" smtClean="0"/>
              <a:t>x[t]=0.3*</a:t>
            </a:r>
            <a:r>
              <a:rPr lang="en-US" altLang="zh-CN" dirty="0" err="1" smtClean="0"/>
              <a:t>t+a</a:t>
            </a:r>
            <a:r>
              <a:rPr lang="en-US" altLang="zh-CN" dirty="0" smtClean="0"/>
              <a:t>[t]</a:t>
            </a:r>
            <a:endParaRPr lang="zh-CN" altLang="en-US" dirty="0"/>
          </a:p>
        </p:txBody>
      </p:sp>
      <p:sp>
        <p:nvSpPr>
          <p:cNvPr id="3" name="内容占位符 2"/>
          <p:cNvSpPr>
            <a:spLocks noGrp="1"/>
          </p:cNvSpPr>
          <p:nvPr>
            <p:ph idx="1"/>
          </p:nvPr>
        </p:nvSpPr>
        <p:spPr/>
        <p:txBody>
          <a:bodyPr/>
          <a:lstStyle/>
          <a:p>
            <a:r>
              <a:rPr lang="fr-FR" altLang="zh-CN" dirty="0" smtClean="0"/>
              <a:t>y=rnorm(200,0,1);a=rnorm(200,0,1)</a:t>
            </a:r>
          </a:p>
          <a:p>
            <a:r>
              <a:rPr lang="fr-FR" altLang="zh-CN" dirty="0" smtClean="0"/>
              <a:t>x=0.3*c(1:200)+a</a:t>
            </a:r>
          </a:p>
          <a:p>
            <a:r>
              <a:rPr lang="fr-FR" altLang="zh-CN" dirty="0" smtClean="0"/>
              <a:t>T=c(1:200)</a:t>
            </a:r>
          </a:p>
          <a:p>
            <a:r>
              <a:rPr lang="fr-FR" altLang="zh-CN" dirty="0" smtClean="0"/>
              <a:t>for(t in 2:200)</a:t>
            </a:r>
          </a:p>
          <a:p>
            <a:r>
              <a:rPr lang="fr-FR" altLang="zh-CN" dirty="0" smtClean="0"/>
              <a:t>y[t]=0.3+y[t-1]+a[t]</a:t>
            </a:r>
          </a:p>
          <a:p>
            <a:r>
              <a:rPr lang="fr-FR" altLang="zh-CN" dirty="0" smtClean="0"/>
              <a:t>plot(T,y,type="l")</a:t>
            </a:r>
          </a:p>
          <a:p>
            <a:r>
              <a:rPr lang="fr-FR" altLang="zh-CN" dirty="0" smtClean="0"/>
              <a:t>lines(T,x,col="red")</a:t>
            </a:r>
            <a:endParaRPr lang="zh-CN"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en-US" altLang="zh-CN" dirty="0" smtClean="0"/>
          </a:p>
          <a:p>
            <a:endParaRPr lang="en-US" altLang="zh-CN" dirty="0"/>
          </a:p>
          <a:p>
            <a:endParaRPr lang="en-US" altLang="zh-CN" dirty="0" smtClean="0"/>
          </a:p>
          <a:p>
            <a:endParaRPr lang="en-US" altLang="zh-CN" dirty="0"/>
          </a:p>
          <a:p>
            <a:endParaRPr lang="en-US" altLang="zh-CN" dirty="0" smtClean="0"/>
          </a:p>
          <a:p>
            <a:r>
              <a:rPr lang="zh-CN" altLang="en-US" dirty="0" smtClean="0"/>
              <a:t>随机冲击对变量序列产生一个永久性影响</a:t>
            </a:r>
            <a:endParaRPr lang="zh-CN" altLang="en-US" dirty="0"/>
          </a:p>
        </p:txBody>
      </p:sp>
      <p:pic>
        <p:nvPicPr>
          <p:cNvPr id="47106" name="Picture 2"/>
          <p:cNvPicPr>
            <a:picLocks noChangeAspect="1" noChangeArrowheads="1"/>
          </p:cNvPicPr>
          <p:nvPr/>
        </p:nvPicPr>
        <p:blipFill>
          <a:blip r:embed="rId2"/>
          <a:srcRect/>
          <a:stretch>
            <a:fillRect/>
          </a:stretch>
        </p:blipFill>
        <p:spPr bwMode="auto">
          <a:xfrm>
            <a:off x="1142976" y="0"/>
            <a:ext cx="6048375" cy="4786322"/>
          </a:xfrm>
          <a:prstGeom prst="rect">
            <a:avLst/>
          </a:prstGeom>
          <a:noFill/>
          <a:ln w="9525" cap="flat" cmpd="sng">
            <a:noFill/>
            <a:prstDash val="solid"/>
            <a:miter lim="800000"/>
            <a:headEnd type="none" w="med" len="med"/>
            <a:tailEnd type="none" w="med" len="me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季节性时间序列</a:t>
            </a:r>
            <a:endParaRPr lang="zh-CN" altLang="en-US" dirty="0"/>
          </a:p>
        </p:txBody>
      </p:sp>
      <p:sp>
        <p:nvSpPr>
          <p:cNvPr id="3" name="内容占位符 2"/>
          <p:cNvSpPr>
            <a:spLocks noGrp="1"/>
          </p:cNvSpPr>
          <p:nvPr>
            <p:ph idx="1"/>
          </p:nvPr>
        </p:nvSpPr>
        <p:spPr/>
        <p:txBody>
          <a:bodyPr/>
          <a:lstStyle/>
          <a:p>
            <a:r>
              <a:rPr lang="zh-CN" altLang="en-US" dirty="0" smtClean="0"/>
              <a:t>当观测值呈现出周期性变化规律时，称序列为季节性时间序列。某个季度的观测值具有其他季节不同的特征。</a:t>
            </a:r>
            <a:endParaRPr lang="en-US" altLang="zh-CN" dirty="0" smtClean="0"/>
          </a:p>
          <a:p>
            <a:r>
              <a:rPr lang="zh-CN" altLang="en-US" dirty="0" smtClean="0"/>
              <a:t>可用包含季节性虚拟变量通过回归方程估计季节性特征</a:t>
            </a:r>
            <a:endParaRPr lang="en-US" altLang="zh-CN" dirty="0" smtClean="0"/>
          </a:p>
          <a:p>
            <a:r>
              <a:rPr lang="en-US" altLang="zh-CN" sz="2800" dirty="0"/>
              <a:t> </a:t>
            </a:r>
            <a:r>
              <a:rPr lang="en-US" altLang="zh-CN" sz="2800" dirty="0" smtClean="0"/>
              <a:t>y[t]=a[1]D[1,t]+…+a[S]D[</a:t>
            </a:r>
            <a:r>
              <a:rPr lang="en-US" altLang="zh-CN" sz="2800" dirty="0" err="1"/>
              <a:t>S</a:t>
            </a:r>
            <a:r>
              <a:rPr lang="en-US" altLang="zh-CN" sz="2800" dirty="0" err="1" smtClean="0"/>
              <a:t>,t</a:t>
            </a:r>
            <a:r>
              <a:rPr lang="en-US" altLang="zh-CN" sz="2800" dirty="0" smtClean="0"/>
              <a:t>]+a[t]</a:t>
            </a:r>
          </a:p>
          <a:p>
            <a:r>
              <a:rPr lang="en-US" altLang="zh-CN" sz="2800" dirty="0" smtClean="0"/>
              <a:t>D[</a:t>
            </a:r>
            <a:r>
              <a:rPr lang="en-US" altLang="zh-CN" sz="2800" dirty="0" err="1" smtClean="0"/>
              <a:t>s,t</a:t>
            </a:r>
            <a:r>
              <a:rPr lang="en-US" altLang="zh-CN" sz="2800" dirty="0" smtClean="0"/>
              <a:t>]</a:t>
            </a:r>
            <a:r>
              <a:rPr lang="zh-CN" altLang="en-US" sz="2800" dirty="0" smtClean="0"/>
              <a:t>为哑变量，</a:t>
            </a:r>
            <a:r>
              <a:rPr lang="en-US" altLang="zh-CN" sz="2800" dirty="0" smtClean="0"/>
              <a:t>D[</a:t>
            </a:r>
            <a:r>
              <a:rPr lang="en-US" altLang="zh-CN" sz="2800" dirty="0" err="1" smtClean="0"/>
              <a:t>s,t</a:t>
            </a:r>
            <a:r>
              <a:rPr lang="en-US" altLang="zh-CN" sz="2800" dirty="0" smtClean="0"/>
              <a:t>]=1,</a:t>
            </a:r>
            <a:r>
              <a:rPr lang="zh-CN" altLang="en-US" sz="2800" dirty="0" smtClean="0"/>
              <a:t>当</a:t>
            </a:r>
            <a:r>
              <a:rPr lang="en-US" altLang="zh-CN" sz="2800" dirty="0" smtClean="0"/>
              <a:t>t=(T-1)S+s</a:t>
            </a:r>
            <a:r>
              <a:rPr lang="zh-CN" altLang="en-US" sz="2800" dirty="0" smtClean="0"/>
              <a:t>时</a:t>
            </a:r>
            <a:endParaRPr lang="en-US" altLang="zh-CN" sz="2800" dirty="0" smtClean="0"/>
          </a:p>
          <a:p>
            <a:pPr>
              <a:buNone/>
            </a:pPr>
            <a:r>
              <a:rPr lang="zh-CN" altLang="en-US" sz="2800" dirty="0" smtClean="0"/>
              <a:t>否则为</a:t>
            </a:r>
            <a:r>
              <a:rPr lang="en-US" altLang="zh-CN" sz="2800" dirty="0" smtClean="0"/>
              <a:t>0</a:t>
            </a:r>
            <a:endParaRPr lang="zh-CN" altLang="en-US"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条件异方差</a:t>
            </a:r>
            <a:endParaRPr lang="zh-CN" altLang="en-US" dirty="0"/>
          </a:p>
        </p:txBody>
      </p:sp>
      <p:sp>
        <p:nvSpPr>
          <p:cNvPr id="3" name="内容占位符 2"/>
          <p:cNvSpPr>
            <a:spLocks noGrp="1"/>
          </p:cNvSpPr>
          <p:nvPr>
            <p:ph idx="1"/>
          </p:nvPr>
        </p:nvSpPr>
        <p:spPr/>
        <p:txBody>
          <a:bodyPr/>
          <a:lstStyle/>
          <a:p>
            <a:r>
              <a:rPr lang="zh-CN" altLang="en-US" dirty="0" smtClean="0"/>
              <a:t>时间序列方差不在是常数，收益大的波动后面倾向于跟个大的波动，收益小的波动后面倾向于跟个小的波动，即波动聚集性。</a:t>
            </a:r>
            <a:endParaRPr lang="en-US" altLang="zh-CN" dirty="0" smtClean="0"/>
          </a:p>
          <a:p>
            <a:r>
              <a:rPr lang="zh-CN" altLang="en-US" dirty="0"/>
              <a:t>恒</a:t>
            </a:r>
            <a:r>
              <a:rPr lang="zh-CN" altLang="en-US" dirty="0" smtClean="0"/>
              <a:t>生指数拟合</a:t>
            </a:r>
            <a:endParaRPr lang="en-US" altLang="zh-CN" dirty="0" smtClean="0"/>
          </a:p>
          <a:p>
            <a:r>
              <a:rPr lang="en-US" altLang="zh-CN" dirty="0"/>
              <a:t> </a:t>
            </a:r>
            <a:r>
              <a:rPr lang="en-US" altLang="zh-CN" dirty="0" smtClean="0"/>
              <a:t>(y[t]-y[t-1])^2=a+0.219(y[t-1]-y[t-2])^2+b[t]</a:t>
            </a:r>
            <a:endParaRPr lang="zh-CN"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异常观测值</a:t>
            </a:r>
            <a:endParaRPr lang="zh-CN" altLang="en-US" dirty="0"/>
          </a:p>
        </p:txBody>
      </p:sp>
      <p:sp>
        <p:nvSpPr>
          <p:cNvPr id="3" name="内容占位符 2"/>
          <p:cNvSpPr>
            <a:spLocks noGrp="1"/>
          </p:cNvSpPr>
          <p:nvPr>
            <p:ph idx="1"/>
          </p:nvPr>
        </p:nvSpPr>
        <p:spPr/>
        <p:txBody>
          <a:bodyPr/>
          <a:lstStyle/>
          <a:p>
            <a:r>
              <a:rPr lang="zh-CN" altLang="en-US" dirty="0" smtClean="0"/>
              <a:t>如果一个或多个与其他显著不同，称为异常观测，或离群值</a:t>
            </a:r>
            <a:endParaRPr lang="en-US" altLang="zh-CN" dirty="0" smtClean="0"/>
          </a:p>
          <a:p>
            <a:pPr>
              <a:buNone/>
            </a:pPr>
            <a:r>
              <a:rPr lang="zh-CN" altLang="en-US" dirty="0" smtClean="0"/>
              <a:t>分类：</a:t>
            </a:r>
            <a:endParaRPr lang="en-US" altLang="zh-CN" dirty="0" smtClean="0"/>
          </a:p>
          <a:p>
            <a:r>
              <a:rPr lang="zh-CN" altLang="en-US" dirty="0" smtClean="0"/>
              <a:t>可加异常观测</a:t>
            </a:r>
            <a:endParaRPr lang="en-US" altLang="zh-CN" dirty="0" smtClean="0"/>
          </a:p>
          <a:p>
            <a:r>
              <a:rPr lang="zh-CN" altLang="en-US" dirty="0" smtClean="0"/>
              <a:t>新生</a:t>
            </a:r>
            <a:r>
              <a:rPr lang="zh-CN" altLang="en-US" dirty="0" smtClean="0"/>
              <a:t>异常观测</a:t>
            </a:r>
            <a:endParaRPr lang="en-US" altLang="zh-CN" dirty="0" smtClean="0"/>
          </a:p>
          <a:p>
            <a:r>
              <a:rPr lang="zh-CN" altLang="en-US" dirty="0" smtClean="0"/>
              <a:t>永久水平迁移</a:t>
            </a:r>
            <a:endParaRPr lang="en-US" altLang="zh-CN" dirty="0" smtClean="0"/>
          </a:p>
          <a:p>
            <a:r>
              <a:rPr lang="zh-CN" altLang="en-US" dirty="0" smtClean="0"/>
              <a:t>临时水平迁移</a:t>
            </a:r>
            <a:endParaRPr lang="en-US" altLang="zh-CN" dirty="0" smtClean="0"/>
          </a:p>
          <a:p>
            <a:r>
              <a:rPr lang="zh-CN" altLang="en-US" dirty="0" smtClean="0"/>
              <a:t>趋势改变</a:t>
            </a:r>
            <a:endParaRPr lang="zh-CN"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可加异常观测</a:t>
            </a:r>
            <a:endParaRPr lang="zh-CN" altLang="en-US" dirty="0"/>
          </a:p>
        </p:txBody>
      </p:sp>
      <p:sp>
        <p:nvSpPr>
          <p:cNvPr id="3" name="内容占位符 2"/>
          <p:cNvSpPr>
            <a:spLocks noGrp="1"/>
          </p:cNvSpPr>
          <p:nvPr>
            <p:ph idx="1"/>
          </p:nvPr>
        </p:nvSpPr>
        <p:spPr/>
        <p:txBody>
          <a:bodyPr/>
          <a:lstStyle/>
          <a:p>
            <a:r>
              <a:rPr lang="en-US" altLang="zh-CN" dirty="0"/>
              <a:t> </a:t>
            </a:r>
            <a:r>
              <a:rPr lang="en-US" altLang="zh-CN" dirty="0" smtClean="0"/>
              <a:t>y[t]=x[t]+10I(t=100)</a:t>
            </a:r>
          </a:p>
          <a:p>
            <a:r>
              <a:rPr lang="en-US" altLang="zh-CN" dirty="0" smtClean="0"/>
              <a:t> x[t]=0.7x[t-1]+a[t]</a:t>
            </a:r>
          </a:p>
          <a:p>
            <a:r>
              <a:rPr lang="en-US" altLang="zh-CN" dirty="0"/>
              <a:t> </a:t>
            </a:r>
            <a:r>
              <a:rPr lang="en-US" altLang="zh-CN" dirty="0" smtClean="0"/>
              <a:t>x[1]=0,n=200</a:t>
            </a:r>
          </a:p>
          <a:p>
            <a:r>
              <a:rPr lang="en-US" altLang="zh-CN" dirty="0" smtClean="0"/>
              <a:t>a=</a:t>
            </a:r>
            <a:r>
              <a:rPr lang="en-US" altLang="zh-CN" dirty="0" err="1" smtClean="0"/>
              <a:t>rnorm</a:t>
            </a:r>
            <a:r>
              <a:rPr lang="en-US" altLang="zh-CN" dirty="0" smtClean="0"/>
              <a:t>(200,0,1)</a:t>
            </a:r>
            <a:r>
              <a:rPr lang="zh-CN" altLang="en-US" dirty="0" smtClean="0"/>
              <a:t>；</a:t>
            </a:r>
            <a:r>
              <a:rPr lang="en-US" altLang="zh-CN" dirty="0" smtClean="0"/>
              <a:t>y=rep(0,200)</a:t>
            </a:r>
            <a:r>
              <a:rPr lang="zh-CN" altLang="en-US" dirty="0" smtClean="0"/>
              <a:t>；</a:t>
            </a:r>
            <a:r>
              <a:rPr lang="en-US" altLang="zh-CN" dirty="0" smtClean="0"/>
              <a:t>x=rep(0,200)</a:t>
            </a:r>
          </a:p>
          <a:p>
            <a:r>
              <a:rPr lang="en-US" altLang="zh-CN" dirty="0" smtClean="0"/>
              <a:t>for(t in 2:200) x[t]=0.7*x[t-1]+a[t]</a:t>
            </a:r>
          </a:p>
          <a:p>
            <a:r>
              <a:rPr lang="en-US" altLang="zh-CN" dirty="0" smtClean="0"/>
              <a:t>y=x</a:t>
            </a:r>
            <a:r>
              <a:rPr lang="zh-CN" altLang="en-US" dirty="0" smtClean="0"/>
              <a:t>；</a:t>
            </a:r>
            <a:r>
              <a:rPr lang="en-US" altLang="zh-CN" dirty="0" smtClean="0"/>
              <a:t>y[100]=x[100]+10</a:t>
            </a:r>
            <a:r>
              <a:rPr lang="zh-CN" altLang="en-US" dirty="0" smtClean="0"/>
              <a:t>；</a:t>
            </a:r>
            <a:r>
              <a:rPr lang="en-US" altLang="zh-CN" dirty="0" err="1" smtClean="0"/>
              <a:t>ts.plot</a:t>
            </a:r>
            <a:r>
              <a:rPr lang="en-US" altLang="zh-CN" dirty="0" smtClean="0"/>
              <a:t>(y)</a:t>
            </a:r>
          </a:p>
          <a:p>
            <a:endParaRPr lang="en-US" altLang="zh-CN"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pic>
        <p:nvPicPr>
          <p:cNvPr id="48130" name="Picture 2"/>
          <p:cNvPicPr>
            <a:picLocks noChangeAspect="1" noChangeArrowheads="1"/>
          </p:cNvPicPr>
          <p:nvPr/>
        </p:nvPicPr>
        <p:blipFill>
          <a:blip r:embed="rId2"/>
          <a:srcRect/>
          <a:stretch>
            <a:fillRect/>
          </a:stretch>
        </p:blipFill>
        <p:spPr bwMode="auto">
          <a:xfrm>
            <a:off x="1357290" y="0"/>
            <a:ext cx="6048375" cy="6038850"/>
          </a:xfrm>
          <a:prstGeom prst="rect">
            <a:avLst/>
          </a:prstGeom>
          <a:noFill/>
          <a:ln w="9525" cap="flat" cmpd="sng">
            <a:noFill/>
            <a:prstDash val="solid"/>
            <a:miter lim="800000"/>
            <a:headEnd type="none" w="med" len="med"/>
            <a:tailEnd type="none" w="med" len="me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zh-CN" altLang="en-US"/>
              <a:t>本章结构</a:t>
            </a:r>
          </a:p>
        </p:txBody>
      </p:sp>
      <p:sp>
        <p:nvSpPr>
          <p:cNvPr id="8195" name="Rectangle 3"/>
          <p:cNvSpPr>
            <a:spLocks noGrp="1" noChangeArrowheads="1"/>
          </p:cNvSpPr>
          <p:nvPr>
            <p:ph type="body" idx="1"/>
          </p:nvPr>
        </p:nvSpPr>
        <p:spPr/>
        <p:txBody>
          <a:bodyPr/>
          <a:lstStyle/>
          <a:p>
            <a:r>
              <a:rPr lang="zh-CN" altLang="en-US"/>
              <a:t>引言</a:t>
            </a:r>
          </a:p>
          <a:p>
            <a:r>
              <a:rPr lang="zh-CN" altLang="en-US"/>
              <a:t>时间序列的定义</a:t>
            </a:r>
          </a:p>
          <a:p>
            <a:r>
              <a:rPr lang="zh-CN" altLang="en-US">
                <a:latin typeface="宋体" pitchFamily="2" charset="-122"/>
              </a:rPr>
              <a:t>时间序列分析方法简介</a:t>
            </a:r>
            <a:r>
              <a:rPr lang="zh-CN" altLang="en-US"/>
              <a:t> </a:t>
            </a:r>
          </a:p>
          <a:p>
            <a:r>
              <a:rPr lang="zh-CN" altLang="en-US">
                <a:latin typeface="宋体" pitchFamily="2" charset="-122"/>
              </a:rPr>
              <a:t>时间序列分析软件</a:t>
            </a:r>
            <a:r>
              <a:rPr lang="zh-CN" altLang="en-US"/>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新生异常观测</a:t>
            </a:r>
            <a:endParaRPr lang="zh-CN" altLang="en-US" dirty="0"/>
          </a:p>
        </p:txBody>
      </p:sp>
      <p:sp>
        <p:nvSpPr>
          <p:cNvPr id="3" name="内容占位符 2"/>
          <p:cNvSpPr>
            <a:spLocks noGrp="1"/>
          </p:cNvSpPr>
          <p:nvPr>
            <p:ph idx="1"/>
          </p:nvPr>
        </p:nvSpPr>
        <p:spPr/>
        <p:txBody>
          <a:bodyPr/>
          <a:lstStyle/>
          <a:p>
            <a:r>
              <a:rPr lang="en-US" altLang="zh-CN" dirty="0" smtClean="0"/>
              <a:t> y[t]=0.7y[t-1]+10I(t=100)+a[t]</a:t>
            </a:r>
          </a:p>
          <a:p>
            <a:r>
              <a:rPr lang="en-US" altLang="zh-CN" dirty="0"/>
              <a:t> </a:t>
            </a:r>
            <a:r>
              <a:rPr lang="en-US" altLang="zh-CN" dirty="0" smtClean="0"/>
              <a:t>y[1]=0,n=200</a:t>
            </a:r>
          </a:p>
          <a:p>
            <a:r>
              <a:rPr lang="fr-FR" altLang="zh-CN" dirty="0" smtClean="0"/>
              <a:t>y[1]=0</a:t>
            </a:r>
            <a:r>
              <a:rPr lang="zh-CN" altLang="en-US" dirty="0" smtClean="0"/>
              <a:t>；</a:t>
            </a:r>
            <a:endParaRPr lang="en-US" altLang="zh-CN" dirty="0" smtClean="0"/>
          </a:p>
          <a:p>
            <a:r>
              <a:rPr lang="fr-FR" altLang="zh-CN" dirty="0" smtClean="0"/>
              <a:t>for(t in 2:200)</a:t>
            </a:r>
          </a:p>
          <a:p>
            <a:r>
              <a:rPr lang="fr-FR" altLang="zh-CN" dirty="0" smtClean="0"/>
              <a:t>{if(t==100) y[t]=0.7*y[t-1]+10+a[t]</a:t>
            </a:r>
          </a:p>
          <a:p>
            <a:r>
              <a:rPr lang="fr-FR" altLang="zh-CN" dirty="0" smtClean="0"/>
              <a:t> else y[t]=0.7*y[t-1]+a[t]</a:t>
            </a:r>
          </a:p>
          <a:p>
            <a:r>
              <a:rPr lang="fr-FR" altLang="zh-CN" dirty="0" smtClean="0"/>
              <a:t>};T=c(1:200);lines(T,y,col="red")</a:t>
            </a:r>
            <a:endParaRPr lang="zh-CN"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pic>
        <p:nvPicPr>
          <p:cNvPr id="49154" name="Picture 2"/>
          <p:cNvPicPr>
            <a:picLocks noChangeAspect="1" noChangeArrowheads="1"/>
          </p:cNvPicPr>
          <p:nvPr/>
        </p:nvPicPr>
        <p:blipFill>
          <a:blip r:embed="rId2"/>
          <a:srcRect/>
          <a:stretch>
            <a:fillRect/>
          </a:stretch>
        </p:blipFill>
        <p:spPr bwMode="auto">
          <a:xfrm>
            <a:off x="1547813" y="409575"/>
            <a:ext cx="6048375" cy="6038850"/>
          </a:xfrm>
          <a:prstGeom prst="rect">
            <a:avLst/>
          </a:prstGeom>
          <a:noFill/>
          <a:ln w="9525" cap="flat" cmpd="sng">
            <a:noFill/>
            <a:prstDash val="solid"/>
            <a:miter lim="800000"/>
            <a:headEnd type="none" w="med" len="med"/>
            <a:tailEnd type="none" w="med" len="med"/>
          </a:ln>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永久水平迁移</a:t>
            </a:r>
            <a:r>
              <a:rPr lang="en-US" altLang="zh-CN" dirty="0" smtClean="0"/>
              <a:t/>
            </a:r>
            <a:br>
              <a:rPr lang="en-US" altLang="zh-CN" dirty="0" smtClean="0"/>
            </a:br>
            <a:endParaRPr lang="zh-CN" altLang="en-US" dirty="0"/>
          </a:p>
        </p:txBody>
      </p:sp>
      <p:sp>
        <p:nvSpPr>
          <p:cNvPr id="3" name="内容占位符 2"/>
          <p:cNvSpPr>
            <a:spLocks noGrp="1"/>
          </p:cNvSpPr>
          <p:nvPr>
            <p:ph idx="1"/>
          </p:nvPr>
        </p:nvSpPr>
        <p:spPr/>
        <p:txBody>
          <a:bodyPr/>
          <a:lstStyle/>
          <a:p>
            <a:r>
              <a:rPr lang="en-US" altLang="zh-CN" dirty="0" smtClean="0"/>
              <a:t> y[t]=0.7y[t-1]+</a:t>
            </a:r>
            <a:r>
              <a:rPr lang="en-US" altLang="zh-CN" dirty="0" err="1" smtClean="0"/>
              <a:t>wI</a:t>
            </a:r>
            <a:r>
              <a:rPr lang="en-US" altLang="zh-CN" dirty="0" smtClean="0"/>
              <a:t>(t&gt;99)+a[t]</a:t>
            </a:r>
          </a:p>
          <a:p>
            <a:r>
              <a:rPr lang="en-US" altLang="zh-CN" dirty="0"/>
              <a:t> </a:t>
            </a:r>
            <a:r>
              <a:rPr lang="en-US" altLang="zh-CN" dirty="0" smtClean="0"/>
              <a:t>y[1]=0,n=200</a:t>
            </a:r>
          </a:p>
          <a:p>
            <a:r>
              <a:rPr lang="en-US" altLang="zh-CN" dirty="0"/>
              <a:t> </a:t>
            </a:r>
            <a:r>
              <a:rPr lang="en-US" altLang="zh-CN" dirty="0" smtClean="0"/>
              <a:t> w=0,</a:t>
            </a:r>
            <a:r>
              <a:rPr lang="zh-CN" altLang="en-US" dirty="0" smtClean="0"/>
              <a:t>无迁移</a:t>
            </a:r>
            <a:endParaRPr lang="en-US" altLang="zh-CN" dirty="0" smtClean="0"/>
          </a:p>
          <a:p>
            <a:r>
              <a:rPr lang="en-US" altLang="zh-CN" dirty="0"/>
              <a:t> </a:t>
            </a:r>
            <a:r>
              <a:rPr lang="en-US" altLang="zh-CN" dirty="0" smtClean="0"/>
              <a:t> w=2,4,6</a:t>
            </a:r>
            <a:endParaRPr lang="zh-CN"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857224" y="357166"/>
            <a:ext cx="7772400" cy="6072230"/>
          </a:xfrm>
        </p:spPr>
        <p:txBody>
          <a:bodyPr/>
          <a:lstStyle/>
          <a:p>
            <a:r>
              <a:rPr lang="en-US" altLang="zh-CN" dirty="0" smtClean="0"/>
              <a:t>y1=y;</a:t>
            </a:r>
          </a:p>
          <a:p>
            <a:r>
              <a:rPr lang="en-US" altLang="zh-CN" dirty="0" smtClean="0"/>
              <a:t>for(t in 2:200)</a:t>
            </a:r>
          </a:p>
          <a:p>
            <a:r>
              <a:rPr lang="en-US" altLang="zh-CN" dirty="0" smtClean="0"/>
              <a:t>{y1[t]=0.7*y1[t-1]+a[t]}</a:t>
            </a:r>
          </a:p>
          <a:p>
            <a:r>
              <a:rPr lang="en-US" altLang="zh-CN" dirty="0" smtClean="0"/>
              <a:t>y2=y1;y3=y1</a:t>
            </a:r>
            <a:r>
              <a:rPr lang="en-US" altLang="zh-CN" dirty="0"/>
              <a:t>;</a:t>
            </a:r>
            <a:r>
              <a:rPr lang="en-US" altLang="zh-CN" dirty="0" smtClean="0"/>
              <a:t>y4=y1</a:t>
            </a:r>
          </a:p>
          <a:p>
            <a:r>
              <a:rPr lang="en-US" altLang="zh-CN" dirty="0" smtClean="0"/>
              <a:t>for(t in 100:200)</a:t>
            </a:r>
          </a:p>
          <a:p>
            <a:r>
              <a:rPr lang="en-US" altLang="zh-CN" dirty="0" smtClean="0"/>
              <a:t>{y2[t]=0.7*y2[t-1]+2+a[t];y3[t]=0.7*y3[t-1]+4+a[t]</a:t>
            </a:r>
          </a:p>
          <a:p>
            <a:r>
              <a:rPr lang="en-US" altLang="zh-CN" dirty="0" smtClean="0"/>
              <a:t>y4[t]=0.7*y4[t-1]+6+a[t]}</a:t>
            </a:r>
          </a:p>
          <a:p>
            <a:r>
              <a:rPr lang="en-US" altLang="zh-CN" dirty="0" err="1" smtClean="0"/>
              <a:t>ts.plot</a:t>
            </a:r>
            <a:r>
              <a:rPr lang="en-US" altLang="zh-CN" dirty="0" smtClean="0"/>
              <a:t>(y4);lines(T,y3,col="red");</a:t>
            </a:r>
          </a:p>
          <a:p>
            <a:r>
              <a:rPr lang="en-US" altLang="zh-CN" dirty="0" smtClean="0"/>
              <a:t>lines(T,y2,col="blue");</a:t>
            </a:r>
          </a:p>
          <a:p>
            <a:r>
              <a:rPr lang="en-US" altLang="zh-CN" dirty="0" smtClean="0"/>
              <a:t>lines(T,y1,col="green")</a:t>
            </a:r>
          </a:p>
          <a:p>
            <a:endParaRPr lang="zh-CN"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pic>
        <p:nvPicPr>
          <p:cNvPr id="50178" name="Picture 2"/>
          <p:cNvPicPr>
            <a:picLocks noChangeAspect="1" noChangeArrowheads="1"/>
          </p:cNvPicPr>
          <p:nvPr/>
        </p:nvPicPr>
        <p:blipFill>
          <a:blip r:embed="rId2"/>
          <a:srcRect/>
          <a:stretch>
            <a:fillRect/>
          </a:stretch>
        </p:blipFill>
        <p:spPr bwMode="auto">
          <a:xfrm>
            <a:off x="1547813" y="409575"/>
            <a:ext cx="6048375" cy="6038850"/>
          </a:xfrm>
          <a:prstGeom prst="rect">
            <a:avLst/>
          </a:prstGeom>
          <a:noFill/>
          <a:ln w="9525" cap="flat" cmpd="sng">
            <a:noFill/>
            <a:prstDash val="solid"/>
            <a:miter lim="800000"/>
            <a:headEnd type="none" w="med" len="med"/>
            <a:tailEnd type="none" w="med" len="med"/>
          </a:ln>
          <a:effec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临时水平迁移</a:t>
            </a:r>
            <a:r>
              <a:rPr lang="en-US" altLang="zh-CN" dirty="0" smtClean="0"/>
              <a:t/>
            </a:r>
            <a:br>
              <a:rPr lang="en-US" altLang="zh-CN" dirty="0" smtClean="0"/>
            </a:br>
            <a:endParaRPr lang="zh-CN" altLang="en-US" dirty="0"/>
          </a:p>
        </p:txBody>
      </p:sp>
      <p:sp>
        <p:nvSpPr>
          <p:cNvPr id="3" name="内容占位符 2"/>
          <p:cNvSpPr>
            <a:spLocks noGrp="1"/>
          </p:cNvSpPr>
          <p:nvPr>
            <p:ph idx="1"/>
          </p:nvPr>
        </p:nvSpPr>
        <p:spPr/>
        <p:txBody>
          <a:bodyPr/>
          <a:lstStyle/>
          <a:p>
            <a:r>
              <a:rPr lang="en-US" altLang="zh-CN" dirty="0" smtClean="0"/>
              <a:t> y[t]=0.7y[t-1] + </a:t>
            </a:r>
            <a:r>
              <a:rPr lang="en-US" altLang="zh-CN" dirty="0" err="1" smtClean="0"/>
              <a:t>wI</a:t>
            </a:r>
            <a:r>
              <a:rPr lang="en-US" altLang="zh-CN" dirty="0" smtClean="0"/>
              <a:t>(t=51) + w0.9I(t=51+1) +…</a:t>
            </a:r>
            <a:r>
              <a:rPr lang="en-US" altLang="zh-CN" dirty="0" smtClean="0"/>
              <a:t> w0.9^bI(t=51+b)+…+a[t]</a:t>
            </a:r>
          </a:p>
          <a:p>
            <a:r>
              <a:rPr lang="en-US" altLang="zh-CN" dirty="0"/>
              <a:t> </a:t>
            </a:r>
            <a:r>
              <a:rPr lang="en-US" altLang="zh-CN" dirty="0" smtClean="0"/>
              <a:t>y[1]=0,n=200,w=10</a:t>
            </a:r>
          </a:p>
          <a:p>
            <a:r>
              <a:rPr lang="fr-FR" altLang="zh-CN" dirty="0" smtClean="0"/>
              <a:t>y=y1;for(t in 51:200)</a:t>
            </a:r>
          </a:p>
          <a:p>
            <a:pPr>
              <a:buNone/>
            </a:pPr>
            <a:r>
              <a:rPr lang="fr-FR" altLang="zh-CN" dirty="0" smtClean="0"/>
              <a:t>y[t]=0.7*y[t-1]+10*0.9^(t-51)+a[t]</a:t>
            </a:r>
          </a:p>
          <a:p>
            <a:r>
              <a:rPr lang="fr-FR" altLang="zh-CN" dirty="0" smtClean="0"/>
              <a:t>ts.plot(y)</a:t>
            </a:r>
          </a:p>
          <a:p>
            <a:endParaRPr lang="zh-CN"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pic>
        <p:nvPicPr>
          <p:cNvPr id="51202" name="Picture 2"/>
          <p:cNvPicPr>
            <a:picLocks noChangeAspect="1" noChangeArrowheads="1"/>
          </p:cNvPicPr>
          <p:nvPr/>
        </p:nvPicPr>
        <p:blipFill>
          <a:blip r:embed="rId2"/>
          <a:srcRect/>
          <a:stretch>
            <a:fillRect/>
          </a:stretch>
        </p:blipFill>
        <p:spPr bwMode="auto">
          <a:xfrm>
            <a:off x="1547813" y="409575"/>
            <a:ext cx="6048375" cy="6038850"/>
          </a:xfrm>
          <a:prstGeom prst="rect">
            <a:avLst/>
          </a:prstGeom>
          <a:noFill/>
          <a:ln w="9525" cap="flat" cmpd="sng">
            <a:noFill/>
            <a:prstDash val="solid"/>
            <a:miter lim="800000"/>
            <a:headEnd type="none" w="med" len="med"/>
            <a:tailEnd type="none" w="med" len="med"/>
          </a:ln>
          <a:effec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趋势改变</a:t>
            </a:r>
            <a:endParaRPr lang="zh-CN" altLang="en-US" dirty="0"/>
          </a:p>
        </p:txBody>
      </p:sp>
      <p:sp>
        <p:nvSpPr>
          <p:cNvPr id="3" name="内容占位符 2"/>
          <p:cNvSpPr>
            <a:spLocks noGrp="1"/>
          </p:cNvSpPr>
          <p:nvPr>
            <p:ph idx="1"/>
          </p:nvPr>
        </p:nvSpPr>
        <p:spPr/>
        <p:txBody>
          <a:bodyPr/>
          <a:lstStyle/>
          <a:p>
            <a:r>
              <a:rPr lang="en-US" altLang="zh-CN" dirty="0" smtClean="0"/>
              <a:t> y[t]=</a:t>
            </a:r>
            <a:r>
              <a:rPr lang="en-US" altLang="zh-CN" dirty="0" err="1" smtClean="0"/>
              <a:t>vt+wI</a:t>
            </a:r>
            <a:r>
              <a:rPr lang="en-US" altLang="zh-CN" dirty="0" smtClean="0"/>
              <a:t>(t&gt;T)</a:t>
            </a:r>
            <a:r>
              <a:rPr lang="en-US" altLang="zh-CN" dirty="0" err="1" smtClean="0"/>
              <a:t>t+a</a:t>
            </a:r>
            <a:r>
              <a:rPr lang="en-US" altLang="zh-CN" dirty="0" smtClean="0"/>
              <a:t>[t]</a:t>
            </a:r>
          </a:p>
          <a:p>
            <a:r>
              <a:rPr lang="en-US" altLang="zh-CN" dirty="0"/>
              <a:t> </a:t>
            </a:r>
            <a:r>
              <a:rPr lang="en-US" altLang="zh-CN" dirty="0" smtClean="0"/>
              <a:t>v=0.95,w=-0.45,n=200, T=70</a:t>
            </a:r>
          </a:p>
          <a:p>
            <a:r>
              <a:rPr lang="fr-FR" altLang="zh-CN" dirty="0" smtClean="0"/>
              <a:t>for(t in 1:200)</a:t>
            </a:r>
          </a:p>
          <a:p>
            <a:r>
              <a:rPr lang="fr-FR" altLang="zh-CN" dirty="0" smtClean="0"/>
              <a:t>{if(t&lt;=70)</a:t>
            </a:r>
          </a:p>
          <a:p>
            <a:r>
              <a:rPr lang="fr-FR" altLang="zh-CN" dirty="0" smtClean="0"/>
              <a:t>y[t]=0.95*t+a[t]</a:t>
            </a:r>
          </a:p>
          <a:p>
            <a:r>
              <a:rPr lang="fr-FR" altLang="zh-CN" dirty="0" smtClean="0"/>
              <a:t> </a:t>
            </a:r>
            <a:r>
              <a:rPr lang="en-US" altLang="zh-CN" dirty="0"/>
              <a:t>e</a:t>
            </a:r>
            <a:r>
              <a:rPr lang="fr-FR" altLang="zh-CN" dirty="0" smtClean="0"/>
              <a:t>lse y[t]=0.5*t+a[t]}</a:t>
            </a:r>
          </a:p>
          <a:p>
            <a:r>
              <a:rPr lang="fr-FR" altLang="zh-CN" dirty="0" smtClean="0"/>
              <a:t> ts.plot(y)</a:t>
            </a:r>
            <a:endParaRPr lang="zh-CN"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pic>
        <p:nvPicPr>
          <p:cNvPr id="52226" name="Picture 2"/>
          <p:cNvPicPr>
            <a:picLocks noChangeAspect="1" noChangeArrowheads="1"/>
          </p:cNvPicPr>
          <p:nvPr/>
        </p:nvPicPr>
        <p:blipFill>
          <a:blip r:embed="rId2"/>
          <a:srcRect/>
          <a:stretch>
            <a:fillRect/>
          </a:stretch>
        </p:blipFill>
        <p:spPr bwMode="auto">
          <a:xfrm>
            <a:off x="1547813" y="409575"/>
            <a:ext cx="6048375" cy="6038850"/>
          </a:xfrm>
          <a:prstGeom prst="rect">
            <a:avLst/>
          </a:prstGeom>
          <a:noFill/>
          <a:ln w="9525" cap="flat" cmpd="sng">
            <a:noFill/>
            <a:prstDash val="solid"/>
            <a:miter lim="800000"/>
            <a:headEnd type="none" w="med" len="med"/>
            <a:tailEnd type="none" w="med" len="med"/>
          </a:ln>
          <a:effec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zh-CN" altLang="en-US" dirty="0" smtClean="0"/>
              <a:t> </a:t>
            </a:r>
            <a:r>
              <a:rPr lang="zh-CN" altLang="en-US" dirty="0">
                <a:latin typeface="宋体" pitchFamily="2" charset="-122"/>
              </a:rPr>
              <a:t>时间序列分析软件</a:t>
            </a:r>
            <a:r>
              <a:rPr lang="zh-CN" altLang="en-US" dirty="0"/>
              <a:t> </a:t>
            </a:r>
          </a:p>
        </p:txBody>
      </p:sp>
      <p:sp>
        <p:nvSpPr>
          <p:cNvPr id="21507" name="Rectangle 3"/>
          <p:cNvSpPr>
            <a:spLocks noGrp="1" noChangeArrowheads="1"/>
          </p:cNvSpPr>
          <p:nvPr>
            <p:ph type="body" idx="1"/>
          </p:nvPr>
        </p:nvSpPr>
        <p:spPr/>
        <p:txBody>
          <a:bodyPr/>
          <a:lstStyle/>
          <a:p>
            <a:pPr>
              <a:lnSpc>
                <a:spcPct val="90000"/>
              </a:lnSpc>
            </a:pPr>
            <a:r>
              <a:rPr lang="zh-CN" altLang="en-US" sz="2800" dirty="0"/>
              <a:t>常用软件</a:t>
            </a:r>
          </a:p>
          <a:p>
            <a:pPr lvl="1">
              <a:lnSpc>
                <a:spcPct val="90000"/>
              </a:lnSpc>
            </a:pPr>
            <a:r>
              <a:rPr lang="en-US" altLang="zh-CN" sz="2400" dirty="0" smtClean="0"/>
              <a:t>R</a:t>
            </a:r>
          </a:p>
          <a:p>
            <a:pPr lvl="1">
              <a:lnSpc>
                <a:spcPct val="90000"/>
              </a:lnSpc>
            </a:pPr>
            <a:r>
              <a:rPr lang="en-US" altLang="zh-CN" sz="2400" dirty="0" smtClean="0"/>
              <a:t>S-plus</a:t>
            </a:r>
            <a:endParaRPr lang="en-US" altLang="zh-CN" sz="2400" dirty="0">
              <a:latin typeface="宋体" pitchFamily="2" charset="-122"/>
            </a:endParaRPr>
          </a:p>
          <a:p>
            <a:pPr lvl="1">
              <a:lnSpc>
                <a:spcPct val="90000"/>
              </a:lnSpc>
            </a:pPr>
            <a:r>
              <a:rPr lang="en-US" altLang="zh-CN" sz="2400" dirty="0" err="1" smtClean="0"/>
              <a:t>Matlab</a:t>
            </a:r>
            <a:endParaRPr lang="en-US" altLang="zh-CN" sz="2400" dirty="0">
              <a:latin typeface="宋体" pitchFamily="2" charset="-122"/>
            </a:endParaRPr>
          </a:p>
          <a:p>
            <a:pPr lvl="1">
              <a:lnSpc>
                <a:spcPct val="90000"/>
              </a:lnSpc>
            </a:pPr>
            <a:r>
              <a:rPr lang="en-US" altLang="zh-CN" sz="2400" dirty="0" smtClean="0"/>
              <a:t>Gauss</a:t>
            </a:r>
            <a:endParaRPr lang="en-US" altLang="zh-CN" sz="2400" dirty="0">
              <a:latin typeface="宋体" pitchFamily="2" charset="-122"/>
            </a:endParaRPr>
          </a:p>
          <a:p>
            <a:pPr lvl="1">
              <a:lnSpc>
                <a:spcPct val="90000"/>
              </a:lnSpc>
            </a:pPr>
            <a:r>
              <a:rPr lang="en-US" altLang="zh-CN" sz="2400" dirty="0" err="1" smtClean="0"/>
              <a:t>Eviews</a:t>
            </a:r>
            <a:endParaRPr lang="en-US" altLang="zh-CN" sz="2400" dirty="0"/>
          </a:p>
          <a:p>
            <a:pPr lvl="1">
              <a:lnSpc>
                <a:spcPct val="90000"/>
              </a:lnSpc>
            </a:pPr>
            <a:r>
              <a:rPr lang="en-US" altLang="zh-CN" sz="2400" dirty="0" smtClean="0"/>
              <a:t>SAS </a:t>
            </a:r>
            <a:endParaRPr lang="zh-CN" alt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26"/>
          <p:cNvSpPr>
            <a:spLocks noGrp="1" noChangeArrowheads="1"/>
          </p:cNvSpPr>
          <p:nvPr>
            <p:ph type="title"/>
          </p:nvPr>
        </p:nvSpPr>
        <p:spPr/>
        <p:txBody>
          <a:bodyPr/>
          <a:lstStyle/>
          <a:p>
            <a:r>
              <a:rPr lang="zh-CN" altLang="en-US"/>
              <a:t>1.1 引言</a:t>
            </a:r>
          </a:p>
        </p:txBody>
      </p:sp>
      <p:sp>
        <p:nvSpPr>
          <p:cNvPr id="9219" name="Rectangle 1027"/>
          <p:cNvSpPr>
            <a:spLocks noGrp="1" noChangeArrowheads="1"/>
          </p:cNvSpPr>
          <p:nvPr>
            <p:ph type="body" idx="1"/>
          </p:nvPr>
        </p:nvSpPr>
        <p:spPr/>
        <p:txBody>
          <a:bodyPr/>
          <a:lstStyle/>
          <a:p>
            <a:pPr algn="just">
              <a:lnSpc>
                <a:spcPct val="90000"/>
              </a:lnSpc>
            </a:pPr>
            <a:r>
              <a:rPr lang="zh-CN" altLang="en-US" sz="2800" dirty="0">
                <a:latin typeface="宋体" pitchFamily="2" charset="-122"/>
              </a:rPr>
              <a:t>最早的时间序列分析可以追溯到7000年前的古埃及。</a:t>
            </a:r>
          </a:p>
          <a:p>
            <a:pPr lvl="1" algn="just">
              <a:lnSpc>
                <a:spcPct val="90000"/>
              </a:lnSpc>
            </a:pPr>
            <a:r>
              <a:rPr lang="zh-CN" altLang="en-US" sz="2400" b="1" dirty="0">
                <a:latin typeface="宋体" pitchFamily="2" charset="-122"/>
              </a:rPr>
              <a:t>古埃及人</a:t>
            </a:r>
            <a:r>
              <a:rPr lang="zh-CN" altLang="en-US" sz="2400" dirty="0">
                <a:latin typeface="宋体" pitchFamily="2" charset="-122"/>
              </a:rPr>
              <a:t>把尼罗河涨落的情况逐天记录下来，就构成所谓的时间序列。对这个时间序列长期的观察使他们发现</a:t>
            </a:r>
            <a:r>
              <a:rPr lang="zh-CN" altLang="en-US" sz="2400" b="1" dirty="0">
                <a:latin typeface="宋体" pitchFamily="2" charset="-122"/>
              </a:rPr>
              <a:t>尼罗河的涨落</a:t>
            </a:r>
            <a:r>
              <a:rPr lang="zh-CN" altLang="en-US" sz="2400" dirty="0">
                <a:latin typeface="宋体" pitchFamily="2" charset="-122"/>
              </a:rPr>
              <a:t>非常有</a:t>
            </a:r>
            <a:r>
              <a:rPr lang="zh-CN" altLang="en-US" sz="2400" b="1" dirty="0">
                <a:latin typeface="宋体" pitchFamily="2" charset="-122"/>
              </a:rPr>
              <a:t>规律</a:t>
            </a:r>
            <a:r>
              <a:rPr lang="zh-CN" altLang="en-US" sz="2400" dirty="0">
                <a:latin typeface="宋体" pitchFamily="2" charset="-122"/>
              </a:rPr>
              <a:t>。由于</a:t>
            </a:r>
            <a:r>
              <a:rPr lang="zh-CN" altLang="en-US" sz="2400" b="1" dirty="0">
                <a:latin typeface="宋体" pitchFamily="2" charset="-122"/>
              </a:rPr>
              <a:t>掌握</a:t>
            </a:r>
            <a:r>
              <a:rPr lang="zh-CN" altLang="en-US" sz="2400" dirty="0">
                <a:latin typeface="宋体" pitchFamily="2" charset="-122"/>
              </a:rPr>
              <a:t>了尼罗河</a:t>
            </a:r>
            <a:r>
              <a:rPr lang="zh-CN" altLang="en-US" sz="2400" b="1" dirty="0">
                <a:latin typeface="宋体" pitchFamily="2" charset="-122"/>
              </a:rPr>
              <a:t>泛滥的规律</a:t>
            </a:r>
            <a:r>
              <a:rPr lang="zh-CN" altLang="en-US" sz="2400" dirty="0">
                <a:latin typeface="宋体" pitchFamily="2" charset="-122"/>
              </a:rPr>
              <a:t>，使得古埃及的农业迅速发展，从而创建了埃及灿烂的史前文明。</a:t>
            </a:r>
            <a:r>
              <a:rPr lang="zh-CN" altLang="en-US" sz="2400" dirty="0"/>
              <a:t> </a:t>
            </a:r>
          </a:p>
          <a:p>
            <a:pPr algn="just">
              <a:lnSpc>
                <a:spcPct val="90000"/>
              </a:lnSpc>
            </a:pPr>
            <a:r>
              <a:rPr lang="zh-CN" altLang="en-US" sz="2800" b="1" dirty="0">
                <a:latin typeface="宋体" pitchFamily="2" charset="-122"/>
              </a:rPr>
              <a:t>按照时间的顺序</a:t>
            </a:r>
            <a:r>
              <a:rPr lang="zh-CN" altLang="en-US" sz="2800" dirty="0">
                <a:latin typeface="宋体" pitchFamily="2" charset="-122"/>
              </a:rPr>
              <a:t>把随机事件变化发展的过程记录下来就构成了一个时间序列。对时间序列进行观察、研究，找</a:t>
            </a:r>
            <a:r>
              <a:rPr lang="zh-CN" altLang="en-US" sz="2800" b="1" dirty="0">
                <a:latin typeface="宋体" pitchFamily="2" charset="-122"/>
              </a:rPr>
              <a:t>寻它</a:t>
            </a:r>
            <a:r>
              <a:rPr lang="zh-CN" altLang="en-US" sz="2800" dirty="0">
                <a:latin typeface="宋体" pitchFamily="2" charset="-122"/>
              </a:rPr>
              <a:t>变化发展的</a:t>
            </a:r>
            <a:r>
              <a:rPr lang="zh-CN" altLang="en-US" sz="2800" b="1" dirty="0">
                <a:latin typeface="宋体" pitchFamily="2" charset="-122"/>
              </a:rPr>
              <a:t>规律</a:t>
            </a:r>
            <a:r>
              <a:rPr lang="zh-CN" altLang="en-US" sz="2800" dirty="0">
                <a:latin typeface="宋体" pitchFamily="2" charset="-122"/>
              </a:rPr>
              <a:t>，</a:t>
            </a:r>
            <a:r>
              <a:rPr lang="zh-CN" altLang="en-US" sz="2800" b="1" dirty="0">
                <a:latin typeface="宋体" pitchFamily="2" charset="-122"/>
              </a:rPr>
              <a:t>预测</a:t>
            </a:r>
            <a:r>
              <a:rPr lang="zh-CN" altLang="en-US" sz="2800" dirty="0">
                <a:latin typeface="宋体" pitchFamily="2" charset="-122"/>
              </a:rPr>
              <a:t>它将来的</a:t>
            </a:r>
            <a:r>
              <a:rPr lang="zh-CN" altLang="en-US" sz="2800" b="1" dirty="0">
                <a:latin typeface="宋体" pitchFamily="2" charset="-122"/>
              </a:rPr>
              <a:t>走势</a:t>
            </a:r>
            <a:r>
              <a:rPr lang="zh-CN" altLang="en-US" sz="2800" dirty="0">
                <a:latin typeface="宋体" pitchFamily="2" charset="-122"/>
              </a:rPr>
              <a:t>就是时间序列分析。</a:t>
            </a:r>
            <a:endParaRPr lang="zh-CN" altLang="en-US" sz="2800" dirty="0">
              <a:latin typeface="宋体" pitchFamily="2" charset="-122"/>
              <a:cs typeface="Times New Roman" pitchFamily="18" charset="0"/>
            </a:endParaRPr>
          </a:p>
          <a:p>
            <a:pPr>
              <a:lnSpc>
                <a:spcPct val="90000"/>
              </a:lnSpc>
            </a:pPr>
            <a:endParaRPr lang="zh-CN" alt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p:txBody>
          <a:bodyPr/>
          <a:lstStyle/>
          <a:p>
            <a:r>
              <a:rPr lang="zh-CN" altLang="en-US" dirty="0" smtClean="0">
                <a:latin typeface="宋体" pitchFamily="2" charset="-122"/>
              </a:rPr>
              <a:t>时间序列</a:t>
            </a:r>
            <a:r>
              <a:rPr lang="zh-CN" altLang="en-US" dirty="0">
                <a:latin typeface="宋体" pitchFamily="2" charset="-122"/>
              </a:rPr>
              <a:t>的定义</a:t>
            </a:r>
            <a:r>
              <a:rPr lang="zh-CN" altLang="en-US" dirty="0"/>
              <a:t> </a:t>
            </a:r>
          </a:p>
        </p:txBody>
      </p:sp>
      <p:sp>
        <p:nvSpPr>
          <p:cNvPr id="1027" name="Rectangle 3"/>
          <p:cNvSpPr>
            <a:spLocks noGrp="1" noChangeArrowheads="1"/>
          </p:cNvSpPr>
          <p:nvPr>
            <p:ph type="body" idx="1"/>
          </p:nvPr>
        </p:nvSpPr>
        <p:spPr/>
        <p:txBody>
          <a:bodyPr/>
          <a:lstStyle/>
          <a:p>
            <a:pPr>
              <a:lnSpc>
                <a:spcPct val="90000"/>
              </a:lnSpc>
            </a:pPr>
            <a:r>
              <a:rPr lang="zh-CN" altLang="en-US" sz="2800" dirty="0"/>
              <a:t>随机序列:</a:t>
            </a:r>
            <a:r>
              <a:rPr lang="zh-CN" altLang="en-US" sz="2800" dirty="0">
                <a:latin typeface="宋体" pitchFamily="2" charset="-122"/>
              </a:rPr>
              <a:t>按时间顺序排列的一组随机变量</a:t>
            </a:r>
          </a:p>
          <a:p>
            <a:pPr>
              <a:lnSpc>
                <a:spcPct val="90000"/>
              </a:lnSpc>
            </a:pPr>
            <a:endParaRPr lang="zh-CN" altLang="en-US" sz="2800" dirty="0">
              <a:latin typeface="宋体" pitchFamily="2" charset="-122"/>
              <a:cs typeface="Times New Roman" pitchFamily="18" charset="0"/>
            </a:endParaRPr>
          </a:p>
          <a:p>
            <a:pPr>
              <a:lnSpc>
                <a:spcPct val="90000"/>
              </a:lnSpc>
            </a:pPr>
            <a:r>
              <a:rPr lang="zh-CN" altLang="en-US" sz="2800" dirty="0"/>
              <a:t>观察值序列:</a:t>
            </a:r>
            <a:r>
              <a:rPr lang="zh-CN" altLang="en-US" sz="2800" dirty="0">
                <a:latin typeface="宋体" pitchFamily="2" charset="-122"/>
              </a:rPr>
              <a:t>随机序列的  个有序观察值，称之为序列长度为  的观察值序列</a:t>
            </a:r>
          </a:p>
          <a:p>
            <a:pPr lvl="1">
              <a:lnSpc>
                <a:spcPct val="90000"/>
              </a:lnSpc>
            </a:pPr>
            <a:endParaRPr lang="zh-CN" altLang="en-US" sz="2400" dirty="0">
              <a:latin typeface="宋体" pitchFamily="2" charset="-122"/>
            </a:endParaRPr>
          </a:p>
          <a:p>
            <a:pPr>
              <a:lnSpc>
                <a:spcPct val="90000"/>
              </a:lnSpc>
            </a:pPr>
            <a:r>
              <a:rPr lang="zh-CN" altLang="en-US" sz="2800" dirty="0">
                <a:latin typeface="宋体" pitchFamily="2" charset="-122"/>
              </a:rPr>
              <a:t>随机序列和观察值序列的关系</a:t>
            </a:r>
          </a:p>
          <a:p>
            <a:pPr lvl="1">
              <a:lnSpc>
                <a:spcPct val="90000"/>
              </a:lnSpc>
            </a:pPr>
            <a:r>
              <a:rPr lang="zh-CN" altLang="en-US" sz="2400" b="1" dirty="0">
                <a:latin typeface="宋体" pitchFamily="2" charset="-122"/>
              </a:rPr>
              <a:t>观察值序列是随机序列的一个实现</a:t>
            </a:r>
          </a:p>
          <a:p>
            <a:pPr lvl="1">
              <a:lnSpc>
                <a:spcPct val="90000"/>
              </a:lnSpc>
            </a:pPr>
            <a:r>
              <a:rPr lang="zh-CN" altLang="en-US" sz="2400" dirty="0">
                <a:latin typeface="宋体" pitchFamily="2" charset="-122"/>
              </a:rPr>
              <a:t>我们研究的</a:t>
            </a:r>
            <a:r>
              <a:rPr lang="zh-CN" altLang="en-US" sz="2400" b="1" dirty="0">
                <a:latin typeface="宋体" pitchFamily="2" charset="-122"/>
              </a:rPr>
              <a:t>目的</a:t>
            </a:r>
            <a:r>
              <a:rPr lang="zh-CN" altLang="en-US" sz="2400" dirty="0">
                <a:latin typeface="宋体" pitchFamily="2" charset="-122"/>
              </a:rPr>
              <a:t>是想</a:t>
            </a:r>
            <a:r>
              <a:rPr lang="zh-CN" altLang="en-US" sz="2400" b="1" dirty="0">
                <a:latin typeface="宋体" pitchFamily="2" charset="-122"/>
              </a:rPr>
              <a:t>揭示随机时序的性质</a:t>
            </a:r>
          </a:p>
          <a:p>
            <a:pPr lvl="1">
              <a:lnSpc>
                <a:spcPct val="90000"/>
              </a:lnSpc>
            </a:pPr>
            <a:r>
              <a:rPr lang="zh-CN" altLang="en-US" sz="2400" dirty="0">
                <a:latin typeface="宋体" pitchFamily="2" charset="-122"/>
              </a:rPr>
              <a:t>实现的</a:t>
            </a:r>
            <a:r>
              <a:rPr lang="zh-CN" altLang="en-US" sz="2400" b="1" dirty="0">
                <a:latin typeface="宋体" pitchFamily="2" charset="-122"/>
              </a:rPr>
              <a:t>手段</a:t>
            </a:r>
            <a:r>
              <a:rPr lang="zh-CN" altLang="en-US" sz="2400" dirty="0">
                <a:latin typeface="宋体" pitchFamily="2" charset="-122"/>
              </a:rPr>
              <a:t>都是</a:t>
            </a:r>
            <a:r>
              <a:rPr lang="zh-CN" altLang="en-US" sz="2400" b="1" dirty="0">
                <a:latin typeface="宋体" pitchFamily="2" charset="-122"/>
              </a:rPr>
              <a:t>通过观察值序列的性质进行推断</a:t>
            </a:r>
            <a:endParaRPr lang="zh-CN" altLang="en-US" sz="2400" b="1" dirty="0"/>
          </a:p>
        </p:txBody>
      </p:sp>
      <p:sp>
        <p:nvSpPr>
          <p:cNvPr id="1029" name="Rectangle 5"/>
          <p:cNvSpPr>
            <a:spLocks noChangeArrowheads="1"/>
          </p:cNvSpPr>
          <p:nvPr/>
        </p:nvSpPr>
        <p:spPr bwMode="auto">
          <a:xfrm>
            <a:off x="3924300" y="3314700"/>
            <a:ext cx="9144000" cy="0"/>
          </a:xfrm>
          <a:prstGeom prst="rect">
            <a:avLst/>
          </a:prstGeom>
          <a:noFill/>
          <a:ln w="9525">
            <a:noFill/>
            <a:miter lim="800000"/>
            <a:headEnd/>
            <a:tailEnd/>
          </a:ln>
          <a:effectLst/>
        </p:spPr>
        <p:txBody>
          <a:bodyPr>
            <a:spAutoFit/>
          </a:bodyPr>
          <a:lstStyle/>
          <a:p>
            <a:endParaRPr lang="zh-CN" altLang="en-US"/>
          </a:p>
        </p:txBody>
      </p:sp>
      <p:graphicFrame>
        <p:nvGraphicFramePr>
          <p:cNvPr id="26624" name="Object 1024"/>
          <p:cNvGraphicFramePr>
            <a:graphicFrameLocks noChangeAspect="1"/>
          </p:cNvGraphicFramePr>
          <p:nvPr/>
        </p:nvGraphicFramePr>
        <p:xfrm>
          <a:off x="3048000" y="2514600"/>
          <a:ext cx="3124200" cy="473075"/>
        </p:xfrm>
        <a:graphic>
          <a:graphicData uri="http://schemas.openxmlformats.org/presentationml/2006/ole">
            <p:oleObj spid="_x0000_s26624" r:id="rId3" imgW="1295400" imgH="228600" progId="Equation.3">
              <p:embed/>
            </p:oleObj>
          </a:graphicData>
        </a:graphic>
      </p:graphicFrame>
      <p:graphicFrame>
        <p:nvGraphicFramePr>
          <p:cNvPr id="26625" name="Object 1025"/>
          <p:cNvGraphicFramePr>
            <a:graphicFrameLocks noChangeAspect="1"/>
          </p:cNvGraphicFramePr>
          <p:nvPr/>
        </p:nvGraphicFramePr>
        <p:xfrm>
          <a:off x="3886200" y="3733800"/>
          <a:ext cx="1676400" cy="509588"/>
        </p:xfrm>
        <a:graphic>
          <a:graphicData uri="http://schemas.openxmlformats.org/presentationml/2006/ole">
            <p:oleObj spid="_x0000_s26625" r:id="rId4" imgW="749300" imgH="228600" progId="Equation.3">
              <p:embed/>
            </p:oleObj>
          </a:graphicData>
        </a:graphic>
      </p:graphicFrame>
      <p:graphicFrame>
        <p:nvGraphicFramePr>
          <p:cNvPr id="26626" name="Object 1026"/>
          <p:cNvGraphicFramePr>
            <a:graphicFrameLocks noChangeAspect="1"/>
          </p:cNvGraphicFramePr>
          <p:nvPr/>
        </p:nvGraphicFramePr>
        <p:xfrm>
          <a:off x="5334000" y="2971800"/>
          <a:ext cx="347663" cy="381000"/>
        </p:xfrm>
        <a:graphic>
          <a:graphicData uri="http://schemas.openxmlformats.org/presentationml/2006/ole">
            <p:oleObj spid="_x0000_s26626" name="Equation" r:id="rId5" imgW="126720" imgH="139680" progId="Equation.3">
              <p:embed/>
            </p:oleObj>
          </a:graphicData>
        </a:graphic>
      </p:graphicFrame>
      <p:graphicFrame>
        <p:nvGraphicFramePr>
          <p:cNvPr id="26627" name="Object 1027"/>
          <p:cNvGraphicFramePr>
            <a:graphicFrameLocks noChangeAspect="1"/>
          </p:cNvGraphicFramePr>
          <p:nvPr/>
        </p:nvGraphicFramePr>
        <p:xfrm>
          <a:off x="3733800" y="3429000"/>
          <a:ext cx="341313" cy="374650"/>
        </p:xfrm>
        <a:graphic>
          <a:graphicData uri="http://schemas.openxmlformats.org/presentationml/2006/ole">
            <p:oleObj spid="_x0000_s26627" name="Equation" r:id="rId6" imgW="126720" imgH="139680" progId="Equation.3">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zh-CN" altLang="en-US" b="1" dirty="0" smtClean="0">
                <a:latin typeface="Arial" pitchFamily="34" charset="0"/>
                <a:cs typeface="Arial" pitchFamily="34" charset="0"/>
              </a:rPr>
              <a:t> </a:t>
            </a:r>
            <a:r>
              <a:rPr lang="zh-CN" altLang="en-US" b="1" dirty="0">
                <a:latin typeface="Arial" pitchFamily="34" charset="0"/>
                <a:ea typeface="黑体" pitchFamily="49" charset="-122"/>
              </a:rPr>
              <a:t>时间序列分析方法</a:t>
            </a:r>
            <a:endParaRPr lang="zh-CN" altLang="en-US" b="1" dirty="0">
              <a:latin typeface="Arial" pitchFamily="34" charset="0"/>
              <a:cs typeface="Arial" pitchFamily="34" charset="0"/>
            </a:endParaRPr>
          </a:p>
        </p:txBody>
      </p:sp>
      <p:sp>
        <p:nvSpPr>
          <p:cNvPr id="10243" name="Rectangle 3"/>
          <p:cNvSpPr>
            <a:spLocks noGrp="1" noChangeArrowheads="1"/>
          </p:cNvSpPr>
          <p:nvPr>
            <p:ph type="body" idx="1"/>
          </p:nvPr>
        </p:nvSpPr>
        <p:spPr/>
        <p:txBody>
          <a:bodyPr/>
          <a:lstStyle/>
          <a:p>
            <a:r>
              <a:rPr lang="zh-CN" altLang="en-US">
                <a:latin typeface="宋体" pitchFamily="2" charset="-122"/>
              </a:rPr>
              <a:t>描述性时序分析</a:t>
            </a:r>
          </a:p>
          <a:p>
            <a:pPr>
              <a:buFont typeface="Wingdings" pitchFamily="2" charset="2"/>
              <a:buNone/>
            </a:pPr>
            <a:r>
              <a:rPr lang="zh-CN" altLang="en-US"/>
              <a:t> </a:t>
            </a:r>
          </a:p>
          <a:p>
            <a:r>
              <a:rPr lang="zh-CN" altLang="en-US">
                <a:latin typeface="宋体" pitchFamily="2" charset="-122"/>
              </a:rPr>
              <a:t>统计时序分析</a:t>
            </a:r>
            <a:r>
              <a:rPr lang="zh-CN" altLang="en-US"/>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zh-CN" altLang="en-US"/>
              <a:t>描述性时序分析</a:t>
            </a:r>
          </a:p>
        </p:txBody>
      </p:sp>
      <p:sp>
        <p:nvSpPr>
          <p:cNvPr id="11267" name="Rectangle 3"/>
          <p:cNvSpPr>
            <a:spLocks noGrp="1" noChangeArrowheads="1"/>
          </p:cNvSpPr>
          <p:nvPr>
            <p:ph type="body" idx="1"/>
          </p:nvPr>
        </p:nvSpPr>
        <p:spPr/>
        <p:txBody>
          <a:bodyPr/>
          <a:lstStyle/>
          <a:p>
            <a:r>
              <a:rPr lang="zh-CN" altLang="en-US" b="1" dirty="0">
                <a:latin typeface="宋体" pitchFamily="2" charset="-122"/>
              </a:rPr>
              <a:t>通过直观的数据比较或绘图观测</a:t>
            </a:r>
            <a:r>
              <a:rPr lang="zh-CN" altLang="en-US" dirty="0">
                <a:latin typeface="宋体" pitchFamily="2" charset="-122"/>
              </a:rPr>
              <a:t>，寻找序列中蕴含的发展规律，这种分析方法就称为</a:t>
            </a:r>
            <a:r>
              <a:rPr lang="zh-CN" altLang="en-US" b="1" dirty="0">
                <a:latin typeface="宋体" pitchFamily="2" charset="-122"/>
              </a:rPr>
              <a:t>描述性时序分析</a:t>
            </a:r>
            <a:r>
              <a:rPr lang="zh-CN" altLang="en-US" b="1" dirty="0"/>
              <a:t> </a:t>
            </a:r>
          </a:p>
          <a:p>
            <a:r>
              <a:rPr lang="zh-CN" altLang="en-US" dirty="0">
                <a:latin typeface="宋体" pitchFamily="2" charset="-122"/>
              </a:rPr>
              <a:t>描述性时序分析方法具有操作</a:t>
            </a:r>
            <a:r>
              <a:rPr lang="zh-CN" altLang="en-US" b="1" dirty="0">
                <a:latin typeface="宋体" pitchFamily="2" charset="-122"/>
              </a:rPr>
              <a:t>简单</a:t>
            </a:r>
            <a:r>
              <a:rPr lang="zh-CN" altLang="en-US" dirty="0">
                <a:latin typeface="宋体" pitchFamily="2" charset="-122"/>
              </a:rPr>
              <a:t>、</a:t>
            </a:r>
            <a:r>
              <a:rPr lang="zh-CN" altLang="en-US" b="1" dirty="0">
                <a:latin typeface="宋体" pitchFamily="2" charset="-122"/>
              </a:rPr>
              <a:t>直观有效</a:t>
            </a:r>
            <a:r>
              <a:rPr lang="zh-CN" altLang="en-US" dirty="0">
                <a:latin typeface="宋体" pitchFamily="2" charset="-122"/>
              </a:rPr>
              <a:t>的特点，它通常是人们进行统计时序分析的第一步。</a:t>
            </a:r>
            <a:r>
              <a:rPr lang="zh-CN" altLang="en-US"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zh-CN" altLang="en-US"/>
              <a:t>描述性时序分析案例</a:t>
            </a:r>
          </a:p>
        </p:txBody>
      </p:sp>
      <p:sp>
        <p:nvSpPr>
          <p:cNvPr id="12291" name="Rectangle 3"/>
          <p:cNvSpPr>
            <a:spLocks noGrp="1" noChangeArrowheads="1"/>
          </p:cNvSpPr>
          <p:nvPr>
            <p:ph type="body" idx="1"/>
          </p:nvPr>
        </p:nvSpPr>
        <p:spPr/>
        <p:txBody>
          <a:bodyPr/>
          <a:lstStyle/>
          <a:p>
            <a:r>
              <a:rPr lang="zh-CN" altLang="en-US" sz="1800" dirty="0">
                <a:latin typeface="宋体" pitchFamily="2" charset="-122"/>
              </a:rPr>
              <a:t>德国</a:t>
            </a:r>
            <a:r>
              <a:rPr lang="zh-CN" altLang="en-US" sz="1800" b="1" dirty="0">
                <a:latin typeface="宋体" pitchFamily="2" charset="-122"/>
              </a:rPr>
              <a:t>业余天文学家施瓦尔</a:t>
            </a:r>
            <a:r>
              <a:rPr lang="zh-CN" altLang="en-US" sz="1800" dirty="0">
                <a:latin typeface="宋体" pitchFamily="2" charset="-122"/>
              </a:rPr>
              <a:t>发现太阳黑子的活动具有</a:t>
            </a:r>
            <a:r>
              <a:rPr lang="zh-CN" altLang="en-US" sz="1800" b="1" dirty="0">
                <a:latin typeface="宋体" pitchFamily="2" charset="-122"/>
              </a:rPr>
              <a:t>11年左右的周期</a:t>
            </a:r>
          </a:p>
        </p:txBody>
      </p:sp>
      <p:sp>
        <p:nvSpPr>
          <p:cNvPr id="12293" name="Rectangle 5"/>
          <p:cNvSpPr>
            <a:spLocks noChangeArrowheads="1"/>
          </p:cNvSpPr>
          <p:nvPr/>
        </p:nvSpPr>
        <p:spPr bwMode="auto">
          <a:xfrm>
            <a:off x="2786063" y="2190750"/>
            <a:ext cx="9144000" cy="0"/>
          </a:xfrm>
          <a:prstGeom prst="rect">
            <a:avLst/>
          </a:prstGeom>
          <a:noFill/>
          <a:ln w="9525">
            <a:noFill/>
            <a:miter lim="800000"/>
            <a:headEnd/>
            <a:tailEnd/>
          </a:ln>
          <a:effectLst/>
        </p:spPr>
        <p:txBody>
          <a:bodyPr>
            <a:spAutoFit/>
          </a:bodyPr>
          <a:lstStyle/>
          <a:p>
            <a:endParaRPr lang="zh-CN" altLang="en-US"/>
          </a:p>
        </p:txBody>
      </p:sp>
      <p:graphicFrame>
        <p:nvGraphicFramePr>
          <p:cNvPr id="27648" name="Object 1024"/>
          <p:cNvGraphicFramePr>
            <a:graphicFrameLocks noChangeAspect="1"/>
          </p:cNvGraphicFramePr>
          <p:nvPr/>
        </p:nvGraphicFramePr>
        <p:xfrm>
          <a:off x="1447800" y="2438400"/>
          <a:ext cx="5791200" cy="4014788"/>
        </p:xfrm>
        <a:graphic>
          <a:graphicData uri="http://schemas.openxmlformats.org/presentationml/2006/ole">
            <p:oleObj spid="_x0000_s27648" r:id="rId3" imgW="3572374" imgH="2476190" progId="Paint.Picture">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zh-CN" altLang="en-US"/>
              <a:t>统计时序分析</a:t>
            </a:r>
          </a:p>
        </p:txBody>
      </p:sp>
      <p:sp>
        <p:nvSpPr>
          <p:cNvPr id="13315" name="Rectangle 3"/>
          <p:cNvSpPr>
            <a:spLocks noGrp="1" noChangeArrowheads="1"/>
          </p:cNvSpPr>
          <p:nvPr>
            <p:ph type="body" idx="1"/>
          </p:nvPr>
        </p:nvSpPr>
        <p:spPr/>
        <p:txBody>
          <a:bodyPr/>
          <a:lstStyle/>
          <a:p>
            <a:r>
              <a:rPr lang="zh-CN" altLang="en-US"/>
              <a:t>频域分析方法</a:t>
            </a:r>
          </a:p>
          <a:p>
            <a:pPr>
              <a:buFont typeface="Wingdings" pitchFamily="2" charset="2"/>
              <a:buNone/>
            </a:pPr>
            <a:endParaRPr lang="zh-CN" altLang="en-US"/>
          </a:p>
          <a:p>
            <a:r>
              <a:rPr lang="zh-CN" altLang="en-US"/>
              <a:t>时域分析方法</a:t>
            </a:r>
          </a:p>
        </p:txBody>
      </p:sp>
    </p:spTree>
  </p:cSld>
  <p:clrMapOvr>
    <a:masterClrMapping/>
  </p:clrMapOvr>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宋体"/>
        <a:cs typeface=""/>
      </a:majorFont>
      <a:minorFont>
        <a:latin typeface="Tahoma"/>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ahoma" pitchFamily="34"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ahoma" pitchFamily="34" charset="0"/>
            <a:ea typeface="宋体" pitchFamily="2" charset="-122"/>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602</TotalTime>
  <Words>1260</Words>
  <Application>Microsoft PowerPoint</Application>
  <PresentationFormat>全屏显示(4:3)</PresentationFormat>
  <Paragraphs>189</Paragraphs>
  <Slides>39</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2</vt:i4>
      </vt:variant>
      <vt:variant>
        <vt:lpstr>幻灯片标题</vt:lpstr>
      </vt:variant>
      <vt:variant>
        <vt:i4>39</vt:i4>
      </vt:variant>
    </vt:vector>
  </HeadingPairs>
  <TitlesOfParts>
    <vt:vector size="52" baseType="lpstr">
      <vt:lpstr>Times New Roman</vt:lpstr>
      <vt:lpstr>宋体</vt:lpstr>
      <vt:lpstr>Tahoma</vt:lpstr>
      <vt:lpstr>Wingdings</vt:lpstr>
      <vt:lpstr>Courier New</vt:lpstr>
      <vt:lpstr>Arial</vt:lpstr>
      <vt:lpstr>黑体</vt:lpstr>
      <vt:lpstr>_x000b__x000c_</vt:lpstr>
      <vt:lpstr>隶书</vt:lpstr>
      <vt:lpstr>楷体_GB2312</vt:lpstr>
      <vt:lpstr>Blends</vt:lpstr>
      <vt:lpstr>Microsoft 公式 3.0</vt:lpstr>
      <vt:lpstr>位图图像</vt:lpstr>
      <vt:lpstr>第一章</vt:lpstr>
      <vt:lpstr>教材</vt:lpstr>
      <vt:lpstr>本章结构</vt:lpstr>
      <vt:lpstr>1.1 引言</vt:lpstr>
      <vt:lpstr>时间序列的定义 </vt:lpstr>
      <vt:lpstr> 时间序列分析方法</vt:lpstr>
      <vt:lpstr>描述性时序分析</vt:lpstr>
      <vt:lpstr>描述性时序分析案例</vt:lpstr>
      <vt:lpstr>统计时序分析</vt:lpstr>
      <vt:lpstr>频域分析方法</vt:lpstr>
      <vt:lpstr>时域分析方法</vt:lpstr>
      <vt:lpstr>时域分析方法的分析步骤</vt:lpstr>
      <vt:lpstr>时域分析方法的发展过程</vt:lpstr>
      <vt:lpstr>基础阶段</vt:lpstr>
      <vt:lpstr>核心阶段</vt:lpstr>
      <vt:lpstr>完善阶段</vt:lpstr>
      <vt:lpstr>具体要求</vt:lpstr>
      <vt:lpstr>数据形态分类</vt:lpstr>
      <vt:lpstr>幻灯片 19</vt:lpstr>
      <vt:lpstr>时间序列分类</vt:lpstr>
      <vt:lpstr>时间序列波动</vt:lpstr>
      <vt:lpstr>1.2基本样式    </vt:lpstr>
      <vt:lpstr> y[t]=0.3+y[t-1]+a[t]  x[t]=0.3*t+a[t]</vt:lpstr>
      <vt:lpstr>幻灯片 24</vt:lpstr>
      <vt:lpstr>季节性时间序列</vt:lpstr>
      <vt:lpstr>条件异方差</vt:lpstr>
      <vt:lpstr>异常观测值</vt:lpstr>
      <vt:lpstr>可加异常观测</vt:lpstr>
      <vt:lpstr>幻灯片 29</vt:lpstr>
      <vt:lpstr>新生异常观测</vt:lpstr>
      <vt:lpstr>幻灯片 31</vt:lpstr>
      <vt:lpstr>永久水平迁移 </vt:lpstr>
      <vt:lpstr>幻灯片 33</vt:lpstr>
      <vt:lpstr>幻灯片 34</vt:lpstr>
      <vt:lpstr>临时水平迁移 </vt:lpstr>
      <vt:lpstr>幻灯片 36</vt:lpstr>
      <vt:lpstr>趋势改变</vt:lpstr>
      <vt:lpstr>幻灯片 38</vt:lpstr>
      <vt:lpstr> 时间序列分析软件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ustc</dc:creator>
  <cp:lastModifiedBy>ustc</cp:lastModifiedBy>
  <cp:revision>32</cp:revision>
  <dcterms:created xsi:type="dcterms:W3CDTF">1601-01-01T00:00:00Z</dcterms:created>
  <dcterms:modified xsi:type="dcterms:W3CDTF">2014-02-15T09:37:05Z</dcterms:modified>
</cp:coreProperties>
</file>