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4"/>
  </p:notesMasterIdLst>
  <p:sldIdLst>
    <p:sldId id="264" r:id="rId3"/>
    <p:sldId id="266" r:id="rId4"/>
    <p:sldId id="267" r:id="rId5"/>
    <p:sldId id="268" r:id="rId6"/>
    <p:sldId id="269" r:id="rId7"/>
    <p:sldId id="271" r:id="rId8"/>
    <p:sldId id="303" r:id="rId9"/>
    <p:sldId id="304" r:id="rId10"/>
    <p:sldId id="305" r:id="rId11"/>
    <p:sldId id="288" r:id="rId12"/>
    <p:sldId id="297" r:id="rId13"/>
    <p:sldId id="290" r:id="rId14"/>
    <p:sldId id="299" r:id="rId15"/>
    <p:sldId id="306" r:id="rId16"/>
    <p:sldId id="292" r:id="rId17"/>
    <p:sldId id="293" r:id="rId18"/>
    <p:sldId id="301" r:id="rId19"/>
    <p:sldId id="302" r:id="rId20"/>
    <p:sldId id="307" r:id="rId21"/>
    <p:sldId id="296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0000FF"/>
    <a:srgbClr val="528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75" autoAdjust="0"/>
  </p:normalViewPr>
  <p:slideViewPr>
    <p:cSldViewPr snapToGrid="0" snapToObjects="1">
      <p:cViewPr>
        <p:scale>
          <a:sx n="75" d="100"/>
          <a:sy n="75" d="100"/>
        </p:scale>
        <p:origin x="263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21819-461C-49FA-92E3-4F81784BADFD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D2924-E2B7-49E6-BD03-BAF2CAAFC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09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D2924-E2B7-49E6-BD03-BAF2CAAFCA4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48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D2924-E2B7-49E6-BD03-BAF2CAAFCA4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0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D2924-E2B7-49E6-BD03-BAF2CAAFCA4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47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D2924-E2B7-49E6-BD03-BAF2CAAFCA4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5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Bi-prediction and weighted prediction can also be used to better improve the coding efficiency.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D2924-E2B7-49E6-BD03-BAF2CAAFCA4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143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One summary report on ICME challenge on LF image compression reveals that the pseudo sequence based methods show better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D2924-E2B7-49E6-BD03-BAF2CAAFCA4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27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2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4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01735"/>
            <a:ext cx="3733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9B88-CD42-45A9-8D5B-BEF706A520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8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p.</a:t>
            </a:r>
            <a:fld id="{27019B88-CD42-45A9-8D5B-BEF706A520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96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01735"/>
            <a:ext cx="3733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9B88-CD42-45A9-8D5B-BEF706A520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4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01735"/>
            <a:ext cx="3733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9B88-CD42-45A9-8D5B-BEF706A520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96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501735"/>
            <a:ext cx="3733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9B88-CD42-45A9-8D5B-BEF706A520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01735"/>
            <a:ext cx="3733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9B88-CD42-45A9-8D5B-BEF706A520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38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01735"/>
            <a:ext cx="3733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9B88-CD42-45A9-8D5B-BEF706A520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99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01735"/>
            <a:ext cx="3733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9B88-CD42-45A9-8D5B-BEF706A520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1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9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060"/>
            <a:ext cx="8229600" cy="5080959"/>
          </a:xfrm>
        </p:spPr>
        <p:txBody>
          <a:bodyPr>
            <a:normAutofit/>
          </a:bodyPr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42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01735"/>
            <a:ext cx="3733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9B88-CD42-45A9-8D5B-BEF706A520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35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01735"/>
            <a:ext cx="3733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9B88-CD42-45A9-8D5B-BEF706A520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9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01735"/>
            <a:ext cx="3733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9B88-CD42-45A9-8D5B-BEF706A520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7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7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6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8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1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6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CB603-DD01-A748-9C61-5B34346B2E0D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03508"/>
            <a:ext cx="533400" cy="354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fld id="{27019B88-CD42-45A9-8D5B-BEF706A5207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91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zhu@umk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79467"/>
            <a:ext cx="8499410" cy="103026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Advanced 3D Motion Prediction for Video Based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Dynamic Point Cloud Compression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71500" y="3522216"/>
            <a:ext cx="8001000" cy="2701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Li Li, Zhu Li, Vladyslav Zakharchenko, Jianle </a:t>
            </a:r>
            <a:r>
              <a:rPr lang="en-US" dirty="0" smtClean="0">
                <a:solidFill>
                  <a:schemeClr val="tx1"/>
                </a:solidFill>
              </a:rPr>
              <a:t>Chen</a:t>
            </a:r>
            <a:r>
              <a:rPr lang="en-US" dirty="0" smtClean="0"/>
              <a:t>, </a:t>
            </a:r>
            <a:r>
              <a:rPr lang="en-US" altLang="zh-CN" dirty="0" smtClean="0"/>
              <a:t>Houqiang Li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000" dirty="0"/>
              <a:t>University of Missouri, Kansas City</a:t>
            </a:r>
          </a:p>
          <a:p>
            <a:pPr marL="0" indent="0" algn="ctr">
              <a:buNone/>
            </a:pPr>
            <a:r>
              <a:rPr lang="en-US" sz="2000" dirty="0"/>
              <a:t>Futurewei Technologies American Media Lab</a:t>
            </a:r>
          </a:p>
          <a:p>
            <a:pPr marL="0" indent="0" algn="ctr">
              <a:buNone/>
            </a:pPr>
            <a:r>
              <a:rPr lang="en-US" altLang="zh-CN" sz="2000" dirty="0" smtClean="0"/>
              <a:t>University of Science and Technology of China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Email</a:t>
            </a:r>
            <a:r>
              <a:rPr lang="en-US" sz="2000" dirty="0"/>
              <a:t>: </a:t>
            </a:r>
            <a:r>
              <a:rPr lang="en-US" sz="2000" dirty="0" smtClean="0">
                <a:hlinkClick r:id="rId3"/>
              </a:rPr>
              <a:t>lizhu@umkc.edu</a:t>
            </a: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16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B9B023-4DC0-4DFF-8F4E-9F1C88F7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73F0C5-8478-462E-B313-FE60433A8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altLang="zh-CN" dirty="0"/>
              <a:t>The patches may be put in totally different positions in various frames (Green squares)</a:t>
            </a:r>
          </a:p>
          <a:p>
            <a:pPr lvl="1"/>
            <a:r>
              <a:rPr lang="en-US" altLang="zh-CN" dirty="0"/>
              <a:t>The current video codec may be unable to find a good motion vector for each block in this case</a:t>
            </a:r>
          </a:p>
          <a:p>
            <a:pPr lvl="1"/>
            <a:r>
              <a:rPr lang="en-US" altLang="zh-CN" dirty="0"/>
              <a:t>The geometry is encoded before the attribute, we can use the geometry to derive a better motion vector for attribute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85362B-3E84-421C-86B2-AD3993469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</a:t>
            </a:r>
            <a:fld id="{27019B88-CD42-45A9-8D5B-BEF706A5207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145D6E-C733-41AF-9101-DE01B97DE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39" y="3352800"/>
            <a:ext cx="5791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General 3D to 2D motion model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Given the 3D motion and the 3D to 2D correspondence, we can derive the 2D motion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27019B88-CD42-45A9-8D5B-BEF706A5207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2568913"/>
            <a:ext cx="3381375" cy="38451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7" y="2023064"/>
            <a:ext cx="5915025" cy="48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2CFE3F-18F2-45D7-9E86-8C3A2E76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Geometry-based motion prediction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1A861B-F9AF-43B6-9D20-0760D0F17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448675" cy="5181600"/>
          </a:xfrm>
        </p:spPr>
        <p:txBody>
          <a:bodyPr/>
          <a:lstStyle/>
          <a:p>
            <a:r>
              <a:rPr lang="en-US" altLang="zh-CN" dirty="0" smtClean="0"/>
              <a:t>In the V-PCC, we know the 3D-to-2D correspondence but do not know the 3D motion</a:t>
            </a:r>
          </a:p>
          <a:p>
            <a:r>
              <a:rPr lang="en-US" altLang="zh-CN" dirty="0" smtClean="0"/>
              <a:t>We assume the current frame and the reference frame will not change seriously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The problem is that (x3c,y3c,z3c) may </a:t>
            </a:r>
            <a:r>
              <a:rPr lang="en-US" altLang="zh-CN" dirty="0" smtClean="0"/>
              <a:t>not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CN" dirty="0" smtClean="0"/>
              <a:t>have </a:t>
            </a:r>
            <a:r>
              <a:rPr lang="en-US" altLang="zh-CN" dirty="0" smtClean="0"/>
              <a:t>a corresponding 2D </a:t>
            </a:r>
            <a:r>
              <a:rPr lang="en-US" altLang="zh-CN" dirty="0" smtClean="0"/>
              <a:t>point, we </a:t>
            </a:r>
            <a:r>
              <a:rPr lang="en-US" altLang="zh-CN" dirty="0"/>
              <a:t>perform </a:t>
            </a:r>
            <a:endParaRPr lang="en-US" altLang="zh-CN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zh-CN" dirty="0" smtClean="0"/>
              <a:t>motion </a:t>
            </a:r>
            <a:r>
              <a:rPr lang="en-US" altLang="zh-CN" dirty="0"/>
              <a:t>estimation which will </a:t>
            </a:r>
            <a:r>
              <a:rPr lang="en-US" altLang="zh-CN" dirty="0" smtClean="0"/>
              <a:t>increase </a:t>
            </a:r>
            <a:r>
              <a:rPr lang="en-US" altLang="zh-CN" dirty="0"/>
              <a:t>the </a:t>
            </a:r>
            <a:endParaRPr lang="en-US" altLang="zh-CN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zh-CN" dirty="0" smtClean="0"/>
              <a:t>encoder </a:t>
            </a:r>
            <a:r>
              <a:rPr lang="en-US" altLang="zh-CN" dirty="0"/>
              <a:t>and decoder complexity</a:t>
            </a:r>
          </a:p>
          <a:p>
            <a:pPr lvl="1"/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394809-57AF-4541-A7DD-5B13658C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</a:t>
            </a:r>
            <a:fld id="{27019B88-CD42-45A9-8D5B-BEF706A5207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46" y="2972637"/>
            <a:ext cx="4844493" cy="4316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96" y="5485574"/>
            <a:ext cx="6257925" cy="7016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5" y="2412526"/>
            <a:ext cx="2571749" cy="309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information based motion prediction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method has the following two disadvantages</a:t>
            </a:r>
          </a:p>
          <a:p>
            <a:pPr lvl="1"/>
            <a:r>
              <a:rPr lang="en-US" dirty="0" smtClean="0"/>
              <a:t>The high encoder and decoder complexity</a:t>
            </a:r>
          </a:p>
          <a:p>
            <a:pPr lvl="1"/>
            <a:r>
              <a:rPr lang="en-US" dirty="0" smtClean="0"/>
              <a:t>It can only apply to the attribute</a:t>
            </a:r>
            <a:endParaRPr lang="en-US" dirty="0"/>
          </a:p>
          <a:p>
            <a:r>
              <a:rPr lang="en-US" dirty="0" smtClean="0"/>
              <a:t>The auxiliary information based motion prediction</a:t>
            </a:r>
          </a:p>
          <a:p>
            <a:pPr lvl="1"/>
            <a:r>
              <a:rPr lang="en-US" dirty="0" smtClean="0"/>
              <a:t>The auxiliary information basically provides the coarse geometry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27019B88-CD42-45A9-8D5B-BEF706A5207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46" y="3253146"/>
            <a:ext cx="5807869" cy="6182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83" y="3988461"/>
            <a:ext cx="4901804" cy="658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48" y="4702582"/>
            <a:ext cx="5146477" cy="7157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48" y="5537753"/>
            <a:ext cx="4638675" cy="6527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898" y="3418805"/>
            <a:ext cx="3015446" cy="263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Normative or Non-normative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Normative</a:t>
            </a:r>
          </a:p>
          <a:p>
            <a:pPr lvl="1"/>
            <a:r>
              <a:rPr lang="en-US" dirty="0" smtClean="0"/>
              <a:t>Add the derived MV as a MVP candidate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altLang="zh-CN" dirty="0" smtClean="0"/>
              <a:t>Non-normative</a:t>
            </a:r>
          </a:p>
          <a:p>
            <a:pPr lvl="1"/>
            <a:r>
              <a:rPr lang="en-US" altLang="zh-CN" dirty="0" smtClean="0"/>
              <a:t>Add the derived MV as the MV start candidate</a:t>
            </a:r>
          </a:p>
          <a:p>
            <a:pPr lvl="1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27019B88-CD42-45A9-8D5B-BEF706A5207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571" y="2034933"/>
            <a:ext cx="3855901" cy="28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C41254-BF8A-4C53-92F9-9C7C2247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 setup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CD2796-E35D-4CC4-BE72-E8DCE8F3C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proposed algorithm is implemented in the V-PCC reference software and the corresponding HEVC reference software</a:t>
            </a:r>
          </a:p>
          <a:p>
            <a:r>
              <a:rPr lang="en-US" altLang="zh-CN" dirty="0"/>
              <a:t>We test the all the dynamic point clouds defined in the common test condition including loot, redandblack, soldier, queen, longdress</a:t>
            </a:r>
          </a:p>
          <a:p>
            <a:r>
              <a:rPr lang="en-US" altLang="zh-CN" dirty="0"/>
              <a:t>For the geometry, both point-to-point is point-to-plane are used</a:t>
            </a:r>
          </a:p>
          <a:p>
            <a:r>
              <a:rPr lang="en-US" altLang="zh-CN" dirty="0"/>
              <a:t>For the attribute, the qualities of the luma, Cb, and Cr are considered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C5247E-25BF-405C-977E-61328929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</a:t>
            </a:r>
            <a:fld id="{27019B88-CD42-45A9-8D5B-BEF706A5207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C1971-5C19-49CD-AD3F-A0480DDB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 on the overall scheme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099C14-54D2-4D38-9F10-0531CC7C4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Overall scheme </a:t>
            </a:r>
            <a:r>
              <a:rPr lang="en-US" altLang="zh-CN" dirty="0" smtClean="0"/>
              <a:t>results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D91FD5-5A08-4866-BF1E-450F9710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</a:t>
            </a:r>
            <a:fld id="{27019B88-CD42-45A9-8D5B-BEF706A5207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584565"/>
            <a:ext cx="6972300" cy="22978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37" y="3906974"/>
            <a:ext cx="7521313" cy="23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 blocks reduce significantly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27019B88-CD42-45A9-8D5B-BEF706A5207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12" y="1690687"/>
            <a:ext cx="6961188" cy="46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Subjective quality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27019B88-CD42-45A9-8D5B-BEF706A5207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8618"/>
            <a:ext cx="8161857" cy="517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Subjective quality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27019B88-CD42-45A9-8D5B-BEF706A5207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15675"/>
            <a:ext cx="8088463" cy="51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Related works</a:t>
            </a:r>
          </a:p>
          <a:p>
            <a:r>
              <a:rPr lang="en-US" altLang="zh-CN" dirty="0"/>
              <a:t>Proposed algorithms</a:t>
            </a:r>
          </a:p>
          <a:p>
            <a:pPr lvl="1"/>
            <a:r>
              <a:rPr lang="en-US" altLang="zh-CN" dirty="0"/>
              <a:t>Motivation</a:t>
            </a:r>
          </a:p>
          <a:p>
            <a:pPr lvl="1"/>
            <a:r>
              <a:rPr lang="en-US" altLang="zh-CN" dirty="0" smtClean="0"/>
              <a:t>Geometry-based motion prediction</a:t>
            </a:r>
          </a:p>
          <a:p>
            <a:pPr lvl="1"/>
            <a:r>
              <a:rPr lang="en-US" altLang="zh-CN" dirty="0" smtClean="0"/>
              <a:t>Auxiliary-information-based motion prediction</a:t>
            </a:r>
            <a:endParaRPr lang="en-US" altLang="zh-CN" dirty="0"/>
          </a:p>
          <a:p>
            <a:r>
              <a:rPr lang="en-US" altLang="zh-CN" dirty="0"/>
              <a:t>Experimental results</a:t>
            </a:r>
          </a:p>
          <a:p>
            <a:r>
              <a:rPr lang="en-US" altLang="zh-CN" dirty="0"/>
              <a:t>Conclusion and future work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</a:t>
            </a:r>
            <a:fld id="{27019B88-CD42-45A9-8D5B-BEF706A520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40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799BBB-B232-464B-8258-E5E9566F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83B95E-50DF-450B-8A02-7C5BE59AD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propose using the geometry or auxiliary information to derive a better motion vector predictor to deal with the patch inconsistency problem in V-PCC</a:t>
            </a:r>
          </a:p>
          <a:p>
            <a:pPr lvl="1"/>
            <a:r>
              <a:rPr lang="en-US" altLang="zh-CN" dirty="0" smtClean="0"/>
              <a:t>We propose a general 3D to 2D motion model</a:t>
            </a:r>
          </a:p>
          <a:p>
            <a:pPr lvl="1"/>
            <a:r>
              <a:rPr lang="en-US" altLang="zh-CN" dirty="0" smtClean="0"/>
              <a:t>We propose a geometry based method</a:t>
            </a:r>
          </a:p>
          <a:p>
            <a:pPr lvl="2"/>
            <a:r>
              <a:rPr lang="en-US" altLang="zh-CN" dirty="0" smtClean="0"/>
              <a:t>High complexity</a:t>
            </a:r>
          </a:p>
          <a:p>
            <a:pPr lvl="2"/>
            <a:r>
              <a:rPr lang="en-US" altLang="zh-CN" dirty="0" smtClean="0"/>
              <a:t>Apply only to the attribute</a:t>
            </a:r>
          </a:p>
          <a:p>
            <a:pPr lvl="1"/>
            <a:r>
              <a:rPr lang="en-US" altLang="zh-CN" dirty="0" smtClean="0"/>
              <a:t>We propose an auxiliary information based method</a:t>
            </a:r>
          </a:p>
          <a:p>
            <a:pPr lvl="2"/>
            <a:r>
              <a:rPr lang="en-US" altLang="zh-CN" dirty="0" smtClean="0"/>
              <a:t>Low complexity</a:t>
            </a:r>
          </a:p>
          <a:p>
            <a:pPr lvl="2"/>
            <a:r>
              <a:rPr lang="en-US" altLang="zh-CN" dirty="0" smtClean="0"/>
              <a:t>Apply to both the geometry and attribute</a:t>
            </a:r>
          </a:p>
          <a:p>
            <a:pPr lvl="2"/>
            <a:endParaRPr lang="en-US" altLang="zh-CN" dirty="0"/>
          </a:p>
          <a:p>
            <a:r>
              <a:rPr lang="en-US" altLang="zh-CN" dirty="0" smtClean="0"/>
              <a:t>Significant bitrate savings are achieved using </a:t>
            </a:r>
            <a:r>
              <a:rPr lang="en-US" altLang="zh-CN" smtClean="0"/>
              <a:t>the proposed methods</a:t>
            </a:r>
            <a:endParaRPr lang="en-US" altLang="zh-CN" dirty="0" smtClean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12CE07-81B9-4F9B-8E35-886E6084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</a:t>
            </a:r>
            <a:fld id="{27019B88-CD42-45A9-8D5B-BEF706A5207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Thank you!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5286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Point cloud media format is becoming more and more popular due to its potential to be widely used</a:t>
            </a:r>
          </a:p>
          <a:p>
            <a:pPr lvl="1"/>
            <a:r>
              <a:rPr lang="en-US" altLang="zh-CN" dirty="0"/>
              <a:t>6-DOF virtual reality: point cloud object</a:t>
            </a:r>
          </a:p>
          <a:p>
            <a:pPr lvl="1"/>
            <a:r>
              <a:rPr lang="en-US" altLang="zh-CN" dirty="0"/>
              <a:t>Auto driving: point cloud scene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The point cloud is with both geometry information and attribute information</a:t>
            </a:r>
          </a:p>
          <a:p>
            <a:pPr lvl="1"/>
            <a:r>
              <a:rPr lang="en-US" altLang="zh-CN" dirty="0"/>
              <a:t>Geometry information is (x, y, z) to</a:t>
            </a:r>
          </a:p>
          <a:p>
            <a:pPr marL="457200" lvl="1" indent="0">
              <a:buNone/>
            </a:pPr>
            <a:r>
              <a:rPr lang="en-US" altLang="zh-CN" dirty="0"/>
              <a:t> indicate the position of the point</a:t>
            </a:r>
          </a:p>
          <a:p>
            <a:pPr lvl="1"/>
            <a:r>
              <a:rPr lang="en-US" altLang="zh-CN" dirty="0"/>
              <a:t>Attribute information can be (r, g, b) </a:t>
            </a:r>
          </a:p>
          <a:p>
            <a:pPr marL="457200" lvl="1" indent="0">
              <a:buNone/>
            </a:pPr>
            <a:r>
              <a:rPr lang="en-US" altLang="zh-CN" dirty="0"/>
              <a:t>or reflectance</a:t>
            </a:r>
          </a:p>
          <a:p>
            <a:pPr lvl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</a:t>
            </a:r>
            <a:fld id="{27019B88-CD42-45A9-8D5B-BEF706A5207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E2AA9F6-2519-4174-92BE-4CE5934E6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944" y="3733800"/>
            <a:ext cx="1319213" cy="24193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42BD1E-9F8A-4BFE-BE22-D8D41CC14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054" y="3733800"/>
            <a:ext cx="1358146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2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point cloud can be divided into static point cloud and dynamic point cloud</a:t>
            </a:r>
          </a:p>
          <a:p>
            <a:pPr lvl="1"/>
            <a:r>
              <a:rPr lang="en-US" altLang="zh-CN" dirty="0"/>
              <a:t>The dynamic point cloud is basically composed of several frames of the static point cloud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The size of the dynamic point cloud can be very large</a:t>
            </a:r>
          </a:p>
          <a:p>
            <a:pPr lvl="1"/>
            <a:r>
              <a:rPr lang="en-US" altLang="zh-CN" dirty="0"/>
              <a:t>30 static point cloud per second</a:t>
            </a:r>
          </a:p>
          <a:p>
            <a:pPr lvl="1"/>
            <a:r>
              <a:rPr lang="en-US" altLang="zh-CN" dirty="0"/>
              <a:t>One million points per static point cloud</a:t>
            </a:r>
          </a:p>
          <a:p>
            <a:pPr lvl="1"/>
            <a:r>
              <a:rPr lang="en-US" altLang="zh-CN" dirty="0"/>
              <a:t>30 and 24 points for the (x, y, z) and (r, g, b)</a:t>
            </a:r>
          </a:p>
          <a:p>
            <a:pPr lvl="1"/>
            <a:r>
              <a:rPr lang="en-US" altLang="zh-CN" dirty="0"/>
              <a:t>Overall, the size can be as large as 180Mbytes/s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Therefore, there is an urgent need to compress the point cloud especially the dynamic point cloud efficiently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</a:t>
            </a:r>
            <a:fld id="{27019B88-CD42-45A9-8D5B-BEF706A520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5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current methods to compress the DPC can be roughly divided into two groups:</a:t>
            </a:r>
          </a:p>
          <a:p>
            <a:pPr lvl="1"/>
            <a:r>
              <a:rPr lang="en-US" altLang="zh-CN" dirty="0"/>
              <a:t>the 3-D based method </a:t>
            </a:r>
          </a:p>
          <a:p>
            <a:pPr lvl="1"/>
            <a:r>
              <a:rPr lang="en-US" altLang="zh-CN" dirty="0"/>
              <a:t>the 2-D video based method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The 3-D based method</a:t>
            </a:r>
          </a:p>
          <a:p>
            <a:pPr lvl="1"/>
            <a:r>
              <a:rPr lang="en-US" altLang="zh-CN" dirty="0"/>
              <a:t>Perform motion estimation and motion compensation in </a:t>
            </a:r>
            <a:r>
              <a:rPr lang="en-US" altLang="zh-CN" dirty="0" smtClean="0"/>
              <a:t>3-D </a:t>
            </a:r>
            <a:r>
              <a:rPr lang="en-US" altLang="zh-CN" dirty="0"/>
              <a:t>space</a:t>
            </a:r>
          </a:p>
          <a:p>
            <a:pPr lvl="1"/>
            <a:r>
              <a:rPr lang="en-US" altLang="zh-CN" dirty="0"/>
              <a:t>3-D motion estimation and motion compensation are very challenging</a:t>
            </a:r>
          </a:p>
          <a:p>
            <a:pPr lvl="2"/>
            <a:r>
              <a:rPr lang="en-US" altLang="zh-CN" dirty="0"/>
              <a:t>The DPC may have various points in different frames</a:t>
            </a:r>
          </a:p>
          <a:p>
            <a:pPr lvl="2"/>
            <a:r>
              <a:rPr lang="en-US" altLang="zh-CN" dirty="0"/>
              <a:t>These points do not have explicit correspondence</a:t>
            </a:r>
          </a:p>
          <a:p>
            <a:pPr lvl="1"/>
            <a:r>
              <a:rPr lang="en-US" altLang="zh-CN" dirty="0"/>
              <a:t>Feature matching problem/ICP-based motion compensation</a:t>
            </a:r>
          </a:p>
          <a:p>
            <a:pPr lvl="2"/>
            <a:r>
              <a:rPr lang="en-US" altLang="zh-CN" dirty="0"/>
              <a:t>The compression efficiency of the 3-D based method is still limited due to the fixed cube size and the limitation of ICP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</a:t>
            </a:r>
            <a:fld id="{27019B88-CD42-45A9-8D5B-BEF706A520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3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181600"/>
          </a:xfrm>
        </p:spPr>
        <p:txBody>
          <a:bodyPr/>
          <a:lstStyle/>
          <a:p>
            <a:r>
              <a:rPr lang="en-US" altLang="zh-CN" dirty="0"/>
              <a:t>The 2-D </a:t>
            </a:r>
            <a:r>
              <a:rPr lang="en-US" altLang="zh-CN" dirty="0" smtClean="0"/>
              <a:t>based </a:t>
            </a:r>
            <a:r>
              <a:rPr lang="en-US" altLang="zh-CN" dirty="0"/>
              <a:t>method</a:t>
            </a:r>
          </a:p>
          <a:p>
            <a:pPr lvl="1"/>
            <a:r>
              <a:rPr lang="en-US" altLang="zh-CN" dirty="0"/>
              <a:t>Project the point cloud into 2-D videos and then compress using the mature video compression standard such as HEVC</a:t>
            </a:r>
          </a:p>
          <a:p>
            <a:pPr lvl="1"/>
            <a:r>
              <a:rPr lang="en-US" altLang="zh-CN" dirty="0"/>
              <a:t>A simple solution is to project the point cloud to the six faces of a cubic</a:t>
            </a:r>
          </a:p>
          <a:p>
            <a:pPr lvl="2"/>
            <a:r>
              <a:rPr lang="en-US" altLang="zh-CN" dirty="0"/>
              <a:t>It may lead to the lose of a number of </a:t>
            </a:r>
            <a:r>
              <a:rPr lang="en-US" altLang="zh-CN" dirty="0" smtClean="0"/>
              <a:t>points due </a:t>
            </a:r>
            <a:r>
              <a:rPr lang="en-US" altLang="zh-CN" dirty="0"/>
              <a:t>to occlusion</a:t>
            </a:r>
          </a:p>
          <a:p>
            <a:pPr lvl="2"/>
            <a:r>
              <a:rPr lang="en-US" altLang="zh-CN" dirty="0"/>
              <a:t>It may also cause the quite serious un-smoothness of the geometry</a:t>
            </a:r>
          </a:p>
          <a:p>
            <a:pPr lvl="2"/>
            <a:endParaRPr lang="en-US" altLang="zh-CN" dirty="0"/>
          </a:p>
          <a:p>
            <a:r>
              <a:rPr lang="en-US" altLang="zh-CN" dirty="0"/>
              <a:t>The </a:t>
            </a:r>
            <a:r>
              <a:rPr lang="en-US" altLang="zh-CN" dirty="0" smtClean="0"/>
              <a:t>state-of-the-art 2-D based method</a:t>
            </a:r>
          </a:p>
          <a:p>
            <a:pPr lvl="1"/>
            <a:r>
              <a:rPr lang="en-US" altLang="zh-CN" dirty="0" smtClean="0"/>
              <a:t>Project </a:t>
            </a:r>
            <a:r>
              <a:rPr lang="en-US" altLang="zh-CN" dirty="0"/>
              <a:t>the point cloud to a cube patch by patch and all the patches are organized into a video to compress</a:t>
            </a:r>
          </a:p>
          <a:p>
            <a:pPr lvl="1"/>
            <a:r>
              <a:rPr lang="en-US" altLang="zh-CN" dirty="0"/>
              <a:t>The winner of the MPEG call for proposal for the dynamic point cloud </a:t>
            </a:r>
            <a:r>
              <a:rPr lang="en-US" altLang="zh-CN" dirty="0" smtClean="0"/>
              <a:t>compression</a:t>
            </a:r>
          </a:p>
          <a:p>
            <a:pPr lvl="1"/>
            <a:r>
              <a:rPr lang="en-US" altLang="zh-CN" dirty="0" smtClean="0"/>
              <a:t>Video-based point cloud compression (V-PCC)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</a:t>
            </a:r>
            <a:fld id="{27019B88-CD42-45A9-8D5B-BEF706A520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0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Video-based point cloud compression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Patch generation: a point cloud is divided into multiple patches by projecting to its bounding box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An </a:t>
            </a:r>
            <a:r>
              <a:rPr lang="en-US" dirty="0" smtClean="0"/>
              <a:t>initial clustering </a:t>
            </a:r>
            <a:r>
              <a:rPr lang="en-US" dirty="0"/>
              <a:t>of the point cloud </a:t>
            </a:r>
            <a:r>
              <a:rPr lang="en-US" dirty="0" smtClean="0"/>
              <a:t>is </a:t>
            </a:r>
          </a:p>
          <a:p>
            <a:pPr marL="457200" lvl="1" indent="0">
              <a:buNone/>
            </a:pPr>
            <a:r>
              <a:rPr lang="en-US" dirty="0" smtClean="0"/>
              <a:t>first </a:t>
            </a:r>
            <a:r>
              <a:rPr lang="en-US" dirty="0"/>
              <a:t>obtained by </a:t>
            </a:r>
            <a:r>
              <a:rPr lang="en-US" dirty="0" smtClean="0"/>
              <a:t>associating each point with </a:t>
            </a:r>
          </a:p>
          <a:p>
            <a:pPr marL="457200" lvl="1" indent="0">
              <a:buNone/>
            </a:pPr>
            <a:r>
              <a:rPr lang="en-US" dirty="0" smtClean="0"/>
              <a:t>the face having the most similar normal</a:t>
            </a:r>
          </a:p>
          <a:p>
            <a:pPr lvl="1"/>
            <a:r>
              <a:rPr lang="en-US" dirty="0" smtClean="0"/>
              <a:t>The cluster </a:t>
            </a:r>
            <a:r>
              <a:rPr lang="en-US" dirty="0"/>
              <a:t>is then refined by updating the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index </a:t>
            </a:r>
            <a:r>
              <a:rPr lang="en-US" dirty="0"/>
              <a:t>of each </a:t>
            </a:r>
            <a:r>
              <a:rPr lang="en-US" dirty="0" smtClean="0"/>
              <a:t>point based </a:t>
            </a:r>
            <a:r>
              <a:rPr lang="en-US" dirty="0"/>
              <a:t>on its normal and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the </a:t>
            </a:r>
            <a:r>
              <a:rPr lang="en-US" dirty="0"/>
              <a:t>normal of the nearest </a:t>
            </a:r>
            <a:r>
              <a:rPr lang="en-US" dirty="0" smtClean="0"/>
              <a:t>neighbors</a:t>
            </a:r>
          </a:p>
          <a:p>
            <a:pPr lvl="1"/>
            <a:r>
              <a:rPr lang="en-US" dirty="0" smtClean="0"/>
              <a:t>Finally, the </a:t>
            </a:r>
            <a:r>
              <a:rPr lang="en-US" dirty="0"/>
              <a:t>patches are extracted by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applying </a:t>
            </a:r>
            <a:r>
              <a:rPr lang="en-US" dirty="0"/>
              <a:t>a </a:t>
            </a:r>
            <a:r>
              <a:rPr lang="en-US" dirty="0" smtClean="0"/>
              <a:t>connected component </a:t>
            </a:r>
            <a:r>
              <a:rPr lang="en-US" dirty="0"/>
              <a:t>extraction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procedure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27019B88-CD42-45A9-8D5B-BEF706A5207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339" y="2939497"/>
            <a:ext cx="3348222" cy="3237231"/>
          </a:xfrm>
          <a:prstGeom prst="rect">
            <a:avLst/>
          </a:prstGeom>
        </p:spPr>
      </p:pic>
      <p:pic>
        <p:nvPicPr>
          <p:cNvPr id="7" name="그림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90" y="2093076"/>
            <a:ext cx="5560060" cy="541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162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Video-based point cloud compression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Patch packing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Patch padding</a:t>
            </a:r>
          </a:p>
          <a:p>
            <a:pPr lvl="1"/>
            <a:r>
              <a:rPr lang="en-US" dirty="0" smtClean="0"/>
              <a:t>Push-pull background filling</a:t>
            </a:r>
          </a:p>
          <a:p>
            <a:pPr lvl="1"/>
            <a:r>
              <a:rPr lang="en-US" dirty="0" smtClean="0"/>
              <a:t>Global method</a:t>
            </a:r>
            <a:endParaRPr lang="en-US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27019B88-CD42-45A9-8D5B-BEF706A5207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116012" y="1659174"/>
            <a:ext cx="2008188" cy="2011680"/>
          </a:xfrm>
          <a:prstGeom prst="rect">
            <a:avLst/>
          </a:prstGeom>
        </p:spPr>
      </p:pic>
      <p:pic>
        <p:nvPicPr>
          <p:cNvPr id="6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473537" y="1659173"/>
            <a:ext cx="1988818" cy="2011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t="1988"/>
          <a:stretch/>
        </p:blipFill>
        <p:spPr>
          <a:xfrm>
            <a:off x="5811692" y="1659173"/>
            <a:ext cx="2875108" cy="20116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080" y="4187027"/>
            <a:ext cx="2516780" cy="199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9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Video-based point cloud compression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Auxiliary information: indicate the occupancy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27019B88-CD42-45A9-8D5B-BEF706A5207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8" y="1707262"/>
            <a:ext cx="7519988" cy="19635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456" y="3748629"/>
            <a:ext cx="5541169" cy="257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70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967</Words>
  <Application>Microsoft Office PowerPoint</Application>
  <PresentationFormat>全屏显示(4:3)</PresentationFormat>
  <Paragraphs>172</Paragraphs>
  <Slides>21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宋体</vt:lpstr>
      <vt:lpstr>等线</vt:lpstr>
      <vt:lpstr>Arial</vt:lpstr>
      <vt:lpstr>Calibri</vt:lpstr>
      <vt:lpstr>Helvetica</vt:lpstr>
      <vt:lpstr>Times New Roman</vt:lpstr>
      <vt:lpstr>Custom Design</vt:lpstr>
      <vt:lpstr>Office Theme</vt:lpstr>
      <vt:lpstr>Advanced 3D Motion Prediction for Video Based Dynamic Point Cloud Compression</vt:lpstr>
      <vt:lpstr>Outline</vt:lpstr>
      <vt:lpstr>Introduction</vt:lpstr>
      <vt:lpstr>Introduction</vt:lpstr>
      <vt:lpstr>Related works</vt:lpstr>
      <vt:lpstr>Related works</vt:lpstr>
      <vt:lpstr>Video-based point cloud compression</vt:lpstr>
      <vt:lpstr>Video-based point cloud compression</vt:lpstr>
      <vt:lpstr>Video-based point cloud compression</vt:lpstr>
      <vt:lpstr>Motivation</vt:lpstr>
      <vt:lpstr>General 3D to 2D motion model</vt:lpstr>
      <vt:lpstr>Geometry-based motion prediction</vt:lpstr>
      <vt:lpstr>Auxiliary information based motion prediction</vt:lpstr>
      <vt:lpstr>Normative or Non-normative</vt:lpstr>
      <vt:lpstr>Experiments setup</vt:lpstr>
      <vt:lpstr>Experimental results on the overall scheme</vt:lpstr>
      <vt:lpstr>Performance Analysis</vt:lpstr>
      <vt:lpstr>Subjective quality</vt:lpstr>
      <vt:lpstr>Subjective quality</vt:lpstr>
      <vt:lpstr>Conclusion</vt:lpstr>
      <vt:lpstr>Thank you!</vt:lpstr>
    </vt:vector>
  </TitlesOfParts>
  <Company>University of Missouri - Kansas City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UMKC Faculty and Staff</dc:creator>
  <cp:lastModifiedBy>Li Li</cp:lastModifiedBy>
  <cp:revision>199</cp:revision>
  <dcterms:created xsi:type="dcterms:W3CDTF">2014-01-29T16:55:47Z</dcterms:created>
  <dcterms:modified xsi:type="dcterms:W3CDTF">2019-08-08T03:34:46Z</dcterms:modified>
</cp:coreProperties>
</file>