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8"/>
  </p:notesMasterIdLst>
  <p:sldIdLst>
    <p:sldId id="257" r:id="rId2"/>
    <p:sldId id="258" r:id="rId3"/>
    <p:sldId id="259" r:id="rId4"/>
    <p:sldId id="260" r:id="rId5"/>
    <p:sldId id="261" r:id="rId6"/>
    <p:sldId id="294"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8" r:id="rId26"/>
    <p:sldId id="289" r:id="rId27"/>
    <p:sldId id="290" r:id="rId28"/>
    <p:sldId id="291" r:id="rId29"/>
    <p:sldId id="281" r:id="rId30"/>
    <p:sldId id="292" r:id="rId31"/>
    <p:sldId id="283" r:id="rId32"/>
    <p:sldId id="284" r:id="rId33"/>
    <p:sldId id="293" r:id="rId34"/>
    <p:sldId id="285" r:id="rId35"/>
    <p:sldId id="286" r:id="rId36"/>
    <p:sldId id="287"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autoAdjust="0"/>
    <p:restoredTop sz="94679" autoAdjust="0"/>
  </p:normalViewPr>
  <p:slideViewPr>
    <p:cSldViewPr>
      <p:cViewPr varScale="1">
        <p:scale>
          <a:sx n="105" d="100"/>
          <a:sy n="105" d="100"/>
        </p:scale>
        <p:origin x="723" y="60"/>
      </p:cViewPr>
      <p:guideLst>
        <p:guide orient="horz" pos="2160"/>
        <p:guide pos="2880"/>
      </p:guideLst>
    </p:cSldViewPr>
  </p:slideViewPr>
  <p:outlineViewPr>
    <p:cViewPr>
      <p:scale>
        <a:sx n="33" d="100"/>
        <a:sy n="33" d="100"/>
      </p:scale>
      <p:origin x="108" y="3066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AC1942-8C1C-4142-9113-C00651CD9D7A}" type="datetimeFigureOut">
              <a:rPr lang="zh-CN" altLang="en-US" smtClean="0"/>
              <a:pPr/>
              <a:t>2022/2/24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2DABB6-86FE-4A4D-8E3C-2A9CD0D8B00F}" type="slidenum">
              <a:rPr lang="zh-CN" altLang="en-US" smtClean="0"/>
              <a:pPr/>
              <a:t>‹#›</a:t>
            </a:fld>
            <a:endParaRPr lang="zh-CN" altLang="en-US"/>
          </a:p>
        </p:txBody>
      </p:sp>
    </p:spTree>
    <p:extLst>
      <p:ext uri="{BB962C8B-B14F-4D97-AF65-F5344CB8AC3E}">
        <p14:creationId xmlns:p14="http://schemas.microsoft.com/office/powerpoint/2010/main" val="2148017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3" name="Picture 40" descr="bg-buttom"/>
          <p:cNvPicPr>
            <a:picLocks noChangeAspect="1" noChangeArrowheads="1"/>
          </p:cNvPicPr>
          <p:nvPr userDrawn="1"/>
        </p:nvPicPr>
        <p:blipFill>
          <a:blip r:embed="rId3" cstate="print">
            <a:lum bright="18000" contrast="6000"/>
          </a:blip>
          <a:srcRect/>
          <a:stretch>
            <a:fillRect/>
          </a:stretch>
        </p:blipFill>
        <p:spPr bwMode="auto">
          <a:xfrm>
            <a:off x="4572000" y="357166"/>
            <a:ext cx="3889375" cy="1149350"/>
          </a:xfrm>
          <a:prstGeom prst="rect">
            <a:avLst/>
          </a:prstGeom>
          <a:noFill/>
          <a:ln w="9525">
            <a:noFill/>
            <a:miter lim="800000"/>
            <a:headEnd/>
            <a:tailEnd/>
          </a:ln>
        </p:spPr>
      </p:pic>
      <p:pic>
        <p:nvPicPr>
          <p:cNvPr id="14" name="图片 1" descr="ustc标志2"/>
          <p:cNvPicPr>
            <a:picLocks noChangeAspect="1" noChangeArrowheads="1"/>
          </p:cNvPicPr>
          <p:nvPr userDrawn="1"/>
        </p:nvPicPr>
        <p:blipFill>
          <a:blip r:embed="rId4" cstate="print"/>
          <a:srcRect/>
          <a:stretch>
            <a:fillRect/>
          </a:stretch>
        </p:blipFill>
        <p:spPr bwMode="auto">
          <a:xfrm>
            <a:off x="714348" y="500042"/>
            <a:ext cx="1008063" cy="100806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BE2672E2-A160-472D-8EEE-79097D6B924C}" type="datetime1">
              <a:rPr lang="zh-CN" altLang="en-US" smtClean="0"/>
              <a:pPr/>
              <a:t>2022/2/24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29EE09-798D-4760-8768-969530E7F42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7C3E7649-F06E-4730-B3AF-431FFBBECEC0}" type="datetime1">
              <a:rPr lang="zh-CN" altLang="en-US" smtClean="0"/>
              <a:pPr/>
              <a:t>2022/2/24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29EE09-798D-4760-8768-969530E7F42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eaLnBrk="1" latinLnBrk="0" hangingPunct="1"/>
            <a:r>
              <a:rPr lang="zh-CN" altLang="en-US" dirty="0"/>
              <a:t>单击此处编辑母版文本样式</a:t>
            </a:r>
          </a:p>
          <a:p>
            <a:pPr lvl="1" eaLnBrk="1" latinLnBrk="0" hangingPunct="1"/>
            <a:r>
              <a:rPr lang="zh-CN" altLang="en-US" dirty="0"/>
              <a:t>第二级</a:t>
            </a:r>
          </a:p>
          <a:p>
            <a:pPr lvl="2" eaLnBrk="1" latinLnBrk="0" hangingPunct="1"/>
            <a:r>
              <a:rPr lang="zh-CN" altLang="en-US" dirty="0"/>
              <a:t>第三级</a:t>
            </a:r>
          </a:p>
          <a:p>
            <a:pPr lvl="3" eaLnBrk="1" latinLnBrk="0" hangingPunct="1"/>
            <a:r>
              <a:rPr lang="zh-CN" altLang="en-US" dirty="0"/>
              <a:t>第四级</a:t>
            </a:r>
          </a:p>
          <a:p>
            <a:pPr lvl="4" eaLnBrk="1" latinLnBrk="0" hangingPunct="1"/>
            <a:r>
              <a:rPr lang="zh-CN" altLang="en-US" dirty="0"/>
              <a:t>第五级</a:t>
            </a:r>
            <a:endParaRPr kumimoji="0" lang="en-US" dirty="0"/>
          </a:p>
        </p:txBody>
      </p:sp>
      <p:sp>
        <p:nvSpPr>
          <p:cNvPr id="7" name="标题 6"/>
          <p:cNvSpPr>
            <a:spLocks noGrp="1"/>
          </p:cNvSpPr>
          <p:nvPr>
            <p:ph type="title"/>
          </p:nvPr>
        </p:nvSpPr>
        <p:spPr/>
        <p:txBody>
          <a:bodyPr rtlCol="0"/>
          <a:lstStyle/>
          <a:p>
            <a:r>
              <a:rPr kumimoji="0" lang="zh-CN" altLang="en-US" dirty="0"/>
              <a:t>单击此处编辑母版标题样式</a:t>
            </a:r>
            <a:endParaRPr kumimoji="0" lang="en-US" dirty="0"/>
          </a:p>
        </p:txBody>
      </p:sp>
      <p:sp>
        <p:nvSpPr>
          <p:cNvPr id="23" name="页脚占位符 18"/>
          <p:cNvSpPr txBox="1">
            <a:spLocks/>
          </p:cNvSpPr>
          <p:nvPr userDrawn="1"/>
        </p:nvSpPr>
        <p:spPr>
          <a:xfrm>
            <a:off x="3440867" y="6409750"/>
            <a:ext cx="2350681" cy="365125"/>
          </a:xfrm>
          <a:prstGeom prst="rect">
            <a:avLst/>
          </a:prstGeom>
        </p:spPr>
        <p:txBody>
          <a:bodyPr vert="horz" anchor="b" anchorCtr="1"/>
          <a:lstStyle>
            <a:lvl1pPr>
              <a:defRPr baseline="0">
                <a:solidFill>
                  <a:schemeClr val="accent1">
                    <a:tint val="20000"/>
                  </a:schemeClr>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CN" altLang="en-US" sz="1400" b="1" i="0" u="none" strike="noStrike" kern="1200" cap="none" spc="0" normalizeH="0" baseline="0" noProof="0" dirty="0">
                <a:ln>
                  <a:noFill/>
                </a:ln>
                <a:solidFill>
                  <a:schemeClr val="bg2">
                    <a:lumMod val="50000"/>
                  </a:schemeClr>
                </a:solidFill>
                <a:effectLst/>
                <a:uLnTx/>
                <a:uFillTx/>
                <a:latin typeface="宋体" pitchFamily="2" charset="-122"/>
                <a:ea typeface="宋体" pitchFamily="2" charset="-122"/>
                <a:cs typeface="+mn-cs"/>
              </a:rPr>
              <a:t>信息论与编码技术</a:t>
            </a:r>
          </a:p>
        </p:txBody>
      </p:sp>
      <p:sp>
        <p:nvSpPr>
          <p:cNvPr id="24" name="灯片编号占位符 26"/>
          <p:cNvSpPr txBox="1">
            <a:spLocks/>
          </p:cNvSpPr>
          <p:nvPr userDrawn="1"/>
        </p:nvSpPr>
        <p:spPr>
          <a:xfrm>
            <a:off x="7858148" y="6369833"/>
            <a:ext cx="869319" cy="365125"/>
          </a:xfrm>
          <a:prstGeom prst="rect">
            <a:avLst/>
          </a:prstGeom>
        </p:spPr>
        <p:txBody>
          <a:bodyPr vert="horz" anchor="b"/>
          <a:lstStyle>
            <a:lvl1pPr>
              <a:defRPr>
                <a:solidFill>
                  <a:srgbClr val="FFFFFF"/>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fld id="{8529EE09-798D-4760-8768-969530E7F427}" type="slidenum">
              <a:rPr kumimoji="0" lang="zh-CN" altLang="en-US" sz="1400" b="1" i="0" u="none" strike="noStrike" kern="1200" cap="none" spc="0" normalizeH="0" baseline="0" noProof="0" smtClean="0">
                <a:ln>
                  <a:noFill/>
                </a:ln>
                <a:solidFill>
                  <a:schemeClr val="bg2">
                    <a:lumMod val="50000"/>
                  </a:schemeClr>
                </a:solidFill>
                <a:effectLst/>
                <a:uLnTx/>
                <a:uFillTx/>
                <a:latin typeface="宋体" pitchFamily="2" charset="-122"/>
                <a:ea typeface="宋体"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en-US" altLang="zh-CN" sz="1400" b="1" i="0" u="none" strike="noStrike" kern="1200" cap="none" spc="0" normalizeH="0" baseline="0" noProof="0" dirty="0">
                <a:ln>
                  <a:noFill/>
                </a:ln>
                <a:solidFill>
                  <a:schemeClr val="bg2">
                    <a:lumMod val="50000"/>
                  </a:schemeClr>
                </a:solidFill>
                <a:effectLst/>
                <a:uLnTx/>
                <a:uFillTx/>
                <a:latin typeface="宋体" pitchFamily="2" charset="-122"/>
                <a:ea typeface="宋体" pitchFamily="2" charset="-122"/>
                <a:cs typeface="+mn-cs"/>
              </a:rPr>
              <a:t>/35</a:t>
            </a:r>
            <a:endParaRPr kumimoji="0" lang="zh-CN" altLang="en-US" sz="1400" b="1" i="0" u="none" strike="noStrike" kern="1200" cap="none" spc="0" normalizeH="0" baseline="0" noProof="0" dirty="0">
              <a:ln>
                <a:noFill/>
              </a:ln>
              <a:solidFill>
                <a:schemeClr val="bg2">
                  <a:lumMod val="50000"/>
                </a:schemeClr>
              </a:solidFill>
              <a:effectLst/>
              <a:uLnTx/>
              <a:uFillTx/>
              <a:latin typeface="宋体" pitchFamily="2" charset="-122"/>
              <a:ea typeface="宋体" pitchFamily="2" charset="-122"/>
              <a:cs typeface="+mn-cs"/>
            </a:endParaRPr>
          </a:p>
        </p:txBody>
      </p:sp>
      <p:sp>
        <p:nvSpPr>
          <p:cNvPr id="25" name="页脚占位符 18"/>
          <p:cNvSpPr txBox="1">
            <a:spLocks/>
          </p:cNvSpPr>
          <p:nvPr userDrawn="1"/>
        </p:nvSpPr>
        <p:spPr>
          <a:xfrm>
            <a:off x="298536" y="6393771"/>
            <a:ext cx="1701696" cy="365125"/>
          </a:xfrm>
          <a:prstGeom prst="rect">
            <a:avLst/>
          </a:prstGeom>
        </p:spPr>
        <p:txBody>
          <a:bodyPr vert="horz" anchor="b" anchorCtr="1"/>
          <a:lstStyle>
            <a:lvl1pPr>
              <a:defRPr>
                <a:solidFill>
                  <a:schemeClr val="accent1">
                    <a:tint val="20000"/>
                  </a:schemeClr>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400" b="1" i="0" u="none" strike="noStrike" kern="1200" cap="none" spc="0" normalizeH="0" baseline="0" noProof="0" dirty="0">
                <a:ln>
                  <a:noFill/>
                </a:ln>
                <a:solidFill>
                  <a:schemeClr val="bg2"/>
                </a:solidFill>
                <a:effectLst>
                  <a:outerShdw blurRad="38100" dist="38100" dir="2700000" algn="tl">
                    <a:srgbClr val="000000">
                      <a:alpha val="43137"/>
                    </a:srgbClr>
                  </a:outerShdw>
                </a:effectLst>
                <a:uLnTx/>
                <a:uFillTx/>
                <a:latin typeface="方正姚体" pitchFamily="2" charset="-122"/>
                <a:ea typeface="方正姚体" pitchFamily="2" charset="-122"/>
                <a:cs typeface="+mn-cs"/>
              </a:rPr>
              <a:t>mfy@ustc.edu.cn</a:t>
            </a:r>
            <a:endParaRPr kumimoji="0" lang="zh-CN" altLang="en-US" sz="1400" b="1" i="0" u="none" strike="noStrike" kern="1200" cap="none" spc="0" normalizeH="0" baseline="0" noProof="0" dirty="0">
              <a:ln>
                <a:noFill/>
              </a:ln>
              <a:solidFill>
                <a:schemeClr val="bg2"/>
              </a:solidFill>
              <a:effectLst>
                <a:outerShdw blurRad="38100" dist="38100" dir="2700000" algn="tl">
                  <a:srgbClr val="000000">
                    <a:alpha val="43137"/>
                  </a:srgbClr>
                </a:outerShdw>
              </a:effectLst>
              <a:uLnTx/>
              <a:uFillTx/>
              <a:latin typeface="方正姚体" pitchFamily="2" charset="-122"/>
              <a:ea typeface="方正姚体" pitchFamily="2" charset="-122"/>
              <a:cs typeface="+mn-cs"/>
            </a:endParaRPr>
          </a:p>
        </p:txBody>
      </p:sp>
      <p:pic>
        <p:nvPicPr>
          <p:cNvPr id="26" name="Picture 40" descr="bg-buttom"/>
          <p:cNvPicPr>
            <a:picLocks noChangeAspect="1" noChangeArrowheads="1"/>
          </p:cNvPicPr>
          <p:nvPr userDrawn="1"/>
        </p:nvPicPr>
        <p:blipFill>
          <a:blip r:embed="rId2" cstate="print">
            <a:lum bright="18000" contrast="6000"/>
          </a:blip>
          <a:srcRect/>
          <a:stretch>
            <a:fillRect/>
          </a:stretch>
        </p:blipFill>
        <p:spPr bwMode="auto">
          <a:xfrm>
            <a:off x="4798189" y="5250575"/>
            <a:ext cx="3889375" cy="1149350"/>
          </a:xfrm>
          <a:prstGeom prst="rect">
            <a:avLst/>
          </a:prstGeom>
          <a:noFill/>
          <a:ln w="9525">
            <a:noFill/>
            <a:miter lim="800000"/>
            <a:headEnd/>
            <a:tailEnd/>
          </a:ln>
        </p:spPr>
      </p:pic>
      <p:pic>
        <p:nvPicPr>
          <p:cNvPr id="27" name="图片 1" descr="ustc标志2"/>
          <p:cNvPicPr>
            <a:picLocks noChangeAspect="1" noChangeArrowheads="1"/>
          </p:cNvPicPr>
          <p:nvPr userDrawn="1"/>
        </p:nvPicPr>
        <p:blipFill>
          <a:blip r:embed="rId3" cstate="print"/>
          <a:srcRect/>
          <a:stretch>
            <a:fillRect/>
          </a:stretch>
        </p:blipFill>
        <p:spPr bwMode="auto">
          <a:xfrm>
            <a:off x="7679271" y="277986"/>
            <a:ext cx="1008063" cy="1008062"/>
          </a:xfrm>
          <a:prstGeom prst="rect">
            <a:avLst/>
          </a:prstGeom>
          <a:noFill/>
          <a:ln w="9525">
            <a:noFill/>
            <a:miter lim="800000"/>
            <a:headEnd/>
            <a:tailEnd/>
          </a:ln>
        </p:spPr>
      </p:pic>
      <p:sp>
        <p:nvSpPr>
          <p:cNvPr id="9" name="标题 6"/>
          <p:cNvSpPr txBox="1">
            <a:spLocks/>
          </p:cNvSpPr>
          <p:nvPr userDrawn="1"/>
        </p:nvSpPr>
        <p:spPr>
          <a:xfrm>
            <a:off x="214282" y="5572148"/>
            <a:ext cx="4714876" cy="857248"/>
          </a:xfrm>
          <a:prstGeom prst="rect">
            <a:avLst/>
          </a:prstGeom>
        </p:spPr>
        <p:txBody>
          <a:bodyPr vert="horz" bIns="0" rtlCol="0" anchor="ctr">
            <a:noAutofit/>
            <a:scene3d>
              <a:camera prst="orthographicFront"/>
              <a:lightRig rig="soft" dir="t"/>
            </a:scene3d>
            <a:sp3d prstMaterial="softEdge">
              <a:bevelT w="25400" h="25400"/>
            </a:sp3d>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CN" sz="2400" b="0" i="0" u="none" strike="noStrike" kern="1200" cap="none" spc="0" normalizeH="0" baseline="0" noProof="0" dirty="0">
                <a:ln>
                  <a:noFill/>
                </a:ln>
                <a:solidFill>
                  <a:srgbClr val="EAF9FC"/>
                </a:solidFill>
                <a:effectLst/>
                <a:uLnTx/>
                <a:uFillTx/>
                <a:latin typeface="华文行楷" pitchFamily="2" charset="-122"/>
                <a:ea typeface="华文行楷" pitchFamily="2" charset="-122"/>
                <a:cs typeface="+mj-cs"/>
              </a:rPr>
              <a:t>School of Computer </a:t>
            </a:r>
            <a:r>
              <a:rPr kumimoji="0" lang="en-US" altLang="zh-CN" sz="2400" b="0" i="0" u="none" strike="noStrike" kern="1200" cap="none" spc="0" normalizeH="0" baseline="0" noProof="0" dirty="0" err="1">
                <a:ln>
                  <a:noFill/>
                </a:ln>
                <a:solidFill>
                  <a:srgbClr val="EAF9FC"/>
                </a:solidFill>
                <a:effectLst/>
                <a:uLnTx/>
                <a:uFillTx/>
                <a:latin typeface="华文行楷" pitchFamily="2" charset="-122"/>
                <a:ea typeface="华文行楷" pitchFamily="2" charset="-122"/>
                <a:cs typeface="+mj-cs"/>
              </a:rPr>
              <a:t>Science&amp;Technology</a:t>
            </a:r>
            <a:r>
              <a:rPr kumimoji="0" lang="en-US" altLang="zh-CN" sz="2400" b="0" i="0" u="none" strike="noStrike" kern="1200" cap="none" spc="0" normalizeH="0" baseline="0" noProof="0" dirty="0">
                <a:ln>
                  <a:noFill/>
                </a:ln>
                <a:solidFill>
                  <a:srgbClr val="EAF9FC"/>
                </a:solidFill>
                <a:effectLst/>
                <a:uLnTx/>
                <a:uFillTx/>
                <a:latin typeface="华文行楷" pitchFamily="2" charset="-122"/>
                <a:ea typeface="华文行楷" pitchFamily="2" charset="-122"/>
                <a:cs typeface="+mj-cs"/>
              </a:rPr>
              <a:t>, USTC</a:t>
            </a:r>
            <a:endParaRPr kumimoji="0" lang="en-US" sz="2400" b="0" i="0" u="none" strike="noStrike" kern="1200" cap="none" spc="0" normalizeH="0" baseline="0" noProof="0" dirty="0">
              <a:ln>
                <a:noFill/>
              </a:ln>
              <a:solidFill>
                <a:srgbClr val="EAF9FC"/>
              </a:solidFill>
              <a:effectLst/>
              <a:uLnTx/>
              <a:uFillTx/>
              <a:latin typeface="华文行楷" pitchFamily="2" charset="-122"/>
              <a:ea typeface="华文行楷" pitchFamily="2" charset="-122"/>
              <a:cs typeface="+mj-cs"/>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a:t>单击此处编辑母版文本样式</a:t>
            </a:r>
          </a:p>
        </p:txBody>
      </p:sp>
      <p:sp>
        <p:nvSpPr>
          <p:cNvPr id="4" name="日期占位符 3"/>
          <p:cNvSpPr>
            <a:spLocks noGrp="1"/>
          </p:cNvSpPr>
          <p:nvPr>
            <p:ph type="dt" sz="half" idx="10"/>
          </p:nvPr>
        </p:nvSpPr>
        <p:spPr/>
        <p:txBody>
          <a:bodyPr/>
          <a:lstStyle/>
          <a:p>
            <a:fld id="{DD5C350B-4A99-44CA-BD3F-436C35E879F6}" type="datetime1">
              <a:rPr lang="zh-CN" altLang="en-US" smtClean="0"/>
              <a:pPr/>
              <a:t>2022/2/24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529EE09-798D-4760-8768-969530E7F427}" type="slidenum">
              <a:rPr lang="zh-CN" altLang="en-US" smtClean="0"/>
              <a:pPr/>
              <a:t>‹#›</a:t>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FCF8DEF0-057E-4D05-B964-8893A04D16A7}" type="datetime1">
              <a:rPr lang="zh-CN" altLang="en-US" smtClean="0"/>
              <a:pPr/>
              <a:t>2022/2/24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29EE09-798D-4760-8768-969530E7F427}" type="slidenum">
              <a:rPr lang="zh-CN" altLang="en-US" smtClean="0"/>
              <a:pPr/>
              <a:t>‹#›</a:t>
            </a:fld>
            <a:endParaRPr lang="zh-CN" altLang="en-US"/>
          </a:p>
        </p:txBody>
      </p:sp>
      <p:sp>
        <p:nvSpPr>
          <p:cNvPr id="8" name="标题 7"/>
          <p:cNvSpPr>
            <a:spLocks noGrp="1"/>
          </p:cNvSpPr>
          <p:nvPr>
            <p:ph type="title"/>
          </p:nvPr>
        </p:nvSpPr>
        <p:spPr/>
        <p:txBody>
          <a:bodyPr rtlCol="0"/>
          <a:lstStyle/>
          <a:p>
            <a:r>
              <a:rPr kumimoji="0" lang="zh-CN" altLang="en-US"/>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084F31DF-5A6A-4D7D-9A32-641C4740AECB}" type="datetime1">
              <a:rPr lang="zh-CN" altLang="en-US" smtClean="0"/>
              <a:pPr/>
              <a:t>2022/2/24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529EE09-798D-4760-8768-969530E7F427}"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16C110CD-E9AF-4815-B982-C71DD1412174}" type="datetime1">
              <a:rPr lang="zh-CN" altLang="en-US" smtClean="0"/>
              <a:pPr/>
              <a:t>2022/2/24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529EE09-798D-4760-8768-969530E7F427}" type="slidenum">
              <a:rPr lang="zh-CN" altLang="en-US" smtClean="0"/>
              <a:pPr/>
              <a:t>‹#›</a:t>
            </a:fld>
            <a:endParaRPr lang="zh-CN" altLang="en-US"/>
          </a:p>
        </p:txBody>
      </p:sp>
      <p:sp>
        <p:nvSpPr>
          <p:cNvPr id="6" name="标题 5"/>
          <p:cNvSpPr>
            <a:spLocks noGrp="1"/>
          </p:cNvSpPr>
          <p:nvPr>
            <p:ph type="title"/>
          </p:nvPr>
        </p:nvSpPr>
        <p:spPr/>
        <p:txBody>
          <a:bodyPr rtlCol="0"/>
          <a:lstStyle/>
          <a:p>
            <a:r>
              <a:rPr kumimoji="0" lang="zh-CN" altLang="en-US"/>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7F353DC-7D66-42D5-937A-32A6B2054C9E}" type="datetime1">
              <a:rPr lang="zh-CN" altLang="en-US" smtClean="0"/>
              <a:pPr/>
              <a:t>2022/2/24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529EE09-798D-4760-8768-969530E7F42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p>
            <a:fld id="{DE34FA82-BD38-41DB-AC70-DB508FBEA257}" type="datetime1">
              <a:rPr lang="zh-CN" altLang="en-US" smtClean="0"/>
              <a:pPr/>
              <a:t>2022/2/24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529EE09-798D-4760-8768-969530E7F427}"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83B2A7F5-0A7F-4523-A068-C452A85F3F86}" type="datetime1">
              <a:rPr lang="zh-CN" altLang="en-US" smtClean="0"/>
              <a:pPr/>
              <a:t>2022/2/24</a:t>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8529EE09-798D-4760-8768-969530E7F427}" type="slidenum">
              <a:rPr lang="zh-CN" altLang="en-US" smtClean="0"/>
              <a:pPr/>
              <a:t>‹#›</a:t>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a:t>单击此处编辑母版标题样式</a:t>
            </a:r>
            <a:endParaRPr kumimoji="0" lang="en-US"/>
          </a:p>
        </p:txBody>
      </p:sp>
      <p:sp>
        <p:nvSpPr>
          <p:cNvPr id="8" name="任意多边形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任意多边形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任意多边形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zh-CN" altLang="en-US"/>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BA9FF3C-F009-474B-8AF4-0142DC10200A}" type="datetime1">
              <a:rPr lang="zh-CN" altLang="en-US" smtClean="0"/>
              <a:pPr/>
              <a:t>2022/2/24</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29EE09-798D-4760-8768-969530E7F42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fy@ustc.edu.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mfy@ustc.edu.c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ctrTitle"/>
          </p:nvPr>
        </p:nvSpPr>
        <p:spPr>
          <a:xfrm>
            <a:off x="1304949" y="1252206"/>
            <a:ext cx="6696075" cy="1744746"/>
          </a:xfrm>
        </p:spPr>
        <p:txBody>
          <a:bodyPr/>
          <a:lstStyle/>
          <a:p>
            <a:pPr algn="ctr" eaLnBrk="1" hangingPunct="1"/>
            <a:r>
              <a:rPr lang="zh-CN" altLang="en-US" sz="4000" dirty="0">
                <a:solidFill>
                  <a:srgbClr val="FF0000"/>
                </a:solidFill>
              </a:rPr>
              <a:t>信息论与编码技术</a:t>
            </a:r>
            <a:br>
              <a:rPr lang="en-US" altLang="zh-CN" sz="4000" dirty="0">
                <a:solidFill>
                  <a:srgbClr val="FF0000"/>
                </a:solidFill>
              </a:rPr>
            </a:br>
            <a:r>
              <a:rPr lang="zh-CN" altLang="en-US" sz="4000" dirty="0">
                <a:solidFill>
                  <a:srgbClr val="FF0000"/>
                </a:solidFill>
              </a:rPr>
              <a:t>第</a:t>
            </a:r>
            <a:r>
              <a:rPr lang="en-US" altLang="zh-CN" sz="4000" dirty="0">
                <a:solidFill>
                  <a:srgbClr val="FF0000"/>
                </a:solidFill>
              </a:rPr>
              <a:t>1</a:t>
            </a:r>
            <a:r>
              <a:rPr lang="zh-CN" altLang="en-US" sz="4000" dirty="0">
                <a:solidFill>
                  <a:srgbClr val="FF0000"/>
                </a:solidFill>
              </a:rPr>
              <a:t>章 绪论</a:t>
            </a:r>
          </a:p>
        </p:txBody>
      </p:sp>
      <p:sp>
        <p:nvSpPr>
          <p:cNvPr id="7174" name="Rectangle 3"/>
          <p:cNvSpPr>
            <a:spLocks noGrp="1" noChangeArrowheads="1"/>
          </p:cNvSpPr>
          <p:nvPr>
            <p:ph type="subTitle" idx="1"/>
          </p:nvPr>
        </p:nvSpPr>
        <p:spPr>
          <a:xfrm>
            <a:off x="1142976" y="3284984"/>
            <a:ext cx="6551612" cy="2970515"/>
          </a:xfrm>
        </p:spPr>
        <p:txBody>
          <a:bodyPr/>
          <a:lstStyle/>
          <a:p>
            <a:pPr eaLnBrk="1" hangingPunct="1">
              <a:lnSpc>
                <a:spcPct val="90000"/>
              </a:lnSpc>
            </a:pPr>
            <a:r>
              <a:rPr lang="zh-CN" altLang="en-US" sz="2700" dirty="0"/>
              <a:t>苗付友</a:t>
            </a:r>
          </a:p>
          <a:p>
            <a:pPr eaLnBrk="1" hangingPunct="1">
              <a:lnSpc>
                <a:spcPct val="90000"/>
              </a:lnSpc>
            </a:pPr>
            <a:r>
              <a:rPr lang="en-US" altLang="zh-CN" sz="2700" dirty="0">
                <a:hlinkClick r:id="rId2"/>
              </a:rPr>
              <a:t>mfy@ustc.edu.cn</a:t>
            </a:r>
            <a:endParaRPr lang="en-US" altLang="zh-CN" sz="2700" dirty="0"/>
          </a:p>
          <a:p>
            <a:pPr eaLnBrk="1" hangingPunct="1">
              <a:lnSpc>
                <a:spcPct val="90000"/>
              </a:lnSpc>
            </a:pPr>
            <a:r>
              <a:rPr lang="en-US" altLang="zh-CN" sz="2700" dirty="0"/>
              <a:t>2022</a:t>
            </a:r>
            <a:r>
              <a:rPr lang="zh-CN" altLang="en-US" sz="2700" dirty="0"/>
              <a:t>年</a:t>
            </a:r>
            <a:r>
              <a:rPr lang="en-US" altLang="zh-CN" sz="2700" dirty="0"/>
              <a:t>2</a:t>
            </a:r>
            <a:r>
              <a:rPr lang="zh-CN" altLang="en-US" sz="2700" dirty="0"/>
              <a:t>月</a:t>
            </a:r>
          </a:p>
        </p:txBody>
      </p:sp>
    </p:spTree>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无所不在的</a:t>
            </a:r>
            <a:endParaRPr lang="en-US" altLang="zh-CN" dirty="0"/>
          </a:p>
          <a:p>
            <a:r>
              <a:rPr lang="zh-CN" altLang="en-US" dirty="0"/>
              <a:t>信息获取、发送、传输、接收、处理和利用</a:t>
            </a:r>
          </a:p>
        </p:txBody>
      </p:sp>
      <p:sp>
        <p:nvSpPr>
          <p:cNvPr id="3" name="标题 2"/>
          <p:cNvSpPr>
            <a:spLocks noGrp="1"/>
          </p:cNvSpPr>
          <p:nvPr>
            <p:ph type="title"/>
          </p:nvPr>
        </p:nvSpPr>
        <p:spPr/>
        <p:txBody>
          <a:bodyPr/>
          <a:lstStyle/>
          <a:p>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与情报的区别</a:t>
            </a:r>
            <a:endParaRPr lang="en-US" altLang="zh-CN" dirty="0"/>
          </a:p>
          <a:p>
            <a:pPr lvl="1"/>
            <a:r>
              <a:rPr lang="zh-CN" altLang="en-US" dirty="0"/>
              <a:t>情报是人们对于某个特定对象所见、所闻、所理解而产生的知识</a:t>
            </a:r>
            <a:endParaRPr lang="en-US" altLang="zh-CN" dirty="0"/>
          </a:p>
          <a:p>
            <a:pPr lvl="1"/>
            <a:r>
              <a:rPr lang="zh-CN" altLang="en-US" dirty="0"/>
              <a:t>是一类</a:t>
            </a:r>
            <a:r>
              <a:rPr lang="zh-CN" altLang="en-US" dirty="0">
                <a:solidFill>
                  <a:srgbClr val="FF0000"/>
                </a:solidFill>
              </a:rPr>
              <a:t>特定</a:t>
            </a:r>
            <a:r>
              <a:rPr lang="zh-CN" altLang="en-US" dirty="0"/>
              <a:t>的信息，不是信息的全部</a:t>
            </a:r>
            <a:endParaRPr lang="en-US" altLang="zh-CN" dirty="0"/>
          </a:p>
          <a:p>
            <a:pPr lvl="1"/>
            <a:endParaRPr lang="en-US" altLang="zh-CN" dirty="0"/>
          </a:p>
          <a:p>
            <a:r>
              <a:rPr lang="zh-CN" altLang="en-US" dirty="0"/>
              <a:t>与知识的区别</a:t>
            </a:r>
            <a:endParaRPr lang="en-US" altLang="zh-CN" dirty="0"/>
          </a:p>
          <a:p>
            <a:pPr lvl="1"/>
            <a:r>
              <a:rPr lang="zh-CN" altLang="en-US" dirty="0"/>
              <a:t>知识是人们根据某种目的，从自然界收集得来的数据中，整理、概括、提取得到的有价值的、人们所需的信息。</a:t>
            </a:r>
            <a:endParaRPr lang="en-US" altLang="zh-CN" dirty="0"/>
          </a:p>
          <a:p>
            <a:pPr lvl="1"/>
            <a:r>
              <a:rPr lang="zh-CN" altLang="en-US" dirty="0"/>
              <a:t>是一种</a:t>
            </a:r>
            <a:r>
              <a:rPr lang="zh-CN" altLang="en-US" dirty="0">
                <a:solidFill>
                  <a:srgbClr val="FF0000"/>
                </a:solidFill>
              </a:rPr>
              <a:t>普遍</a:t>
            </a:r>
            <a:r>
              <a:rPr lang="zh-CN" altLang="en-US" dirty="0"/>
              <a:t>和</a:t>
            </a:r>
            <a:r>
              <a:rPr lang="zh-CN" altLang="en-US" dirty="0">
                <a:solidFill>
                  <a:srgbClr val="FF0000"/>
                </a:solidFill>
              </a:rPr>
              <a:t>概括性</a:t>
            </a:r>
            <a:r>
              <a:rPr lang="zh-CN" altLang="en-US" dirty="0"/>
              <a:t>质的高层次信息。</a:t>
            </a:r>
            <a:endParaRPr lang="en-US" altLang="zh-CN" dirty="0"/>
          </a:p>
          <a:p>
            <a:pPr lvl="1"/>
            <a:r>
              <a:rPr lang="zh-CN" altLang="en-US" dirty="0"/>
              <a:t>也不等同于信息的全部</a:t>
            </a:r>
            <a:endParaRPr lang="en-US" altLang="zh-CN" dirty="0"/>
          </a:p>
        </p:txBody>
      </p:sp>
      <p:sp>
        <p:nvSpPr>
          <p:cNvPr id="3" name="标题 2"/>
          <p:cNvSpPr>
            <a:spLocks noGrp="1"/>
          </p:cNvSpPr>
          <p:nvPr>
            <p:ph type="title"/>
          </p:nvPr>
        </p:nvSpPr>
        <p:spPr/>
        <p:txBody>
          <a:bodyPr/>
          <a:lstStyle/>
          <a:p>
            <a:r>
              <a:rPr lang="en-US" altLang="zh-CN" dirty="0"/>
              <a:t>1.1 </a:t>
            </a:r>
            <a:r>
              <a:rPr lang="zh-CN" altLang="en-US" dirty="0"/>
              <a:t>信息是什么？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548680"/>
            <a:ext cx="8229600" cy="5458611"/>
          </a:xfrm>
        </p:spPr>
        <p:txBody>
          <a:bodyPr>
            <a:normAutofit lnSpcReduction="10000"/>
          </a:bodyPr>
          <a:lstStyle/>
          <a:p>
            <a:r>
              <a:rPr lang="zh-CN" altLang="en-US" dirty="0"/>
              <a:t>与消息的区别</a:t>
            </a:r>
          </a:p>
          <a:p>
            <a:pPr lvl="1"/>
            <a:r>
              <a:rPr lang="zh-CN" altLang="en-US" dirty="0"/>
              <a:t>用特定形式把客观物质运动和主观思维活动的状态表达出来就成为了</a:t>
            </a:r>
            <a:r>
              <a:rPr lang="zh-CN" altLang="en-US" dirty="0">
                <a:solidFill>
                  <a:srgbClr val="C00000"/>
                </a:solidFill>
              </a:rPr>
              <a:t>消息</a:t>
            </a:r>
            <a:r>
              <a:rPr lang="zh-CN" altLang="en-US" dirty="0"/>
              <a:t>。</a:t>
            </a:r>
            <a:endParaRPr lang="en-US" altLang="zh-CN" dirty="0"/>
          </a:p>
          <a:p>
            <a:pPr lvl="1"/>
            <a:r>
              <a:rPr lang="zh-CN" altLang="en-US" dirty="0"/>
              <a:t>特定形式（如文字、符号、数据、语言、音符、图片、图像等能够被人们感知的形式）</a:t>
            </a:r>
            <a:endParaRPr lang="en-US" altLang="zh-CN" dirty="0"/>
          </a:p>
          <a:p>
            <a:pPr lvl="1"/>
            <a:r>
              <a:rPr lang="zh-CN" altLang="en-US" dirty="0"/>
              <a:t>两个条件：</a:t>
            </a:r>
            <a:endParaRPr lang="en-US" altLang="zh-CN" dirty="0"/>
          </a:p>
          <a:p>
            <a:pPr lvl="2"/>
            <a:r>
              <a:rPr lang="en-US" altLang="zh-CN" dirty="0"/>
              <a:t>1</a:t>
            </a:r>
            <a:r>
              <a:rPr lang="zh-CN" altLang="en-US" dirty="0"/>
              <a:t>）能被人们感知和理解； </a:t>
            </a:r>
            <a:endParaRPr lang="en-US" altLang="zh-CN" dirty="0"/>
          </a:p>
          <a:p>
            <a:pPr lvl="2"/>
            <a:r>
              <a:rPr lang="en-US" altLang="zh-CN" dirty="0"/>
              <a:t>2</a:t>
            </a:r>
            <a:r>
              <a:rPr lang="zh-CN" altLang="en-US" dirty="0"/>
              <a:t>）可以进行传递和获取；</a:t>
            </a:r>
            <a:endParaRPr lang="en-US" altLang="zh-CN" dirty="0"/>
          </a:p>
          <a:p>
            <a:pPr lvl="1"/>
            <a:r>
              <a:rPr lang="zh-CN" altLang="en-US" dirty="0"/>
              <a:t>消息是信息的载体，信息是消息的内容</a:t>
            </a:r>
            <a:endParaRPr lang="en-US" altLang="zh-CN" dirty="0"/>
          </a:p>
          <a:p>
            <a:r>
              <a:rPr lang="zh-CN" altLang="en-US" dirty="0"/>
              <a:t>与信号的区别</a:t>
            </a:r>
            <a:endParaRPr lang="en-US" altLang="zh-CN" dirty="0"/>
          </a:p>
          <a:p>
            <a:pPr lvl="1"/>
            <a:r>
              <a:rPr lang="zh-CN" altLang="en-US" dirty="0"/>
              <a:t>把消息变换成适合信道传输的物理量，就是信号。</a:t>
            </a:r>
            <a:endParaRPr lang="en-US" altLang="zh-CN" dirty="0"/>
          </a:p>
          <a:p>
            <a:pPr lvl="1"/>
            <a:r>
              <a:rPr lang="zh-CN" altLang="en-US" dirty="0"/>
              <a:t>如电信号、光信号、声信号、生物信号</a:t>
            </a:r>
            <a:endParaRPr lang="en-US" altLang="zh-CN" dirty="0"/>
          </a:p>
          <a:p>
            <a:pPr lvl="1"/>
            <a:r>
              <a:rPr lang="zh-CN" altLang="en-US" dirty="0"/>
              <a:t>信号携带消息，是消息的运载工具</a:t>
            </a:r>
            <a:endParaRPr lang="en-US" altLang="zh-CN" dirty="0"/>
          </a:p>
          <a:p>
            <a:r>
              <a:rPr lang="zh-CN" altLang="en-US" dirty="0"/>
              <a:t>信号</a:t>
            </a:r>
            <a:r>
              <a:rPr lang="en-US" altLang="zh-CN" dirty="0"/>
              <a:t>(</a:t>
            </a:r>
            <a:r>
              <a:rPr lang="zh-CN" altLang="en-US" dirty="0"/>
              <a:t>消息（信息）</a:t>
            </a:r>
            <a:r>
              <a:rPr lang="en-US" altLang="zh-CN" dirty="0"/>
              <a:t>)</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R.V.L. Hartley –1928 《</a:t>
            </a:r>
            <a:r>
              <a:rPr lang="zh-CN" altLang="en-US" dirty="0"/>
              <a:t>信息的传输</a:t>
            </a:r>
            <a:r>
              <a:rPr lang="en-US" altLang="zh-CN" dirty="0"/>
              <a:t>》</a:t>
            </a:r>
          </a:p>
          <a:p>
            <a:pPr lvl="1"/>
            <a:r>
              <a:rPr lang="zh-CN" altLang="en-US" dirty="0"/>
              <a:t>发信者发出的信息就是他在通信符号表中选择符号的具体方式，用所选择的自由度来度量信息</a:t>
            </a:r>
            <a:endParaRPr lang="en-US" altLang="zh-CN" dirty="0"/>
          </a:p>
          <a:p>
            <a:pPr lvl="1"/>
            <a:r>
              <a:rPr lang="zh-CN" altLang="en-US" dirty="0"/>
              <a:t>缺点：未涉及信息的价值和具体内容，只考虑选择方式；  也没考虑选择方式的统计特性</a:t>
            </a:r>
            <a:endParaRPr lang="en-US" altLang="zh-CN" dirty="0"/>
          </a:p>
          <a:p>
            <a:r>
              <a:rPr lang="en-US" altLang="zh-CN" dirty="0" err="1"/>
              <a:t>N.Wiener</a:t>
            </a:r>
            <a:r>
              <a:rPr lang="en-US" altLang="zh-CN" dirty="0"/>
              <a:t> – 1948 &lt;</a:t>
            </a:r>
            <a:r>
              <a:rPr lang="zh-CN" altLang="en-US" dirty="0"/>
              <a:t>控制论</a:t>
            </a:r>
            <a:r>
              <a:rPr lang="en-US" altLang="zh-CN" dirty="0"/>
              <a:t>-</a:t>
            </a:r>
            <a:r>
              <a:rPr lang="zh-CN" altLang="en-US" dirty="0"/>
              <a:t>动物和机器中通信与控制问题</a:t>
            </a:r>
            <a:r>
              <a:rPr lang="en-US" altLang="zh-CN" dirty="0"/>
              <a:t>&gt;</a:t>
            </a:r>
          </a:p>
          <a:p>
            <a:pPr lvl="1"/>
            <a:r>
              <a:rPr lang="zh-CN" altLang="en-US" dirty="0"/>
              <a:t>信息就是信息，不是物质，也不是能量。（上升到最基本概念的位置）</a:t>
            </a:r>
            <a:endParaRPr lang="en-US" altLang="zh-CN" dirty="0"/>
          </a:p>
          <a:p>
            <a:pPr lvl="1"/>
            <a:r>
              <a:rPr lang="zh-CN" altLang="en-US" dirty="0"/>
              <a:t>“信息是人们适应外部世界并且是这种适应反作用与外部世界的过程中，同外部世界进行互相交换的内容。”</a:t>
            </a:r>
          </a:p>
        </p:txBody>
      </p:sp>
      <p:sp>
        <p:nvSpPr>
          <p:cNvPr id="3" name="标题 2"/>
          <p:cNvSpPr>
            <a:spLocks noGrp="1"/>
          </p:cNvSpPr>
          <p:nvPr>
            <p:ph type="title"/>
          </p:nvPr>
        </p:nvSpPr>
        <p:spPr/>
        <p:txBody>
          <a:bodyPr/>
          <a:lstStyle/>
          <a:p>
            <a:r>
              <a:rPr lang="zh-CN" altLang="en-US" dirty="0"/>
              <a:t>信息的各种定义</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4784"/>
            <a:ext cx="8229600" cy="4525963"/>
          </a:xfrm>
        </p:spPr>
        <p:txBody>
          <a:bodyPr/>
          <a:lstStyle/>
          <a:p>
            <a:pPr lvl="1"/>
            <a:r>
              <a:rPr lang="zh-CN" altLang="en-US" dirty="0"/>
              <a:t>缺点：</a:t>
            </a:r>
            <a:r>
              <a:rPr lang="en-US" altLang="zh-CN" dirty="0"/>
              <a:t>1.</a:t>
            </a:r>
            <a:r>
              <a:rPr lang="zh-CN" altLang="en-US" dirty="0"/>
              <a:t>信息不仅与人类有关，人与外部世界的交换的内容不仅限于信息。</a:t>
            </a:r>
            <a:endParaRPr lang="en-US" altLang="zh-CN" dirty="0"/>
          </a:p>
          <a:p>
            <a:r>
              <a:rPr lang="en-US" altLang="zh-CN" dirty="0"/>
              <a:t>G. </a:t>
            </a:r>
            <a:r>
              <a:rPr lang="en-US" altLang="zh-CN" dirty="0" err="1"/>
              <a:t>Longe</a:t>
            </a:r>
            <a:r>
              <a:rPr lang="en-US" altLang="zh-CN" dirty="0"/>
              <a:t> –1975 《</a:t>
            </a:r>
            <a:r>
              <a:rPr lang="zh-CN" altLang="en-US" dirty="0"/>
              <a:t>信息论：新的趋势与未决问题</a:t>
            </a:r>
            <a:r>
              <a:rPr lang="en-US" altLang="zh-CN" dirty="0"/>
              <a:t>》</a:t>
            </a:r>
          </a:p>
          <a:p>
            <a:pPr lvl="1"/>
            <a:r>
              <a:rPr lang="zh-CN" altLang="en-US" dirty="0"/>
              <a:t>“信息是反映事物的形式、关系和差别的东西。它包含于客体间的差别中，二不在客体本身中。”</a:t>
            </a:r>
            <a:endParaRPr lang="en-US" altLang="zh-CN" dirty="0"/>
          </a:p>
          <a:p>
            <a:pPr lvl="1"/>
            <a:r>
              <a:rPr lang="zh-CN" altLang="en-US" dirty="0"/>
              <a:t>“在通信中仅仅差别关系是重要的。”</a:t>
            </a:r>
            <a:endParaRPr lang="en-US" altLang="zh-CN" dirty="0"/>
          </a:p>
          <a:p>
            <a:pPr lvl="1"/>
            <a:r>
              <a:rPr lang="en-US" altLang="zh-CN" dirty="0"/>
              <a:t>---</a:t>
            </a:r>
            <a:r>
              <a:rPr lang="zh-CN" altLang="en-US" dirty="0"/>
              <a:t>信息就是差异：没有差异就没有信息吗？ </a:t>
            </a:r>
            <a:endParaRPr lang="en-US" altLang="zh-CN" dirty="0"/>
          </a:p>
          <a:p>
            <a:pPr lvl="1"/>
            <a:r>
              <a:rPr lang="zh-CN" altLang="en-US" dirty="0"/>
              <a:t>缺点：不全面，不确切</a:t>
            </a:r>
          </a:p>
        </p:txBody>
      </p:sp>
      <p:sp>
        <p:nvSpPr>
          <p:cNvPr id="3" name="标题 2"/>
          <p:cNvSpPr>
            <a:spLocks noGrp="1"/>
          </p:cNvSpPr>
          <p:nvPr>
            <p:ph type="title"/>
          </p:nvPr>
        </p:nvSpPr>
        <p:spPr/>
        <p:txBody>
          <a:bodyPr/>
          <a:lstStyle/>
          <a:p>
            <a:r>
              <a:rPr lang="zh-CN" altLang="en-US" dirty="0"/>
              <a:t>信息的各种定义</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香农 </a:t>
            </a:r>
            <a:r>
              <a:rPr lang="en-US" altLang="zh-CN" dirty="0"/>
              <a:t>1948</a:t>
            </a:r>
            <a:r>
              <a:rPr lang="zh-CN" altLang="en-US" dirty="0"/>
              <a:t>年论文</a:t>
            </a:r>
            <a:r>
              <a:rPr lang="en-US" altLang="zh-CN" dirty="0"/>
              <a:t>--《</a:t>
            </a:r>
            <a:r>
              <a:rPr lang="zh-CN" altLang="en-US" dirty="0"/>
              <a:t>通信的数学理论</a:t>
            </a:r>
            <a:r>
              <a:rPr lang="en-US" altLang="zh-CN" dirty="0"/>
              <a:t>》</a:t>
            </a:r>
          </a:p>
          <a:p>
            <a:r>
              <a:rPr lang="zh-CN" altLang="en-US" dirty="0"/>
              <a:t>从研究</a:t>
            </a:r>
            <a:r>
              <a:rPr lang="zh-CN" altLang="en-US" dirty="0">
                <a:solidFill>
                  <a:srgbClr val="C00000"/>
                </a:solidFill>
              </a:rPr>
              <a:t>通信系统传输</a:t>
            </a:r>
            <a:r>
              <a:rPr lang="zh-CN" altLang="en-US" dirty="0"/>
              <a:t>的实质出发，科学定义了信息，并进行了</a:t>
            </a:r>
            <a:r>
              <a:rPr lang="zh-CN" altLang="en-US" dirty="0">
                <a:solidFill>
                  <a:srgbClr val="C00000"/>
                </a:solidFill>
              </a:rPr>
              <a:t>定性</a:t>
            </a:r>
            <a:r>
              <a:rPr lang="zh-CN" altLang="en-US" dirty="0"/>
              <a:t>和</a:t>
            </a:r>
            <a:r>
              <a:rPr lang="zh-CN" altLang="en-US" dirty="0">
                <a:solidFill>
                  <a:srgbClr val="C00000"/>
                </a:solidFill>
              </a:rPr>
              <a:t>定量</a:t>
            </a:r>
            <a:r>
              <a:rPr lang="zh-CN" altLang="en-US" dirty="0"/>
              <a:t>的描述。</a:t>
            </a:r>
            <a:endParaRPr lang="en-US" altLang="zh-CN" dirty="0"/>
          </a:p>
          <a:p>
            <a:endParaRPr lang="en-US" altLang="zh-CN" dirty="0"/>
          </a:p>
          <a:p>
            <a:endParaRPr lang="en-US" altLang="zh-CN" dirty="0"/>
          </a:p>
          <a:p>
            <a:endParaRPr lang="en-US" altLang="zh-CN" dirty="0"/>
          </a:p>
          <a:p>
            <a:endParaRPr lang="en-US" altLang="zh-CN" dirty="0"/>
          </a:p>
          <a:p>
            <a:r>
              <a:rPr lang="zh-CN" altLang="en-US" dirty="0"/>
              <a:t>（信道可以是</a:t>
            </a:r>
            <a:r>
              <a:rPr lang="zh-CN" altLang="en-US" dirty="0">
                <a:solidFill>
                  <a:srgbClr val="00B0F0"/>
                </a:solidFill>
              </a:rPr>
              <a:t>空间上、时间上</a:t>
            </a:r>
            <a:r>
              <a:rPr lang="zh-CN" altLang="en-US" dirty="0"/>
              <a:t>的）</a:t>
            </a:r>
            <a:endParaRPr lang="en-US" altLang="zh-CN" dirty="0"/>
          </a:p>
          <a:p>
            <a:r>
              <a:rPr lang="zh-CN" altLang="en-US" dirty="0"/>
              <a:t>信息：</a:t>
            </a:r>
            <a:r>
              <a:rPr lang="zh-CN" altLang="en-US" sz="3000" dirty="0">
                <a:effectLst>
                  <a:outerShdw blurRad="38100" dist="38100" dir="2700000" algn="tl">
                    <a:srgbClr val="000000">
                      <a:alpha val="43137"/>
                    </a:srgbClr>
                  </a:outerShdw>
                </a:effectLst>
                <a:latin typeface="隶书" pitchFamily="49" charset="-122"/>
                <a:ea typeface="隶书" pitchFamily="49" charset="-122"/>
              </a:rPr>
              <a:t>事物运动或存在方式的不确定性的描述</a:t>
            </a:r>
            <a:endParaRPr lang="zh-CN" altLang="en-US" dirty="0">
              <a:effectLst>
                <a:outerShdw blurRad="38100" dist="38100" dir="2700000" algn="tl">
                  <a:srgbClr val="000000">
                    <a:alpha val="43137"/>
                  </a:srgbClr>
                </a:outerShdw>
              </a:effectLst>
              <a:latin typeface="隶书" pitchFamily="49" charset="-122"/>
              <a:ea typeface="隶书" pitchFamily="49" charset="-122"/>
            </a:endParaRPr>
          </a:p>
        </p:txBody>
      </p:sp>
      <p:sp>
        <p:nvSpPr>
          <p:cNvPr id="3" name="标题 2"/>
          <p:cNvSpPr>
            <a:spLocks noGrp="1"/>
          </p:cNvSpPr>
          <p:nvPr>
            <p:ph type="title"/>
          </p:nvPr>
        </p:nvSpPr>
        <p:spPr/>
        <p:txBody>
          <a:bodyPr/>
          <a:lstStyle/>
          <a:p>
            <a:r>
              <a:rPr lang="en-US" altLang="zh-CN" dirty="0"/>
              <a:t>1.2 </a:t>
            </a:r>
            <a:r>
              <a:rPr lang="zh-CN" altLang="en-US" dirty="0"/>
              <a:t>香农信息的定义</a:t>
            </a:r>
          </a:p>
        </p:txBody>
      </p:sp>
      <p:sp>
        <p:nvSpPr>
          <p:cNvPr id="4" name="圆角矩形 3"/>
          <p:cNvSpPr/>
          <p:nvPr/>
        </p:nvSpPr>
        <p:spPr>
          <a:xfrm>
            <a:off x="1187624" y="3068960"/>
            <a:ext cx="12961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信源</a:t>
            </a:r>
          </a:p>
        </p:txBody>
      </p:sp>
      <p:sp>
        <p:nvSpPr>
          <p:cNvPr id="5" name="圆角矩形 4"/>
          <p:cNvSpPr/>
          <p:nvPr/>
        </p:nvSpPr>
        <p:spPr>
          <a:xfrm>
            <a:off x="3995936" y="3068960"/>
            <a:ext cx="12961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信道</a:t>
            </a:r>
          </a:p>
        </p:txBody>
      </p:sp>
      <p:sp>
        <p:nvSpPr>
          <p:cNvPr id="6" name="圆角矩形 5"/>
          <p:cNvSpPr/>
          <p:nvPr/>
        </p:nvSpPr>
        <p:spPr>
          <a:xfrm>
            <a:off x="6804248" y="3068960"/>
            <a:ext cx="12961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信宿</a:t>
            </a:r>
          </a:p>
        </p:txBody>
      </p:sp>
      <p:cxnSp>
        <p:nvCxnSpPr>
          <p:cNvPr id="8" name="直接箭头连接符 7"/>
          <p:cNvCxnSpPr>
            <a:stCxn id="4" idx="3"/>
            <a:endCxn id="5" idx="1"/>
          </p:cNvCxnSpPr>
          <p:nvPr/>
        </p:nvCxnSpPr>
        <p:spPr>
          <a:xfrm>
            <a:off x="2483768" y="3392996"/>
            <a:ext cx="151216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9" name="直接箭头连接符 8"/>
          <p:cNvCxnSpPr/>
          <p:nvPr/>
        </p:nvCxnSpPr>
        <p:spPr>
          <a:xfrm>
            <a:off x="5292080" y="3393832"/>
            <a:ext cx="151216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2843808" y="3015708"/>
            <a:ext cx="720080" cy="369332"/>
          </a:xfrm>
          <a:prstGeom prst="rect">
            <a:avLst/>
          </a:prstGeom>
          <a:noFill/>
        </p:spPr>
        <p:txBody>
          <a:bodyPr wrap="square" rtlCol="0">
            <a:spAutoFit/>
          </a:bodyPr>
          <a:lstStyle/>
          <a:p>
            <a:r>
              <a:rPr lang="zh-CN" altLang="en-US" dirty="0"/>
              <a:t>消息</a:t>
            </a:r>
          </a:p>
        </p:txBody>
      </p:sp>
      <p:cxnSp>
        <p:nvCxnSpPr>
          <p:cNvPr id="12" name="直接箭头连接符 11"/>
          <p:cNvCxnSpPr>
            <a:endCxn id="5" idx="2"/>
          </p:cNvCxnSpPr>
          <p:nvPr/>
        </p:nvCxnSpPr>
        <p:spPr>
          <a:xfrm flipV="1">
            <a:off x="4644008" y="3717032"/>
            <a:ext cx="0" cy="50405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4" name="TextBox 13"/>
          <p:cNvSpPr txBox="1"/>
          <p:nvPr/>
        </p:nvSpPr>
        <p:spPr>
          <a:xfrm>
            <a:off x="3995936" y="4283804"/>
            <a:ext cx="1512168" cy="369332"/>
          </a:xfrm>
          <a:prstGeom prst="rect">
            <a:avLst/>
          </a:prstGeom>
          <a:noFill/>
        </p:spPr>
        <p:txBody>
          <a:bodyPr wrap="square" rtlCol="0">
            <a:spAutoFit/>
          </a:bodyPr>
          <a:lstStyle/>
          <a:p>
            <a:r>
              <a:rPr lang="zh-CN" altLang="en-US" dirty="0"/>
              <a:t>干扰或噪声</a:t>
            </a:r>
          </a:p>
        </p:txBody>
      </p:sp>
      <p:sp>
        <p:nvSpPr>
          <p:cNvPr id="15" name="TextBox 14"/>
          <p:cNvSpPr txBox="1"/>
          <p:nvPr/>
        </p:nvSpPr>
        <p:spPr>
          <a:xfrm>
            <a:off x="1187624" y="3861048"/>
            <a:ext cx="1512168" cy="369332"/>
          </a:xfrm>
          <a:prstGeom prst="rect">
            <a:avLst/>
          </a:prstGeom>
          <a:noFill/>
        </p:spPr>
        <p:txBody>
          <a:bodyPr wrap="square" rtlCol="0">
            <a:spAutoFit/>
          </a:bodyPr>
          <a:lstStyle/>
          <a:p>
            <a:r>
              <a:rPr lang="zh-CN" altLang="en-US" dirty="0"/>
              <a:t>（发送者）</a:t>
            </a:r>
          </a:p>
        </p:txBody>
      </p:sp>
      <p:sp>
        <p:nvSpPr>
          <p:cNvPr id="16" name="TextBox 15"/>
          <p:cNvSpPr txBox="1"/>
          <p:nvPr/>
        </p:nvSpPr>
        <p:spPr>
          <a:xfrm>
            <a:off x="6804248" y="3861048"/>
            <a:ext cx="1512168" cy="369332"/>
          </a:xfrm>
          <a:prstGeom prst="rect">
            <a:avLst/>
          </a:prstGeom>
          <a:noFill/>
        </p:spPr>
        <p:txBody>
          <a:bodyPr wrap="square" rtlCol="0">
            <a:spAutoFit/>
          </a:bodyPr>
          <a:lstStyle/>
          <a:p>
            <a:r>
              <a:rPr lang="zh-CN" altLang="en-US" dirty="0"/>
              <a:t>（接收者）</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9552" y="1772816"/>
            <a:ext cx="4896544" cy="4525963"/>
          </a:xfrm>
        </p:spPr>
        <p:txBody>
          <a:bodyPr>
            <a:normAutofit fontScale="70000" lnSpcReduction="20000"/>
          </a:bodyPr>
          <a:lstStyle/>
          <a:p>
            <a:endParaRPr lang="en-US" altLang="zh-CN" dirty="0"/>
          </a:p>
          <a:p>
            <a:endParaRPr lang="en-US" altLang="zh-CN" dirty="0"/>
          </a:p>
          <a:p>
            <a:endParaRPr lang="en-US" altLang="zh-CN" dirty="0"/>
          </a:p>
          <a:p>
            <a:endParaRPr lang="en-US" altLang="zh-CN" dirty="0"/>
          </a:p>
          <a:p>
            <a:endParaRPr lang="en-US" altLang="zh-CN" dirty="0"/>
          </a:p>
          <a:p>
            <a:r>
              <a:rPr lang="zh-CN" altLang="en-US" u="sng" dirty="0"/>
              <a:t>信息的传递</a:t>
            </a:r>
            <a:r>
              <a:rPr lang="zh-CN" altLang="en-US" u="sng" dirty="0">
                <a:effectLst>
                  <a:outerShdw blurRad="38100" dist="38100" dir="2700000" algn="tl">
                    <a:srgbClr val="000000">
                      <a:alpha val="43137"/>
                    </a:srgbClr>
                  </a:outerShdw>
                </a:effectLst>
                <a:latin typeface="隶书" pitchFamily="49" charset="-122"/>
                <a:ea typeface="隶书" pitchFamily="49" charset="-122"/>
              </a:rPr>
              <a:t>：不确定性消除或减小的过程</a:t>
            </a:r>
            <a:endParaRPr lang="en-US" altLang="zh-CN" dirty="0"/>
          </a:p>
          <a:p>
            <a:r>
              <a:rPr lang="zh-CN" altLang="en-US" dirty="0"/>
              <a:t>（</a:t>
            </a:r>
            <a:r>
              <a:rPr lang="zh-CN" altLang="en-US" dirty="0">
                <a:solidFill>
                  <a:srgbClr val="FF0000"/>
                </a:solidFill>
              </a:rPr>
              <a:t>理想情况下</a:t>
            </a:r>
            <a:r>
              <a:rPr lang="zh-CN" altLang="en-US" dirty="0"/>
              <a:t>）接收者在收到消息以前不知道消息的具体内容（疑义或不知），收到消息后疑义完全消除</a:t>
            </a:r>
            <a:endParaRPr lang="en-US" altLang="zh-CN" dirty="0"/>
          </a:p>
          <a:p>
            <a:pPr lvl="1"/>
            <a:r>
              <a:rPr lang="zh-CN" altLang="en-US" dirty="0"/>
              <a:t>对接收者而言，消息传递过程是一个从不知到知的过程</a:t>
            </a:r>
            <a:endParaRPr lang="en-US" altLang="zh-CN" dirty="0"/>
          </a:p>
          <a:p>
            <a:r>
              <a:rPr lang="zh-CN" altLang="en-US" dirty="0"/>
              <a:t>（</a:t>
            </a:r>
            <a:r>
              <a:rPr lang="zh-CN" altLang="en-US" dirty="0">
                <a:solidFill>
                  <a:srgbClr val="FF0000"/>
                </a:solidFill>
              </a:rPr>
              <a:t>有噪声干扰时</a:t>
            </a:r>
            <a:r>
              <a:rPr lang="zh-CN" altLang="en-US" dirty="0"/>
              <a:t>）接收者收到消息后由于噪声或干扰，无法获得准确的消息</a:t>
            </a:r>
            <a:endParaRPr lang="en-US" altLang="zh-CN" dirty="0"/>
          </a:p>
          <a:p>
            <a:pPr lvl="1">
              <a:buSzPct val="68000"/>
            </a:pPr>
            <a:r>
              <a:rPr lang="zh-CN" altLang="en-US" dirty="0"/>
              <a:t>对接收者而言，消息传递过程是一个从知之甚少到知之甚多的过程</a:t>
            </a:r>
            <a:endParaRPr lang="en-US" altLang="zh-CN" dirty="0"/>
          </a:p>
          <a:p>
            <a:r>
              <a:rPr lang="zh-CN" altLang="en-US" u="sng" dirty="0"/>
              <a:t>信息：</a:t>
            </a:r>
            <a:r>
              <a:rPr lang="zh-CN" altLang="en-US" sz="2800" u="sng" dirty="0">
                <a:effectLst>
                  <a:outerShdw blurRad="38100" dist="38100" dir="2700000" algn="tl">
                    <a:srgbClr val="000000">
                      <a:alpha val="43137"/>
                    </a:srgbClr>
                  </a:outerShdw>
                </a:effectLst>
                <a:latin typeface="隶书" pitchFamily="49" charset="-122"/>
                <a:ea typeface="隶书" pitchFamily="49" charset="-122"/>
              </a:rPr>
              <a:t>事物运动或存在方式的不确定性的描述</a:t>
            </a:r>
            <a:endParaRPr lang="en-US" altLang="zh-CN" sz="2800" u="sng" dirty="0">
              <a:effectLst>
                <a:outerShdw blurRad="38100" dist="38100" dir="2700000" algn="tl">
                  <a:srgbClr val="000000">
                    <a:alpha val="43137"/>
                  </a:srgbClr>
                </a:outerShdw>
              </a:effectLst>
              <a:latin typeface="隶书" pitchFamily="49" charset="-122"/>
              <a:ea typeface="隶书" pitchFamily="49" charset="-122"/>
            </a:endParaRPr>
          </a:p>
          <a:p>
            <a:pPr lvl="1">
              <a:buSzPct val="68000"/>
            </a:pPr>
            <a:endParaRPr lang="en-US" altLang="zh-CN" dirty="0"/>
          </a:p>
          <a:p>
            <a:endParaRPr lang="zh-CN" altLang="en-US" dirty="0"/>
          </a:p>
        </p:txBody>
      </p:sp>
      <p:sp>
        <p:nvSpPr>
          <p:cNvPr id="3" name="标题 2"/>
          <p:cNvSpPr>
            <a:spLocks noGrp="1"/>
          </p:cNvSpPr>
          <p:nvPr>
            <p:ph type="title"/>
          </p:nvPr>
        </p:nvSpPr>
        <p:spPr/>
        <p:txBody>
          <a:bodyPr/>
          <a:lstStyle/>
          <a:p>
            <a:r>
              <a:rPr lang="en-US" altLang="zh-CN" dirty="0"/>
              <a:t>1.2 </a:t>
            </a:r>
            <a:r>
              <a:rPr lang="zh-CN" altLang="en-US" dirty="0"/>
              <a:t>香农信息的定义</a:t>
            </a:r>
          </a:p>
        </p:txBody>
      </p:sp>
      <p:sp>
        <p:nvSpPr>
          <p:cNvPr id="4" name="圆角矩形 3"/>
          <p:cNvSpPr/>
          <p:nvPr/>
        </p:nvSpPr>
        <p:spPr>
          <a:xfrm>
            <a:off x="1187624" y="1466028"/>
            <a:ext cx="12961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信源</a:t>
            </a:r>
          </a:p>
        </p:txBody>
      </p:sp>
      <p:sp>
        <p:nvSpPr>
          <p:cNvPr id="5" name="圆角矩形 4"/>
          <p:cNvSpPr/>
          <p:nvPr/>
        </p:nvSpPr>
        <p:spPr>
          <a:xfrm>
            <a:off x="3995936" y="1466028"/>
            <a:ext cx="12961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信道</a:t>
            </a:r>
          </a:p>
        </p:txBody>
      </p:sp>
      <p:sp>
        <p:nvSpPr>
          <p:cNvPr id="6" name="圆角矩形 5"/>
          <p:cNvSpPr/>
          <p:nvPr/>
        </p:nvSpPr>
        <p:spPr>
          <a:xfrm>
            <a:off x="6804248" y="1466028"/>
            <a:ext cx="1296144"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信宿</a:t>
            </a:r>
          </a:p>
        </p:txBody>
      </p:sp>
      <p:cxnSp>
        <p:nvCxnSpPr>
          <p:cNvPr id="7" name="直接箭头连接符 6"/>
          <p:cNvCxnSpPr>
            <a:stCxn id="4" idx="3"/>
            <a:endCxn id="5" idx="1"/>
          </p:cNvCxnSpPr>
          <p:nvPr/>
        </p:nvCxnSpPr>
        <p:spPr>
          <a:xfrm>
            <a:off x="2483768" y="1790064"/>
            <a:ext cx="151216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 name="直接箭头连接符 7"/>
          <p:cNvCxnSpPr/>
          <p:nvPr/>
        </p:nvCxnSpPr>
        <p:spPr>
          <a:xfrm>
            <a:off x="5292080" y="1790900"/>
            <a:ext cx="151216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2843808" y="1412776"/>
            <a:ext cx="720080" cy="369332"/>
          </a:xfrm>
          <a:prstGeom prst="rect">
            <a:avLst/>
          </a:prstGeom>
          <a:noFill/>
        </p:spPr>
        <p:txBody>
          <a:bodyPr wrap="square" rtlCol="0">
            <a:spAutoFit/>
          </a:bodyPr>
          <a:lstStyle/>
          <a:p>
            <a:r>
              <a:rPr lang="zh-CN" altLang="en-US" dirty="0"/>
              <a:t>消息</a:t>
            </a:r>
          </a:p>
        </p:txBody>
      </p:sp>
      <p:cxnSp>
        <p:nvCxnSpPr>
          <p:cNvPr id="10" name="直接箭头连接符 9"/>
          <p:cNvCxnSpPr>
            <a:endCxn id="5" idx="2"/>
          </p:cNvCxnSpPr>
          <p:nvPr/>
        </p:nvCxnSpPr>
        <p:spPr>
          <a:xfrm flipV="1">
            <a:off x="4644008" y="2114100"/>
            <a:ext cx="0" cy="50405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1" name="TextBox 10"/>
          <p:cNvSpPr txBox="1"/>
          <p:nvPr/>
        </p:nvSpPr>
        <p:spPr>
          <a:xfrm>
            <a:off x="3995936" y="2680872"/>
            <a:ext cx="1512168" cy="369332"/>
          </a:xfrm>
          <a:prstGeom prst="rect">
            <a:avLst/>
          </a:prstGeom>
          <a:noFill/>
        </p:spPr>
        <p:txBody>
          <a:bodyPr wrap="square" rtlCol="0">
            <a:spAutoFit/>
          </a:bodyPr>
          <a:lstStyle/>
          <a:p>
            <a:r>
              <a:rPr lang="zh-CN" altLang="en-US" dirty="0"/>
              <a:t>干扰或噪声</a:t>
            </a:r>
          </a:p>
        </p:txBody>
      </p:sp>
      <p:sp>
        <p:nvSpPr>
          <p:cNvPr id="12" name="TextBox 11"/>
          <p:cNvSpPr txBox="1"/>
          <p:nvPr/>
        </p:nvSpPr>
        <p:spPr>
          <a:xfrm>
            <a:off x="1187624" y="2258116"/>
            <a:ext cx="1512168" cy="369332"/>
          </a:xfrm>
          <a:prstGeom prst="rect">
            <a:avLst/>
          </a:prstGeom>
          <a:noFill/>
        </p:spPr>
        <p:txBody>
          <a:bodyPr wrap="square" rtlCol="0">
            <a:spAutoFit/>
          </a:bodyPr>
          <a:lstStyle/>
          <a:p>
            <a:r>
              <a:rPr lang="zh-CN" altLang="en-US" dirty="0"/>
              <a:t>（发送者）</a:t>
            </a:r>
          </a:p>
        </p:txBody>
      </p:sp>
      <p:sp>
        <p:nvSpPr>
          <p:cNvPr id="13" name="TextBox 12"/>
          <p:cNvSpPr txBox="1"/>
          <p:nvPr/>
        </p:nvSpPr>
        <p:spPr>
          <a:xfrm>
            <a:off x="6804248" y="2258116"/>
            <a:ext cx="1512168" cy="369332"/>
          </a:xfrm>
          <a:prstGeom prst="rect">
            <a:avLst/>
          </a:prstGeom>
          <a:noFill/>
        </p:spPr>
        <p:txBody>
          <a:bodyPr wrap="square" rtlCol="0">
            <a:spAutoFit/>
          </a:bodyPr>
          <a:lstStyle/>
          <a:p>
            <a:r>
              <a:rPr lang="zh-CN" altLang="en-US" dirty="0"/>
              <a:t>（接收者）</a:t>
            </a:r>
          </a:p>
        </p:txBody>
      </p:sp>
      <p:cxnSp>
        <p:nvCxnSpPr>
          <p:cNvPr id="14" name="直接箭头连接符 13"/>
          <p:cNvCxnSpPr/>
          <p:nvPr/>
        </p:nvCxnSpPr>
        <p:spPr>
          <a:xfrm>
            <a:off x="6300192" y="3861048"/>
            <a:ext cx="151216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5" name="直接箭头连接符 14"/>
          <p:cNvCxnSpPr/>
          <p:nvPr/>
        </p:nvCxnSpPr>
        <p:spPr>
          <a:xfrm>
            <a:off x="6300192" y="4869160"/>
            <a:ext cx="1512168"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6" name="直接箭头连接符 15"/>
          <p:cNvCxnSpPr/>
          <p:nvPr/>
        </p:nvCxnSpPr>
        <p:spPr>
          <a:xfrm>
            <a:off x="6300192" y="3933056"/>
            <a:ext cx="1512168" cy="7920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9" name="直接箭头连接符 18"/>
          <p:cNvCxnSpPr/>
          <p:nvPr/>
        </p:nvCxnSpPr>
        <p:spPr>
          <a:xfrm flipV="1">
            <a:off x="6300192" y="3933056"/>
            <a:ext cx="1512168" cy="864096"/>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2" name="TextBox 21"/>
          <p:cNvSpPr txBox="1"/>
          <p:nvPr/>
        </p:nvSpPr>
        <p:spPr>
          <a:xfrm>
            <a:off x="5940152" y="3717032"/>
            <a:ext cx="216024" cy="369332"/>
          </a:xfrm>
          <a:prstGeom prst="rect">
            <a:avLst/>
          </a:prstGeom>
          <a:noFill/>
        </p:spPr>
        <p:txBody>
          <a:bodyPr wrap="square" rtlCol="0">
            <a:spAutoFit/>
          </a:bodyPr>
          <a:lstStyle/>
          <a:p>
            <a:r>
              <a:rPr lang="en-US" altLang="zh-CN" dirty="0"/>
              <a:t>0</a:t>
            </a:r>
            <a:endParaRPr lang="zh-CN" altLang="en-US" dirty="0"/>
          </a:p>
        </p:txBody>
      </p:sp>
      <p:sp>
        <p:nvSpPr>
          <p:cNvPr id="23" name="TextBox 22"/>
          <p:cNvSpPr txBox="1"/>
          <p:nvPr/>
        </p:nvSpPr>
        <p:spPr>
          <a:xfrm>
            <a:off x="5940152" y="4653136"/>
            <a:ext cx="216024" cy="369332"/>
          </a:xfrm>
          <a:prstGeom prst="rect">
            <a:avLst/>
          </a:prstGeom>
          <a:noFill/>
        </p:spPr>
        <p:txBody>
          <a:bodyPr wrap="square" rtlCol="0">
            <a:spAutoFit/>
          </a:bodyPr>
          <a:lstStyle/>
          <a:p>
            <a:r>
              <a:rPr lang="en-US" altLang="zh-CN" dirty="0"/>
              <a:t>1</a:t>
            </a:r>
            <a:endParaRPr lang="zh-CN" altLang="en-US" dirty="0"/>
          </a:p>
        </p:txBody>
      </p:sp>
      <p:sp>
        <p:nvSpPr>
          <p:cNvPr id="24" name="TextBox 23"/>
          <p:cNvSpPr txBox="1"/>
          <p:nvPr/>
        </p:nvSpPr>
        <p:spPr>
          <a:xfrm>
            <a:off x="7884368" y="3717032"/>
            <a:ext cx="216024" cy="369332"/>
          </a:xfrm>
          <a:prstGeom prst="rect">
            <a:avLst/>
          </a:prstGeom>
          <a:noFill/>
        </p:spPr>
        <p:txBody>
          <a:bodyPr wrap="square" rtlCol="0">
            <a:spAutoFit/>
          </a:bodyPr>
          <a:lstStyle/>
          <a:p>
            <a:r>
              <a:rPr lang="en-US" altLang="zh-CN" dirty="0"/>
              <a:t>0</a:t>
            </a:r>
            <a:endParaRPr lang="zh-CN" altLang="en-US" dirty="0"/>
          </a:p>
        </p:txBody>
      </p:sp>
      <p:sp>
        <p:nvSpPr>
          <p:cNvPr id="26" name="TextBox 25"/>
          <p:cNvSpPr txBox="1"/>
          <p:nvPr/>
        </p:nvSpPr>
        <p:spPr>
          <a:xfrm>
            <a:off x="7884368" y="4643844"/>
            <a:ext cx="216024" cy="369332"/>
          </a:xfrm>
          <a:prstGeom prst="rect">
            <a:avLst/>
          </a:prstGeom>
          <a:noFill/>
        </p:spPr>
        <p:txBody>
          <a:bodyPr wrap="square" rtlCol="0">
            <a:spAutoFit/>
          </a:bodyPr>
          <a:lstStyle/>
          <a:p>
            <a:r>
              <a:rPr lang="en-US" altLang="zh-CN" dirty="0"/>
              <a:t>1</a:t>
            </a:r>
            <a:endParaRPr lang="zh-CN" altLang="en-US" dirty="0"/>
          </a:p>
        </p:txBody>
      </p:sp>
      <p:sp>
        <p:nvSpPr>
          <p:cNvPr id="27" name="TextBox 26"/>
          <p:cNvSpPr txBox="1"/>
          <p:nvPr/>
        </p:nvSpPr>
        <p:spPr>
          <a:xfrm>
            <a:off x="6689952" y="4860368"/>
            <a:ext cx="720080" cy="369332"/>
          </a:xfrm>
          <a:prstGeom prst="rect">
            <a:avLst/>
          </a:prstGeom>
          <a:noFill/>
        </p:spPr>
        <p:txBody>
          <a:bodyPr wrap="square" rtlCol="0">
            <a:spAutoFit/>
          </a:bodyPr>
          <a:lstStyle/>
          <a:p>
            <a:r>
              <a:rPr lang="en-US" altLang="zh-CN" dirty="0"/>
              <a:t>1-q</a:t>
            </a:r>
            <a:endParaRPr lang="zh-CN" altLang="en-US" dirty="0"/>
          </a:p>
        </p:txBody>
      </p:sp>
      <p:sp>
        <p:nvSpPr>
          <p:cNvPr id="28" name="TextBox 27"/>
          <p:cNvSpPr txBox="1"/>
          <p:nvPr/>
        </p:nvSpPr>
        <p:spPr>
          <a:xfrm>
            <a:off x="6660232" y="3529056"/>
            <a:ext cx="720080" cy="369332"/>
          </a:xfrm>
          <a:prstGeom prst="rect">
            <a:avLst/>
          </a:prstGeom>
          <a:noFill/>
        </p:spPr>
        <p:txBody>
          <a:bodyPr wrap="square" rtlCol="0">
            <a:spAutoFit/>
          </a:bodyPr>
          <a:lstStyle/>
          <a:p>
            <a:r>
              <a:rPr lang="en-US" altLang="zh-CN" dirty="0"/>
              <a:t>1-p</a:t>
            </a:r>
            <a:endParaRPr lang="zh-CN" altLang="en-US" dirty="0"/>
          </a:p>
        </p:txBody>
      </p:sp>
      <p:sp>
        <p:nvSpPr>
          <p:cNvPr id="29" name="TextBox 28"/>
          <p:cNvSpPr txBox="1"/>
          <p:nvPr/>
        </p:nvSpPr>
        <p:spPr>
          <a:xfrm>
            <a:off x="6660232" y="3861048"/>
            <a:ext cx="720080" cy="369332"/>
          </a:xfrm>
          <a:prstGeom prst="rect">
            <a:avLst/>
          </a:prstGeom>
          <a:noFill/>
        </p:spPr>
        <p:txBody>
          <a:bodyPr wrap="square" rtlCol="0">
            <a:spAutoFit/>
          </a:bodyPr>
          <a:lstStyle/>
          <a:p>
            <a:r>
              <a:rPr lang="en-US" altLang="zh-CN" dirty="0"/>
              <a:t>p</a:t>
            </a:r>
            <a:endParaRPr lang="zh-CN" altLang="en-US" dirty="0"/>
          </a:p>
        </p:txBody>
      </p:sp>
      <p:sp>
        <p:nvSpPr>
          <p:cNvPr id="30" name="TextBox 29"/>
          <p:cNvSpPr txBox="1"/>
          <p:nvPr/>
        </p:nvSpPr>
        <p:spPr>
          <a:xfrm>
            <a:off x="6651440" y="4464660"/>
            <a:ext cx="720080" cy="369332"/>
          </a:xfrm>
          <a:prstGeom prst="rect">
            <a:avLst/>
          </a:prstGeom>
          <a:noFill/>
        </p:spPr>
        <p:txBody>
          <a:bodyPr wrap="square" rtlCol="0">
            <a:spAutoFit/>
          </a:bodyPr>
          <a:lstStyle/>
          <a:p>
            <a:r>
              <a:rPr lang="en-US" altLang="zh-CN" dirty="0"/>
              <a:t>q</a:t>
            </a:r>
            <a:endParaRPr lang="zh-CN" altLang="en-US" dirty="0"/>
          </a:p>
        </p:txBody>
      </p:sp>
      <p:sp>
        <p:nvSpPr>
          <p:cNvPr id="31" name="TextBox 30"/>
          <p:cNvSpPr txBox="1"/>
          <p:nvPr/>
        </p:nvSpPr>
        <p:spPr>
          <a:xfrm>
            <a:off x="5796136" y="3284984"/>
            <a:ext cx="720080" cy="369332"/>
          </a:xfrm>
          <a:prstGeom prst="rect">
            <a:avLst/>
          </a:prstGeom>
          <a:noFill/>
        </p:spPr>
        <p:txBody>
          <a:bodyPr wrap="square" rtlCol="0">
            <a:spAutoFit/>
          </a:bodyPr>
          <a:lstStyle/>
          <a:p>
            <a:r>
              <a:rPr lang="zh-CN" altLang="en-US" dirty="0"/>
              <a:t>信源</a:t>
            </a:r>
          </a:p>
        </p:txBody>
      </p:sp>
      <p:sp>
        <p:nvSpPr>
          <p:cNvPr id="32" name="TextBox 31"/>
          <p:cNvSpPr txBox="1"/>
          <p:nvPr/>
        </p:nvSpPr>
        <p:spPr>
          <a:xfrm>
            <a:off x="7596336" y="3284984"/>
            <a:ext cx="720080" cy="369332"/>
          </a:xfrm>
          <a:prstGeom prst="rect">
            <a:avLst/>
          </a:prstGeom>
          <a:noFill/>
        </p:spPr>
        <p:txBody>
          <a:bodyPr wrap="square" rtlCol="0">
            <a:spAutoFit/>
          </a:bodyPr>
          <a:lstStyle/>
          <a:p>
            <a:r>
              <a:rPr lang="zh-CN" altLang="en-US" dirty="0"/>
              <a:t>信宿</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信息量与不确定性消除的程度有关</a:t>
            </a:r>
            <a:endParaRPr lang="en-US" altLang="zh-CN"/>
          </a:p>
          <a:p>
            <a:endParaRPr lang="en-US" altLang="zh-CN" dirty="0"/>
          </a:p>
          <a:p>
            <a:r>
              <a:rPr lang="zh-CN" altLang="en-US" dirty="0"/>
              <a:t>不确定性就是随机性</a:t>
            </a:r>
            <a:r>
              <a:rPr lang="en-US" altLang="zh-CN" dirty="0"/>
              <a:t>—</a:t>
            </a:r>
            <a:r>
              <a:rPr lang="zh-CN" altLang="en-US" dirty="0"/>
              <a:t>概率论和随机过程测度不确定性的大小</a:t>
            </a:r>
            <a:endParaRPr lang="en-US" altLang="zh-CN" dirty="0"/>
          </a:p>
          <a:p>
            <a:pPr lvl="1"/>
            <a:r>
              <a:rPr lang="zh-CN" altLang="en-US" dirty="0"/>
              <a:t>例子：甲袋：</a:t>
            </a:r>
            <a:r>
              <a:rPr lang="en-US" altLang="zh-CN" dirty="0"/>
              <a:t>100</a:t>
            </a:r>
            <a:r>
              <a:rPr lang="zh-CN" altLang="en-US" dirty="0"/>
              <a:t>球（</a:t>
            </a:r>
            <a:r>
              <a:rPr lang="en-US" altLang="zh-CN" dirty="0"/>
              <a:t>50</a:t>
            </a:r>
            <a:r>
              <a:rPr lang="zh-CN" altLang="en-US" dirty="0"/>
              <a:t>红</a:t>
            </a:r>
            <a:r>
              <a:rPr lang="en-US" altLang="zh-CN" dirty="0"/>
              <a:t>+50</a:t>
            </a:r>
            <a:r>
              <a:rPr lang="zh-CN" altLang="en-US" dirty="0"/>
              <a:t>白）                       </a:t>
            </a:r>
            <a:endParaRPr lang="en-US" altLang="zh-CN" dirty="0"/>
          </a:p>
          <a:p>
            <a:pPr lvl="1">
              <a:buNone/>
            </a:pPr>
            <a:r>
              <a:rPr lang="en-US" altLang="zh-CN" dirty="0"/>
              <a:t>            </a:t>
            </a:r>
            <a:r>
              <a:rPr lang="zh-CN" altLang="en-US" dirty="0"/>
              <a:t>乙袋：</a:t>
            </a:r>
            <a:r>
              <a:rPr lang="en-US" altLang="zh-CN" dirty="0"/>
              <a:t>100</a:t>
            </a:r>
            <a:r>
              <a:rPr lang="zh-CN" altLang="en-US" dirty="0"/>
              <a:t>球（</a:t>
            </a:r>
            <a:r>
              <a:rPr lang="en-US" altLang="zh-CN" dirty="0"/>
              <a:t>25</a:t>
            </a:r>
            <a:r>
              <a:rPr lang="zh-CN" altLang="en-US" dirty="0"/>
              <a:t>红</a:t>
            </a:r>
            <a:r>
              <a:rPr lang="en-US" altLang="zh-CN" dirty="0"/>
              <a:t>+25</a:t>
            </a:r>
            <a:r>
              <a:rPr lang="zh-CN" altLang="en-US" dirty="0"/>
              <a:t>蓝</a:t>
            </a:r>
            <a:r>
              <a:rPr lang="en-US" altLang="zh-CN" dirty="0"/>
              <a:t>+25</a:t>
            </a:r>
            <a:r>
              <a:rPr lang="zh-CN" altLang="en-US" dirty="0"/>
              <a:t>绿</a:t>
            </a:r>
            <a:r>
              <a:rPr lang="en-US" altLang="zh-CN" dirty="0"/>
              <a:t>+25</a:t>
            </a:r>
            <a:r>
              <a:rPr lang="zh-CN" altLang="en-US" dirty="0"/>
              <a:t>白）</a:t>
            </a:r>
            <a:endParaRPr lang="en-US" altLang="zh-CN" dirty="0"/>
          </a:p>
          <a:p>
            <a:pPr lvl="1">
              <a:buNone/>
            </a:pPr>
            <a:r>
              <a:rPr lang="en-US" altLang="zh-CN" dirty="0"/>
              <a:t>   </a:t>
            </a:r>
            <a:r>
              <a:rPr lang="zh-CN" altLang="en-US" dirty="0"/>
              <a:t>问题：从甲袋和乙袋一次取出红球的不确定性那个大？</a:t>
            </a:r>
            <a:endParaRPr lang="en-US" altLang="zh-CN" dirty="0"/>
          </a:p>
          <a:p>
            <a:pPr lvl="1">
              <a:buNone/>
            </a:pPr>
            <a:r>
              <a:rPr lang="zh-CN" altLang="en-US" dirty="0"/>
              <a:t>（取出前的不确定性</a:t>
            </a:r>
            <a:r>
              <a:rPr lang="en-US" altLang="zh-CN" dirty="0"/>
              <a:t>, </a:t>
            </a:r>
            <a:r>
              <a:rPr lang="zh-CN" altLang="en-US" dirty="0"/>
              <a:t>取出后消除的不确定性）</a:t>
            </a:r>
          </a:p>
        </p:txBody>
      </p:sp>
      <p:sp>
        <p:nvSpPr>
          <p:cNvPr id="3" name="标题 2"/>
          <p:cNvSpPr>
            <a:spLocks noGrp="1"/>
          </p:cNvSpPr>
          <p:nvPr>
            <p:ph type="title"/>
          </p:nvPr>
        </p:nvSpPr>
        <p:spPr/>
        <p:txBody>
          <a:bodyPr/>
          <a:lstStyle/>
          <a:p>
            <a:r>
              <a:rPr lang="en-US" altLang="zh-CN" dirty="0"/>
              <a:t>1.3 </a:t>
            </a:r>
            <a:r>
              <a:rPr lang="zh-CN" altLang="en-US" dirty="0"/>
              <a:t>香农信息的度量</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a:t>
            </a:r>
            <a:r>
              <a:rPr lang="zh-CN" altLang="en-US" dirty="0"/>
              <a:t>）样本空间</a:t>
            </a:r>
            <a:endParaRPr lang="en-US" altLang="zh-CN" dirty="0"/>
          </a:p>
          <a:p>
            <a:pPr lvl="1"/>
            <a:r>
              <a:rPr lang="zh-CN" altLang="en-US" dirty="0"/>
              <a:t>某个事物各种可能出现的不同状态，即所有可能选择的消息的集合。</a:t>
            </a:r>
            <a:r>
              <a:rPr lang="en-US" altLang="zh-CN" dirty="0"/>
              <a:t>X=</a:t>
            </a:r>
          </a:p>
          <a:p>
            <a:r>
              <a:rPr lang="en-US" altLang="zh-CN" dirty="0"/>
              <a:t>2</a:t>
            </a:r>
            <a:r>
              <a:rPr lang="zh-CN" altLang="en-US" dirty="0"/>
              <a:t>）概率测度</a:t>
            </a:r>
            <a:endParaRPr lang="en-US" altLang="zh-CN" dirty="0"/>
          </a:p>
          <a:p>
            <a:pPr lvl="1"/>
            <a:r>
              <a:rPr lang="zh-CN" altLang="en-US" dirty="0"/>
              <a:t>在离散消息集合中，一个消息发生的概率（非负，总和为</a:t>
            </a:r>
            <a:r>
              <a:rPr lang="en-US" altLang="zh-CN" dirty="0"/>
              <a:t>1</a:t>
            </a:r>
            <a:r>
              <a:rPr lang="zh-CN" altLang="en-US" dirty="0"/>
              <a:t>）。</a:t>
            </a:r>
            <a:endParaRPr lang="en-US" altLang="zh-CN" dirty="0"/>
          </a:p>
          <a:p>
            <a:r>
              <a:rPr lang="en-US" altLang="zh-CN" dirty="0"/>
              <a:t>3</a:t>
            </a:r>
            <a:r>
              <a:rPr lang="zh-CN" altLang="en-US" dirty="0"/>
              <a:t>）概率空间</a:t>
            </a:r>
            <a:endParaRPr lang="en-US" altLang="zh-CN" dirty="0"/>
          </a:p>
          <a:p>
            <a:pPr lvl="1"/>
            <a:r>
              <a:rPr lang="zh-CN" altLang="en-US" dirty="0"/>
              <a:t>一个样本空间和它的概率测度称为一个概率空间。用</a:t>
            </a:r>
            <a:r>
              <a:rPr lang="en-US" altLang="zh-CN" dirty="0"/>
              <a:t>[X,P]</a:t>
            </a:r>
            <a:r>
              <a:rPr lang="zh-CN" altLang="en-US" dirty="0"/>
              <a:t>表示。</a:t>
            </a:r>
          </a:p>
        </p:txBody>
      </p:sp>
      <p:sp>
        <p:nvSpPr>
          <p:cNvPr id="3" name="标题 2"/>
          <p:cNvSpPr>
            <a:spLocks noGrp="1"/>
          </p:cNvSpPr>
          <p:nvPr>
            <p:ph type="title"/>
          </p:nvPr>
        </p:nvSpPr>
        <p:spPr/>
        <p:txBody>
          <a:bodyPr/>
          <a:lstStyle/>
          <a:p>
            <a:r>
              <a:rPr lang="en-US" altLang="zh-CN" dirty="0"/>
              <a:t>1.3 </a:t>
            </a:r>
            <a:r>
              <a:rPr lang="zh-CN" altLang="en-US" dirty="0"/>
              <a:t>香农信息的度量</a:t>
            </a:r>
          </a:p>
        </p:txBody>
      </p:sp>
      <p:pic>
        <p:nvPicPr>
          <p:cNvPr id="2050" name="Picture 2"/>
          <p:cNvPicPr>
            <a:picLocks noChangeAspect="1" noChangeArrowheads="1"/>
          </p:cNvPicPr>
          <p:nvPr/>
        </p:nvPicPr>
        <p:blipFill>
          <a:blip r:embed="rId2" cstate="print"/>
          <a:srcRect/>
          <a:stretch>
            <a:fillRect/>
          </a:stretch>
        </p:blipFill>
        <p:spPr bwMode="auto">
          <a:xfrm>
            <a:off x="1475656" y="5085184"/>
            <a:ext cx="6667500" cy="1123950"/>
          </a:xfrm>
          <a:prstGeom prst="rect">
            <a:avLst/>
          </a:prstGeom>
          <a:noFill/>
          <a:ln w="9525">
            <a:noFill/>
            <a:miter lim="800000"/>
            <a:headEnd/>
            <a:tailEnd/>
          </a:ln>
        </p:spPr>
      </p:pic>
      <p:pic>
        <p:nvPicPr>
          <p:cNvPr id="2052" name="Picture 4"/>
          <p:cNvPicPr>
            <a:picLocks noChangeAspect="1" noChangeArrowheads="1"/>
          </p:cNvPicPr>
          <p:nvPr/>
        </p:nvPicPr>
        <p:blipFill>
          <a:blip r:embed="rId3" cstate="print"/>
          <a:srcRect/>
          <a:stretch>
            <a:fillRect/>
          </a:stretch>
        </p:blipFill>
        <p:spPr bwMode="auto">
          <a:xfrm>
            <a:off x="2987824" y="2348880"/>
            <a:ext cx="1990725" cy="3524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lnSpcReduction="10000"/>
          </a:bodyPr>
          <a:lstStyle/>
          <a:p>
            <a:r>
              <a:rPr lang="en-US" altLang="zh-CN" dirty="0"/>
              <a:t>4</a:t>
            </a:r>
            <a:r>
              <a:rPr lang="zh-CN" altLang="en-US" dirty="0"/>
              <a:t>）自信息</a:t>
            </a:r>
            <a:endParaRPr lang="en-US" altLang="zh-CN" dirty="0"/>
          </a:p>
          <a:p>
            <a:pPr lvl="1"/>
            <a:r>
              <a:rPr lang="zh-CN" altLang="en-US" dirty="0"/>
              <a:t>对于接收者而言，样本空间</a:t>
            </a:r>
            <a:r>
              <a:rPr lang="en-US" altLang="zh-CN" dirty="0"/>
              <a:t>X</a:t>
            </a:r>
            <a:r>
              <a:rPr lang="zh-CN" altLang="en-US" dirty="0"/>
              <a:t>中的消息</a:t>
            </a:r>
            <a:r>
              <a:rPr lang="en-US" altLang="zh-CN" dirty="0" err="1">
                <a:latin typeface="+mj-lt"/>
              </a:rPr>
              <a:t>a</a:t>
            </a:r>
            <a:r>
              <a:rPr lang="en-US" altLang="zh-CN" baseline="-25000" dirty="0" err="1">
                <a:latin typeface="+mj-lt"/>
              </a:rPr>
              <a:t>i</a:t>
            </a:r>
            <a:r>
              <a:rPr lang="zh-CN" altLang="en-US" dirty="0">
                <a:latin typeface="Batang" pitchFamily="18" charset="-127"/>
              </a:rPr>
              <a:t>出现的不确定性与</a:t>
            </a:r>
            <a:r>
              <a:rPr lang="en-US" altLang="zh-CN" dirty="0" err="1"/>
              <a:t>a</a:t>
            </a:r>
            <a:r>
              <a:rPr lang="en-US" altLang="zh-CN" baseline="-25000" dirty="0" err="1"/>
              <a:t>i</a:t>
            </a:r>
            <a:r>
              <a:rPr lang="zh-CN" altLang="en-US" dirty="0">
                <a:latin typeface="Batang" pitchFamily="18" charset="-127"/>
              </a:rPr>
              <a:t>出现的概率</a:t>
            </a:r>
            <a:r>
              <a:rPr lang="en-US" altLang="zh-CN" dirty="0">
                <a:latin typeface="Batang" pitchFamily="18" charset="-127"/>
              </a:rPr>
              <a:t>p(</a:t>
            </a:r>
            <a:r>
              <a:rPr lang="en-US" altLang="zh-CN" dirty="0" err="1"/>
              <a:t>a</a:t>
            </a:r>
            <a:r>
              <a:rPr lang="en-US" altLang="zh-CN" baseline="-25000" dirty="0" err="1"/>
              <a:t>i</a:t>
            </a:r>
            <a:r>
              <a:rPr lang="en-US" altLang="zh-CN" dirty="0">
                <a:latin typeface="Batang" pitchFamily="18" charset="-127"/>
              </a:rPr>
              <a:t>)</a:t>
            </a:r>
            <a:r>
              <a:rPr lang="zh-CN" altLang="en-US" dirty="0">
                <a:latin typeface="Batang" pitchFamily="18" charset="-127"/>
              </a:rPr>
              <a:t>成反比</a:t>
            </a:r>
            <a:r>
              <a:rPr lang="en-US" altLang="zh-CN" dirty="0">
                <a:latin typeface="Batang" pitchFamily="18" charset="-127"/>
              </a:rPr>
              <a:t>,</a:t>
            </a:r>
          </a:p>
          <a:p>
            <a:pPr lvl="1"/>
            <a:r>
              <a:rPr lang="en-US" altLang="zh-CN" dirty="0">
                <a:latin typeface="Batang" pitchFamily="18" charset="-127"/>
              </a:rPr>
              <a:t>I(</a:t>
            </a:r>
            <a:r>
              <a:rPr lang="en-US" altLang="zh-CN" sz="2000" dirty="0" err="1"/>
              <a:t>a</a:t>
            </a:r>
            <a:r>
              <a:rPr lang="en-US" altLang="zh-CN" sz="2000" baseline="-25000" dirty="0" err="1"/>
              <a:t>i</a:t>
            </a:r>
            <a:r>
              <a:rPr lang="en-US" altLang="zh-CN" dirty="0">
                <a:latin typeface="Batang" pitchFamily="18" charset="-127"/>
              </a:rPr>
              <a:t>)=log{1/ p(</a:t>
            </a:r>
            <a:r>
              <a:rPr lang="en-US" altLang="zh-CN" dirty="0" err="1"/>
              <a:t>a</a:t>
            </a:r>
            <a:r>
              <a:rPr lang="en-US" altLang="zh-CN" baseline="-25000" dirty="0" err="1"/>
              <a:t>i</a:t>
            </a:r>
            <a:r>
              <a:rPr lang="en-US" altLang="zh-CN" dirty="0">
                <a:latin typeface="Batang" pitchFamily="18" charset="-127"/>
              </a:rPr>
              <a:t>)}=-</a:t>
            </a:r>
            <a:r>
              <a:rPr lang="en-US" altLang="zh-CN" dirty="0" err="1">
                <a:latin typeface="Batang" pitchFamily="18" charset="-127"/>
              </a:rPr>
              <a:t>logp</a:t>
            </a:r>
            <a:r>
              <a:rPr lang="en-US" altLang="zh-CN" dirty="0">
                <a:latin typeface="Batang" pitchFamily="18" charset="-127"/>
              </a:rPr>
              <a:t>(</a:t>
            </a:r>
            <a:r>
              <a:rPr lang="en-US" altLang="zh-CN" dirty="0" err="1"/>
              <a:t>a</a:t>
            </a:r>
            <a:r>
              <a:rPr lang="en-US" altLang="zh-CN" baseline="-25000" dirty="0" err="1"/>
              <a:t>i</a:t>
            </a:r>
            <a:r>
              <a:rPr lang="en-US" altLang="zh-CN" dirty="0">
                <a:latin typeface="Batang" pitchFamily="18" charset="-127"/>
              </a:rPr>
              <a:t>)</a:t>
            </a:r>
          </a:p>
          <a:p>
            <a:pPr>
              <a:buNone/>
            </a:pPr>
            <a:r>
              <a:rPr lang="en-US" altLang="zh-CN" baseline="-25000" dirty="0">
                <a:latin typeface="Batang" pitchFamily="18" charset="-127"/>
              </a:rPr>
              <a:t>I</a:t>
            </a:r>
          </a:p>
          <a:p>
            <a:r>
              <a:rPr lang="en-US" altLang="zh-CN" dirty="0"/>
              <a:t>5</a:t>
            </a:r>
            <a:r>
              <a:rPr lang="zh-CN" altLang="en-US" dirty="0"/>
              <a:t>）互信息 （</a:t>
            </a:r>
            <a:r>
              <a:rPr lang="en-US" altLang="zh-CN" dirty="0"/>
              <a:t>Mutual Information</a:t>
            </a:r>
            <a:r>
              <a:rPr lang="zh-CN" altLang="en-US" dirty="0"/>
              <a:t>）</a:t>
            </a:r>
            <a:endParaRPr lang="en-US" altLang="zh-CN" dirty="0"/>
          </a:p>
          <a:p>
            <a:pPr lvl="1"/>
            <a:r>
              <a:rPr lang="en-US" altLang="zh-CN" dirty="0" err="1"/>
              <a:t>a</a:t>
            </a:r>
            <a:r>
              <a:rPr lang="en-US" altLang="zh-CN" baseline="-25000" dirty="0" err="1"/>
              <a:t>i</a:t>
            </a:r>
            <a:r>
              <a:rPr lang="en-US" altLang="zh-CN" dirty="0"/>
              <a:t>-------&gt;b</a:t>
            </a:r>
            <a:r>
              <a:rPr lang="en-US" altLang="zh-CN" baseline="-25000" dirty="0"/>
              <a:t>i </a:t>
            </a:r>
            <a:r>
              <a:rPr lang="en-US" altLang="zh-CN" dirty="0"/>
              <a:t>: </a:t>
            </a:r>
            <a:r>
              <a:rPr lang="zh-CN" altLang="en-US" dirty="0"/>
              <a:t>由于信道可能的干扰，接收者接收到的</a:t>
            </a:r>
            <a:r>
              <a:rPr lang="en-US" altLang="zh-CN" dirty="0"/>
              <a:t>b</a:t>
            </a:r>
            <a:r>
              <a:rPr lang="en-US" altLang="zh-CN" baseline="-25000" dirty="0"/>
              <a:t>i</a:t>
            </a:r>
            <a:r>
              <a:rPr lang="zh-CN" altLang="en-US" dirty="0"/>
              <a:t>可能与</a:t>
            </a:r>
            <a:r>
              <a:rPr lang="en-US" altLang="zh-CN" dirty="0" err="1"/>
              <a:t>a</a:t>
            </a:r>
            <a:r>
              <a:rPr lang="en-US" altLang="zh-CN" baseline="-25000" dirty="0" err="1"/>
              <a:t>i</a:t>
            </a:r>
            <a:r>
              <a:rPr lang="zh-CN" altLang="en-US" dirty="0"/>
              <a:t>相同，也可能不同。</a:t>
            </a:r>
            <a:endParaRPr lang="en-US" altLang="zh-CN" dirty="0"/>
          </a:p>
          <a:p>
            <a:pPr lvl="1"/>
            <a:r>
              <a:rPr lang="zh-CN" altLang="en-US" dirty="0"/>
              <a:t>先验概率：</a:t>
            </a:r>
            <a:r>
              <a:rPr lang="en-US" altLang="zh-CN" dirty="0"/>
              <a:t>p(</a:t>
            </a:r>
            <a:r>
              <a:rPr lang="en-US" altLang="zh-CN" dirty="0" err="1"/>
              <a:t>a</a:t>
            </a:r>
            <a:r>
              <a:rPr lang="en-US" altLang="zh-CN" baseline="-25000" dirty="0" err="1"/>
              <a:t>i</a:t>
            </a:r>
            <a:r>
              <a:rPr lang="en-US" altLang="zh-CN" dirty="0"/>
              <a:t>);   </a:t>
            </a:r>
            <a:r>
              <a:rPr lang="zh-CN" altLang="en-US" dirty="0"/>
              <a:t>后验概率：</a:t>
            </a:r>
            <a:r>
              <a:rPr lang="en-US" altLang="zh-CN" dirty="0"/>
              <a:t>p(</a:t>
            </a:r>
            <a:r>
              <a:rPr lang="en-US" altLang="zh-CN" dirty="0" err="1"/>
              <a:t>a</a:t>
            </a:r>
            <a:r>
              <a:rPr lang="en-US" altLang="zh-CN" baseline="-25000" dirty="0" err="1"/>
              <a:t>i</a:t>
            </a:r>
            <a:r>
              <a:rPr lang="en-US" altLang="zh-CN" dirty="0"/>
              <a:t> |b</a:t>
            </a:r>
            <a:r>
              <a:rPr lang="en-US" altLang="zh-CN" baseline="-25000" dirty="0"/>
              <a:t>i</a:t>
            </a:r>
            <a:r>
              <a:rPr lang="en-US" altLang="zh-CN" dirty="0"/>
              <a:t>)</a:t>
            </a:r>
          </a:p>
          <a:p>
            <a:pPr lvl="1"/>
            <a:r>
              <a:rPr lang="zh-CN" altLang="en-US" dirty="0"/>
              <a:t>互信息：接收者在收到</a:t>
            </a:r>
            <a:r>
              <a:rPr lang="en-US" altLang="zh-CN" dirty="0"/>
              <a:t>b</a:t>
            </a:r>
            <a:r>
              <a:rPr lang="en-US" altLang="zh-CN" baseline="-25000" dirty="0"/>
              <a:t>i</a:t>
            </a:r>
            <a:r>
              <a:rPr lang="zh-CN" altLang="en-US" dirty="0"/>
              <a:t>后，获得的关于</a:t>
            </a:r>
            <a:r>
              <a:rPr lang="en-US" altLang="zh-CN" dirty="0" err="1"/>
              <a:t>a</a:t>
            </a:r>
            <a:r>
              <a:rPr lang="en-US" altLang="zh-CN" baseline="-25000" dirty="0" err="1"/>
              <a:t>i</a:t>
            </a:r>
            <a:r>
              <a:rPr lang="zh-CN" altLang="en-US" dirty="0"/>
              <a:t>的信息量</a:t>
            </a:r>
            <a:endParaRPr lang="en-US" altLang="zh-CN" dirty="0"/>
          </a:p>
          <a:p>
            <a:pPr lvl="1"/>
            <a:r>
              <a:rPr lang="en-US" altLang="zh-CN" dirty="0"/>
              <a:t>I (</a:t>
            </a:r>
            <a:r>
              <a:rPr lang="en-US" altLang="zh-CN" dirty="0" err="1"/>
              <a:t>a</a:t>
            </a:r>
            <a:r>
              <a:rPr lang="en-US" altLang="zh-CN" baseline="-25000" dirty="0" err="1"/>
              <a:t>i</a:t>
            </a:r>
            <a:r>
              <a:rPr lang="en-US" altLang="zh-CN" dirty="0" err="1"/>
              <a:t>;b</a:t>
            </a:r>
            <a:r>
              <a:rPr lang="en-US" altLang="zh-CN" baseline="-25000" dirty="0" err="1"/>
              <a:t>i</a:t>
            </a:r>
            <a:r>
              <a:rPr lang="en-US" altLang="zh-CN" dirty="0"/>
              <a:t>) =</a:t>
            </a:r>
            <a:r>
              <a:rPr lang="en-US" altLang="zh-CN" dirty="0">
                <a:latin typeface="Batang" pitchFamily="18" charset="-127"/>
              </a:rPr>
              <a:t>log{1/ p(</a:t>
            </a:r>
            <a:r>
              <a:rPr lang="en-US" altLang="zh-CN" dirty="0" err="1"/>
              <a:t>a</a:t>
            </a:r>
            <a:r>
              <a:rPr lang="en-US" altLang="zh-CN" baseline="-25000" dirty="0" err="1"/>
              <a:t>i</a:t>
            </a:r>
            <a:r>
              <a:rPr lang="en-US" altLang="zh-CN" dirty="0">
                <a:latin typeface="Batang" pitchFamily="18" charset="-127"/>
              </a:rPr>
              <a:t>)}–log{1/</a:t>
            </a:r>
            <a:r>
              <a:rPr lang="en-US" altLang="zh-CN" dirty="0"/>
              <a:t> p(</a:t>
            </a:r>
            <a:r>
              <a:rPr lang="en-US" altLang="zh-CN" dirty="0" err="1"/>
              <a:t>a</a:t>
            </a:r>
            <a:r>
              <a:rPr lang="en-US" altLang="zh-CN" baseline="-25000" dirty="0" err="1"/>
              <a:t>i</a:t>
            </a:r>
            <a:r>
              <a:rPr lang="en-US" altLang="zh-CN" dirty="0"/>
              <a:t> |b</a:t>
            </a:r>
            <a:r>
              <a:rPr lang="en-US" altLang="zh-CN" baseline="-25000" dirty="0"/>
              <a:t>i</a:t>
            </a:r>
            <a:r>
              <a:rPr lang="en-US" altLang="zh-CN" dirty="0"/>
              <a:t>)</a:t>
            </a:r>
            <a:r>
              <a:rPr lang="en-US" altLang="zh-CN" dirty="0">
                <a:latin typeface="Batang" pitchFamily="18" charset="-127"/>
              </a:rPr>
              <a:t>}</a:t>
            </a:r>
          </a:p>
          <a:p>
            <a:pPr lvl="1"/>
            <a:r>
              <a:rPr lang="en-US" altLang="zh-CN" dirty="0">
                <a:latin typeface="Batang" pitchFamily="18" charset="-127"/>
              </a:rPr>
              <a:t>           =log{</a:t>
            </a:r>
            <a:r>
              <a:rPr lang="en-US" altLang="zh-CN" dirty="0"/>
              <a:t>p(</a:t>
            </a:r>
            <a:r>
              <a:rPr lang="en-US" altLang="zh-CN" dirty="0" err="1"/>
              <a:t>a</a:t>
            </a:r>
            <a:r>
              <a:rPr lang="en-US" altLang="zh-CN" baseline="-25000" dirty="0" err="1"/>
              <a:t>i</a:t>
            </a:r>
            <a:r>
              <a:rPr lang="en-US" altLang="zh-CN" dirty="0"/>
              <a:t> |b</a:t>
            </a:r>
            <a:r>
              <a:rPr lang="en-US" altLang="zh-CN" baseline="-25000" dirty="0"/>
              <a:t>i</a:t>
            </a:r>
            <a:r>
              <a:rPr lang="en-US" altLang="zh-CN" dirty="0"/>
              <a:t>)/p(</a:t>
            </a:r>
            <a:r>
              <a:rPr lang="en-US" altLang="zh-CN" dirty="0" err="1"/>
              <a:t>a</a:t>
            </a:r>
            <a:r>
              <a:rPr lang="en-US" altLang="zh-CN" baseline="-25000" dirty="0" err="1"/>
              <a:t>i</a:t>
            </a:r>
            <a:r>
              <a:rPr lang="en-US" altLang="zh-CN" dirty="0"/>
              <a:t>)</a:t>
            </a:r>
            <a:r>
              <a:rPr lang="en-US" altLang="zh-CN" dirty="0">
                <a:latin typeface="Batang" pitchFamily="18" charset="-127"/>
              </a:rPr>
              <a:t>}</a:t>
            </a:r>
          </a:p>
          <a:p>
            <a:pPr lvl="1"/>
            <a:r>
              <a:rPr lang="zh-CN" altLang="en-US" dirty="0">
                <a:latin typeface="Batang" pitchFamily="18" charset="-127"/>
              </a:rPr>
              <a:t>如果</a:t>
            </a:r>
            <a:r>
              <a:rPr lang="en-US" altLang="zh-CN" dirty="0" err="1"/>
              <a:t>a</a:t>
            </a:r>
            <a:r>
              <a:rPr lang="en-US" altLang="zh-CN" baseline="-25000" dirty="0" err="1"/>
              <a:t>i</a:t>
            </a:r>
            <a:r>
              <a:rPr lang="en-US" altLang="zh-CN" dirty="0"/>
              <a:t> =</a:t>
            </a:r>
            <a:r>
              <a:rPr lang="en-US" altLang="zh-CN" baseline="-25000" dirty="0"/>
              <a:t> </a:t>
            </a:r>
            <a:r>
              <a:rPr lang="en-US" altLang="zh-CN" dirty="0"/>
              <a:t>b</a:t>
            </a:r>
            <a:r>
              <a:rPr lang="en-US" altLang="zh-CN" baseline="-25000" dirty="0"/>
              <a:t>i</a:t>
            </a:r>
            <a:r>
              <a:rPr lang="zh-CN" altLang="en-US" baseline="-25000" dirty="0"/>
              <a:t>，</a:t>
            </a:r>
            <a:r>
              <a:rPr lang="en-US" altLang="zh-CN" dirty="0"/>
              <a:t> I (</a:t>
            </a:r>
            <a:r>
              <a:rPr lang="en-US" altLang="zh-CN" dirty="0" err="1"/>
              <a:t>a</a:t>
            </a:r>
            <a:r>
              <a:rPr lang="en-US" altLang="zh-CN" baseline="-25000" dirty="0" err="1"/>
              <a:t>i</a:t>
            </a:r>
            <a:r>
              <a:rPr lang="en-US" altLang="zh-CN" dirty="0" err="1"/>
              <a:t>;b</a:t>
            </a:r>
            <a:r>
              <a:rPr lang="en-US" altLang="zh-CN" baseline="-25000" dirty="0" err="1"/>
              <a:t>i</a:t>
            </a:r>
            <a:r>
              <a:rPr lang="en-US" altLang="zh-CN" dirty="0"/>
              <a:t>) =</a:t>
            </a:r>
            <a:r>
              <a:rPr lang="zh-CN" altLang="en-US" dirty="0"/>
              <a:t>？</a:t>
            </a:r>
          </a:p>
        </p:txBody>
      </p:sp>
      <p:sp>
        <p:nvSpPr>
          <p:cNvPr id="3" name="标题 2"/>
          <p:cNvSpPr>
            <a:spLocks noGrp="1"/>
          </p:cNvSpPr>
          <p:nvPr>
            <p:ph type="title"/>
          </p:nvPr>
        </p:nvSpPr>
        <p:spPr/>
        <p:txBody>
          <a:bodyPr/>
          <a:lstStyle/>
          <a:p>
            <a:r>
              <a:rPr lang="en-US" altLang="zh-CN" dirty="0"/>
              <a:t>1.3 </a:t>
            </a:r>
            <a:r>
              <a:rPr lang="zh-CN" altLang="en-US" dirty="0"/>
              <a:t>香农信息的度量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3"/>
          <p:cNvSpPr>
            <a:spLocks noGrp="1" noChangeArrowheads="1"/>
          </p:cNvSpPr>
          <p:nvPr>
            <p:ph idx="1"/>
          </p:nvPr>
        </p:nvSpPr>
        <p:spPr>
          <a:xfrm>
            <a:off x="539750" y="1557338"/>
            <a:ext cx="8093075" cy="4319587"/>
          </a:xfrm>
        </p:spPr>
        <p:txBody>
          <a:bodyPr>
            <a:normAutofit fontScale="92500" lnSpcReduction="10000"/>
          </a:bodyPr>
          <a:lstStyle/>
          <a:p>
            <a:pPr>
              <a:lnSpc>
                <a:spcPct val="90000"/>
              </a:lnSpc>
            </a:pPr>
            <a:r>
              <a:rPr lang="zh-CN" altLang="en-US" dirty="0"/>
              <a:t>本课程将介绍信息科学的</a:t>
            </a:r>
            <a:r>
              <a:rPr lang="zh-CN" altLang="en-US" u="sng" dirty="0">
                <a:solidFill>
                  <a:srgbClr val="FF0000"/>
                </a:solidFill>
              </a:rPr>
              <a:t>基础理论</a:t>
            </a:r>
            <a:r>
              <a:rPr lang="zh-CN" altLang="en-US" dirty="0"/>
              <a:t>和</a:t>
            </a:r>
            <a:r>
              <a:rPr lang="zh-CN" altLang="en-US" u="sng" dirty="0">
                <a:solidFill>
                  <a:srgbClr val="FF0000"/>
                </a:solidFill>
              </a:rPr>
              <a:t>基本方法</a:t>
            </a:r>
            <a:r>
              <a:rPr lang="zh-CN" altLang="en-US" dirty="0"/>
              <a:t>，课程将基于一个通讯系统的抽象数学模型进行展开，课程的数学基础为概率论。整个课程可分为</a:t>
            </a:r>
            <a:r>
              <a:rPr lang="zh-CN" altLang="en-US" u="sng" dirty="0">
                <a:solidFill>
                  <a:srgbClr val="FF0000"/>
                </a:solidFill>
              </a:rPr>
              <a:t>信息理论</a:t>
            </a:r>
            <a:r>
              <a:rPr lang="zh-CN" altLang="en-US" dirty="0"/>
              <a:t>和</a:t>
            </a:r>
            <a:r>
              <a:rPr lang="zh-CN" altLang="en-US" u="sng" dirty="0">
                <a:solidFill>
                  <a:srgbClr val="FF0000"/>
                </a:solidFill>
              </a:rPr>
              <a:t>编码技术</a:t>
            </a:r>
            <a:r>
              <a:rPr lang="zh-CN" altLang="en-US" dirty="0"/>
              <a:t>两部分组成。</a:t>
            </a:r>
          </a:p>
          <a:p>
            <a:pPr>
              <a:lnSpc>
                <a:spcPct val="90000"/>
              </a:lnSpc>
            </a:pPr>
            <a:r>
              <a:rPr kumimoji="1" lang="zh-CN" altLang="en-US" dirty="0"/>
              <a:t>本课程以概率论为基础，数学推导较多，教学时主要把注意力集中到</a:t>
            </a:r>
            <a:r>
              <a:rPr kumimoji="1" lang="zh-CN" altLang="en-US" u="sng" dirty="0">
                <a:solidFill>
                  <a:srgbClr val="FF0000"/>
                </a:solidFill>
              </a:rPr>
              <a:t>概念的理解</a:t>
            </a:r>
            <a:r>
              <a:rPr kumimoji="1" lang="zh-CN" altLang="en-US" dirty="0"/>
              <a:t>上，不过分追求数学细节的推导。学习时一定要从始至终注意基本概念的理解，不断加深概念的把握。学习时注意理解各个概念的</a:t>
            </a:r>
            <a:r>
              <a:rPr kumimoji="1" lang="zh-CN" altLang="en-US" dirty="0">
                <a:solidFill>
                  <a:srgbClr val="FF0000"/>
                </a:solidFill>
              </a:rPr>
              <a:t>“用处”</a:t>
            </a:r>
            <a:r>
              <a:rPr kumimoji="1" lang="zh-CN" altLang="en-US" dirty="0"/>
              <a:t>，结合其他课程理解它的意义，而不要把它当作数学课来学习，提倡独立思考，注重思考在学习中的重要性。</a:t>
            </a:r>
          </a:p>
          <a:p>
            <a:pPr eaLnBrk="1" hangingPunct="1">
              <a:buFont typeface="Wingdings" pitchFamily="2" charset="2"/>
              <a:buNone/>
            </a:pPr>
            <a:endParaRPr lang="zh-CN" altLang="en-US" dirty="0"/>
          </a:p>
          <a:p>
            <a:pPr lvl="1" eaLnBrk="1" hangingPunct="1">
              <a:buFont typeface="Wingdings" pitchFamily="2" charset="2"/>
              <a:buNone/>
            </a:pPr>
            <a:r>
              <a:rPr lang="zh-CN" altLang="en-US" sz="2200" dirty="0"/>
              <a:t>   </a:t>
            </a:r>
            <a:endParaRPr lang="zh-CN" altLang="en-US" sz="2000" dirty="0"/>
          </a:p>
        </p:txBody>
      </p:sp>
      <p:sp>
        <p:nvSpPr>
          <p:cNvPr id="8197" name="Rectangle 2"/>
          <p:cNvSpPr>
            <a:spLocks noGrp="1" noChangeArrowheads="1"/>
          </p:cNvSpPr>
          <p:nvPr>
            <p:ph type="title"/>
          </p:nvPr>
        </p:nvSpPr>
        <p:spPr>
          <a:xfrm>
            <a:off x="536575" y="257175"/>
            <a:ext cx="6069013" cy="868363"/>
          </a:xfrm>
        </p:spPr>
        <p:txBody>
          <a:bodyPr/>
          <a:lstStyle/>
          <a:p>
            <a:pPr eaLnBrk="1" hangingPunct="1"/>
            <a:r>
              <a:rPr lang="zh-CN" altLang="en-US" sz="3800" dirty="0"/>
              <a:t>课程的简单介绍</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lnSpcReduction="10000"/>
          </a:bodyPr>
          <a:lstStyle/>
          <a:p>
            <a:r>
              <a:rPr lang="en-US" altLang="zh-CN" dirty="0"/>
              <a:t>6</a:t>
            </a:r>
            <a:r>
              <a:rPr lang="zh-CN" altLang="en-US" dirty="0"/>
              <a:t>）香农信息定义的优缺点</a:t>
            </a:r>
            <a:endParaRPr lang="en-US" altLang="zh-CN" dirty="0"/>
          </a:p>
          <a:p>
            <a:r>
              <a:rPr lang="zh-CN" altLang="en-US" dirty="0"/>
              <a:t>优点</a:t>
            </a:r>
            <a:r>
              <a:rPr lang="zh-CN" altLang="en-US" dirty="0">
                <a:sym typeface="Wingdings" pitchFamily="2" charset="2"/>
              </a:rPr>
              <a:t>（</a:t>
            </a:r>
            <a:r>
              <a:rPr lang="en-US" altLang="zh-CN" dirty="0">
                <a:sym typeface="Wingdings" pitchFamily="2" charset="2"/>
              </a:rPr>
              <a:t>1</a:t>
            </a:r>
            <a:r>
              <a:rPr lang="zh-CN" altLang="en-US" dirty="0">
                <a:sym typeface="Wingdings" pitchFamily="2" charset="2"/>
              </a:rPr>
              <a:t>）有明确的数学模型和定量计算；</a:t>
            </a:r>
            <a:endParaRPr lang="en-US" altLang="zh-CN" dirty="0">
              <a:sym typeface="Wingdings" pitchFamily="2" charset="2"/>
            </a:endParaRPr>
          </a:p>
          <a:p>
            <a:r>
              <a:rPr lang="en-US" altLang="zh-CN" dirty="0">
                <a:sym typeface="Wingdings" pitchFamily="2" charset="2"/>
              </a:rPr>
              <a:t>      </a:t>
            </a:r>
            <a:r>
              <a:rPr lang="zh-CN" altLang="en-US" dirty="0">
                <a:sym typeface="Wingdings" pitchFamily="2" charset="2"/>
              </a:rPr>
              <a:t>（</a:t>
            </a:r>
            <a:r>
              <a:rPr lang="en-US" altLang="zh-CN" dirty="0">
                <a:sym typeface="Wingdings" pitchFamily="2" charset="2"/>
              </a:rPr>
              <a:t>2</a:t>
            </a:r>
            <a:r>
              <a:rPr lang="zh-CN" altLang="en-US" dirty="0">
                <a:sym typeface="Wingdings" pitchFamily="2" charset="2"/>
              </a:rPr>
              <a:t>）与人们关于信息的直观感觉一致； </a:t>
            </a:r>
            <a:endParaRPr lang="en-US" altLang="zh-CN" dirty="0">
              <a:sym typeface="Wingdings" pitchFamily="2" charset="2"/>
            </a:endParaRPr>
          </a:p>
          <a:p>
            <a:pPr lvl="6"/>
            <a:r>
              <a:rPr lang="zh-CN" altLang="en-US" dirty="0">
                <a:sym typeface="Wingdings" pitchFamily="2" charset="2"/>
              </a:rPr>
              <a:t>必然事件信息量为</a:t>
            </a:r>
            <a:r>
              <a:rPr lang="en-US" altLang="zh-CN" dirty="0">
                <a:sym typeface="Wingdings" pitchFamily="2" charset="2"/>
              </a:rPr>
              <a:t>0</a:t>
            </a:r>
            <a:r>
              <a:rPr lang="zh-CN" altLang="en-US" dirty="0">
                <a:sym typeface="Wingdings" pitchFamily="2" charset="2"/>
              </a:rPr>
              <a:t>；事件发生概率越小，发生时包含的信息量越大。</a:t>
            </a:r>
            <a:endParaRPr lang="en-US" altLang="zh-CN" dirty="0">
              <a:sym typeface="Wingdings" pitchFamily="2" charset="2"/>
            </a:endParaRPr>
          </a:p>
          <a:p>
            <a:pPr lvl="6"/>
            <a:endParaRPr lang="en-US" altLang="zh-CN" dirty="0">
              <a:sym typeface="Wingdings" pitchFamily="2" charset="2"/>
            </a:endParaRPr>
          </a:p>
          <a:p>
            <a:pPr lvl="6"/>
            <a:endParaRPr lang="en-US" altLang="zh-CN" dirty="0">
              <a:sym typeface="Wingdings" pitchFamily="2" charset="2"/>
            </a:endParaRPr>
          </a:p>
          <a:p>
            <a:pPr lvl="6">
              <a:buNone/>
            </a:pPr>
            <a:endParaRPr lang="en-US" altLang="zh-CN" dirty="0">
              <a:sym typeface="Wingdings" pitchFamily="2" charset="2"/>
            </a:endParaRPr>
          </a:p>
          <a:p>
            <a:pPr lvl="4">
              <a:buNone/>
            </a:pPr>
            <a:endParaRPr lang="en-US" altLang="zh-CN" sz="2900" dirty="0">
              <a:sym typeface="Wingdings" pitchFamily="2" charset="2"/>
            </a:endParaRPr>
          </a:p>
          <a:p>
            <a:pPr lvl="4">
              <a:buNone/>
            </a:pPr>
            <a:r>
              <a:rPr lang="zh-CN" altLang="en-US" sz="2900" dirty="0">
                <a:sym typeface="Wingdings" pitchFamily="2" charset="2"/>
              </a:rPr>
              <a:t>（</a:t>
            </a:r>
            <a:r>
              <a:rPr lang="en-US" altLang="zh-CN" sz="2900" dirty="0">
                <a:sym typeface="Wingdings" pitchFamily="2" charset="2"/>
              </a:rPr>
              <a:t>3</a:t>
            </a:r>
            <a:r>
              <a:rPr lang="zh-CN" altLang="en-US" sz="2900" dirty="0">
                <a:sym typeface="Wingdings" pitchFamily="2" charset="2"/>
              </a:rPr>
              <a:t>）排除了对信息的某些主观上的含义；</a:t>
            </a:r>
            <a:endParaRPr lang="en-US" altLang="zh-CN" sz="2900" dirty="0">
              <a:sym typeface="Wingdings" pitchFamily="2" charset="2"/>
            </a:endParaRPr>
          </a:p>
          <a:p>
            <a:pPr lvl="1">
              <a:buNone/>
            </a:pPr>
            <a:r>
              <a:rPr lang="zh-CN" altLang="en-US" sz="2700" dirty="0">
                <a:sym typeface="Wingdings" pitchFamily="2" charset="2"/>
              </a:rPr>
              <a:t>缺点 （</a:t>
            </a:r>
            <a:r>
              <a:rPr lang="en-US" altLang="zh-CN" sz="2700" dirty="0">
                <a:sym typeface="Wingdings" pitchFamily="2" charset="2"/>
              </a:rPr>
              <a:t>1</a:t>
            </a:r>
            <a:r>
              <a:rPr lang="zh-CN" altLang="en-US" sz="2700" dirty="0">
                <a:sym typeface="Wingdings" pitchFamily="2" charset="2"/>
              </a:rPr>
              <a:t>）有时候寻找合适概率模型困难；</a:t>
            </a:r>
            <a:endParaRPr lang="en-US" altLang="zh-CN" sz="2700" dirty="0">
              <a:sym typeface="Wingdings" pitchFamily="2" charset="2"/>
            </a:endParaRPr>
          </a:p>
          <a:p>
            <a:pPr lvl="1">
              <a:buNone/>
            </a:pPr>
            <a:r>
              <a:rPr lang="en-US" altLang="zh-CN" sz="2700" dirty="0">
                <a:sym typeface="Wingdings" pitchFamily="2" charset="2"/>
              </a:rPr>
              <a:t>       </a:t>
            </a:r>
            <a:r>
              <a:rPr lang="zh-CN" altLang="en-US" sz="2700" dirty="0">
                <a:sym typeface="Wingdings" pitchFamily="2" charset="2"/>
              </a:rPr>
              <a:t>（</a:t>
            </a:r>
            <a:r>
              <a:rPr lang="en-US" altLang="zh-CN" sz="2700" dirty="0">
                <a:sym typeface="Wingdings" pitchFamily="2" charset="2"/>
              </a:rPr>
              <a:t>2</a:t>
            </a:r>
            <a:r>
              <a:rPr lang="zh-CN" altLang="en-US" sz="2700" dirty="0">
                <a:sym typeface="Wingdings" pitchFamily="2" charset="2"/>
              </a:rPr>
              <a:t>）没考虑接收者的主观特性和主观意义，忽略了具体含义，用途、重要程度和引起的后果等因素；</a:t>
            </a:r>
            <a:endParaRPr lang="en-US" altLang="zh-CN" sz="2700" dirty="0">
              <a:sym typeface="Wingdings" pitchFamily="2" charset="2"/>
            </a:endParaRPr>
          </a:p>
        </p:txBody>
      </p:sp>
      <p:sp>
        <p:nvSpPr>
          <p:cNvPr id="3" name="标题 2"/>
          <p:cNvSpPr>
            <a:spLocks noGrp="1"/>
          </p:cNvSpPr>
          <p:nvPr>
            <p:ph type="title"/>
          </p:nvPr>
        </p:nvSpPr>
        <p:spPr/>
        <p:txBody>
          <a:bodyPr/>
          <a:lstStyle/>
          <a:p>
            <a:r>
              <a:rPr lang="en-US" altLang="zh-CN" dirty="0"/>
              <a:t>1.3 </a:t>
            </a:r>
            <a:r>
              <a:rPr lang="zh-CN" altLang="en-US" dirty="0"/>
              <a:t>香农信息的度量</a:t>
            </a:r>
          </a:p>
        </p:txBody>
      </p:sp>
      <p:pic>
        <p:nvPicPr>
          <p:cNvPr id="3075" name="Picture 3"/>
          <p:cNvPicPr>
            <a:picLocks noChangeAspect="1" noChangeArrowheads="1"/>
          </p:cNvPicPr>
          <p:nvPr/>
        </p:nvPicPr>
        <p:blipFill>
          <a:blip r:embed="rId2" cstate="print"/>
          <a:srcRect/>
          <a:stretch>
            <a:fillRect/>
          </a:stretch>
        </p:blipFill>
        <p:spPr bwMode="auto">
          <a:xfrm>
            <a:off x="4283968" y="3038630"/>
            <a:ext cx="2304256" cy="528059"/>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a:stretch>
            <a:fillRect/>
          </a:stretch>
        </p:blipFill>
        <p:spPr bwMode="auto">
          <a:xfrm>
            <a:off x="2347753" y="3110638"/>
            <a:ext cx="928103" cy="288032"/>
          </a:xfrm>
          <a:prstGeom prst="rect">
            <a:avLst/>
          </a:prstGeom>
          <a:noFill/>
          <a:ln w="9525">
            <a:noFill/>
            <a:miter lim="800000"/>
            <a:headEnd/>
            <a:tailEnd/>
          </a:ln>
        </p:spPr>
      </p:pic>
      <p:cxnSp>
        <p:nvCxnSpPr>
          <p:cNvPr id="8" name="直接箭头连接符 7"/>
          <p:cNvCxnSpPr/>
          <p:nvPr/>
        </p:nvCxnSpPr>
        <p:spPr>
          <a:xfrm>
            <a:off x="3347864" y="3254654"/>
            <a:ext cx="720080"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pic>
        <p:nvPicPr>
          <p:cNvPr id="3077" name="Picture 5"/>
          <p:cNvPicPr>
            <a:picLocks noChangeAspect="1" noChangeArrowheads="1"/>
          </p:cNvPicPr>
          <p:nvPr/>
        </p:nvPicPr>
        <p:blipFill>
          <a:blip r:embed="rId4" cstate="print"/>
          <a:srcRect/>
          <a:stretch>
            <a:fillRect/>
          </a:stretch>
        </p:blipFill>
        <p:spPr bwMode="auto">
          <a:xfrm>
            <a:off x="4283968" y="3542686"/>
            <a:ext cx="2232248" cy="534386"/>
          </a:xfrm>
          <a:prstGeom prst="rect">
            <a:avLst/>
          </a:prstGeom>
          <a:noFill/>
          <a:ln w="9525">
            <a:noFill/>
            <a:miter lim="800000"/>
            <a:headEnd/>
            <a:tailEnd/>
          </a:ln>
        </p:spPr>
      </p:pic>
      <p:pic>
        <p:nvPicPr>
          <p:cNvPr id="11" name="Picture 4"/>
          <p:cNvPicPr>
            <a:picLocks noChangeAspect="1" noChangeArrowheads="1"/>
          </p:cNvPicPr>
          <p:nvPr/>
        </p:nvPicPr>
        <p:blipFill>
          <a:blip r:embed="rId3" cstate="print"/>
          <a:srcRect/>
          <a:stretch>
            <a:fillRect/>
          </a:stretch>
        </p:blipFill>
        <p:spPr bwMode="auto">
          <a:xfrm>
            <a:off x="2339752" y="3542686"/>
            <a:ext cx="928103" cy="288032"/>
          </a:xfrm>
          <a:prstGeom prst="rect">
            <a:avLst/>
          </a:prstGeom>
          <a:noFill/>
          <a:ln w="9525">
            <a:noFill/>
            <a:miter lim="800000"/>
            <a:headEnd/>
            <a:tailEnd/>
          </a:ln>
        </p:spPr>
      </p:pic>
      <p:cxnSp>
        <p:nvCxnSpPr>
          <p:cNvPr id="12" name="直接箭头连接符 11"/>
          <p:cNvCxnSpPr/>
          <p:nvPr/>
        </p:nvCxnSpPr>
        <p:spPr>
          <a:xfrm>
            <a:off x="3347864" y="3686702"/>
            <a:ext cx="720080"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pic>
        <p:nvPicPr>
          <p:cNvPr id="3078" name="Picture 6"/>
          <p:cNvPicPr>
            <a:picLocks noChangeAspect="1" noChangeArrowheads="1"/>
          </p:cNvPicPr>
          <p:nvPr/>
        </p:nvPicPr>
        <p:blipFill>
          <a:blip r:embed="rId5" cstate="print"/>
          <a:srcRect/>
          <a:stretch>
            <a:fillRect/>
          </a:stretch>
        </p:blipFill>
        <p:spPr bwMode="auto">
          <a:xfrm>
            <a:off x="2907024" y="3569063"/>
            <a:ext cx="260500" cy="21602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r>
              <a:rPr lang="zh-CN" altLang="en-US" dirty="0"/>
              <a:t>信息是物质世界的三大支柱之一</a:t>
            </a:r>
            <a:endParaRPr lang="en-US" altLang="zh-CN" dirty="0"/>
          </a:p>
          <a:p>
            <a:pPr lvl="1"/>
            <a:r>
              <a:rPr lang="zh-CN" altLang="en-US" dirty="0"/>
              <a:t>物质、能量和信息</a:t>
            </a:r>
            <a:endParaRPr lang="en-US" altLang="zh-CN" dirty="0"/>
          </a:p>
          <a:p>
            <a:pPr lvl="1"/>
            <a:r>
              <a:rPr lang="zh-CN" altLang="en-US" dirty="0">
                <a:solidFill>
                  <a:srgbClr val="C00000"/>
                </a:solidFill>
              </a:rPr>
              <a:t>能量</a:t>
            </a:r>
            <a:r>
              <a:rPr lang="en-US" altLang="zh-CN" dirty="0">
                <a:sym typeface="Wingdings" pitchFamily="2" charset="2"/>
              </a:rPr>
              <a:t></a:t>
            </a:r>
            <a:r>
              <a:rPr lang="zh-CN" altLang="en-US" dirty="0">
                <a:solidFill>
                  <a:srgbClr val="C00000"/>
                </a:solidFill>
                <a:sym typeface="Wingdings" pitchFamily="2" charset="2"/>
              </a:rPr>
              <a:t>物质</a:t>
            </a:r>
            <a:r>
              <a:rPr lang="zh-CN" altLang="en-US" dirty="0">
                <a:sym typeface="Wingdings" pitchFamily="2" charset="2"/>
              </a:rPr>
              <a:t>永恒运动与相互作用</a:t>
            </a:r>
            <a:r>
              <a:rPr lang="en-US" altLang="zh-CN" dirty="0">
                <a:sym typeface="Wingdings" pitchFamily="2" charset="2"/>
              </a:rPr>
              <a:t></a:t>
            </a:r>
            <a:r>
              <a:rPr lang="zh-CN" altLang="en-US" dirty="0">
                <a:sym typeface="Wingdings" pitchFamily="2" charset="2"/>
              </a:rPr>
              <a:t>运动状态和方式（</a:t>
            </a:r>
            <a:r>
              <a:rPr lang="zh-CN" altLang="en-US" dirty="0">
                <a:solidFill>
                  <a:srgbClr val="C00000"/>
                </a:solidFill>
                <a:sym typeface="Wingdings" pitchFamily="2" charset="2"/>
              </a:rPr>
              <a:t>信息</a:t>
            </a:r>
            <a:r>
              <a:rPr lang="zh-CN" altLang="en-US" dirty="0">
                <a:sym typeface="Wingdings" pitchFamily="2" charset="2"/>
              </a:rPr>
              <a:t>）</a:t>
            </a:r>
            <a:endParaRPr lang="en-US" altLang="zh-CN" dirty="0">
              <a:sym typeface="Wingdings" pitchFamily="2" charset="2"/>
            </a:endParaRPr>
          </a:p>
          <a:p>
            <a:pPr lvl="1"/>
            <a:r>
              <a:rPr lang="zh-CN" altLang="en-US" dirty="0"/>
              <a:t>信息：</a:t>
            </a:r>
            <a:r>
              <a:rPr lang="zh-CN" altLang="en-US" u="sng" dirty="0">
                <a:latin typeface="隶书" pitchFamily="49" charset="-122"/>
                <a:ea typeface="隶书" pitchFamily="49" charset="-122"/>
              </a:rPr>
              <a:t>事物运动的状态和方式的自身显示</a:t>
            </a:r>
            <a:endParaRPr lang="en-US" altLang="zh-CN" u="sng" dirty="0">
              <a:latin typeface="隶书" pitchFamily="49" charset="-122"/>
              <a:ea typeface="隶书" pitchFamily="49" charset="-122"/>
            </a:endParaRPr>
          </a:p>
          <a:p>
            <a:pPr lvl="1"/>
            <a:r>
              <a:rPr lang="zh-CN" altLang="en-US" dirty="0"/>
              <a:t>信息源于物质世界的运动与相互作用，是普遍存在的</a:t>
            </a:r>
            <a:endParaRPr lang="en-US" altLang="zh-CN" dirty="0"/>
          </a:p>
          <a:p>
            <a:pPr lvl="1"/>
            <a:r>
              <a:rPr lang="zh-CN" altLang="en-US" dirty="0"/>
              <a:t>信息是物质的属性但非物质本身，具有相对独立性</a:t>
            </a:r>
            <a:endParaRPr lang="en-US" altLang="zh-CN" dirty="0"/>
          </a:p>
          <a:p>
            <a:pPr lvl="1"/>
            <a:r>
              <a:rPr lang="zh-CN" altLang="en-US" dirty="0"/>
              <a:t>信息的主要特征：</a:t>
            </a:r>
            <a:endParaRPr lang="en-US" altLang="zh-CN" dirty="0"/>
          </a:p>
          <a:p>
            <a:pPr lvl="2"/>
            <a:r>
              <a:rPr lang="zh-CN" altLang="en-US" dirty="0"/>
              <a:t>信息、物质和能量统一于事物一身</a:t>
            </a:r>
            <a:endParaRPr lang="en-US" altLang="zh-CN" dirty="0"/>
          </a:p>
          <a:p>
            <a:pPr lvl="2"/>
            <a:r>
              <a:rPr lang="zh-CN" altLang="en-US" dirty="0"/>
              <a:t>信息的存在具有普遍性，无限性、动态性、时效性和相对独立性</a:t>
            </a:r>
            <a:endParaRPr lang="en-US" altLang="zh-CN" dirty="0"/>
          </a:p>
          <a:p>
            <a:pPr lvl="2"/>
            <a:r>
              <a:rPr lang="zh-CN" altLang="en-US" dirty="0"/>
              <a:t>可传递、可转换、可扩散、可复制、可存储、可分割 </a:t>
            </a:r>
            <a:r>
              <a:rPr lang="en-US" altLang="zh-CN" dirty="0"/>
              <a:t>(</a:t>
            </a:r>
            <a:r>
              <a:rPr lang="zh-CN" altLang="en-US" dirty="0"/>
              <a:t>共享性</a:t>
            </a:r>
            <a:r>
              <a:rPr lang="en-US" altLang="zh-CN" dirty="0"/>
              <a:t>)</a:t>
            </a:r>
          </a:p>
          <a:p>
            <a:pPr lvl="2"/>
            <a:r>
              <a:rPr lang="zh-CN" altLang="en-US" dirty="0"/>
              <a:t>可度量性，不因认知而消失，也不因传递、复制和扩散而增加</a:t>
            </a:r>
          </a:p>
        </p:txBody>
      </p:sp>
      <p:sp>
        <p:nvSpPr>
          <p:cNvPr id="3" name="标题 2"/>
          <p:cNvSpPr>
            <a:spLocks noGrp="1"/>
          </p:cNvSpPr>
          <p:nvPr>
            <p:ph type="title"/>
          </p:nvPr>
        </p:nvSpPr>
        <p:spPr/>
        <p:txBody>
          <a:bodyPr/>
          <a:lstStyle/>
          <a:p>
            <a:r>
              <a:rPr lang="en-US" altLang="zh-CN" dirty="0"/>
              <a:t>1.4 </a:t>
            </a:r>
            <a:r>
              <a:rPr lang="zh-CN" altLang="en-US" dirty="0"/>
              <a:t>信息的广义概念</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语法、语义和语用信息</a:t>
            </a:r>
            <a:endParaRPr lang="en-US" altLang="zh-CN" dirty="0"/>
          </a:p>
          <a:p>
            <a:pPr lvl="1"/>
            <a:r>
              <a:rPr lang="zh-CN" altLang="en-US" dirty="0"/>
              <a:t>引入认识主体的一些约束条件</a:t>
            </a:r>
            <a:r>
              <a:rPr lang="en-US" altLang="zh-CN" dirty="0">
                <a:sym typeface="Wingdings" pitchFamily="2" charset="2"/>
              </a:rPr>
              <a:t></a:t>
            </a:r>
            <a:r>
              <a:rPr lang="zh-CN" altLang="en-US" dirty="0"/>
              <a:t>语法、语义和语用信息</a:t>
            </a:r>
            <a:endParaRPr lang="en-US" altLang="zh-CN" dirty="0"/>
          </a:p>
          <a:p>
            <a:pPr lvl="1"/>
            <a:r>
              <a:rPr lang="zh-CN" altLang="en-US" dirty="0"/>
              <a:t>语法信息</a:t>
            </a:r>
            <a:r>
              <a:rPr lang="en-US" altLang="zh-CN" dirty="0"/>
              <a:t>:</a:t>
            </a:r>
          </a:p>
          <a:p>
            <a:pPr lvl="2"/>
            <a:r>
              <a:rPr lang="zh-CN" altLang="en-US" dirty="0"/>
              <a:t>事物运动状态和状态改变的方式本身。不涉及状态的含义和效用。</a:t>
            </a:r>
            <a:endParaRPr lang="en-US" altLang="zh-CN" dirty="0"/>
          </a:p>
          <a:p>
            <a:pPr lvl="1"/>
            <a:r>
              <a:rPr lang="zh-CN" altLang="en-US" dirty="0"/>
              <a:t>语义信息：</a:t>
            </a:r>
            <a:endParaRPr lang="en-US" altLang="zh-CN" dirty="0"/>
          </a:p>
          <a:p>
            <a:pPr lvl="2"/>
            <a:r>
              <a:rPr lang="zh-CN" altLang="en-US" dirty="0"/>
              <a:t>事物运动状态和方式的具体含义；</a:t>
            </a:r>
            <a:endParaRPr lang="en-US" altLang="zh-CN" dirty="0"/>
          </a:p>
          <a:p>
            <a:pPr lvl="1"/>
            <a:r>
              <a:rPr lang="zh-CN" altLang="en-US" dirty="0"/>
              <a:t>语用信息：</a:t>
            </a:r>
            <a:endParaRPr lang="en-US" altLang="zh-CN" dirty="0"/>
          </a:p>
          <a:p>
            <a:pPr lvl="2"/>
            <a:r>
              <a:rPr lang="zh-CN" altLang="en-US" dirty="0"/>
              <a:t>事物运动状态和方式及其含义对观察者的效用；研究事物运动状态和方式与使用者的关系，即研究信息的主观价值。</a:t>
            </a:r>
          </a:p>
        </p:txBody>
      </p:sp>
      <p:sp>
        <p:nvSpPr>
          <p:cNvPr id="3" name="标题 2"/>
          <p:cNvSpPr>
            <a:spLocks noGrp="1"/>
          </p:cNvSpPr>
          <p:nvPr>
            <p:ph type="title"/>
          </p:nvPr>
        </p:nvSpPr>
        <p:spPr/>
        <p:txBody>
          <a:bodyPr/>
          <a:lstStyle/>
          <a:p>
            <a:r>
              <a:rPr lang="en-US" altLang="zh-CN" dirty="0"/>
              <a:t>1.4 </a:t>
            </a:r>
            <a:r>
              <a:rPr lang="zh-CN" altLang="en-US" dirty="0"/>
              <a:t>信息的广义概念</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对象</a:t>
            </a:r>
            <a:endParaRPr lang="en-US" altLang="zh-CN" dirty="0"/>
          </a:p>
          <a:p>
            <a:r>
              <a:rPr lang="zh-CN" altLang="en-US" dirty="0"/>
              <a:t>目的</a:t>
            </a:r>
            <a:endParaRPr lang="en-US" altLang="zh-CN" dirty="0"/>
          </a:p>
          <a:p>
            <a:r>
              <a:rPr lang="zh-CN" altLang="en-US" dirty="0"/>
              <a:t>内容</a:t>
            </a:r>
            <a:endParaRPr lang="en-US" altLang="zh-CN" dirty="0"/>
          </a:p>
          <a:p>
            <a:endParaRPr lang="en-US" altLang="zh-CN" dirty="0"/>
          </a:p>
          <a:p>
            <a:endParaRPr lang="zh-CN" altLang="en-US" dirty="0"/>
          </a:p>
        </p:txBody>
      </p:sp>
      <p:sp>
        <p:nvSpPr>
          <p:cNvPr id="3" name="标题 2"/>
          <p:cNvSpPr>
            <a:spLocks noGrp="1"/>
          </p:cNvSpPr>
          <p:nvPr>
            <p:ph type="title"/>
          </p:nvPr>
        </p:nvSpPr>
        <p:spPr/>
        <p:txBody>
          <a:bodyPr/>
          <a:lstStyle/>
          <a:p>
            <a:r>
              <a:rPr lang="en-US" altLang="zh-CN" dirty="0"/>
              <a:t>2.</a:t>
            </a:r>
            <a:r>
              <a:rPr lang="zh-CN" altLang="en-US" dirty="0"/>
              <a:t>信息论研究对象、目的和内容</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481328"/>
            <a:ext cx="8229600" cy="4900000"/>
          </a:xfrm>
        </p:spPr>
        <p:txBody>
          <a:bodyPr>
            <a:normAutofit fontScale="92500" lnSpcReduction="10000"/>
          </a:bodyPr>
          <a:lstStyle/>
          <a:p>
            <a:r>
              <a:rPr lang="zh-CN" altLang="en-US" dirty="0"/>
              <a:t>抽象的通信系统模型</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pPr lvl="1"/>
            <a:r>
              <a:rPr lang="zh-CN" altLang="en-US" sz="2000" dirty="0">
                <a:solidFill>
                  <a:srgbClr val="0070C0"/>
                </a:solidFill>
              </a:rPr>
              <a:t>信源</a:t>
            </a:r>
            <a:r>
              <a:rPr lang="zh-CN" altLang="en-US" sz="2000" dirty="0"/>
              <a:t>：产生消息和消息序列的来源；出现的消息具有随机性和不确定性，但有一定的规律性；</a:t>
            </a:r>
            <a:endParaRPr lang="en-US" altLang="zh-CN" sz="2000" dirty="0"/>
          </a:p>
          <a:p>
            <a:pPr lvl="1"/>
            <a:r>
              <a:rPr lang="zh-CN" altLang="en-US" sz="2000" dirty="0">
                <a:solidFill>
                  <a:srgbClr val="0070C0"/>
                </a:solidFill>
              </a:rPr>
              <a:t>编码器</a:t>
            </a:r>
            <a:r>
              <a:rPr lang="zh-CN" altLang="en-US" sz="2000" dirty="0"/>
              <a:t>：编码把消息变换成信号的措施；（编码的部件）</a:t>
            </a:r>
            <a:endParaRPr lang="en-US" altLang="zh-CN" sz="2000" dirty="0"/>
          </a:p>
          <a:p>
            <a:pPr lvl="1"/>
            <a:r>
              <a:rPr lang="zh-CN" altLang="en-US" sz="2000" dirty="0">
                <a:solidFill>
                  <a:srgbClr val="0070C0"/>
                </a:solidFill>
              </a:rPr>
              <a:t>信道</a:t>
            </a:r>
            <a:r>
              <a:rPr lang="zh-CN" altLang="en-US" sz="2000" dirty="0"/>
              <a:t>：消息传递的媒介或通道。</a:t>
            </a:r>
            <a:endParaRPr lang="en-US" altLang="zh-CN" sz="2000" dirty="0"/>
          </a:p>
          <a:p>
            <a:pPr lvl="1"/>
            <a:r>
              <a:rPr lang="zh-CN" altLang="en-US" sz="2000" dirty="0">
                <a:solidFill>
                  <a:srgbClr val="0070C0"/>
                </a:solidFill>
              </a:rPr>
              <a:t>译码器</a:t>
            </a:r>
            <a:r>
              <a:rPr lang="zh-CN" altLang="en-US" sz="2000" dirty="0"/>
              <a:t>：把信道输出的编码信号（叠加了干扰）进行反变换。包括信道译码器与信源译码器，甚至解密译码器。</a:t>
            </a:r>
            <a:endParaRPr lang="en-US" altLang="zh-CN" sz="2000" dirty="0"/>
          </a:p>
          <a:p>
            <a:pPr lvl="1"/>
            <a:r>
              <a:rPr lang="zh-CN" altLang="en-US" sz="2000" dirty="0">
                <a:solidFill>
                  <a:srgbClr val="0070C0"/>
                </a:solidFill>
              </a:rPr>
              <a:t>信宿</a:t>
            </a:r>
            <a:r>
              <a:rPr lang="zh-CN" altLang="en-US" sz="2000" dirty="0"/>
              <a:t>：消息传送的对象，即接收消息的一方。</a:t>
            </a:r>
            <a:endParaRPr lang="en-US" altLang="zh-CN" sz="2000" dirty="0"/>
          </a:p>
          <a:p>
            <a:pPr lvl="1"/>
            <a:r>
              <a:rPr lang="zh-CN" altLang="en-US" sz="2100" dirty="0">
                <a:solidFill>
                  <a:srgbClr val="0070C0"/>
                </a:solidFill>
              </a:rPr>
              <a:t>噪声</a:t>
            </a:r>
            <a:r>
              <a:rPr lang="zh-CN" altLang="en-US" sz="2100" dirty="0"/>
              <a:t>：</a:t>
            </a:r>
            <a:r>
              <a:rPr lang="zh-CN" altLang="en-US" sz="2000" dirty="0"/>
              <a:t>信道中的干扰。</a:t>
            </a:r>
            <a:endParaRPr lang="zh-CN" altLang="en-US" dirty="0"/>
          </a:p>
        </p:txBody>
      </p:sp>
      <p:sp>
        <p:nvSpPr>
          <p:cNvPr id="3" name="标题 2"/>
          <p:cNvSpPr>
            <a:spLocks noGrp="1"/>
          </p:cNvSpPr>
          <p:nvPr>
            <p:ph type="title"/>
          </p:nvPr>
        </p:nvSpPr>
        <p:spPr/>
        <p:txBody>
          <a:bodyPr/>
          <a:lstStyle/>
          <a:p>
            <a:r>
              <a:rPr lang="en-US" altLang="zh-CN" dirty="0"/>
              <a:t>2.1 </a:t>
            </a:r>
            <a:r>
              <a:rPr lang="zh-CN" altLang="en-US" dirty="0"/>
              <a:t>信息论研究对象</a:t>
            </a:r>
          </a:p>
        </p:txBody>
      </p:sp>
      <p:sp>
        <p:nvSpPr>
          <p:cNvPr id="4" name="圆角矩形 3"/>
          <p:cNvSpPr/>
          <p:nvPr/>
        </p:nvSpPr>
        <p:spPr>
          <a:xfrm>
            <a:off x="971600" y="2069640"/>
            <a:ext cx="50405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信源</a:t>
            </a:r>
          </a:p>
        </p:txBody>
      </p:sp>
      <p:sp>
        <p:nvSpPr>
          <p:cNvPr id="5" name="圆角矩形 4"/>
          <p:cNvSpPr/>
          <p:nvPr/>
        </p:nvSpPr>
        <p:spPr>
          <a:xfrm>
            <a:off x="3779912" y="2148768"/>
            <a:ext cx="108012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信道</a:t>
            </a:r>
          </a:p>
        </p:txBody>
      </p:sp>
      <p:sp>
        <p:nvSpPr>
          <p:cNvPr id="6" name="圆角矩形 5"/>
          <p:cNvSpPr/>
          <p:nvPr/>
        </p:nvSpPr>
        <p:spPr>
          <a:xfrm>
            <a:off x="7380312" y="2069640"/>
            <a:ext cx="50405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信宿</a:t>
            </a:r>
          </a:p>
        </p:txBody>
      </p:sp>
      <p:cxnSp>
        <p:nvCxnSpPr>
          <p:cNvPr id="7" name="直接箭头连接符 6"/>
          <p:cNvCxnSpPr>
            <a:stCxn id="4" idx="3"/>
          </p:cNvCxnSpPr>
          <p:nvPr/>
        </p:nvCxnSpPr>
        <p:spPr>
          <a:xfrm>
            <a:off x="1475656" y="2393676"/>
            <a:ext cx="864096"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9" name="TextBox 8"/>
          <p:cNvSpPr txBox="1"/>
          <p:nvPr/>
        </p:nvSpPr>
        <p:spPr>
          <a:xfrm>
            <a:off x="1547664" y="2104308"/>
            <a:ext cx="720080" cy="307777"/>
          </a:xfrm>
          <a:prstGeom prst="rect">
            <a:avLst/>
          </a:prstGeom>
          <a:noFill/>
        </p:spPr>
        <p:txBody>
          <a:bodyPr wrap="square" rtlCol="0">
            <a:spAutoFit/>
          </a:bodyPr>
          <a:lstStyle/>
          <a:p>
            <a:r>
              <a:rPr lang="zh-CN" altLang="en-US" sz="1400" dirty="0"/>
              <a:t>消息</a:t>
            </a:r>
          </a:p>
        </p:txBody>
      </p:sp>
      <p:sp>
        <p:nvSpPr>
          <p:cNvPr id="11" name="TextBox 10"/>
          <p:cNvSpPr txBox="1"/>
          <p:nvPr/>
        </p:nvSpPr>
        <p:spPr>
          <a:xfrm>
            <a:off x="971600" y="2861728"/>
            <a:ext cx="1512168" cy="369332"/>
          </a:xfrm>
          <a:prstGeom prst="rect">
            <a:avLst/>
          </a:prstGeom>
          <a:noFill/>
        </p:spPr>
        <p:txBody>
          <a:bodyPr wrap="square" rtlCol="0">
            <a:spAutoFit/>
          </a:bodyPr>
          <a:lstStyle/>
          <a:p>
            <a:r>
              <a:rPr lang="zh-CN" altLang="en-US" dirty="0"/>
              <a:t>（发送者）</a:t>
            </a:r>
          </a:p>
        </p:txBody>
      </p:sp>
      <p:sp>
        <p:nvSpPr>
          <p:cNvPr id="12" name="TextBox 11"/>
          <p:cNvSpPr txBox="1"/>
          <p:nvPr/>
        </p:nvSpPr>
        <p:spPr>
          <a:xfrm>
            <a:off x="6588224" y="2861728"/>
            <a:ext cx="1512168" cy="369332"/>
          </a:xfrm>
          <a:prstGeom prst="rect">
            <a:avLst/>
          </a:prstGeom>
          <a:noFill/>
        </p:spPr>
        <p:txBody>
          <a:bodyPr wrap="square" rtlCol="0">
            <a:spAutoFit/>
          </a:bodyPr>
          <a:lstStyle/>
          <a:p>
            <a:r>
              <a:rPr lang="zh-CN" altLang="en-US" dirty="0"/>
              <a:t>（接收者）</a:t>
            </a:r>
          </a:p>
        </p:txBody>
      </p:sp>
      <p:sp>
        <p:nvSpPr>
          <p:cNvPr id="17" name="圆角矩形 16"/>
          <p:cNvSpPr/>
          <p:nvPr/>
        </p:nvSpPr>
        <p:spPr>
          <a:xfrm>
            <a:off x="2361112" y="1927296"/>
            <a:ext cx="504056" cy="9448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编码器</a:t>
            </a:r>
          </a:p>
        </p:txBody>
      </p:sp>
      <p:cxnSp>
        <p:nvCxnSpPr>
          <p:cNvPr id="18" name="直接箭头连接符 17"/>
          <p:cNvCxnSpPr/>
          <p:nvPr/>
        </p:nvCxnSpPr>
        <p:spPr>
          <a:xfrm>
            <a:off x="2915816" y="2392840"/>
            <a:ext cx="864096"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2" name="圆角矩形 21"/>
          <p:cNvSpPr/>
          <p:nvPr/>
        </p:nvSpPr>
        <p:spPr>
          <a:xfrm>
            <a:off x="5968200" y="1923952"/>
            <a:ext cx="504056" cy="9448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译码器</a:t>
            </a:r>
          </a:p>
        </p:txBody>
      </p:sp>
      <p:cxnSp>
        <p:nvCxnSpPr>
          <p:cNvPr id="23" name="直接箭头连接符 22"/>
          <p:cNvCxnSpPr/>
          <p:nvPr/>
        </p:nvCxnSpPr>
        <p:spPr>
          <a:xfrm>
            <a:off x="4860032" y="2394512"/>
            <a:ext cx="1106496"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24" name="直接箭头连接符 23"/>
          <p:cNvCxnSpPr/>
          <p:nvPr/>
        </p:nvCxnSpPr>
        <p:spPr>
          <a:xfrm>
            <a:off x="6516216" y="2392840"/>
            <a:ext cx="864096"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25" name="圆角矩形 24"/>
          <p:cNvSpPr/>
          <p:nvPr/>
        </p:nvSpPr>
        <p:spPr>
          <a:xfrm>
            <a:off x="3681528" y="3284984"/>
            <a:ext cx="129614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t>噪声源</a:t>
            </a:r>
          </a:p>
        </p:txBody>
      </p:sp>
      <p:sp>
        <p:nvSpPr>
          <p:cNvPr id="28" name="TextBox 27"/>
          <p:cNvSpPr txBox="1"/>
          <p:nvPr/>
        </p:nvSpPr>
        <p:spPr>
          <a:xfrm>
            <a:off x="2987824" y="2104808"/>
            <a:ext cx="720080" cy="307777"/>
          </a:xfrm>
          <a:prstGeom prst="rect">
            <a:avLst/>
          </a:prstGeom>
          <a:noFill/>
        </p:spPr>
        <p:txBody>
          <a:bodyPr wrap="square" rtlCol="0">
            <a:spAutoFit/>
          </a:bodyPr>
          <a:lstStyle/>
          <a:p>
            <a:r>
              <a:rPr lang="zh-CN" altLang="en-US" sz="1400" dirty="0"/>
              <a:t>信号</a:t>
            </a:r>
          </a:p>
        </p:txBody>
      </p:sp>
      <p:sp>
        <p:nvSpPr>
          <p:cNvPr id="29" name="TextBox 28"/>
          <p:cNvSpPr txBox="1"/>
          <p:nvPr/>
        </p:nvSpPr>
        <p:spPr>
          <a:xfrm>
            <a:off x="4798488" y="2104808"/>
            <a:ext cx="1152128" cy="307777"/>
          </a:xfrm>
          <a:prstGeom prst="rect">
            <a:avLst/>
          </a:prstGeom>
          <a:noFill/>
        </p:spPr>
        <p:txBody>
          <a:bodyPr wrap="square" rtlCol="0">
            <a:spAutoFit/>
          </a:bodyPr>
          <a:lstStyle/>
          <a:p>
            <a:r>
              <a:rPr lang="zh-CN" altLang="en-US" sz="1400" dirty="0"/>
              <a:t>信号</a:t>
            </a:r>
            <a:r>
              <a:rPr lang="en-US" altLang="zh-CN" sz="1400" dirty="0"/>
              <a:t>+</a:t>
            </a:r>
            <a:r>
              <a:rPr lang="zh-CN" altLang="en-US" sz="1400" dirty="0"/>
              <a:t>干扰</a:t>
            </a:r>
          </a:p>
        </p:txBody>
      </p:sp>
      <p:sp>
        <p:nvSpPr>
          <p:cNvPr id="30" name="TextBox 29"/>
          <p:cNvSpPr txBox="1"/>
          <p:nvPr/>
        </p:nvSpPr>
        <p:spPr>
          <a:xfrm>
            <a:off x="6588224" y="2095527"/>
            <a:ext cx="720080" cy="307777"/>
          </a:xfrm>
          <a:prstGeom prst="rect">
            <a:avLst/>
          </a:prstGeom>
          <a:noFill/>
        </p:spPr>
        <p:txBody>
          <a:bodyPr wrap="square" rtlCol="0">
            <a:spAutoFit/>
          </a:bodyPr>
          <a:lstStyle/>
          <a:p>
            <a:r>
              <a:rPr lang="zh-CN" altLang="en-US" sz="1400" dirty="0"/>
              <a:t>消息</a:t>
            </a:r>
          </a:p>
        </p:txBody>
      </p:sp>
      <p:sp>
        <p:nvSpPr>
          <p:cNvPr id="31" name="TextBox 30"/>
          <p:cNvSpPr txBox="1"/>
          <p:nvPr/>
        </p:nvSpPr>
        <p:spPr>
          <a:xfrm>
            <a:off x="4427984" y="2789720"/>
            <a:ext cx="1512168" cy="369332"/>
          </a:xfrm>
          <a:prstGeom prst="rect">
            <a:avLst/>
          </a:prstGeom>
          <a:noFill/>
        </p:spPr>
        <p:txBody>
          <a:bodyPr wrap="square" rtlCol="0">
            <a:spAutoFit/>
          </a:bodyPr>
          <a:lstStyle/>
          <a:p>
            <a:r>
              <a:rPr lang="zh-CN" altLang="en-US" dirty="0"/>
              <a:t>信号</a:t>
            </a:r>
            <a:r>
              <a:rPr lang="en-US" altLang="zh-CN" dirty="0"/>
              <a:t>+</a:t>
            </a:r>
            <a:r>
              <a:rPr lang="zh-CN" altLang="en-US" dirty="0"/>
              <a:t>干扰</a:t>
            </a:r>
          </a:p>
        </p:txBody>
      </p:sp>
      <p:cxnSp>
        <p:nvCxnSpPr>
          <p:cNvPr id="42" name="直接箭头连接符 41"/>
          <p:cNvCxnSpPr/>
          <p:nvPr/>
        </p:nvCxnSpPr>
        <p:spPr>
          <a:xfrm flipV="1">
            <a:off x="4329600" y="2673752"/>
            <a:ext cx="0" cy="57606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信源 </a:t>
            </a:r>
            <a:r>
              <a:rPr lang="en-US" altLang="zh-CN" dirty="0"/>
              <a:t>Information source</a:t>
            </a:r>
          </a:p>
          <a:p>
            <a:pPr lvl="1"/>
            <a:r>
              <a:rPr lang="zh-CN" altLang="en-US" dirty="0"/>
              <a:t>离散信源和连续信源</a:t>
            </a:r>
          </a:p>
          <a:p>
            <a:pPr lvl="1"/>
            <a:r>
              <a:rPr lang="zh-CN" altLang="en-US" dirty="0"/>
              <a:t>无记忆信源和有记忆信源</a:t>
            </a:r>
          </a:p>
          <a:p>
            <a:pPr lvl="1"/>
            <a:r>
              <a:rPr lang="zh-CN" altLang="en-US" dirty="0"/>
              <a:t>核心问题：信源的消息中所包含的信息量以及信息如何度量</a:t>
            </a:r>
            <a:endParaRPr lang="en-US" altLang="zh-CN" dirty="0"/>
          </a:p>
          <a:p>
            <a:endParaRPr lang="zh-CN" altLang="en-US" dirty="0"/>
          </a:p>
        </p:txBody>
      </p:sp>
      <p:sp>
        <p:nvSpPr>
          <p:cNvPr id="3" name="标题 2"/>
          <p:cNvSpPr>
            <a:spLocks noGrp="1"/>
          </p:cNvSpPr>
          <p:nvPr>
            <p:ph type="title"/>
          </p:nvPr>
        </p:nvSpPr>
        <p:spPr/>
        <p:txBody>
          <a:bodyPr/>
          <a:lstStyle/>
          <a:p>
            <a:r>
              <a:rPr lang="en-US" altLang="zh-CN" dirty="0"/>
              <a:t>2.1 </a:t>
            </a:r>
            <a:r>
              <a:rPr lang="zh-CN" altLang="en-US" dirty="0"/>
              <a:t>信息论研究对象</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编码器</a:t>
            </a:r>
            <a:endParaRPr lang="en-US" altLang="zh-CN" dirty="0"/>
          </a:p>
          <a:p>
            <a:pPr lvl="1"/>
            <a:r>
              <a:rPr lang="zh-CN" altLang="en-US" sz="2400" dirty="0"/>
              <a:t>编码其的功能把消息变成适合信道传输的信号：</a:t>
            </a:r>
          </a:p>
          <a:p>
            <a:pPr lvl="1"/>
            <a:r>
              <a:rPr lang="zh-CN" altLang="en-US" sz="2400" dirty="0">
                <a:solidFill>
                  <a:srgbClr val="00B0F0"/>
                </a:solidFill>
              </a:rPr>
              <a:t>信源编码器</a:t>
            </a:r>
            <a:r>
              <a:rPr lang="zh-CN" altLang="en-US" sz="2400" dirty="0"/>
              <a:t> （</a:t>
            </a:r>
            <a:r>
              <a:rPr lang="en-US" altLang="zh-CN" sz="2400" dirty="0"/>
              <a:t>source encoder</a:t>
            </a:r>
            <a:r>
              <a:rPr lang="zh-CN" altLang="en-US" sz="2400" dirty="0"/>
              <a:t>）：将信源消息变成符号，目的提高传输的有效性。最常见的电报系统的莫尔斯电码，原则常见消息用短的码字表示。</a:t>
            </a:r>
          </a:p>
          <a:p>
            <a:pPr lvl="1"/>
            <a:r>
              <a:rPr lang="zh-CN" altLang="en-US" sz="2400" dirty="0">
                <a:solidFill>
                  <a:srgbClr val="00B0F0"/>
                </a:solidFill>
              </a:rPr>
              <a:t>信道编码器</a:t>
            </a:r>
            <a:r>
              <a:rPr lang="zh-CN" altLang="en-US" sz="2400" dirty="0"/>
              <a:t>（</a:t>
            </a:r>
            <a:r>
              <a:rPr lang="en-US" altLang="zh-CN" sz="2400" dirty="0"/>
              <a:t>channel encoder</a:t>
            </a:r>
            <a:r>
              <a:rPr lang="zh-CN" altLang="en-US" sz="2400" dirty="0"/>
              <a:t>）：给信源编码符号增加冗余符号，提高传输的可靠性。</a:t>
            </a:r>
          </a:p>
          <a:p>
            <a:pPr lvl="1"/>
            <a:r>
              <a:rPr lang="zh-CN" altLang="en-US" sz="2400" dirty="0">
                <a:solidFill>
                  <a:srgbClr val="00B0F0"/>
                </a:solidFill>
              </a:rPr>
              <a:t>调制器</a:t>
            </a:r>
            <a:r>
              <a:rPr lang="zh-CN" altLang="en-US" sz="2400" dirty="0"/>
              <a:t>（</a:t>
            </a:r>
            <a:r>
              <a:rPr lang="en-US" altLang="zh-CN" sz="2400" dirty="0"/>
              <a:t>modulator</a:t>
            </a:r>
            <a:r>
              <a:rPr lang="zh-CN" altLang="en-US" sz="2400" dirty="0"/>
              <a:t>）：将编码器输出符号变成适合信道传输的信号，提高传输的效率，比如声音不变成电信号传输的距离很近。</a:t>
            </a:r>
          </a:p>
          <a:p>
            <a:endParaRPr lang="zh-CN" altLang="en-US" dirty="0"/>
          </a:p>
        </p:txBody>
      </p:sp>
      <p:sp>
        <p:nvSpPr>
          <p:cNvPr id="3" name="标题 2"/>
          <p:cNvSpPr>
            <a:spLocks noGrp="1"/>
          </p:cNvSpPr>
          <p:nvPr>
            <p:ph type="title"/>
          </p:nvPr>
        </p:nvSpPr>
        <p:spPr/>
        <p:txBody>
          <a:bodyPr/>
          <a:lstStyle/>
          <a:p>
            <a:r>
              <a:rPr lang="en-US" altLang="zh-CN" dirty="0"/>
              <a:t>2.1 </a:t>
            </a:r>
            <a:r>
              <a:rPr lang="zh-CN" altLang="en-US" dirty="0"/>
              <a:t>信息论研究对象</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信道</a:t>
            </a:r>
            <a:endParaRPr lang="en-US" altLang="zh-CN" dirty="0"/>
          </a:p>
          <a:p>
            <a:pPr lvl="1"/>
            <a:r>
              <a:rPr lang="zh-CN" altLang="en-US" dirty="0"/>
              <a:t>狭义信道 具体的物理信道，与介质相关</a:t>
            </a:r>
          </a:p>
          <a:p>
            <a:pPr lvl="1"/>
            <a:r>
              <a:rPr lang="zh-CN" altLang="en-US" dirty="0"/>
              <a:t>广义信道  一种逻辑关系或者通道  比如，</a:t>
            </a:r>
            <a:r>
              <a:rPr lang="en-US" altLang="zh-CN" dirty="0"/>
              <a:t>y=</a:t>
            </a:r>
            <a:r>
              <a:rPr lang="en-US" altLang="zh-CN" dirty="0" err="1"/>
              <a:t>x+k</a:t>
            </a:r>
            <a:r>
              <a:rPr lang="en-US" altLang="zh-CN" dirty="0"/>
              <a:t>  k={1,2} x=[1..5].</a:t>
            </a:r>
            <a:endParaRPr lang="zh-CN" altLang="en-US" dirty="0"/>
          </a:p>
          <a:p>
            <a:pPr lvl="1"/>
            <a:r>
              <a:rPr lang="zh-CN" altLang="en-US" dirty="0"/>
              <a:t>无噪声信道和有噪信道</a:t>
            </a:r>
          </a:p>
          <a:p>
            <a:pPr lvl="1"/>
            <a:r>
              <a:rPr lang="en-US" altLang="zh-CN" dirty="0"/>
              <a:t>AWGN</a:t>
            </a:r>
            <a:r>
              <a:rPr lang="zh-CN" altLang="en-US" dirty="0"/>
              <a:t>信道 ：加性高斯白噪声信道</a:t>
            </a:r>
          </a:p>
          <a:p>
            <a:endParaRPr lang="zh-CN" altLang="en-US" dirty="0"/>
          </a:p>
        </p:txBody>
      </p:sp>
      <p:sp>
        <p:nvSpPr>
          <p:cNvPr id="3" name="标题 2"/>
          <p:cNvSpPr>
            <a:spLocks noGrp="1"/>
          </p:cNvSpPr>
          <p:nvPr>
            <p:ph type="title"/>
          </p:nvPr>
        </p:nvSpPr>
        <p:spPr/>
        <p:txBody>
          <a:bodyPr/>
          <a:lstStyle/>
          <a:p>
            <a:r>
              <a:rPr lang="en-US" altLang="zh-CN" dirty="0"/>
              <a:t>2.1 </a:t>
            </a:r>
            <a:r>
              <a:rPr lang="zh-CN" altLang="en-US" dirty="0"/>
              <a:t>信息论研究对象</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译码器</a:t>
            </a:r>
            <a:endParaRPr lang="en-US" altLang="zh-CN" dirty="0"/>
          </a:p>
          <a:p>
            <a:pPr lvl="1"/>
            <a:r>
              <a:rPr lang="zh-CN" altLang="en-US" dirty="0"/>
              <a:t>功能是从信号中恢复消息，包括</a:t>
            </a:r>
          </a:p>
          <a:p>
            <a:pPr lvl="2"/>
            <a:r>
              <a:rPr lang="zh-CN" altLang="en-US" dirty="0"/>
              <a:t>解调器</a:t>
            </a:r>
          </a:p>
          <a:p>
            <a:pPr lvl="2"/>
            <a:r>
              <a:rPr lang="zh-CN" altLang="en-US" dirty="0"/>
              <a:t>信道译码器</a:t>
            </a:r>
          </a:p>
          <a:p>
            <a:pPr lvl="2"/>
            <a:r>
              <a:rPr lang="zh-CN" altLang="en-US" dirty="0"/>
              <a:t>信源译码器</a:t>
            </a:r>
          </a:p>
          <a:p>
            <a:pPr lvl="1"/>
            <a:r>
              <a:rPr lang="zh-CN" altLang="en-US" dirty="0"/>
              <a:t>是编码的逆变换</a:t>
            </a:r>
          </a:p>
          <a:p>
            <a:endParaRPr lang="zh-CN" altLang="en-US" dirty="0"/>
          </a:p>
        </p:txBody>
      </p:sp>
      <p:sp>
        <p:nvSpPr>
          <p:cNvPr id="3" name="标题 2"/>
          <p:cNvSpPr>
            <a:spLocks noGrp="1"/>
          </p:cNvSpPr>
          <p:nvPr>
            <p:ph type="title"/>
          </p:nvPr>
        </p:nvSpPr>
        <p:spPr/>
        <p:txBody>
          <a:bodyPr/>
          <a:lstStyle/>
          <a:p>
            <a:r>
              <a:rPr lang="en-US" altLang="zh-CN" dirty="0"/>
              <a:t>2.1 </a:t>
            </a:r>
            <a:r>
              <a:rPr lang="zh-CN" altLang="en-US" dirty="0"/>
              <a:t>信息论研究对象</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endParaRPr lang="zh-CN" altLang="en-US" dirty="0"/>
          </a:p>
        </p:txBody>
      </p:sp>
      <p:sp>
        <p:nvSpPr>
          <p:cNvPr id="3" name="标题 2"/>
          <p:cNvSpPr>
            <a:spLocks noGrp="1"/>
          </p:cNvSpPr>
          <p:nvPr>
            <p:ph type="title"/>
          </p:nvPr>
        </p:nvSpPr>
        <p:spPr/>
        <p:txBody>
          <a:bodyPr/>
          <a:lstStyle/>
          <a:p>
            <a:r>
              <a:rPr lang="en-US" altLang="zh-CN" dirty="0"/>
              <a:t>2.1 </a:t>
            </a:r>
            <a:r>
              <a:rPr lang="zh-CN" altLang="en-US" dirty="0"/>
              <a:t>信息论研究目的</a:t>
            </a:r>
          </a:p>
        </p:txBody>
      </p:sp>
      <p:pic>
        <p:nvPicPr>
          <p:cNvPr id="4" name="Picture 2" descr="图1"/>
          <p:cNvPicPr>
            <a:picLocks noChangeAspect="1" noChangeArrowheads="1"/>
          </p:cNvPicPr>
          <p:nvPr/>
        </p:nvPicPr>
        <p:blipFill>
          <a:blip r:embed="rId2" cstate="print"/>
          <a:srcRect/>
          <a:stretch>
            <a:fillRect/>
          </a:stretch>
        </p:blipFill>
        <p:spPr bwMode="auto">
          <a:xfrm>
            <a:off x="467544" y="1484784"/>
            <a:ext cx="8353425" cy="3400425"/>
          </a:xfrm>
          <a:prstGeom prst="rect">
            <a:avLst/>
          </a:prstGeom>
          <a:noFill/>
          <a:ln w="9525">
            <a:noFill/>
            <a:miter lim="800000"/>
            <a:headEnd/>
            <a:tailEnd/>
          </a:ln>
          <a:effectLst/>
        </p:spPr>
      </p:pic>
      <p:sp>
        <p:nvSpPr>
          <p:cNvPr id="5" name="矩形 4"/>
          <p:cNvSpPr/>
          <p:nvPr/>
        </p:nvSpPr>
        <p:spPr>
          <a:xfrm>
            <a:off x="395536" y="4941168"/>
            <a:ext cx="8424936" cy="1015663"/>
          </a:xfrm>
          <a:prstGeom prst="rect">
            <a:avLst/>
          </a:prstGeom>
        </p:spPr>
        <p:txBody>
          <a:bodyPr wrap="square">
            <a:spAutoFit/>
          </a:bodyPr>
          <a:lstStyle/>
          <a:p>
            <a:r>
              <a:rPr lang="en-US" altLang="zh-CN" sz="2000" b="1" dirty="0"/>
              <a:t>1.</a:t>
            </a:r>
            <a:r>
              <a:rPr lang="zh-CN" altLang="en-US" sz="2000" b="1" dirty="0"/>
              <a:t>提高信息系统的</a:t>
            </a:r>
            <a:r>
              <a:rPr lang="zh-CN" altLang="en-US" sz="2000" b="1" dirty="0">
                <a:solidFill>
                  <a:srgbClr val="FF0000"/>
                </a:solidFill>
              </a:rPr>
              <a:t>可靠性、有效性、保密性和认证性</a:t>
            </a:r>
            <a:r>
              <a:rPr lang="zh-CN" altLang="en-US" sz="2000" b="1" dirty="0"/>
              <a:t>以便达到系统最优化。</a:t>
            </a:r>
            <a:endParaRPr lang="en-US" altLang="zh-CN" sz="2000" b="1" dirty="0"/>
          </a:p>
          <a:p>
            <a:r>
              <a:rPr lang="en-US" altLang="zh-CN" sz="2000" b="1" dirty="0"/>
              <a:t>2.</a:t>
            </a:r>
            <a:r>
              <a:rPr lang="zh-CN" altLang="en-US" sz="2000" b="1" dirty="0"/>
              <a:t>信息传输系统模型根据信息传输要求和目的灵活可变。原则：突出关键功能模块，其余多模块合并 。</a:t>
            </a:r>
            <a:endParaRPr lang="zh-CN"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idx="1"/>
          </p:nvPr>
        </p:nvSpPr>
        <p:spPr>
          <a:xfrm>
            <a:off x="611188" y="1628775"/>
            <a:ext cx="7989887" cy="4465638"/>
          </a:xfrm>
        </p:spPr>
        <p:txBody>
          <a:bodyPr/>
          <a:lstStyle/>
          <a:p>
            <a:pPr eaLnBrk="1" hangingPunct="1">
              <a:buFont typeface="Wingdings" pitchFamily="2" charset="2"/>
              <a:buNone/>
              <a:defRPr/>
            </a:pPr>
            <a:r>
              <a:rPr lang="en-US" altLang="zh-CN" dirty="0"/>
              <a:t>3. </a:t>
            </a:r>
            <a:r>
              <a:rPr lang="zh-CN" altLang="en-US" dirty="0"/>
              <a:t>课程内容</a:t>
            </a:r>
            <a:endParaRPr lang="en-US" altLang="zh-CN" dirty="0"/>
          </a:p>
          <a:p>
            <a:pPr lvl="1">
              <a:buNone/>
              <a:defRPr/>
            </a:pPr>
            <a:r>
              <a:rPr lang="en-US" altLang="zh-CN" dirty="0"/>
              <a:t>  </a:t>
            </a:r>
            <a:r>
              <a:rPr lang="zh-CN" altLang="zh-CN" dirty="0">
                <a:solidFill>
                  <a:srgbClr val="0070C0"/>
                </a:solidFill>
              </a:rPr>
              <a:t>离散信源及其信息测度</a:t>
            </a:r>
            <a:endParaRPr lang="en-US" altLang="zh-CN" dirty="0">
              <a:solidFill>
                <a:srgbClr val="0070C0"/>
              </a:solidFill>
            </a:endParaRPr>
          </a:p>
          <a:p>
            <a:pPr lvl="1">
              <a:buNone/>
              <a:defRPr/>
            </a:pPr>
            <a:r>
              <a:rPr lang="en-US" altLang="zh-CN" dirty="0">
                <a:solidFill>
                  <a:srgbClr val="0070C0"/>
                </a:solidFill>
              </a:rPr>
              <a:t>  </a:t>
            </a:r>
            <a:r>
              <a:rPr lang="zh-CN" altLang="zh-CN" dirty="0">
                <a:solidFill>
                  <a:srgbClr val="0070C0"/>
                </a:solidFill>
              </a:rPr>
              <a:t>离散信道及其信道容量</a:t>
            </a:r>
            <a:endParaRPr lang="en-US" altLang="zh-CN" dirty="0">
              <a:solidFill>
                <a:srgbClr val="0070C0"/>
              </a:solidFill>
            </a:endParaRPr>
          </a:p>
          <a:p>
            <a:pPr lvl="1">
              <a:buNone/>
              <a:defRPr/>
            </a:pPr>
            <a:r>
              <a:rPr lang="en-US" altLang="zh-CN" dirty="0">
                <a:solidFill>
                  <a:srgbClr val="0070C0"/>
                </a:solidFill>
              </a:rPr>
              <a:t>  </a:t>
            </a:r>
            <a:r>
              <a:rPr lang="zh-CN" altLang="zh-CN" dirty="0">
                <a:solidFill>
                  <a:srgbClr val="0070C0"/>
                </a:solidFill>
              </a:rPr>
              <a:t>无失真信源编码</a:t>
            </a:r>
            <a:r>
              <a:rPr lang="zh-CN" altLang="en-US" dirty="0">
                <a:solidFill>
                  <a:srgbClr val="0070C0"/>
                </a:solidFill>
              </a:rPr>
              <a:t>理论与方法</a:t>
            </a:r>
            <a:endParaRPr lang="en-US" altLang="zh-CN" dirty="0">
              <a:solidFill>
                <a:srgbClr val="0070C0"/>
              </a:solidFill>
            </a:endParaRPr>
          </a:p>
          <a:p>
            <a:pPr lvl="1">
              <a:buNone/>
              <a:defRPr/>
            </a:pPr>
            <a:r>
              <a:rPr lang="en-US" altLang="zh-CN" dirty="0">
                <a:solidFill>
                  <a:srgbClr val="0070C0"/>
                </a:solidFill>
              </a:rPr>
              <a:t>  </a:t>
            </a:r>
            <a:r>
              <a:rPr lang="zh-CN" altLang="zh-CN" dirty="0">
                <a:solidFill>
                  <a:srgbClr val="0070C0"/>
                </a:solidFill>
              </a:rPr>
              <a:t>有噪信道</a:t>
            </a:r>
            <a:r>
              <a:rPr lang="zh-CN" altLang="en-US" dirty="0">
                <a:solidFill>
                  <a:srgbClr val="0070C0"/>
                </a:solidFill>
              </a:rPr>
              <a:t>编码理论与方法</a:t>
            </a:r>
            <a:endParaRPr lang="en-US" altLang="zh-CN" dirty="0">
              <a:solidFill>
                <a:srgbClr val="0070C0"/>
              </a:solidFill>
            </a:endParaRPr>
          </a:p>
          <a:p>
            <a:pPr lvl="1">
              <a:buNone/>
              <a:defRPr/>
            </a:pPr>
            <a:r>
              <a:rPr lang="en-US" altLang="zh-CN" dirty="0">
                <a:solidFill>
                  <a:srgbClr val="0070C0"/>
                </a:solidFill>
              </a:rPr>
              <a:t>  </a:t>
            </a:r>
            <a:r>
              <a:rPr lang="zh-CN" altLang="zh-CN" dirty="0">
                <a:solidFill>
                  <a:srgbClr val="0070C0"/>
                </a:solidFill>
              </a:rPr>
              <a:t>保密系统的基本信息理论</a:t>
            </a:r>
            <a:endParaRPr lang="zh-CN" altLang="en-US" dirty="0">
              <a:solidFill>
                <a:srgbClr val="0070C0"/>
              </a:solidFill>
              <a:latin typeface="宋体" pitchFamily="2" charset="-122"/>
              <a:ea typeface="宋体" pitchFamily="2" charset="-122"/>
            </a:endParaRPr>
          </a:p>
        </p:txBody>
      </p:sp>
      <p:sp>
        <p:nvSpPr>
          <p:cNvPr id="9222" name="Rectangle 3"/>
          <p:cNvSpPr>
            <a:spLocks noGrp="1" noChangeArrowheads="1"/>
          </p:cNvSpPr>
          <p:nvPr>
            <p:ph type="title"/>
          </p:nvPr>
        </p:nvSpPr>
        <p:spPr>
          <a:xfrm>
            <a:off x="457200" y="122238"/>
            <a:ext cx="7543800" cy="1074737"/>
          </a:xfrm>
        </p:spPr>
        <p:txBody>
          <a:bodyPr/>
          <a:lstStyle/>
          <a:p>
            <a:pPr eaLnBrk="1" hangingPunct="1"/>
            <a:r>
              <a:rPr lang="zh-CN" altLang="en-US" sz="3800" dirty="0"/>
              <a:t>课程的简单介绍</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在一点精确地或近似地恢复另一点所选择的消息。</a:t>
            </a:r>
          </a:p>
          <a:p>
            <a:r>
              <a:rPr lang="zh-CN" altLang="en-US" dirty="0"/>
              <a:t>通信系统的三项基本性能指标：</a:t>
            </a:r>
          </a:p>
          <a:p>
            <a:pPr lvl="1"/>
            <a:r>
              <a:rPr lang="zh-CN" altLang="en-US" sz="2200" dirty="0"/>
              <a:t>传输的有效性：最短的码字，单位的时间传输更多。</a:t>
            </a:r>
          </a:p>
          <a:p>
            <a:pPr lvl="1"/>
            <a:r>
              <a:rPr lang="zh-CN" altLang="en-US" sz="2200" dirty="0"/>
              <a:t>传输的可靠性：减少差错，降低错误率。</a:t>
            </a:r>
          </a:p>
          <a:p>
            <a:pPr lvl="1"/>
            <a:r>
              <a:rPr lang="zh-CN" altLang="en-US" sz="2200" dirty="0"/>
              <a:t>传输的保密性：不被未授权的一方获取。</a:t>
            </a:r>
            <a:endParaRPr lang="en-US" altLang="zh-CN" sz="2200" dirty="0"/>
          </a:p>
          <a:p>
            <a:pPr lvl="1"/>
            <a:r>
              <a:rPr lang="zh-CN" altLang="en-US" sz="2200" dirty="0"/>
              <a:t>传输的认证性：接收消息的正确性、完整性</a:t>
            </a:r>
            <a:r>
              <a:rPr lang="en-US" altLang="zh-CN" sz="2200" dirty="0"/>
              <a:t>-</a:t>
            </a:r>
            <a:r>
              <a:rPr lang="zh-CN" altLang="en-US" sz="2200" dirty="0"/>
              <a:t>无伪造和篡改。</a:t>
            </a:r>
          </a:p>
          <a:p>
            <a:endParaRPr lang="zh-CN" altLang="en-US" dirty="0"/>
          </a:p>
        </p:txBody>
      </p:sp>
      <p:sp>
        <p:nvSpPr>
          <p:cNvPr id="3" name="标题 2"/>
          <p:cNvSpPr>
            <a:spLocks noGrp="1"/>
          </p:cNvSpPr>
          <p:nvPr>
            <p:ph type="title"/>
          </p:nvPr>
        </p:nvSpPr>
        <p:spPr/>
        <p:txBody>
          <a:bodyPr/>
          <a:lstStyle/>
          <a:p>
            <a:r>
              <a:rPr lang="en-US" altLang="zh-CN" dirty="0"/>
              <a:t>2.1 </a:t>
            </a:r>
            <a:r>
              <a:rPr lang="zh-CN" altLang="en-US" dirty="0"/>
              <a:t>信息论研究目的</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1403648" y="2492896"/>
            <a:ext cx="6624736" cy="4365104"/>
          </a:xfrm>
          <a:prstGeom prst="rect">
            <a:avLst/>
          </a:prstGeom>
          <a:noFill/>
          <a:ln w="9525">
            <a:noFill/>
            <a:miter lim="800000"/>
            <a:headEnd/>
            <a:tailEnd/>
          </a:ln>
        </p:spPr>
      </p:pic>
      <p:sp>
        <p:nvSpPr>
          <p:cNvPr id="2" name="内容占位符 1"/>
          <p:cNvSpPr>
            <a:spLocks noGrp="1"/>
          </p:cNvSpPr>
          <p:nvPr>
            <p:ph idx="1"/>
          </p:nvPr>
        </p:nvSpPr>
        <p:spPr>
          <a:xfrm>
            <a:off x="446856" y="1340768"/>
            <a:ext cx="8229600" cy="4525963"/>
          </a:xfrm>
        </p:spPr>
        <p:txBody>
          <a:bodyPr/>
          <a:lstStyle/>
          <a:p>
            <a:pPr>
              <a:buNone/>
            </a:pPr>
            <a:r>
              <a:rPr lang="zh-CN" altLang="en-US" i="1" dirty="0"/>
              <a:t>    ？</a:t>
            </a:r>
            <a:r>
              <a:rPr lang="zh-CN" altLang="en-US" i="1" dirty="0">
                <a:latin typeface="新宋体" pitchFamily="49" charset="-122"/>
                <a:ea typeface="新宋体" pitchFamily="49" charset="-122"/>
              </a:rPr>
              <a:t>数学角度：概率论的分支；物理角度：熵理论</a:t>
            </a:r>
            <a:endParaRPr lang="en-US" altLang="zh-CN" i="1" dirty="0">
              <a:latin typeface="新宋体" pitchFamily="49" charset="-122"/>
              <a:ea typeface="新宋体" pitchFamily="49" charset="-122"/>
            </a:endParaRPr>
          </a:p>
          <a:p>
            <a:r>
              <a:rPr lang="zh-CN" altLang="en-US" dirty="0"/>
              <a:t>狭义信息论（香农信息论）</a:t>
            </a:r>
          </a:p>
          <a:p>
            <a:pPr>
              <a:buFont typeface="Wingdings" pitchFamily="2" charset="2"/>
              <a:buNone/>
            </a:pPr>
            <a:r>
              <a:rPr lang="zh-CN" altLang="en-US" dirty="0">
                <a:solidFill>
                  <a:srgbClr val="FFFF00"/>
                </a:solidFill>
              </a:rPr>
              <a:t>   </a:t>
            </a:r>
            <a:r>
              <a:rPr lang="zh-CN" altLang="en-US" dirty="0"/>
              <a:t>信息的测度、信道容量、信源和信道编码理论</a:t>
            </a:r>
          </a:p>
          <a:p>
            <a:endParaRPr lang="zh-CN" altLang="en-US" dirty="0"/>
          </a:p>
        </p:txBody>
      </p:sp>
      <p:sp>
        <p:nvSpPr>
          <p:cNvPr id="3" name="标题 2"/>
          <p:cNvSpPr>
            <a:spLocks noGrp="1"/>
          </p:cNvSpPr>
          <p:nvPr>
            <p:ph type="title"/>
          </p:nvPr>
        </p:nvSpPr>
        <p:spPr/>
        <p:txBody>
          <a:bodyPr/>
          <a:lstStyle/>
          <a:p>
            <a:r>
              <a:rPr lang="en-US" altLang="zh-CN" dirty="0"/>
              <a:t>2.2 </a:t>
            </a:r>
            <a:r>
              <a:rPr lang="zh-CN" altLang="en-US" dirty="0"/>
              <a:t>信息论研究内容</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一般信息论</a:t>
            </a:r>
          </a:p>
          <a:p>
            <a:pPr lvl="1">
              <a:buFont typeface="Wingdings" pitchFamily="2" charset="2"/>
              <a:buNone/>
            </a:pPr>
            <a:r>
              <a:rPr lang="zh-CN" altLang="en-US" dirty="0">
                <a:solidFill>
                  <a:srgbClr val="FFFF00"/>
                </a:solidFill>
              </a:rPr>
              <a:t>   </a:t>
            </a:r>
            <a:r>
              <a:rPr lang="zh-CN" altLang="en-US" dirty="0"/>
              <a:t>噪声、滤波与预测、估计、保密、统计监测与估计、调制与信息处理等</a:t>
            </a:r>
          </a:p>
          <a:p>
            <a:r>
              <a:rPr lang="zh-CN" altLang="en-US" dirty="0"/>
              <a:t>广义信息论</a:t>
            </a:r>
            <a:endParaRPr lang="en-US" altLang="zh-CN" dirty="0"/>
          </a:p>
          <a:p>
            <a:pPr lvl="1"/>
            <a:r>
              <a:rPr lang="zh-CN" altLang="en-US" dirty="0"/>
              <a:t>所有与信息相关的领域，如模式识别，计算机翻译、心理学、遗传学、语言学、经济学、光学、量子、生物学等。</a:t>
            </a:r>
            <a:endParaRPr lang="en-US" altLang="zh-CN" dirty="0"/>
          </a:p>
          <a:p>
            <a:pPr lvl="1"/>
            <a:endParaRPr lang="en-US" altLang="zh-CN" dirty="0"/>
          </a:p>
          <a:p>
            <a:pPr lvl="1"/>
            <a:r>
              <a:rPr lang="zh-CN" altLang="en-US" dirty="0"/>
              <a:t>本课程主要关注</a:t>
            </a:r>
            <a:r>
              <a:rPr lang="en-US" altLang="zh-CN" dirty="0"/>
              <a:t>:</a:t>
            </a:r>
            <a:r>
              <a:rPr lang="zh-CN" altLang="en-US" dirty="0"/>
              <a:t>信息论基础理论（香农信息理论）</a:t>
            </a:r>
          </a:p>
        </p:txBody>
      </p:sp>
      <p:sp>
        <p:nvSpPr>
          <p:cNvPr id="3" name="标题 2"/>
          <p:cNvSpPr>
            <a:spLocks noGrp="1"/>
          </p:cNvSpPr>
          <p:nvPr>
            <p:ph type="title"/>
          </p:nvPr>
        </p:nvSpPr>
        <p:spPr/>
        <p:txBody>
          <a:bodyPr/>
          <a:lstStyle/>
          <a:p>
            <a:r>
              <a:rPr lang="en-US" altLang="zh-CN" dirty="0"/>
              <a:t>2.2 </a:t>
            </a:r>
            <a:r>
              <a:rPr lang="zh-CN" altLang="en-US" dirty="0"/>
              <a:t>信息论研究内容</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354765"/>
            <a:ext cx="8229600" cy="4738531"/>
          </a:xfrm>
        </p:spPr>
        <p:txBody>
          <a:bodyPr>
            <a:normAutofit lnSpcReduction="10000"/>
          </a:bodyPr>
          <a:lstStyle/>
          <a:p>
            <a:pPr>
              <a:lnSpc>
                <a:spcPct val="90000"/>
              </a:lnSpc>
              <a:buFont typeface="Wingdings" pitchFamily="2" charset="2"/>
              <a:buNone/>
            </a:pPr>
            <a:r>
              <a:rPr lang="zh-CN" altLang="en-US" sz="3200" dirty="0">
                <a:latin typeface="Times New Roman" pitchFamily="18" charset="0"/>
                <a:ea typeface="华文新魏" pitchFamily="2" charset="-122"/>
              </a:rPr>
              <a:t>信息传输手段的五次重大变革</a:t>
            </a:r>
            <a:endParaRPr lang="en-US" altLang="zh-CN" sz="3600" dirty="0">
              <a:latin typeface="Times New Roman" pitchFamily="18" charset="0"/>
            </a:endParaRPr>
          </a:p>
          <a:p>
            <a:pPr>
              <a:lnSpc>
                <a:spcPct val="90000"/>
              </a:lnSpc>
              <a:buFont typeface="Wingdings" pitchFamily="2" charset="2"/>
              <a:buNone/>
            </a:pPr>
            <a:r>
              <a:rPr lang="en-US" altLang="zh-CN" sz="3000" dirty="0">
                <a:latin typeface="Times New Roman" pitchFamily="18" charset="0"/>
              </a:rPr>
              <a:t>① </a:t>
            </a:r>
            <a:r>
              <a:rPr lang="zh-CN" altLang="en-US" sz="3000" dirty="0">
                <a:latin typeface="Times New Roman" pitchFamily="18" charset="0"/>
              </a:rPr>
              <a:t>语言产生：</a:t>
            </a:r>
            <a:r>
              <a:rPr lang="zh-CN" altLang="en-US" sz="2200" dirty="0">
                <a:solidFill>
                  <a:srgbClr val="0070C0"/>
                </a:solidFill>
                <a:latin typeface="Times New Roman" pitchFamily="18" charset="0"/>
              </a:rPr>
              <a:t>人们用语言准确地传递感情和意图，使语言成为传递信息的重要工具。</a:t>
            </a:r>
          </a:p>
          <a:p>
            <a:pPr>
              <a:lnSpc>
                <a:spcPct val="90000"/>
              </a:lnSpc>
              <a:buFont typeface="Wingdings" pitchFamily="2" charset="2"/>
              <a:buNone/>
            </a:pPr>
            <a:r>
              <a:rPr lang="zh-CN" altLang="en-US" sz="3000" dirty="0">
                <a:latin typeface="Times New Roman" pitchFamily="18" charset="0"/>
              </a:rPr>
              <a:t>② 文字产生：</a:t>
            </a:r>
            <a:r>
              <a:rPr lang="zh-CN" altLang="en-US" sz="2200" dirty="0">
                <a:solidFill>
                  <a:srgbClr val="0070C0"/>
                </a:solidFill>
                <a:latin typeface="Times New Roman" pitchFamily="18" charset="0"/>
              </a:rPr>
              <a:t>人类开始用书信的方式交换信息，使信息传递的准确性大为提高。</a:t>
            </a:r>
          </a:p>
          <a:p>
            <a:pPr>
              <a:lnSpc>
                <a:spcPct val="90000"/>
              </a:lnSpc>
              <a:buFont typeface="Wingdings" pitchFamily="2" charset="2"/>
              <a:buNone/>
            </a:pPr>
            <a:r>
              <a:rPr lang="zh-CN" altLang="en-US" sz="3000" dirty="0">
                <a:latin typeface="Times New Roman" pitchFamily="18" charset="0"/>
              </a:rPr>
              <a:t>③ 发明印刷术：</a:t>
            </a:r>
            <a:r>
              <a:rPr lang="zh-CN" altLang="en-US" sz="2200" dirty="0">
                <a:solidFill>
                  <a:srgbClr val="0070C0"/>
                </a:solidFill>
                <a:latin typeface="Times New Roman" pitchFamily="18" charset="0"/>
              </a:rPr>
              <a:t>使信息能大量存储和大量流通，并显著扩大了信息的传递范围。</a:t>
            </a:r>
          </a:p>
          <a:p>
            <a:pPr>
              <a:lnSpc>
                <a:spcPct val="90000"/>
              </a:lnSpc>
              <a:buFont typeface="Wingdings" pitchFamily="2" charset="2"/>
              <a:buNone/>
            </a:pPr>
            <a:r>
              <a:rPr lang="zh-CN" altLang="en-US" sz="3000" dirty="0">
                <a:latin typeface="Times New Roman" pitchFamily="18" charset="0"/>
              </a:rPr>
              <a:t>④ 发明电报电话：</a:t>
            </a:r>
            <a:r>
              <a:rPr lang="zh-CN" altLang="en-US" sz="2200" dirty="0">
                <a:solidFill>
                  <a:srgbClr val="0070C0"/>
                </a:solidFill>
                <a:latin typeface="Times New Roman" pitchFamily="18" charset="0"/>
              </a:rPr>
              <a:t>开始了人类</a:t>
            </a:r>
            <a:r>
              <a:rPr lang="zh-CN" altLang="en-US" sz="2200" u="sng" dirty="0">
                <a:solidFill>
                  <a:srgbClr val="FF0000"/>
                </a:solidFill>
                <a:latin typeface="Times New Roman" pitchFamily="18" charset="0"/>
              </a:rPr>
              <a:t>电信时代</a:t>
            </a:r>
            <a:r>
              <a:rPr lang="zh-CN" altLang="en-US" sz="2200" dirty="0">
                <a:solidFill>
                  <a:srgbClr val="0070C0"/>
                </a:solidFill>
                <a:latin typeface="Times New Roman" pitchFamily="18" charset="0"/>
              </a:rPr>
              <a:t>，通信理论和技术迅速发展。这一时期还诞生了无线电广播和电视。更深入的问题：如何定量研究通信系统中的信息，怎样更有效、更可靠传递信息？</a:t>
            </a:r>
          </a:p>
          <a:p>
            <a:pPr>
              <a:lnSpc>
                <a:spcPct val="90000"/>
              </a:lnSpc>
              <a:buFont typeface="Wingdings" pitchFamily="2" charset="2"/>
              <a:buNone/>
            </a:pPr>
            <a:r>
              <a:rPr lang="zh-CN" altLang="en-US" sz="3000" dirty="0">
                <a:latin typeface="Times New Roman" pitchFamily="18" charset="0"/>
              </a:rPr>
              <a:t>⑤ 计算机与通信结合：</a:t>
            </a:r>
            <a:r>
              <a:rPr lang="zh-CN" altLang="en-US" sz="2200" dirty="0">
                <a:solidFill>
                  <a:srgbClr val="0070C0"/>
                </a:solidFill>
                <a:latin typeface="Times New Roman" pitchFamily="18" charset="0"/>
              </a:rPr>
              <a:t>促进了网络通信的发展，宽带综合业务数字网的出现，给人们提供了除电话服务以外的多种服务，使人类社会逐渐进入了</a:t>
            </a:r>
            <a:r>
              <a:rPr lang="zh-CN" altLang="en-US" sz="2200" u="sng" dirty="0">
                <a:solidFill>
                  <a:srgbClr val="FF0000"/>
                </a:solidFill>
                <a:latin typeface="Times New Roman" pitchFamily="18" charset="0"/>
              </a:rPr>
              <a:t>信息化时代</a:t>
            </a:r>
            <a:r>
              <a:rPr lang="zh-CN" altLang="en-US" sz="2200" dirty="0">
                <a:solidFill>
                  <a:srgbClr val="0070C0"/>
                </a:solidFill>
                <a:latin typeface="Times New Roman" pitchFamily="18" charset="0"/>
              </a:rPr>
              <a:t>。</a:t>
            </a:r>
          </a:p>
          <a:p>
            <a:endParaRPr lang="zh-CN" altLang="en-US" dirty="0"/>
          </a:p>
        </p:txBody>
      </p:sp>
      <p:sp>
        <p:nvSpPr>
          <p:cNvPr id="3" name="标题 2"/>
          <p:cNvSpPr>
            <a:spLocks noGrp="1"/>
          </p:cNvSpPr>
          <p:nvPr>
            <p:ph type="title"/>
          </p:nvPr>
        </p:nvSpPr>
        <p:spPr/>
        <p:txBody>
          <a:bodyPr>
            <a:normAutofit/>
          </a:bodyPr>
          <a:lstStyle/>
          <a:p>
            <a:r>
              <a:rPr lang="en-US" altLang="zh-CN" dirty="0"/>
              <a:t>2.3 </a:t>
            </a:r>
            <a:r>
              <a:rPr lang="zh-CN" altLang="en-US" dirty="0"/>
              <a:t>信息论发展简史</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gn="just"/>
            <a:r>
              <a:rPr lang="en-US" altLang="zh-CN" sz="2800" dirty="0"/>
              <a:t>1924</a:t>
            </a:r>
            <a:r>
              <a:rPr lang="zh-CN" altLang="en-US" sz="2800" dirty="0"/>
              <a:t>年，</a:t>
            </a:r>
            <a:r>
              <a:rPr lang="en-US" altLang="zh-CN" sz="2800" dirty="0" err="1"/>
              <a:t>Nyquist</a:t>
            </a:r>
            <a:r>
              <a:rPr lang="zh-CN" altLang="en-US" sz="2800" dirty="0"/>
              <a:t>提出信息传输理论；</a:t>
            </a:r>
          </a:p>
          <a:p>
            <a:pPr algn="just"/>
            <a:r>
              <a:rPr lang="en-US" altLang="zh-CN" sz="2800" dirty="0"/>
              <a:t>1928</a:t>
            </a:r>
            <a:r>
              <a:rPr lang="zh-CN" altLang="en-US" sz="2800" dirty="0"/>
              <a:t>年，</a:t>
            </a:r>
            <a:r>
              <a:rPr lang="en-US" altLang="zh-CN" sz="2800" dirty="0"/>
              <a:t>Hartley</a:t>
            </a:r>
            <a:r>
              <a:rPr lang="zh-CN" altLang="en-US" sz="2800" dirty="0"/>
              <a:t>提出信息量关系；</a:t>
            </a:r>
          </a:p>
          <a:p>
            <a:pPr algn="just"/>
            <a:r>
              <a:rPr lang="en-US" altLang="zh-CN" sz="2800" dirty="0"/>
              <a:t>1932</a:t>
            </a:r>
            <a:r>
              <a:rPr lang="zh-CN" altLang="en-US" sz="2800" dirty="0"/>
              <a:t>年，</a:t>
            </a:r>
            <a:r>
              <a:rPr lang="en-US" altLang="zh-CN" sz="2800" dirty="0"/>
              <a:t>Morse</a:t>
            </a:r>
            <a:r>
              <a:rPr lang="zh-CN" altLang="en-US" sz="2800" dirty="0"/>
              <a:t>发明电报编码；</a:t>
            </a:r>
          </a:p>
          <a:p>
            <a:pPr algn="just"/>
            <a:r>
              <a:rPr lang="en-US" altLang="zh-CN" sz="2800" dirty="0"/>
              <a:t>1946</a:t>
            </a:r>
            <a:r>
              <a:rPr lang="zh-CN" altLang="en-US" sz="2800" dirty="0"/>
              <a:t>年，柯切尼柯夫提出信号检测理论；</a:t>
            </a:r>
          </a:p>
          <a:p>
            <a:r>
              <a:rPr lang="en-US" altLang="zh-CN" sz="2800" dirty="0"/>
              <a:t>1948</a:t>
            </a:r>
            <a:r>
              <a:rPr lang="zh-CN" altLang="en-US" sz="2800" dirty="0">
                <a:latin typeface="宋体" charset="-122"/>
              </a:rPr>
              <a:t>年，</a:t>
            </a:r>
            <a:r>
              <a:rPr lang="en-US" altLang="zh-CN" sz="2800" dirty="0"/>
              <a:t>Shannon</a:t>
            </a:r>
            <a:r>
              <a:rPr lang="zh-CN" altLang="en-US" sz="2800" dirty="0">
                <a:latin typeface="宋体" charset="-122"/>
              </a:rPr>
              <a:t>提出信息论，</a:t>
            </a:r>
            <a:r>
              <a:rPr lang="zh-CN" altLang="en-US" sz="2800" dirty="0">
                <a:latin typeface="Arial"/>
              </a:rPr>
              <a:t>“</a:t>
            </a:r>
            <a:r>
              <a:rPr lang="zh-CN" altLang="en-US" sz="2800" dirty="0">
                <a:latin typeface="宋体" charset="-122"/>
              </a:rPr>
              <a:t>通信中的数学理论</a:t>
            </a:r>
            <a:r>
              <a:rPr lang="zh-CN" altLang="en-US" sz="2800" dirty="0"/>
              <a:t> ”</a:t>
            </a:r>
          </a:p>
          <a:p>
            <a:endParaRPr lang="zh-CN" altLang="en-US" dirty="0"/>
          </a:p>
        </p:txBody>
      </p:sp>
      <p:sp>
        <p:nvSpPr>
          <p:cNvPr id="3" name="标题 2"/>
          <p:cNvSpPr>
            <a:spLocks noGrp="1"/>
          </p:cNvSpPr>
          <p:nvPr>
            <p:ph type="title"/>
          </p:nvPr>
        </p:nvSpPr>
        <p:spPr/>
        <p:txBody>
          <a:bodyPr/>
          <a:lstStyle/>
          <a:p>
            <a:r>
              <a:rPr lang="en-US" altLang="zh-CN" dirty="0"/>
              <a:t>2.3 </a:t>
            </a:r>
            <a:r>
              <a:rPr lang="zh-CN" altLang="en-US" dirty="0"/>
              <a:t>信息论发展简史</a:t>
            </a:r>
          </a:p>
        </p:txBody>
      </p:sp>
      <p:sp>
        <p:nvSpPr>
          <p:cNvPr id="4" name="矩形 3"/>
          <p:cNvSpPr/>
          <p:nvPr/>
        </p:nvSpPr>
        <p:spPr>
          <a:xfrm>
            <a:off x="755576" y="4581128"/>
            <a:ext cx="7848872" cy="1200329"/>
          </a:xfrm>
          <a:prstGeom prst="rect">
            <a:avLst/>
          </a:prstGeom>
        </p:spPr>
        <p:txBody>
          <a:bodyPr wrap="square">
            <a:spAutoFit/>
          </a:bodyPr>
          <a:lstStyle/>
          <a:p>
            <a:pPr>
              <a:lnSpc>
                <a:spcPct val="90000"/>
              </a:lnSpc>
              <a:spcBef>
                <a:spcPct val="20000"/>
              </a:spcBef>
              <a:buClr>
                <a:schemeClr val="accent1"/>
              </a:buClr>
              <a:buSzPct val="85000"/>
              <a:buFont typeface="Wingdings" pitchFamily="2" charset="2"/>
              <a:buNone/>
            </a:pPr>
            <a:r>
              <a:rPr lang="en-US" altLang="zh-CN" b="1" dirty="0"/>
              <a:t>1948</a:t>
            </a:r>
            <a:r>
              <a:rPr lang="zh-CN" altLang="en-US" b="1" dirty="0"/>
              <a:t>年：信息论学科诞生</a:t>
            </a:r>
          </a:p>
          <a:p>
            <a:pPr>
              <a:lnSpc>
                <a:spcPct val="90000"/>
              </a:lnSpc>
              <a:spcBef>
                <a:spcPct val="20000"/>
              </a:spcBef>
              <a:buClr>
                <a:schemeClr val="accent1"/>
              </a:buClr>
              <a:buSzPct val="85000"/>
              <a:buFont typeface="Wingdings" pitchFamily="2" charset="2"/>
              <a:buNone/>
            </a:pPr>
            <a:r>
              <a:rPr lang="zh-CN" altLang="en-US" b="1" dirty="0">
                <a:solidFill>
                  <a:srgbClr val="FF0000"/>
                </a:solidFill>
              </a:rPr>
              <a:t>标志：</a:t>
            </a:r>
            <a:r>
              <a:rPr lang="en-US" altLang="zh-CN" b="1" dirty="0"/>
              <a:t>1948</a:t>
            </a:r>
            <a:r>
              <a:rPr lang="zh-CN" altLang="en-US" b="1" dirty="0"/>
              <a:t>年，香农发表论文</a:t>
            </a:r>
            <a:r>
              <a:rPr lang="zh-CN" altLang="en-US" b="1" dirty="0">
                <a:solidFill>
                  <a:srgbClr val="FF0000"/>
                </a:solidFill>
              </a:rPr>
              <a:t>“</a:t>
            </a:r>
            <a:r>
              <a:rPr lang="en-US" altLang="zh-CN" b="1" dirty="0">
                <a:solidFill>
                  <a:srgbClr val="FF0000"/>
                </a:solidFill>
              </a:rPr>
              <a:t>A mathematical theory of communication”</a:t>
            </a:r>
            <a:r>
              <a:rPr lang="zh-CN" altLang="en-US" b="1" dirty="0">
                <a:solidFill>
                  <a:srgbClr val="FF0000"/>
                </a:solidFill>
              </a:rPr>
              <a:t>。</a:t>
            </a:r>
          </a:p>
          <a:p>
            <a:pPr>
              <a:lnSpc>
                <a:spcPct val="90000"/>
              </a:lnSpc>
              <a:spcBef>
                <a:spcPct val="20000"/>
              </a:spcBef>
              <a:buClr>
                <a:schemeClr val="accent1"/>
              </a:buClr>
              <a:buSzPct val="85000"/>
              <a:buFont typeface="Wingdings" pitchFamily="2" charset="2"/>
              <a:buNone/>
            </a:pPr>
            <a:r>
              <a:rPr lang="zh-CN" altLang="en-US" b="1" dirty="0"/>
              <a:t>           同时维纳提出了最佳滤波理论，成为信息论的一个重要分支。</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a:bodyPr>
          <a:lstStyle/>
          <a:p>
            <a:pPr>
              <a:lnSpc>
                <a:spcPct val="90000"/>
              </a:lnSpc>
            </a:pPr>
            <a:r>
              <a:rPr lang="zh-CN" altLang="en-US" sz="2800" dirty="0">
                <a:latin typeface="Times New Roman" pitchFamily="18" charset="0"/>
              </a:rPr>
              <a:t>五十年代：</a:t>
            </a:r>
            <a:endParaRPr lang="en-US" altLang="zh-CN" sz="2800" dirty="0">
              <a:latin typeface="Times New Roman" pitchFamily="18" charset="0"/>
            </a:endParaRPr>
          </a:p>
          <a:p>
            <a:pPr lvl="1">
              <a:lnSpc>
                <a:spcPct val="90000"/>
              </a:lnSpc>
            </a:pPr>
            <a:r>
              <a:rPr lang="zh-CN" altLang="en-US" sz="2400" dirty="0">
                <a:latin typeface="Times New Roman" pitchFamily="18" charset="0"/>
              </a:rPr>
              <a:t>信息论在学术界引起了巨大反响。</a:t>
            </a:r>
          </a:p>
          <a:p>
            <a:pPr lvl="1">
              <a:lnSpc>
                <a:spcPct val="90000"/>
              </a:lnSpc>
              <a:buFont typeface="Wingdings" pitchFamily="2" charset="2"/>
              <a:buNone/>
            </a:pPr>
            <a:r>
              <a:rPr lang="zh-CN" altLang="en-US" sz="2400" dirty="0">
                <a:latin typeface="Times New Roman" pitchFamily="18" charset="0"/>
              </a:rPr>
              <a:t>    </a:t>
            </a:r>
            <a:r>
              <a:rPr lang="en-US" altLang="zh-CN" sz="2400" dirty="0">
                <a:latin typeface="Times New Roman" pitchFamily="18" charset="0"/>
              </a:rPr>
              <a:t>1959</a:t>
            </a:r>
            <a:r>
              <a:rPr lang="zh-CN" altLang="en-US" sz="2400" dirty="0">
                <a:latin typeface="Times New Roman" pitchFamily="18" charset="0"/>
              </a:rPr>
              <a:t>年：香农为各种信源编码的研究奠定基础，</a:t>
            </a:r>
            <a:r>
              <a:rPr lang="zh-CN" altLang="en-US" sz="2400" dirty="0">
                <a:solidFill>
                  <a:srgbClr val="FF0000"/>
                </a:solidFill>
                <a:latin typeface="Times New Roman" pitchFamily="18" charset="0"/>
              </a:rPr>
              <a:t>发表论文“</a:t>
            </a:r>
            <a:r>
              <a:rPr lang="en-US" altLang="zh-CN" sz="2400" dirty="0">
                <a:solidFill>
                  <a:srgbClr val="FF0000"/>
                </a:solidFill>
                <a:latin typeface="Times New Roman" pitchFamily="18" charset="0"/>
              </a:rPr>
              <a:t>Coding theorems for a discrete source with a fidelity criterion”</a:t>
            </a:r>
            <a:r>
              <a:rPr lang="zh-CN" altLang="en-US" sz="2400" dirty="0">
                <a:latin typeface="Times New Roman" pitchFamily="18" charset="0"/>
              </a:rPr>
              <a:t>，数据压缩理论与技术成为信息论的重要分支。</a:t>
            </a:r>
          </a:p>
          <a:p>
            <a:pPr>
              <a:lnSpc>
                <a:spcPct val="90000"/>
              </a:lnSpc>
            </a:pPr>
            <a:r>
              <a:rPr lang="zh-CN" altLang="en-US" sz="2800" dirty="0">
                <a:latin typeface="Times New Roman" pitchFamily="18" charset="0"/>
              </a:rPr>
              <a:t>六十年代：</a:t>
            </a:r>
            <a:endParaRPr lang="en-US" altLang="zh-CN" sz="2800" dirty="0">
              <a:latin typeface="Times New Roman" pitchFamily="18" charset="0"/>
            </a:endParaRPr>
          </a:p>
          <a:p>
            <a:pPr lvl="1">
              <a:lnSpc>
                <a:spcPct val="90000"/>
              </a:lnSpc>
            </a:pPr>
            <a:r>
              <a:rPr lang="zh-CN" altLang="en-US" sz="2400" dirty="0">
                <a:latin typeface="Times New Roman" pitchFamily="18" charset="0"/>
              </a:rPr>
              <a:t>信道编码技术有较大进展。信道编码成为信息论重要分支。</a:t>
            </a:r>
          </a:p>
          <a:p>
            <a:pPr lvl="1">
              <a:lnSpc>
                <a:spcPct val="90000"/>
              </a:lnSpc>
              <a:buFont typeface="Wingdings" pitchFamily="2" charset="2"/>
              <a:buNone/>
            </a:pPr>
            <a:r>
              <a:rPr lang="zh-CN" altLang="en-US" sz="2400" dirty="0">
                <a:latin typeface="Times New Roman" pitchFamily="18" charset="0"/>
              </a:rPr>
              <a:t>    </a:t>
            </a:r>
            <a:r>
              <a:rPr lang="en-US" altLang="zh-CN" sz="2400" dirty="0">
                <a:latin typeface="宋体" charset="-122"/>
              </a:rPr>
              <a:t>1961</a:t>
            </a:r>
            <a:r>
              <a:rPr lang="zh-CN" altLang="en-US" sz="2400" dirty="0">
                <a:latin typeface="宋体" charset="-122"/>
              </a:rPr>
              <a:t>年：</a:t>
            </a:r>
            <a:r>
              <a:rPr lang="zh-CN" altLang="en-US" sz="2400" dirty="0">
                <a:latin typeface="Times New Roman" pitchFamily="18" charset="0"/>
              </a:rPr>
              <a:t>香农的重要论文“双路通信信道”开拓了多用户信息理论的研究。</a:t>
            </a:r>
          </a:p>
          <a:p>
            <a:pPr>
              <a:lnSpc>
                <a:spcPct val="90000"/>
              </a:lnSpc>
            </a:pPr>
            <a:r>
              <a:rPr lang="zh-CN" altLang="en-US" sz="2800" dirty="0">
                <a:latin typeface="Times New Roman" pitchFamily="18" charset="0"/>
              </a:rPr>
              <a:t>七十年代：</a:t>
            </a:r>
            <a:endParaRPr lang="en-US" altLang="zh-CN" sz="2800" dirty="0">
              <a:latin typeface="Times New Roman" pitchFamily="18" charset="0"/>
            </a:endParaRPr>
          </a:p>
          <a:p>
            <a:pPr lvl="1">
              <a:lnSpc>
                <a:spcPct val="90000"/>
              </a:lnSpc>
            </a:pPr>
            <a:r>
              <a:rPr lang="zh-CN" altLang="en-US" sz="2400" dirty="0">
                <a:latin typeface="Times New Roman" pitchFamily="18" charset="0"/>
              </a:rPr>
              <a:t>有关信息论的研究，从点对点间单用户通信推广到多用户系统的研究。密码学成为信息论重要分支。信息安全的重要性。</a:t>
            </a:r>
          </a:p>
          <a:p>
            <a:endParaRPr lang="zh-CN" altLang="en-US" dirty="0"/>
          </a:p>
        </p:txBody>
      </p:sp>
      <p:sp>
        <p:nvSpPr>
          <p:cNvPr id="3" name="标题 2"/>
          <p:cNvSpPr>
            <a:spLocks noGrp="1"/>
          </p:cNvSpPr>
          <p:nvPr>
            <p:ph type="title"/>
          </p:nvPr>
        </p:nvSpPr>
        <p:spPr/>
        <p:txBody>
          <a:bodyPr/>
          <a:lstStyle/>
          <a:p>
            <a:r>
              <a:rPr lang="en-US" altLang="zh-CN" dirty="0"/>
              <a:t>2.3 </a:t>
            </a:r>
            <a:r>
              <a:rPr lang="zh-CN" altLang="en-US" dirty="0"/>
              <a:t>信息论发展简史</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lnSpcReduction="10000"/>
          </a:bodyPr>
          <a:lstStyle/>
          <a:p>
            <a:pPr>
              <a:buFont typeface="Wingdings" pitchFamily="2" charset="2"/>
              <a:buChar char="Ø"/>
            </a:pPr>
            <a:r>
              <a:rPr lang="zh-CN" altLang="en-US" dirty="0"/>
              <a:t>香农信息论：</a:t>
            </a:r>
          </a:p>
          <a:p>
            <a:pPr>
              <a:buFontTx/>
              <a:buChar char="•"/>
            </a:pPr>
            <a:r>
              <a:rPr lang="zh-CN" altLang="en-US" sz="2400" dirty="0">
                <a:solidFill>
                  <a:srgbClr val="0070C0"/>
                </a:solidFill>
              </a:rPr>
              <a:t>信息概念的深化；</a:t>
            </a:r>
          </a:p>
          <a:p>
            <a:pPr>
              <a:buFontTx/>
              <a:buChar char="•"/>
            </a:pPr>
            <a:r>
              <a:rPr lang="zh-CN" altLang="en-US" sz="2400" dirty="0">
                <a:solidFill>
                  <a:srgbClr val="0070C0"/>
                </a:solidFill>
              </a:rPr>
              <a:t>网络信息理论和多重相关信源编码理论的发展和应用；</a:t>
            </a:r>
          </a:p>
          <a:p>
            <a:pPr>
              <a:buFontTx/>
              <a:buChar char="•"/>
            </a:pPr>
            <a:r>
              <a:rPr lang="zh-CN" altLang="en-US" sz="2400" dirty="0">
                <a:solidFill>
                  <a:srgbClr val="0070C0"/>
                </a:solidFill>
              </a:rPr>
              <a:t>通信网的一般信息理论研究；</a:t>
            </a:r>
          </a:p>
          <a:p>
            <a:pPr>
              <a:buFontTx/>
              <a:buChar char="•"/>
            </a:pPr>
            <a:r>
              <a:rPr lang="zh-CN" altLang="en-US" sz="2400" dirty="0">
                <a:solidFill>
                  <a:srgbClr val="0070C0"/>
                </a:solidFill>
              </a:rPr>
              <a:t>信息率失真理论的发展及其在数据压缩和图像处理中的应用；</a:t>
            </a:r>
          </a:p>
          <a:p>
            <a:pPr>
              <a:buFontTx/>
              <a:buChar char="•"/>
            </a:pPr>
            <a:r>
              <a:rPr lang="zh-CN" altLang="en-US" sz="2400" dirty="0">
                <a:solidFill>
                  <a:srgbClr val="0070C0"/>
                </a:solidFill>
              </a:rPr>
              <a:t>信息论在大规模集成电路中的应用；</a:t>
            </a:r>
          </a:p>
          <a:p>
            <a:pPr>
              <a:buFontTx/>
              <a:buChar char="•"/>
            </a:pPr>
            <a:r>
              <a:rPr lang="zh-CN" altLang="en-US" sz="2400" dirty="0">
                <a:solidFill>
                  <a:srgbClr val="0070C0"/>
                </a:solidFill>
              </a:rPr>
              <a:t>磁记录信道的研究等。</a:t>
            </a:r>
          </a:p>
          <a:p>
            <a:pPr>
              <a:buFont typeface="Wingdings" pitchFamily="2" charset="2"/>
              <a:buChar char="Ø"/>
            </a:pPr>
            <a:r>
              <a:rPr lang="zh-CN" altLang="en-US" dirty="0"/>
              <a:t>纠错码理论：</a:t>
            </a:r>
            <a:r>
              <a:rPr lang="zh-CN" altLang="en-US" sz="2400" dirty="0">
                <a:solidFill>
                  <a:srgbClr val="0070C0"/>
                </a:solidFill>
              </a:rPr>
              <a:t>在工程方面应用及最优编码方法研究。</a:t>
            </a:r>
          </a:p>
          <a:p>
            <a:pPr>
              <a:buFont typeface="Wingdings" pitchFamily="2" charset="2"/>
              <a:buChar char="Ø"/>
            </a:pPr>
            <a:r>
              <a:rPr lang="zh-CN" altLang="en-US" dirty="0"/>
              <a:t>维纳信息论：</a:t>
            </a:r>
            <a:r>
              <a:rPr lang="zh-CN" altLang="en-US" sz="2400" dirty="0">
                <a:solidFill>
                  <a:srgbClr val="0070C0"/>
                </a:solidFill>
              </a:rPr>
              <a:t>对量子检测和估计理论、非参数检测和估计理论以及非线性检测与估计理论的研究。</a:t>
            </a:r>
          </a:p>
          <a:p>
            <a:endParaRPr lang="zh-CN" altLang="en-US" dirty="0"/>
          </a:p>
        </p:txBody>
      </p:sp>
      <p:sp>
        <p:nvSpPr>
          <p:cNvPr id="3" name="标题 2"/>
          <p:cNvSpPr>
            <a:spLocks noGrp="1"/>
          </p:cNvSpPr>
          <p:nvPr>
            <p:ph type="title"/>
          </p:nvPr>
        </p:nvSpPr>
        <p:spPr/>
        <p:txBody>
          <a:bodyPr/>
          <a:lstStyle/>
          <a:p>
            <a:r>
              <a:rPr lang="zh-CN" altLang="en-US" dirty="0"/>
              <a:t>目前的发展状况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idx="1"/>
          </p:nvPr>
        </p:nvSpPr>
        <p:spPr>
          <a:xfrm>
            <a:off x="395288" y="1484313"/>
            <a:ext cx="8137525" cy="4392612"/>
          </a:xfrm>
        </p:spPr>
        <p:txBody>
          <a:bodyPr/>
          <a:lstStyle/>
          <a:p>
            <a:pPr eaLnBrk="1" hangingPunct="1">
              <a:lnSpc>
                <a:spcPct val="90000"/>
              </a:lnSpc>
              <a:buFont typeface="Wingdings" pitchFamily="2" charset="2"/>
              <a:buNone/>
            </a:pPr>
            <a:r>
              <a:rPr lang="en-US" altLang="zh-CN" sz="2600" dirty="0"/>
              <a:t>4. </a:t>
            </a:r>
            <a:r>
              <a:rPr lang="zh-CN" altLang="en-US" sz="2600" dirty="0"/>
              <a:t>教材</a:t>
            </a:r>
            <a:endParaRPr lang="en-US" altLang="zh-CN" sz="2600" dirty="0"/>
          </a:p>
          <a:p>
            <a:pPr>
              <a:lnSpc>
                <a:spcPct val="90000"/>
              </a:lnSpc>
              <a:buNone/>
            </a:pPr>
            <a:r>
              <a:rPr kumimoji="1" lang="en-US" altLang="zh-CN" sz="2400" b="1" dirty="0">
                <a:latin typeface="Tahoma" pitchFamily="34" charset="0"/>
              </a:rPr>
              <a:t>  《</a:t>
            </a:r>
            <a:r>
              <a:rPr kumimoji="1" lang="zh-CN" altLang="en-US" sz="2400" b="1" dirty="0">
                <a:latin typeface="Tahoma" pitchFamily="34" charset="0"/>
              </a:rPr>
              <a:t>信息论</a:t>
            </a:r>
            <a:r>
              <a:rPr kumimoji="1" lang="en-US" altLang="zh-CN" sz="2400" b="1" dirty="0">
                <a:latin typeface="Times New Roman"/>
              </a:rPr>
              <a:t>—</a:t>
            </a:r>
            <a:r>
              <a:rPr kumimoji="1" lang="zh-CN" altLang="en-US" sz="2400" b="1" dirty="0">
                <a:latin typeface="Tahoma" pitchFamily="34" charset="0"/>
              </a:rPr>
              <a:t>基础理论与应用</a:t>
            </a:r>
            <a:r>
              <a:rPr kumimoji="1" lang="en-US" altLang="zh-CN" sz="2400" b="1" dirty="0">
                <a:latin typeface="Tahoma" pitchFamily="34" charset="0"/>
              </a:rPr>
              <a:t>》</a:t>
            </a:r>
            <a:r>
              <a:rPr kumimoji="1" lang="zh-CN" altLang="en-US" sz="2400" b="1" dirty="0">
                <a:latin typeface="Tahoma" pitchFamily="34" charset="0"/>
              </a:rPr>
              <a:t>（第四版）</a:t>
            </a:r>
            <a:r>
              <a:rPr kumimoji="1" lang="en-US" altLang="zh-CN" sz="2400" b="1" dirty="0">
                <a:latin typeface="Tahoma" pitchFamily="34" charset="0"/>
              </a:rPr>
              <a:t>,</a:t>
            </a:r>
            <a:r>
              <a:rPr kumimoji="1" lang="zh-CN" altLang="en-US" sz="2400" b="1" dirty="0">
                <a:latin typeface="Tahoma" pitchFamily="34" charset="0"/>
              </a:rPr>
              <a:t>傅祖芸</a:t>
            </a:r>
            <a:r>
              <a:rPr kumimoji="1" lang="en-US" altLang="zh-CN" sz="2400" b="1" dirty="0">
                <a:latin typeface="Tahoma" pitchFamily="34" charset="0"/>
              </a:rPr>
              <a:t>,</a:t>
            </a:r>
            <a:r>
              <a:rPr kumimoji="1" lang="zh-CN" altLang="en-US" sz="2400" b="1" dirty="0">
                <a:latin typeface="Tahoma" pitchFamily="34" charset="0"/>
              </a:rPr>
              <a:t>电子工 业出版社， </a:t>
            </a:r>
            <a:r>
              <a:rPr kumimoji="1" lang="en-US" altLang="zh-CN" sz="2400" b="1" dirty="0">
                <a:latin typeface="Tahoma" pitchFamily="34" charset="0"/>
              </a:rPr>
              <a:t>2015.2.1</a:t>
            </a:r>
            <a:endParaRPr kumimoji="1" lang="zh-CN" altLang="en-US" sz="2400" b="1" dirty="0">
              <a:latin typeface="Tahoma" pitchFamily="34" charset="0"/>
            </a:endParaRPr>
          </a:p>
          <a:p>
            <a:pPr eaLnBrk="1" hangingPunct="1">
              <a:lnSpc>
                <a:spcPct val="90000"/>
              </a:lnSpc>
              <a:buFont typeface="Wingdings" pitchFamily="2" charset="2"/>
              <a:buNone/>
            </a:pPr>
            <a:endParaRPr lang="zh-CN" altLang="en-US" sz="2600" dirty="0"/>
          </a:p>
          <a:p>
            <a:pPr eaLnBrk="1" hangingPunct="1">
              <a:lnSpc>
                <a:spcPct val="70000"/>
              </a:lnSpc>
              <a:buFont typeface="Wingdings" pitchFamily="2" charset="2"/>
              <a:buNone/>
            </a:pPr>
            <a:r>
              <a:rPr lang="en-US" altLang="zh-CN" sz="2600" dirty="0"/>
              <a:t>5. </a:t>
            </a:r>
            <a:r>
              <a:rPr lang="zh-CN" altLang="en-US" sz="2600" dirty="0"/>
              <a:t>学时和学分</a:t>
            </a:r>
          </a:p>
          <a:p>
            <a:pPr eaLnBrk="1" hangingPunct="1">
              <a:lnSpc>
                <a:spcPct val="70000"/>
              </a:lnSpc>
              <a:buFont typeface="Wingdings" pitchFamily="2" charset="2"/>
              <a:buNone/>
            </a:pPr>
            <a:r>
              <a:rPr lang="zh-CN" altLang="en-US" sz="2900" dirty="0"/>
              <a:t>     </a:t>
            </a:r>
            <a:r>
              <a:rPr lang="en-US" altLang="zh-CN" sz="2200" dirty="0"/>
              <a:t>60</a:t>
            </a:r>
            <a:r>
              <a:rPr lang="zh-CN" altLang="en-US" sz="2200" dirty="0"/>
              <a:t>学时，</a:t>
            </a:r>
            <a:r>
              <a:rPr lang="en-US" altLang="zh-CN" sz="2200" dirty="0"/>
              <a:t>3</a:t>
            </a:r>
            <a:r>
              <a:rPr lang="zh-CN" altLang="en-US" sz="2200" dirty="0"/>
              <a:t>学分，授课</a:t>
            </a:r>
            <a:r>
              <a:rPr lang="en-US" altLang="zh-CN" sz="2200" dirty="0"/>
              <a:t>20</a:t>
            </a:r>
            <a:r>
              <a:rPr lang="zh-CN" altLang="en-US" sz="2200" dirty="0"/>
              <a:t>周</a:t>
            </a:r>
            <a:endParaRPr lang="en-US" altLang="zh-CN" sz="2200" dirty="0"/>
          </a:p>
        </p:txBody>
      </p:sp>
      <p:sp>
        <p:nvSpPr>
          <p:cNvPr id="10246" name="Rectangle 3"/>
          <p:cNvSpPr>
            <a:spLocks noGrp="1" noChangeArrowheads="1"/>
          </p:cNvSpPr>
          <p:nvPr>
            <p:ph type="title"/>
          </p:nvPr>
        </p:nvSpPr>
        <p:spPr>
          <a:xfrm>
            <a:off x="468313" y="260350"/>
            <a:ext cx="7543800" cy="814388"/>
          </a:xfrm>
        </p:spPr>
        <p:txBody>
          <a:bodyPr/>
          <a:lstStyle/>
          <a:p>
            <a:pPr eaLnBrk="1" hangingPunct="1"/>
            <a:r>
              <a:rPr lang="zh-CN" altLang="en-US" sz="3800" dirty="0"/>
              <a:t>课程的简单介绍</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idx="1"/>
          </p:nvPr>
        </p:nvSpPr>
        <p:spPr>
          <a:xfrm>
            <a:off x="611188" y="1484313"/>
            <a:ext cx="7921625" cy="4392612"/>
          </a:xfrm>
        </p:spPr>
        <p:txBody>
          <a:bodyPr/>
          <a:lstStyle/>
          <a:p>
            <a:pPr eaLnBrk="1" hangingPunct="1">
              <a:lnSpc>
                <a:spcPct val="70000"/>
              </a:lnSpc>
              <a:buFont typeface="Wingdings" pitchFamily="2" charset="2"/>
              <a:buNone/>
            </a:pPr>
            <a:r>
              <a:rPr lang="en-US" altLang="zh-CN" sz="2800" dirty="0"/>
              <a:t>6. </a:t>
            </a:r>
            <a:r>
              <a:rPr lang="zh-CN" altLang="en-US" sz="2800" dirty="0"/>
              <a:t>作业和测验</a:t>
            </a:r>
          </a:p>
          <a:p>
            <a:pPr eaLnBrk="1" hangingPunct="1">
              <a:spcBef>
                <a:spcPct val="5000"/>
              </a:spcBef>
              <a:buFont typeface="Wingdings" pitchFamily="2" charset="2"/>
              <a:buNone/>
            </a:pPr>
            <a:r>
              <a:rPr lang="zh-CN" altLang="en-US" sz="2900" dirty="0"/>
              <a:t>    </a:t>
            </a:r>
            <a:endParaRPr lang="zh-CN" altLang="en-US" sz="2500" dirty="0"/>
          </a:p>
          <a:p>
            <a:pPr eaLnBrk="1" hangingPunct="1">
              <a:lnSpc>
                <a:spcPct val="70000"/>
              </a:lnSpc>
              <a:buFont typeface="Wingdings" pitchFamily="2" charset="2"/>
              <a:buNone/>
            </a:pPr>
            <a:r>
              <a:rPr lang="en-US" altLang="zh-CN" sz="2800" dirty="0"/>
              <a:t>7. </a:t>
            </a:r>
            <a:r>
              <a:rPr lang="zh-CN" altLang="en-US" sz="2800" dirty="0"/>
              <a:t>成绩计算</a:t>
            </a:r>
          </a:p>
          <a:p>
            <a:pPr eaLnBrk="1" hangingPunct="1">
              <a:lnSpc>
                <a:spcPct val="70000"/>
              </a:lnSpc>
              <a:buFont typeface="Wingdings" pitchFamily="2" charset="2"/>
              <a:buNone/>
            </a:pPr>
            <a:r>
              <a:rPr lang="zh-CN" altLang="en-US" sz="2500" dirty="0"/>
              <a:t>     作业：</a:t>
            </a:r>
            <a:r>
              <a:rPr lang="en-US" altLang="zh-CN" sz="2500" dirty="0"/>
              <a:t>30%</a:t>
            </a:r>
          </a:p>
          <a:p>
            <a:pPr eaLnBrk="1" hangingPunct="1">
              <a:lnSpc>
                <a:spcPct val="70000"/>
              </a:lnSpc>
              <a:buFont typeface="Wingdings" pitchFamily="2" charset="2"/>
              <a:buNone/>
            </a:pPr>
            <a:r>
              <a:rPr lang="en-US" altLang="zh-CN" sz="2500" dirty="0"/>
              <a:t>     </a:t>
            </a:r>
            <a:r>
              <a:rPr lang="zh-CN" altLang="en-US" sz="2500" dirty="0"/>
              <a:t>期末考试：</a:t>
            </a:r>
            <a:r>
              <a:rPr lang="en-US" altLang="zh-CN" sz="2500" dirty="0"/>
              <a:t>70%</a:t>
            </a:r>
          </a:p>
          <a:p>
            <a:pPr eaLnBrk="1" hangingPunct="1">
              <a:lnSpc>
                <a:spcPct val="70000"/>
              </a:lnSpc>
              <a:buFont typeface="Wingdings" pitchFamily="2" charset="2"/>
              <a:buNone/>
            </a:pPr>
            <a:r>
              <a:rPr lang="en-US" altLang="zh-CN" sz="2800" dirty="0"/>
              <a:t>8. </a:t>
            </a:r>
            <a:r>
              <a:rPr lang="zh-CN" altLang="en-US" sz="2800" dirty="0"/>
              <a:t>联系办法</a:t>
            </a:r>
            <a:r>
              <a:rPr lang="zh-CN" altLang="en-US" sz="2500" dirty="0"/>
              <a:t>     </a:t>
            </a:r>
            <a:endParaRPr lang="en-US" altLang="zh-CN" sz="2100" dirty="0"/>
          </a:p>
          <a:p>
            <a:pPr eaLnBrk="1" hangingPunct="1">
              <a:lnSpc>
                <a:spcPct val="70000"/>
              </a:lnSpc>
              <a:buFont typeface="Wingdings" pitchFamily="2" charset="2"/>
              <a:buNone/>
            </a:pPr>
            <a:r>
              <a:rPr lang="en-US" altLang="zh-CN" sz="2500" dirty="0"/>
              <a:t>     </a:t>
            </a:r>
            <a:r>
              <a:rPr lang="zh-CN" altLang="en-US" sz="2500" dirty="0"/>
              <a:t>苗付友</a:t>
            </a:r>
            <a:r>
              <a:rPr lang="zh-CN" altLang="en-US" sz="2900" dirty="0"/>
              <a:t>  </a:t>
            </a:r>
            <a:r>
              <a:rPr lang="en-US" altLang="zh-CN" sz="2300" dirty="0"/>
              <a:t>13866166896  </a:t>
            </a:r>
            <a:r>
              <a:rPr lang="en-US" altLang="zh-CN" sz="2300" dirty="0">
                <a:hlinkClick r:id="rId2"/>
              </a:rPr>
              <a:t>mfy@ustc.edu.cn</a:t>
            </a:r>
            <a:endParaRPr lang="en-US" altLang="zh-CN" sz="2300" dirty="0"/>
          </a:p>
          <a:p>
            <a:pPr eaLnBrk="1" hangingPunct="1">
              <a:lnSpc>
                <a:spcPct val="70000"/>
              </a:lnSpc>
              <a:buFont typeface="Wingdings" pitchFamily="2" charset="2"/>
              <a:buNone/>
            </a:pPr>
            <a:r>
              <a:rPr lang="zh-CN" altLang="en-US" sz="2500" dirty="0"/>
              <a:t>     </a:t>
            </a:r>
            <a:endParaRPr lang="en-US" altLang="zh-CN" sz="2300" dirty="0"/>
          </a:p>
          <a:p>
            <a:pPr eaLnBrk="1" hangingPunct="1">
              <a:lnSpc>
                <a:spcPct val="70000"/>
              </a:lnSpc>
              <a:buFont typeface="Wingdings" pitchFamily="2" charset="2"/>
              <a:buNone/>
            </a:pPr>
            <a:r>
              <a:rPr lang="en-US" altLang="zh-CN" sz="2800" dirty="0"/>
              <a:t>9. </a:t>
            </a:r>
            <a:r>
              <a:rPr lang="zh-CN" altLang="en-US" sz="2900" dirty="0"/>
              <a:t>电子文档：</a:t>
            </a:r>
            <a:r>
              <a:rPr lang="en-US" altLang="zh-CN" sz="2300" dirty="0"/>
              <a:t>202.38.64.11/~</a:t>
            </a:r>
            <a:r>
              <a:rPr lang="en-US" altLang="zh-CN" sz="2300" dirty="0" err="1"/>
              <a:t>mfy</a:t>
            </a:r>
            <a:r>
              <a:rPr lang="en-US" altLang="zh-CN" sz="2300" dirty="0"/>
              <a:t>/InfoTheory.htm</a:t>
            </a:r>
          </a:p>
        </p:txBody>
      </p:sp>
      <p:sp>
        <p:nvSpPr>
          <p:cNvPr id="11270" name="Rectangle 3"/>
          <p:cNvSpPr>
            <a:spLocks noGrp="1" noChangeArrowheads="1"/>
          </p:cNvSpPr>
          <p:nvPr>
            <p:ph type="title"/>
          </p:nvPr>
        </p:nvSpPr>
        <p:spPr>
          <a:xfrm>
            <a:off x="457200" y="122238"/>
            <a:ext cx="7543800" cy="1003300"/>
          </a:xfrm>
        </p:spPr>
        <p:txBody>
          <a:bodyPr/>
          <a:lstStyle/>
          <a:p>
            <a:pPr eaLnBrk="1" hangingPunct="1"/>
            <a:r>
              <a:rPr lang="zh-CN" altLang="en-US" sz="3800" dirty="0"/>
              <a:t>课程的简单介绍</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a:bodyPr>
          <a:lstStyle/>
          <a:p>
            <a:r>
              <a:rPr lang="en-US" altLang="zh-CN" dirty="0"/>
              <a:t>1.</a:t>
            </a:r>
            <a:r>
              <a:rPr lang="zh-CN" altLang="en-US" dirty="0">
                <a:solidFill>
                  <a:srgbClr val="FF0000"/>
                </a:solidFill>
              </a:rPr>
              <a:t>“信息的哲学”</a:t>
            </a:r>
            <a:r>
              <a:rPr lang="zh-CN" altLang="en-US" dirty="0"/>
              <a:t>：开阔视野，提升对信息本身及其规律的认识和抽象能力。有助于从更高、更抽象的层次理解和掌握信息的规律。发现不同问题间的相似性和联系。</a:t>
            </a:r>
            <a:endParaRPr lang="en-US" altLang="zh-CN" dirty="0"/>
          </a:p>
          <a:p>
            <a:pPr lvl="1"/>
            <a:r>
              <a:rPr lang="en-US" altLang="zh-CN" dirty="0"/>
              <a:t>1</a:t>
            </a:r>
            <a:r>
              <a:rPr lang="zh-CN" altLang="en-US" dirty="0"/>
              <a:t>）加解密问题的本质</a:t>
            </a:r>
            <a:r>
              <a:rPr lang="en-US" altLang="zh-CN" sz="1500" dirty="0"/>
              <a:t>(</a:t>
            </a:r>
            <a:r>
              <a:rPr lang="zh-CN" altLang="en-US" sz="1500" dirty="0"/>
              <a:t>如何隐藏信息</a:t>
            </a:r>
            <a:r>
              <a:rPr lang="en-US" altLang="zh-CN" sz="1500" dirty="0"/>
              <a:t>)</a:t>
            </a:r>
          </a:p>
          <a:p>
            <a:pPr lvl="1"/>
            <a:r>
              <a:rPr lang="en-US" altLang="zh-CN" dirty="0"/>
              <a:t>2</a:t>
            </a:r>
            <a:r>
              <a:rPr lang="zh-CN" altLang="en-US" dirty="0"/>
              <a:t>）中国剩余的定理的信息论解释</a:t>
            </a:r>
            <a:r>
              <a:rPr lang="zh-CN" altLang="en-US" sz="1300" dirty="0"/>
              <a:t>（每一同余方程提供全部信息的一部分</a:t>
            </a:r>
            <a:r>
              <a:rPr lang="en-US" altLang="zh-CN" sz="1300" dirty="0"/>
              <a:t>/</a:t>
            </a:r>
            <a:r>
              <a:rPr lang="zh-CN" altLang="en-US" sz="1300" dirty="0"/>
              <a:t>概率）</a:t>
            </a:r>
            <a:endParaRPr lang="en-US" altLang="zh-CN" dirty="0"/>
          </a:p>
          <a:p>
            <a:r>
              <a:rPr lang="en-US" altLang="zh-CN" dirty="0"/>
              <a:t>2.</a:t>
            </a:r>
            <a:r>
              <a:rPr lang="zh-CN" altLang="en-US" dirty="0">
                <a:solidFill>
                  <a:srgbClr val="FF0000"/>
                </a:solidFill>
              </a:rPr>
              <a:t>关于信息的一般性理论</a:t>
            </a:r>
            <a:r>
              <a:rPr lang="zh-CN" altLang="en-US" dirty="0"/>
              <a:t>，指导信息科学问题的研究，或提供信息科学研究中的一些理论边界，避免做无用功：比如类似研究“永动机”的各种尝试。</a:t>
            </a:r>
            <a:endParaRPr lang="en-US" altLang="zh-CN" dirty="0"/>
          </a:p>
          <a:p>
            <a:pPr lvl="1"/>
            <a:r>
              <a:rPr lang="en-US" altLang="zh-CN" dirty="0"/>
              <a:t>1</a:t>
            </a:r>
            <a:r>
              <a:rPr lang="zh-CN" altLang="en-US" dirty="0"/>
              <a:t>）如信息在传输，处理过程中不会增加</a:t>
            </a:r>
            <a:endParaRPr lang="en-US" altLang="zh-CN" dirty="0"/>
          </a:p>
          <a:p>
            <a:pPr lvl="1"/>
            <a:r>
              <a:rPr lang="en-US" altLang="zh-CN" dirty="0"/>
              <a:t>2</a:t>
            </a:r>
            <a:r>
              <a:rPr lang="zh-CN" altLang="en-US" dirty="0"/>
              <a:t>）不可能不依赖计算复杂度从一个短信息导出更长信息。。。</a:t>
            </a:r>
            <a:endParaRPr lang="en-US" altLang="zh-CN" dirty="0"/>
          </a:p>
          <a:p>
            <a:r>
              <a:rPr lang="en-US" altLang="zh-CN" dirty="0"/>
              <a:t>3. …</a:t>
            </a:r>
            <a:endParaRPr lang="zh-CN" altLang="en-US" dirty="0"/>
          </a:p>
        </p:txBody>
      </p:sp>
      <p:sp>
        <p:nvSpPr>
          <p:cNvPr id="3" name="标题 2"/>
          <p:cNvSpPr>
            <a:spLocks noGrp="1"/>
          </p:cNvSpPr>
          <p:nvPr>
            <p:ph type="title"/>
          </p:nvPr>
        </p:nvSpPr>
        <p:spPr/>
        <p:txBody>
          <a:bodyPr/>
          <a:lstStyle/>
          <a:p>
            <a:r>
              <a:rPr lang="zh-CN" altLang="en-US" dirty="0"/>
              <a:t>为什么学习信息论</a:t>
            </a:r>
          </a:p>
        </p:txBody>
      </p:sp>
    </p:spTree>
    <p:extLst>
      <p:ext uri="{BB962C8B-B14F-4D97-AF65-F5344CB8AC3E}">
        <p14:creationId xmlns:p14="http://schemas.microsoft.com/office/powerpoint/2010/main" val="4064273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1.</a:t>
            </a:r>
            <a:r>
              <a:rPr lang="zh-CN" altLang="en-US" dirty="0"/>
              <a:t>信息的概念</a:t>
            </a:r>
            <a:endParaRPr lang="en-US" altLang="zh-CN" dirty="0"/>
          </a:p>
          <a:p>
            <a:r>
              <a:rPr lang="en-US" altLang="zh-CN" dirty="0"/>
              <a:t>2.</a:t>
            </a:r>
            <a:r>
              <a:rPr lang="zh-CN" altLang="en-US" dirty="0"/>
              <a:t>信息论研究的对象、目的和内容</a:t>
            </a:r>
            <a:endParaRPr lang="en-US" altLang="zh-CN" dirty="0"/>
          </a:p>
          <a:p>
            <a:r>
              <a:rPr lang="en-US" altLang="zh-CN" dirty="0"/>
              <a:t>3.</a:t>
            </a:r>
            <a:r>
              <a:rPr lang="zh-CN" altLang="en-US" dirty="0"/>
              <a:t>信息论简史与发展趋势</a:t>
            </a:r>
          </a:p>
        </p:txBody>
      </p:sp>
      <p:sp>
        <p:nvSpPr>
          <p:cNvPr id="3" name="标题 2"/>
          <p:cNvSpPr>
            <a:spLocks noGrp="1"/>
          </p:cNvSpPr>
          <p:nvPr>
            <p:ph type="title"/>
          </p:nvPr>
        </p:nvSpPr>
        <p:spPr/>
        <p:txBody>
          <a:bodyPr/>
          <a:lstStyle/>
          <a:p>
            <a:r>
              <a:rPr lang="zh-CN" altLang="en-US" dirty="0"/>
              <a:t>第</a:t>
            </a:r>
            <a:r>
              <a:rPr lang="en-US" altLang="zh-CN" dirty="0"/>
              <a:t>1</a:t>
            </a:r>
            <a:r>
              <a:rPr lang="zh-CN" altLang="en-US" dirty="0"/>
              <a:t>章 绪论</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a:lnSpc>
                <a:spcPct val="90000"/>
              </a:lnSpc>
            </a:pPr>
            <a:r>
              <a:rPr lang="zh-CN" altLang="en-US" dirty="0"/>
              <a:t>组成客观世界的三大基本要素：</a:t>
            </a:r>
            <a:r>
              <a:rPr lang="zh-CN" altLang="en-US" dirty="0">
                <a:solidFill>
                  <a:srgbClr val="FF33CC"/>
                </a:solidFill>
              </a:rPr>
              <a:t>物质、能量和信息</a:t>
            </a:r>
            <a:r>
              <a:rPr lang="zh-CN" altLang="en-US" dirty="0"/>
              <a:t>，</a:t>
            </a:r>
            <a:r>
              <a:rPr lang="zh-CN" altLang="en-US" dirty="0">
                <a:solidFill>
                  <a:srgbClr val="FF0000"/>
                </a:solidFill>
              </a:rPr>
              <a:t>材料科学、能源科学</a:t>
            </a:r>
            <a:r>
              <a:rPr lang="zh-CN" altLang="en-US" dirty="0"/>
              <a:t>和</a:t>
            </a:r>
            <a:r>
              <a:rPr lang="zh-CN" altLang="en-US" dirty="0">
                <a:solidFill>
                  <a:srgbClr val="FF0000"/>
                </a:solidFill>
              </a:rPr>
              <a:t>信息科学</a:t>
            </a:r>
            <a:r>
              <a:rPr lang="zh-CN" altLang="en-US" dirty="0"/>
              <a:t>一起被称为当代文明的“三大支柱”。</a:t>
            </a:r>
          </a:p>
          <a:p>
            <a:pPr lvl="1">
              <a:lnSpc>
                <a:spcPct val="90000"/>
              </a:lnSpc>
            </a:pPr>
            <a:r>
              <a:rPr lang="en-US" altLang="zh-CN" dirty="0"/>
              <a:t>Without </a:t>
            </a:r>
            <a:r>
              <a:rPr lang="en-US" altLang="zh-CN" dirty="0">
                <a:solidFill>
                  <a:schemeClr val="accent1"/>
                </a:solidFill>
              </a:rPr>
              <a:t>materials</a:t>
            </a:r>
            <a:r>
              <a:rPr lang="en-US" altLang="zh-CN" dirty="0"/>
              <a:t>, there is nothing.</a:t>
            </a:r>
          </a:p>
          <a:p>
            <a:pPr lvl="1">
              <a:lnSpc>
                <a:spcPct val="90000"/>
              </a:lnSpc>
            </a:pPr>
            <a:r>
              <a:rPr lang="en-US" altLang="zh-CN" dirty="0"/>
              <a:t>Without </a:t>
            </a:r>
            <a:r>
              <a:rPr lang="en-US" altLang="zh-CN" dirty="0">
                <a:solidFill>
                  <a:schemeClr val="accent1"/>
                </a:solidFill>
              </a:rPr>
              <a:t>energy</a:t>
            </a:r>
            <a:r>
              <a:rPr lang="en-US" altLang="zh-CN" dirty="0"/>
              <a:t>, nothing happens.</a:t>
            </a:r>
          </a:p>
          <a:p>
            <a:pPr lvl="1">
              <a:lnSpc>
                <a:spcPct val="90000"/>
              </a:lnSpc>
            </a:pPr>
            <a:r>
              <a:rPr lang="en-US" altLang="zh-CN" dirty="0"/>
              <a:t>Without </a:t>
            </a:r>
            <a:r>
              <a:rPr lang="en-US" altLang="zh-CN" dirty="0">
                <a:solidFill>
                  <a:schemeClr val="accent1"/>
                </a:solidFill>
              </a:rPr>
              <a:t>information</a:t>
            </a:r>
            <a:r>
              <a:rPr lang="en-US" altLang="zh-CN" dirty="0"/>
              <a:t>, nothing makes sense</a:t>
            </a:r>
            <a:endParaRPr lang="en-US" altLang="zh-CN" dirty="0">
              <a:solidFill>
                <a:srgbClr val="FFFF00"/>
              </a:solidFill>
            </a:endParaRPr>
          </a:p>
          <a:p>
            <a:pPr lvl="1">
              <a:lnSpc>
                <a:spcPct val="90000"/>
              </a:lnSpc>
            </a:pPr>
            <a:r>
              <a:rPr lang="zh-CN" altLang="en-US" dirty="0"/>
              <a:t>没有</a:t>
            </a:r>
            <a:r>
              <a:rPr lang="zh-CN" altLang="en-US" dirty="0">
                <a:solidFill>
                  <a:srgbClr val="00FFCC"/>
                </a:solidFill>
              </a:rPr>
              <a:t>物质</a:t>
            </a:r>
            <a:r>
              <a:rPr lang="zh-CN" altLang="en-US" dirty="0"/>
              <a:t>的世界是</a:t>
            </a:r>
            <a:r>
              <a:rPr lang="zh-CN" altLang="en-US" dirty="0">
                <a:solidFill>
                  <a:srgbClr val="00FFCC"/>
                </a:solidFill>
              </a:rPr>
              <a:t>虚无</a:t>
            </a:r>
            <a:r>
              <a:rPr lang="zh-CN" altLang="en-US" dirty="0"/>
              <a:t>的世界；</a:t>
            </a:r>
          </a:p>
          <a:p>
            <a:pPr lvl="1">
              <a:lnSpc>
                <a:spcPct val="90000"/>
              </a:lnSpc>
            </a:pPr>
            <a:r>
              <a:rPr lang="zh-CN" altLang="en-US" dirty="0"/>
              <a:t>没有</a:t>
            </a:r>
            <a:r>
              <a:rPr lang="zh-CN" altLang="en-US" dirty="0">
                <a:solidFill>
                  <a:srgbClr val="00FFCC"/>
                </a:solidFill>
              </a:rPr>
              <a:t>能源</a:t>
            </a:r>
            <a:r>
              <a:rPr lang="zh-CN" altLang="en-US" dirty="0"/>
              <a:t>的世界是</a:t>
            </a:r>
            <a:r>
              <a:rPr lang="zh-CN" altLang="en-US" dirty="0">
                <a:solidFill>
                  <a:srgbClr val="00FFCC"/>
                </a:solidFill>
              </a:rPr>
              <a:t>死寂</a:t>
            </a:r>
            <a:r>
              <a:rPr lang="zh-CN" altLang="en-US" dirty="0"/>
              <a:t>的世界；</a:t>
            </a:r>
          </a:p>
          <a:p>
            <a:pPr lvl="1">
              <a:lnSpc>
                <a:spcPct val="90000"/>
              </a:lnSpc>
            </a:pPr>
            <a:r>
              <a:rPr lang="zh-CN" altLang="en-US" dirty="0"/>
              <a:t>没有</a:t>
            </a:r>
            <a:r>
              <a:rPr lang="zh-CN" altLang="en-US" dirty="0">
                <a:solidFill>
                  <a:srgbClr val="00FFCC"/>
                </a:solidFill>
              </a:rPr>
              <a:t>信息</a:t>
            </a:r>
            <a:r>
              <a:rPr lang="zh-CN" altLang="en-US" dirty="0"/>
              <a:t>的世界是</a:t>
            </a:r>
            <a:r>
              <a:rPr lang="zh-CN" altLang="en-US" dirty="0">
                <a:solidFill>
                  <a:srgbClr val="00FFCC"/>
                </a:solidFill>
              </a:rPr>
              <a:t>混乱</a:t>
            </a:r>
            <a:r>
              <a:rPr lang="zh-CN" altLang="en-US" dirty="0"/>
              <a:t>的世界。</a:t>
            </a:r>
          </a:p>
          <a:p>
            <a:endParaRPr lang="zh-CN" altLang="en-US" dirty="0"/>
          </a:p>
        </p:txBody>
      </p:sp>
      <p:sp>
        <p:nvSpPr>
          <p:cNvPr id="3" name="标题 2"/>
          <p:cNvSpPr>
            <a:spLocks noGrp="1"/>
          </p:cNvSpPr>
          <p:nvPr>
            <p:ph type="title"/>
          </p:nvPr>
        </p:nvSpPr>
        <p:spPr/>
        <p:txBody>
          <a:bodyPr>
            <a:normAutofit/>
          </a:bodyPr>
          <a:lstStyle/>
          <a:p>
            <a:r>
              <a:rPr lang="en-US" altLang="zh-CN" dirty="0"/>
              <a:t>1.</a:t>
            </a:r>
            <a:r>
              <a:rPr lang="zh-CN" altLang="en-US" dirty="0"/>
              <a:t>信息的概念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p0.so.qhmsg.com/bdr/_240_/t016d0104f024f6b64a.jpg"/>
          <p:cNvPicPr>
            <a:picLocks noChangeAspect="1" noChangeArrowheads="1"/>
          </p:cNvPicPr>
          <p:nvPr/>
        </p:nvPicPr>
        <p:blipFill>
          <a:blip r:embed="rId2" cstate="print"/>
          <a:srcRect/>
          <a:stretch>
            <a:fillRect/>
          </a:stretch>
        </p:blipFill>
        <p:spPr bwMode="auto">
          <a:xfrm>
            <a:off x="251520" y="227162"/>
            <a:ext cx="2514539" cy="1400208"/>
          </a:xfrm>
          <a:prstGeom prst="rect">
            <a:avLst/>
          </a:prstGeom>
          <a:noFill/>
          <a:scene3d>
            <a:camera prst="orthographicFront"/>
            <a:lightRig rig="threePt" dir="t"/>
          </a:scene3d>
          <a:sp3d>
            <a:bevelB prst="angle"/>
          </a:sp3d>
        </p:spPr>
      </p:pic>
      <p:pic>
        <p:nvPicPr>
          <p:cNvPr id="5" name="Picture 3" descr="航天飞机6"/>
          <p:cNvPicPr>
            <a:picLocks noChangeAspect="1" noChangeArrowheads="1"/>
          </p:cNvPicPr>
          <p:nvPr/>
        </p:nvPicPr>
        <p:blipFill>
          <a:blip r:embed="rId3" cstate="print"/>
          <a:srcRect/>
          <a:stretch>
            <a:fillRect/>
          </a:stretch>
        </p:blipFill>
        <p:spPr bwMode="auto">
          <a:xfrm>
            <a:off x="465018" y="3573016"/>
            <a:ext cx="1757363" cy="2189163"/>
          </a:xfrm>
          <a:prstGeom prst="rect">
            <a:avLst/>
          </a:prstGeom>
          <a:noFill/>
          <a:ln w="9525">
            <a:noFill/>
            <a:miter lim="800000"/>
            <a:headEnd/>
            <a:tailEnd/>
          </a:ln>
          <a:effectLst/>
        </p:spPr>
      </p:pic>
      <p:pic>
        <p:nvPicPr>
          <p:cNvPr id="9" name="Picture 7" descr="奔驰新车"/>
          <p:cNvPicPr>
            <a:picLocks noChangeAspect="1" noChangeArrowheads="1"/>
          </p:cNvPicPr>
          <p:nvPr/>
        </p:nvPicPr>
        <p:blipFill>
          <a:blip r:embed="rId4" cstate="print"/>
          <a:srcRect/>
          <a:stretch>
            <a:fillRect/>
          </a:stretch>
        </p:blipFill>
        <p:spPr bwMode="auto">
          <a:xfrm>
            <a:off x="6264027" y="1916832"/>
            <a:ext cx="2484437" cy="1779587"/>
          </a:xfrm>
          <a:prstGeom prst="rect">
            <a:avLst/>
          </a:prstGeom>
          <a:noFill/>
        </p:spPr>
      </p:pic>
      <p:pic>
        <p:nvPicPr>
          <p:cNvPr id="10" name="Picture 8" descr="SU27-2"/>
          <p:cNvPicPr>
            <a:picLocks noChangeAspect="1" noChangeArrowheads="1"/>
          </p:cNvPicPr>
          <p:nvPr/>
        </p:nvPicPr>
        <p:blipFill>
          <a:blip r:embed="rId5" cstate="print"/>
          <a:srcRect/>
          <a:stretch>
            <a:fillRect/>
          </a:stretch>
        </p:blipFill>
        <p:spPr bwMode="auto">
          <a:xfrm>
            <a:off x="6156176" y="3933056"/>
            <a:ext cx="2592288" cy="1582737"/>
          </a:xfrm>
          <a:prstGeom prst="rect">
            <a:avLst/>
          </a:prstGeom>
          <a:noFill/>
        </p:spPr>
      </p:pic>
      <p:pic>
        <p:nvPicPr>
          <p:cNvPr id="11" name="Picture 9" descr="SU27-6"/>
          <p:cNvPicPr>
            <a:picLocks noChangeAspect="1" noChangeArrowheads="1"/>
          </p:cNvPicPr>
          <p:nvPr/>
        </p:nvPicPr>
        <p:blipFill>
          <a:blip r:embed="rId6" cstate="print"/>
          <a:srcRect/>
          <a:stretch>
            <a:fillRect/>
          </a:stretch>
        </p:blipFill>
        <p:spPr bwMode="auto">
          <a:xfrm>
            <a:off x="6246564" y="280268"/>
            <a:ext cx="2519362" cy="1477963"/>
          </a:xfrm>
          <a:prstGeom prst="rect">
            <a:avLst/>
          </a:prstGeom>
          <a:noFill/>
        </p:spPr>
      </p:pic>
      <p:pic>
        <p:nvPicPr>
          <p:cNvPr id="12" name="Picture 10" descr="2109-239B"/>
          <p:cNvPicPr>
            <a:picLocks noChangeAspect="1" noChangeArrowheads="1"/>
          </p:cNvPicPr>
          <p:nvPr/>
        </p:nvPicPr>
        <p:blipFill>
          <a:blip r:embed="rId7" cstate="print"/>
          <a:srcRect/>
          <a:stretch>
            <a:fillRect/>
          </a:stretch>
        </p:blipFill>
        <p:spPr bwMode="auto">
          <a:xfrm>
            <a:off x="395536" y="1727862"/>
            <a:ext cx="2159000" cy="1744662"/>
          </a:xfrm>
          <a:prstGeom prst="rect">
            <a:avLst/>
          </a:prstGeom>
          <a:noFill/>
        </p:spPr>
      </p:pic>
      <p:pic>
        <p:nvPicPr>
          <p:cNvPr id="3" name="图片 2">
            <a:extLst>
              <a:ext uri="{FF2B5EF4-FFF2-40B4-BE49-F238E27FC236}">
                <a16:creationId xmlns:a16="http://schemas.microsoft.com/office/drawing/2014/main" id="{706185AB-9F1C-465B-886A-CF087BB88677}"/>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859750" y="276273"/>
            <a:ext cx="3175291" cy="6105055"/>
          </a:xfrm>
          <a:prstGeom prst="rect">
            <a:avLst/>
          </a:prstGeom>
          <a:scene3d>
            <a:camera prst="orthographicFront"/>
            <a:lightRig rig="threePt" dir="t"/>
          </a:scene3d>
          <a:sp3d>
            <a:bevelT prst="relaxedInset"/>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1115</TotalTime>
  <Words>2928</Words>
  <Application>Microsoft Office PowerPoint</Application>
  <PresentationFormat>全屏显示(4:3)</PresentationFormat>
  <Paragraphs>304</Paragraphs>
  <Slides>36</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36</vt:i4>
      </vt:variant>
    </vt:vector>
  </HeadingPairs>
  <TitlesOfParts>
    <vt:vector size="52" baseType="lpstr">
      <vt:lpstr>Batang</vt:lpstr>
      <vt:lpstr>方正姚体</vt:lpstr>
      <vt:lpstr>华文行楷</vt:lpstr>
      <vt:lpstr>隶书</vt:lpstr>
      <vt:lpstr>宋体</vt:lpstr>
      <vt:lpstr>新宋体</vt:lpstr>
      <vt:lpstr>Arial</vt:lpstr>
      <vt:lpstr>Calibri</vt:lpstr>
      <vt:lpstr>Lucida Sans Unicode</vt:lpstr>
      <vt:lpstr>Tahoma</vt:lpstr>
      <vt:lpstr>Times New Roman</vt:lpstr>
      <vt:lpstr>Verdana</vt:lpstr>
      <vt:lpstr>Wingdings</vt:lpstr>
      <vt:lpstr>Wingdings 2</vt:lpstr>
      <vt:lpstr>Wingdings 3</vt:lpstr>
      <vt:lpstr>聚合</vt:lpstr>
      <vt:lpstr>信息论与编码技术 第1章 绪论</vt:lpstr>
      <vt:lpstr>课程的简单介绍</vt:lpstr>
      <vt:lpstr>课程的简单介绍</vt:lpstr>
      <vt:lpstr>课程的简单介绍</vt:lpstr>
      <vt:lpstr>课程的简单介绍</vt:lpstr>
      <vt:lpstr>为什么学习信息论</vt:lpstr>
      <vt:lpstr>第1章 绪论</vt:lpstr>
      <vt:lpstr>1.信息的概念</vt:lpstr>
      <vt:lpstr>PowerPoint 演示文稿</vt:lpstr>
      <vt:lpstr>PowerPoint 演示文稿</vt:lpstr>
      <vt:lpstr>1.1 信息是什么？</vt:lpstr>
      <vt:lpstr>PowerPoint 演示文稿</vt:lpstr>
      <vt:lpstr>信息的各种定义</vt:lpstr>
      <vt:lpstr>信息的各种定义</vt:lpstr>
      <vt:lpstr>1.2 香农信息的定义</vt:lpstr>
      <vt:lpstr>1.2 香农信息的定义</vt:lpstr>
      <vt:lpstr>1.3 香农信息的度量</vt:lpstr>
      <vt:lpstr>1.3 香农信息的度量</vt:lpstr>
      <vt:lpstr>1.3 香农信息的度量</vt:lpstr>
      <vt:lpstr>1.3 香农信息的度量</vt:lpstr>
      <vt:lpstr>1.4 信息的广义概念</vt:lpstr>
      <vt:lpstr>1.4 信息的广义概念</vt:lpstr>
      <vt:lpstr>2.信息论研究对象、目的和内容</vt:lpstr>
      <vt:lpstr>2.1 信息论研究对象</vt:lpstr>
      <vt:lpstr>2.1 信息论研究对象</vt:lpstr>
      <vt:lpstr>2.1 信息论研究对象</vt:lpstr>
      <vt:lpstr>2.1 信息论研究对象</vt:lpstr>
      <vt:lpstr>2.1 信息论研究对象</vt:lpstr>
      <vt:lpstr>2.1 信息论研究目的</vt:lpstr>
      <vt:lpstr>2.1 信息论研究目的</vt:lpstr>
      <vt:lpstr>2.2 信息论研究内容</vt:lpstr>
      <vt:lpstr>2.2 信息论研究内容</vt:lpstr>
      <vt:lpstr>2.3 信息论发展简史</vt:lpstr>
      <vt:lpstr>2.3 信息论发展简史</vt:lpstr>
      <vt:lpstr>2.3 信息论发展简史</vt:lpstr>
      <vt:lpstr>目前的发展状况</vt:lpstr>
    </vt:vector>
  </TitlesOfParts>
  <Company>ustc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xlzhang</dc:creator>
  <cp:lastModifiedBy>Miao Fuyou</cp:lastModifiedBy>
  <cp:revision>162</cp:revision>
  <dcterms:created xsi:type="dcterms:W3CDTF">2014-09-30T09:18:14Z</dcterms:created>
  <dcterms:modified xsi:type="dcterms:W3CDTF">2022-02-24T08:46:30Z</dcterms:modified>
</cp:coreProperties>
</file>