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5"/>
  </p:notesMasterIdLst>
  <p:sldIdLst>
    <p:sldId id="257" r:id="rId2"/>
    <p:sldId id="274" r:id="rId3"/>
    <p:sldId id="275" r:id="rId4"/>
    <p:sldId id="278" r:id="rId5"/>
    <p:sldId id="276" r:id="rId6"/>
    <p:sldId id="277" r:id="rId7"/>
    <p:sldId id="279" r:id="rId8"/>
    <p:sldId id="280" r:id="rId9"/>
    <p:sldId id="281" r:id="rId10"/>
    <p:sldId id="282" r:id="rId11"/>
    <p:sldId id="285" r:id="rId12"/>
    <p:sldId id="283" r:id="rId13"/>
    <p:sldId id="284" r:id="rId14"/>
    <p:sldId id="286" r:id="rId15"/>
    <p:sldId id="287" r:id="rId16"/>
    <p:sldId id="288" r:id="rId17"/>
    <p:sldId id="435" r:id="rId18"/>
    <p:sldId id="289" r:id="rId19"/>
    <p:sldId id="290" r:id="rId20"/>
    <p:sldId id="291" r:id="rId21"/>
    <p:sldId id="292" r:id="rId22"/>
    <p:sldId id="295" r:id="rId23"/>
    <p:sldId id="293" r:id="rId24"/>
    <p:sldId id="294" r:id="rId25"/>
    <p:sldId id="296" r:id="rId26"/>
    <p:sldId id="297" r:id="rId27"/>
    <p:sldId id="298" r:id="rId28"/>
    <p:sldId id="299" r:id="rId29"/>
    <p:sldId id="301" r:id="rId30"/>
    <p:sldId id="300" r:id="rId31"/>
    <p:sldId id="306" r:id="rId32"/>
    <p:sldId id="302" r:id="rId33"/>
    <p:sldId id="303" r:id="rId34"/>
    <p:sldId id="304" r:id="rId35"/>
    <p:sldId id="305" r:id="rId36"/>
    <p:sldId id="307" r:id="rId37"/>
    <p:sldId id="308" r:id="rId38"/>
    <p:sldId id="309" r:id="rId39"/>
    <p:sldId id="313" r:id="rId40"/>
    <p:sldId id="310" r:id="rId41"/>
    <p:sldId id="433" r:id="rId42"/>
    <p:sldId id="312" r:id="rId43"/>
    <p:sldId id="321" r:id="rId44"/>
    <p:sldId id="314" r:id="rId45"/>
    <p:sldId id="315" r:id="rId46"/>
    <p:sldId id="316" r:id="rId47"/>
    <p:sldId id="439" r:id="rId48"/>
    <p:sldId id="317" r:id="rId49"/>
    <p:sldId id="318" r:id="rId50"/>
    <p:sldId id="319" r:id="rId51"/>
    <p:sldId id="320" r:id="rId52"/>
    <p:sldId id="322" r:id="rId53"/>
    <p:sldId id="323" r:id="rId54"/>
    <p:sldId id="324" r:id="rId55"/>
    <p:sldId id="325" r:id="rId56"/>
    <p:sldId id="326" r:id="rId57"/>
    <p:sldId id="327" r:id="rId58"/>
    <p:sldId id="328" r:id="rId59"/>
    <p:sldId id="329" r:id="rId60"/>
    <p:sldId id="330" r:id="rId61"/>
    <p:sldId id="332" r:id="rId62"/>
    <p:sldId id="333" r:id="rId63"/>
    <p:sldId id="334" r:id="rId64"/>
    <p:sldId id="335" r:id="rId65"/>
    <p:sldId id="434" r:id="rId66"/>
    <p:sldId id="331" r:id="rId67"/>
    <p:sldId id="337" r:id="rId68"/>
    <p:sldId id="340" r:id="rId69"/>
    <p:sldId id="338" r:id="rId70"/>
    <p:sldId id="343" r:id="rId71"/>
    <p:sldId id="341" r:id="rId72"/>
    <p:sldId id="344" r:id="rId73"/>
    <p:sldId id="342" r:id="rId74"/>
    <p:sldId id="339" r:id="rId75"/>
    <p:sldId id="345" r:id="rId76"/>
    <p:sldId id="346" r:id="rId77"/>
    <p:sldId id="347" r:id="rId78"/>
    <p:sldId id="348" r:id="rId79"/>
    <p:sldId id="349" r:id="rId80"/>
    <p:sldId id="350" r:id="rId81"/>
    <p:sldId id="351" r:id="rId82"/>
    <p:sldId id="440" r:id="rId83"/>
    <p:sldId id="352" r:id="rId84"/>
    <p:sldId id="581" r:id="rId85"/>
    <p:sldId id="353" r:id="rId86"/>
    <p:sldId id="354" r:id="rId87"/>
    <p:sldId id="355" r:id="rId88"/>
    <p:sldId id="356" r:id="rId89"/>
    <p:sldId id="357" r:id="rId90"/>
    <p:sldId id="358" r:id="rId91"/>
    <p:sldId id="359" r:id="rId92"/>
    <p:sldId id="360" r:id="rId93"/>
    <p:sldId id="366" r:id="rId94"/>
    <p:sldId id="367" r:id="rId95"/>
    <p:sldId id="369" r:id="rId96"/>
    <p:sldId id="370" r:id="rId97"/>
    <p:sldId id="371" r:id="rId98"/>
    <p:sldId id="372" r:id="rId99"/>
    <p:sldId id="377" r:id="rId100"/>
    <p:sldId id="378" r:id="rId101"/>
    <p:sldId id="379" r:id="rId102"/>
    <p:sldId id="438" r:id="rId103"/>
    <p:sldId id="582" r:id="rId10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1" autoAdjust="0"/>
    <p:restoredTop sz="96565" autoAdjust="0"/>
  </p:normalViewPr>
  <p:slideViewPr>
    <p:cSldViewPr>
      <p:cViewPr varScale="1">
        <p:scale>
          <a:sx n="112" d="100"/>
          <a:sy n="112" d="100"/>
        </p:scale>
        <p:origin x="893" y="86"/>
      </p:cViewPr>
      <p:guideLst>
        <p:guide orient="horz" pos="2160"/>
        <p:guide pos="2880"/>
      </p:guideLst>
    </p:cSldViewPr>
  </p:slideViewPr>
  <p:outlineViewPr>
    <p:cViewPr>
      <p:scale>
        <a:sx n="33" d="100"/>
        <a:sy n="33" d="100"/>
      </p:scale>
      <p:origin x="108" y="306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C1942-8C1C-4142-9113-C00651CD9D7A}" type="datetimeFigureOut">
              <a:rPr lang="zh-CN" altLang="en-US" smtClean="0"/>
              <a:pPr/>
              <a:t>2024/6/17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2DABB6-86FE-4A4D-8E3C-2A9CD0D8B00F}" type="slidenum">
              <a:rPr lang="zh-CN" altLang="en-US" smtClean="0"/>
              <a:pPr/>
              <a:t>‹#›</a:t>
            </a:fld>
            <a:endParaRPr lang="zh-CN" altLang="en-US"/>
          </a:p>
        </p:txBody>
      </p:sp>
    </p:spTree>
    <p:extLst>
      <p:ext uri="{BB962C8B-B14F-4D97-AF65-F5344CB8AC3E}">
        <p14:creationId xmlns:p14="http://schemas.microsoft.com/office/powerpoint/2010/main" val="127769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B4A20BC1-FD1B-47AE-AF14-8D0A650029E7}" type="slidenum">
              <a:rPr lang="zh-CN" altLang="en-US" sz="1200" baseline="0">
                <a:latin typeface="Garamond" panose="02020404030301010803" pitchFamily="18" charset="0"/>
              </a:rPr>
              <a:pPr algn="r"/>
              <a:t>84</a:t>
            </a:fld>
            <a:endParaRPr lang="en-US" altLang="zh-CN" sz="1200" baseline="0">
              <a:latin typeface="Garamond" panose="02020404030301010803" pitchFamily="18" charset="0"/>
            </a:endParaRPr>
          </a:p>
        </p:txBody>
      </p:sp>
      <p:sp>
        <p:nvSpPr>
          <p:cNvPr id="38915" name="Rectangle 2"/>
          <p:cNvSpPr>
            <a:spLocks noGrp="1" noRot="1" noChangeAspect="1" noChangeArrowheads="1" noTextEdit="1"/>
          </p:cNvSpPr>
          <p:nvPr>
            <p:ph type="sldImg"/>
          </p:nvPr>
        </p:nvSpPr>
        <p:spPr>
          <a:xfrm>
            <a:off x="3267075" y="509588"/>
            <a:ext cx="3397250" cy="2547937"/>
          </a:xfrm>
        </p:spPr>
      </p:sp>
      <p:sp>
        <p:nvSpPr>
          <p:cNvPr id="38916"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r>
              <a:rPr lang="en-US" altLang="zh-CN"/>
              <a:t>Note the use of the bubbles (NOT) in the input.</a:t>
            </a:r>
          </a:p>
        </p:txBody>
      </p:sp>
    </p:spTree>
    <p:extLst>
      <p:ext uri="{BB962C8B-B14F-4D97-AF65-F5344CB8AC3E}">
        <p14:creationId xmlns:p14="http://schemas.microsoft.com/office/powerpoint/2010/main" val="3159979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0" descr="bg-buttom"/>
          <p:cNvPicPr>
            <a:picLocks noChangeAspect="1" noChangeArrowheads="1"/>
          </p:cNvPicPr>
          <p:nvPr userDrawn="1"/>
        </p:nvPicPr>
        <p:blipFill>
          <a:blip r:embed="rId3" cstate="print">
            <a:lum bright="18000" contrast="6000"/>
          </a:blip>
          <a:srcRect/>
          <a:stretch>
            <a:fillRect/>
          </a:stretch>
        </p:blipFill>
        <p:spPr bwMode="auto">
          <a:xfrm>
            <a:off x="4572000" y="357166"/>
            <a:ext cx="3889375" cy="1149350"/>
          </a:xfrm>
          <a:prstGeom prst="rect">
            <a:avLst/>
          </a:prstGeom>
          <a:noFill/>
          <a:ln w="9525">
            <a:noFill/>
            <a:miter lim="800000"/>
            <a:headEnd/>
            <a:tailEnd/>
          </a:ln>
        </p:spPr>
      </p:pic>
      <p:pic>
        <p:nvPicPr>
          <p:cNvPr id="14" name="图片 1" descr="ustc标志2"/>
          <p:cNvPicPr>
            <a:picLocks noChangeAspect="1" noChangeArrowheads="1"/>
          </p:cNvPicPr>
          <p:nvPr userDrawn="1"/>
        </p:nvPicPr>
        <p:blipFill>
          <a:blip r:embed="rId4" cstate="print"/>
          <a:srcRect/>
          <a:stretch>
            <a:fillRect/>
          </a:stretch>
        </p:blipFill>
        <p:spPr bwMode="auto">
          <a:xfrm>
            <a:off x="714348" y="500042"/>
            <a:ext cx="1008063" cy="10080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BE2672E2-A160-472D-8EEE-79097D6B924C}" type="datetime1">
              <a:rPr lang="zh-CN" altLang="en-US" smtClean="0"/>
              <a:pPr/>
              <a:t>2024/6/17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29EE09-798D-4760-8768-969530E7F42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7C3E7649-F06E-4730-B3AF-431FFBBECEC0}" type="datetime1">
              <a:rPr lang="zh-CN" altLang="en-US" smtClean="0"/>
              <a:pPr/>
              <a:t>2024/6/17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29EE09-798D-4760-8768-969530E7F42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lnSpc>
                <a:spcPct val="120000"/>
              </a:lnSpc>
              <a:defRPr/>
            </a:lvl1pPr>
            <a:lvl2pPr>
              <a:lnSpc>
                <a:spcPct val="120000"/>
              </a:lnSpc>
              <a:defRPr b="1">
                <a:latin typeface="Times New Roman" pitchFamily="18" charset="0"/>
                <a:ea typeface="宋体" pitchFamily="2" charset="-122"/>
                <a:cs typeface="Times New Roman" pitchFamily="18" charset="0"/>
              </a:defRPr>
            </a:lvl2pPr>
            <a:lvl3pPr>
              <a:lnSpc>
                <a:spcPct val="120000"/>
              </a:lnSpc>
              <a:defRPr b="1">
                <a:latin typeface="Times New Roman" pitchFamily="18" charset="0"/>
                <a:ea typeface="宋体" pitchFamily="2" charset="-122"/>
                <a:cs typeface="Times New Roman" pitchFamily="18" charset="0"/>
              </a:defRPr>
            </a:lvl3pPr>
            <a:lvl4pPr>
              <a:lnSpc>
                <a:spcPct val="120000"/>
              </a:lnSpc>
              <a:defRPr b="1">
                <a:latin typeface="Times New Roman" pitchFamily="18" charset="0"/>
                <a:ea typeface="宋体" pitchFamily="2" charset="-122"/>
                <a:cs typeface="Times New Roman" pitchFamily="18" charset="0"/>
              </a:defRPr>
            </a:lvl4pPr>
            <a:lvl5pPr>
              <a:lnSpc>
                <a:spcPct val="120000"/>
              </a:lnSpc>
              <a:defRPr b="1">
                <a:latin typeface="Times New Roman" pitchFamily="18" charset="0"/>
                <a:ea typeface="宋体" pitchFamily="2" charset="-122"/>
                <a:cs typeface="Times New Roman" pitchFamily="18" charset="0"/>
              </a:defRPr>
            </a:lvl5pPr>
            <a:extLst/>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7" name="标题 6"/>
          <p:cNvSpPr>
            <a:spLocks noGrp="1"/>
          </p:cNvSpPr>
          <p:nvPr>
            <p:ph type="title"/>
          </p:nvPr>
        </p:nvSpPr>
        <p:spPr/>
        <p:txBody>
          <a:bodyPr rtlCol="0"/>
          <a:lstStyle/>
          <a:p>
            <a:r>
              <a:rPr kumimoji="0" lang="zh-CN" altLang="en-US" dirty="0"/>
              <a:t>单击此处编辑母版标题样式</a:t>
            </a:r>
            <a:endParaRPr kumimoji="0" lang="en-US" dirty="0"/>
          </a:p>
        </p:txBody>
      </p:sp>
      <p:sp>
        <p:nvSpPr>
          <p:cNvPr id="23" name="页脚占位符 18"/>
          <p:cNvSpPr txBox="1">
            <a:spLocks/>
          </p:cNvSpPr>
          <p:nvPr userDrawn="1"/>
        </p:nvSpPr>
        <p:spPr>
          <a:xfrm>
            <a:off x="3440867" y="6409750"/>
            <a:ext cx="3435389" cy="365125"/>
          </a:xfrm>
          <a:prstGeom prst="rect">
            <a:avLst/>
          </a:prstGeom>
        </p:spPr>
        <p:txBody>
          <a:bodyPr vert="horz" anchor="b" anchorCtr="1"/>
          <a:lstStyle>
            <a:lvl1pPr>
              <a:defRPr baseline="0">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chemeClr val="bg2">
                    <a:lumMod val="50000"/>
                  </a:schemeClr>
                </a:solidFill>
                <a:effectLst/>
                <a:uLnTx/>
                <a:uFillTx/>
                <a:latin typeface="宋体" pitchFamily="2" charset="-122"/>
                <a:ea typeface="宋体" pitchFamily="2" charset="-122"/>
                <a:cs typeface="+mn-cs"/>
              </a:rPr>
              <a:t>信息论与编码技术</a:t>
            </a:r>
            <a:r>
              <a:rPr kumimoji="0" lang="en-US" altLang="zh-CN" sz="1400" b="1" i="0" u="none" strike="noStrike" kern="1200" cap="none" spc="0" normalizeH="0" baseline="0" noProof="0" dirty="0">
                <a:ln>
                  <a:noFill/>
                </a:ln>
                <a:solidFill>
                  <a:schemeClr val="bg2">
                    <a:lumMod val="50000"/>
                  </a:schemeClr>
                </a:solidFill>
                <a:effectLst/>
                <a:uLnTx/>
                <a:uFillTx/>
                <a:latin typeface="宋体" pitchFamily="2" charset="-122"/>
                <a:ea typeface="宋体" pitchFamily="2" charset="-122"/>
                <a:cs typeface="+mn-cs"/>
              </a:rPr>
              <a:t>-</a:t>
            </a:r>
            <a:r>
              <a:rPr kumimoji="0" lang="zh-CN" altLang="en-US" sz="1400" b="1" i="0" u="none" strike="noStrike" kern="1200" cap="none" spc="0" normalizeH="0" baseline="0" noProof="0" dirty="0">
                <a:ln>
                  <a:noFill/>
                </a:ln>
                <a:solidFill>
                  <a:schemeClr val="bg2">
                    <a:lumMod val="50000"/>
                  </a:schemeClr>
                </a:solidFill>
                <a:effectLst/>
                <a:uLnTx/>
                <a:uFillTx/>
                <a:latin typeface="宋体" pitchFamily="2" charset="-122"/>
                <a:ea typeface="宋体" pitchFamily="2" charset="-122"/>
                <a:cs typeface="+mn-cs"/>
              </a:rPr>
              <a:t>信道纠错编码</a:t>
            </a:r>
            <a:endParaRPr kumimoji="0" lang="zh-CN" altLang="en-US" sz="1400" b="1" i="0" u="none" strike="noStrike" kern="1200" cap="none" spc="0" normalizeH="0" baseline="0" noProof="0" dirty="0">
              <a:ln>
                <a:noFill/>
              </a:ln>
              <a:solidFill>
                <a:srgbClr val="FF0000"/>
              </a:solidFill>
              <a:effectLst/>
              <a:uLnTx/>
              <a:uFillTx/>
              <a:latin typeface="楷体" pitchFamily="49" charset="-122"/>
              <a:ea typeface="楷体" pitchFamily="49" charset="-122"/>
              <a:cs typeface="+mn-cs"/>
            </a:endParaRPr>
          </a:p>
        </p:txBody>
      </p:sp>
      <p:sp>
        <p:nvSpPr>
          <p:cNvPr id="24" name="灯片编号占位符 26"/>
          <p:cNvSpPr txBox="1">
            <a:spLocks/>
          </p:cNvSpPr>
          <p:nvPr userDrawn="1"/>
        </p:nvSpPr>
        <p:spPr>
          <a:xfrm>
            <a:off x="7858148" y="6369833"/>
            <a:ext cx="869319" cy="365125"/>
          </a:xfrm>
          <a:prstGeom prst="rect">
            <a:avLst/>
          </a:prstGeom>
        </p:spPr>
        <p:txBody>
          <a:bodyPr vert="horz" anchor="b"/>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8529EE09-798D-4760-8768-969530E7F427}" type="slidenum">
              <a:rPr kumimoji="0" lang="zh-CN" altLang="en-US" sz="1400" b="1" i="0" u="none" strike="noStrike" kern="1200" cap="none" spc="0" normalizeH="0" baseline="0" noProof="0" smtClean="0">
                <a:ln>
                  <a:noFill/>
                </a:ln>
                <a:solidFill>
                  <a:schemeClr val="bg2">
                    <a:lumMod val="50000"/>
                  </a:schemeClr>
                </a:solidFill>
                <a:effectLst/>
                <a:uLnTx/>
                <a:uFillTx/>
                <a:latin typeface="宋体" pitchFamily="2" charset="-122"/>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400" b="1" i="0" u="none" strike="noStrike" kern="1200" cap="none" spc="0" normalizeH="0" baseline="0" noProof="0" dirty="0">
                <a:ln>
                  <a:noFill/>
                </a:ln>
                <a:solidFill>
                  <a:schemeClr val="bg2">
                    <a:lumMod val="50000"/>
                  </a:schemeClr>
                </a:solidFill>
                <a:effectLst/>
                <a:uLnTx/>
                <a:uFillTx/>
                <a:latin typeface="宋体" pitchFamily="2" charset="-122"/>
                <a:ea typeface="宋体" pitchFamily="2" charset="-122"/>
                <a:cs typeface="+mn-cs"/>
              </a:rPr>
              <a:t>/</a:t>
            </a:r>
            <a:endParaRPr kumimoji="0" lang="zh-CN" altLang="en-US" sz="1400" b="1" i="0" u="none" strike="noStrike" kern="1200" cap="none" spc="0" normalizeH="0" baseline="0" noProof="0" dirty="0">
              <a:ln>
                <a:noFill/>
              </a:ln>
              <a:solidFill>
                <a:schemeClr val="bg2">
                  <a:lumMod val="50000"/>
                </a:schemeClr>
              </a:solidFill>
              <a:effectLst/>
              <a:uLnTx/>
              <a:uFillTx/>
              <a:latin typeface="宋体" pitchFamily="2" charset="-122"/>
              <a:ea typeface="宋体" pitchFamily="2" charset="-122"/>
              <a:cs typeface="+mn-cs"/>
            </a:endParaRPr>
          </a:p>
        </p:txBody>
      </p:sp>
      <p:sp>
        <p:nvSpPr>
          <p:cNvPr id="25" name="页脚占位符 18"/>
          <p:cNvSpPr txBox="1">
            <a:spLocks/>
          </p:cNvSpPr>
          <p:nvPr userDrawn="1"/>
        </p:nvSpPr>
        <p:spPr>
          <a:xfrm>
            <a:off x="298536" y="6393771"/>
            <a:ext cx="1701696" cy="365125"/>
          </a:xfrm>
          <a:prstGeom prst="rect">
            <a:avLst/>
          </a:prstGeom>
        </p:spPr>
        <p:txBody>
          <a:bodyPr vert="horz" anchor="b" anchorCtr="1"/>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方正姚体" pitchFamily="2" charset="-122"/>
                <a:ea typeface="方正姚体" pitchFamily="2" charset="-122"/>
                <a:cs typeface="+mn-cs"/>
              </a:rPr>
              <a:t>mfy@ustc.edu.cn</a:t>
            </a:r>
            <a:endParaRPr kumimoji="0" lang="zh-CN" altLang="en-US" sz="14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方正姚体" pitchFamily="2" charset="-122"/>
              <a:ea typeface="方正姚体" pitchFamily="2" charset="-122"/>
              <a:cs typeface="+mn-cs"/>
            </a:endParaRPr>
          </a:p>
        </p:txBody>
      </p:sp>
      <p:pic>
        <p:nvPicPr>
          <p:cNvPr id="26" name="Picture 40" descr="bg-buttom"/>
          <p:cNvPicPr>
            <a:picLocks noChangeAspect="1" noChangeArrowheads="1"/>
          </p:cNvPicPr>
          <p:nvPr userDrawn="1"/>
        </p:nvPicPr>
        <p:blipFill>
          <a:blip r:embed="rId2" cstate="print">
            <a:lum bright="60000" contrast="-72000"/>
          </a:blip>
          <a:srcRect/>
          <a:stretch>
            <a:fillRect/>
          </a:stretch>
        </p:blipFill>
        <p:spPr bwMode="auto">
          <a:xfrm>
            <a:off x="4798189" y="5250575"/>
            <a:ext cx="3889375" cy="1149350"/>
          </a:xfrm>
          <a:prstGeom prst="rect">
            <a:avLst/>
          </a:prstGeom>
          <a:noFill/>
          <a:ln w="9525">
            <a:noFill/>
            <a:miter lim="800000"/>
            <a:headEnd/>
            <a:tailEnd/>
          </a:ln>
        </p:spPr>
      </p:pic>
      <p:pic>
        <p:nvPicPr>
          <p:cNvPr id="27" name="图片 1" descr="ustc标志2"/>
          <p:cNvPicPr>
            <a:picLocks noChangeAspect="1" noChangeArrowheads="1"/>
          </p:cNvPicPr>
          <p:nvPr userDrawn="1"/>
        </p:nvPicPr>
        <p:blipFill>
          <a:blip r:embed="rId3" cstate="print"/>
          <a:srcRect/>
          <a:stretch>
            <a:fillRect/>
          </a:stretch>
        </p:blipFill>
        <p:spPr bwMode="auto">
          <a:xfrm>
            <a:off x="7679271" y="277986"/>
            <a:ext cx="1008063" cy="1008062"/>
          </a:xfrm>
          <a:prstGeom prst="rect">
            <a:avLst/>
          </a:prstGeom>
          <a:noFill/>
          <a:ln w="9525">
            <a:noFill/>
            <a:miter lim="800000"/>
            <a:headEnd/>
            <a:tailEnd/>
          </a:ln>
        </p:spPr>
      </p:pic>
      <p:sp>
        <p:nvSpPr>
          <p:cNvPr id="9" name="标题 6"/>
          <p:cNvSpPr txBox="1">
            <a:spLocks/>
          </p:cNvSpPr>
          <p:nvPr userDrawn="1"/>
        </p:nvSpPr>
        <p:spPr>
          <a:xfrm>
            <a:off x="214282" y="5572148"/>
            <a:ext cx="4714876" cy="857248"/>
          </a:xfrm>
          <a:prstGeom prst="rect">
            <a:avLst/>
          </a:prstGeom>
        </p:spPr>
        <p:txBody>
          <a:bodyPr vert="horz" bIns="0" rtlCol="0"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400" b="0" i="0" u="none" strike="noStrike" kern="1200" cap="none" spc="0" normalizeH="0" baseline="0" noProof="0" dirty="0">
                <a:ln>
                  <a:noFill/>
                </a:ln>
                <a:solidFill>
                  <a:srgbClr val="EAF9FC"/>
                </a:solidFill>
                <a:effectLst/>
                <a:uLnTx/>
                <a:uFillTx/>
                <a:latin typeface="华文行楷" pitchFamily="2" charset="-122"/>
                <a:ea typeface="华文行楷" pitchFamily="2" charset="-122"/>
                <a:cs typeface="+mj-cs"/>
              </a:rPr>
              <a:t>School of Computer </a:t>
            </a:r>
            <a:r>
              <a:rPr kumimoji="0" lang="en-US" altLang="zh-CN" sz="2400" b="0" i="0" u="none" strike="noStrike" kern="1200" cap="none" spc="0" normalizeH="0" baseline="0" noProof="0" dirty="0" err="1">
                <a:ln>
                  <a:noFill/>
                </a:ln>
                <a:solidFill>
                  <a:srgbClr val="EAF9FC"/>
                </a:solidFill>
                <a:effectLst/>
                <a:uLnTx/>
                <a:uFillTx/>
                <a:latin typeface="华文行楷" pitchFamily="2" charset="-122"/>
                <a:ea typeface="华文行楷" pitchFamily="2" charset="-122"/>
                <a:cs typeface="+mj-cs"/>
              </a:rPr>
              <a:t>Science&amp;Technology</a:t>
            </a:r>
            <a:r>
              <a:rPr kumimoji="0" lang="en-US" altLang="zh-CN" sz="2400" b="0" i="0" u="none" strike="noStrike" kern="1200" cap="none" spc="0" normalizeH="0" baseline="0" noProof="0" dirty="0">
                <a:ln>
                  <a:noFill/>
                </a:ln>
                <a:solidFill>
                  <a:srgbClr val="EAF9FC"/>
                </a:solidFill>
                <a:effectLst/>
                <a:uLnTx/>
                <a:uFillTx/>
                <a:latin typeface="华文行楷" pitchFamily="2" charset="-122"/>
                <a:ea typeface="华文行楷" pitchFamily="2" charset="-122"/>
                <a:cs typeface="+mj-cs"/>
              </a:rPr>
              <a:t>, USTC</a:t>
            </a:r>
            <a:endParaRPr kumimoji="0" lang="en-US" sz="2400" b="0" i="0" u="none" strike="noStrike" kern="1200" cap="none" spc="0" normalizeH="0" baseline="0" noProof="0" dirty="0">
              <a:ln>
                <a:noFill/>
              </a:ln>
              <a:solidFill>
                <a:srgbClr val="EAF9FC"/>
              </a:solidFill>
              <a:effectLst/>
              <a:uLnTx/>
              <a:uFillTx/>
              <a:latin typeface="华文行楷" pitchFamily="2" charset="-122"/>
              <a:ea typeface="华文行楷" pitchFamily="2" charset="-122"/>
              <a:cs typeface="+mj-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p:txBody>
          <a:bodyPr/>
          <a:lstStyle/>
          <a:p>
            <a:fld id="{DD5C350B-4A99-44CA-BD3F-436C35E879F6}" type="datetime1">
              <a:rPr lang="zh-CN" altLang="en-US" smtClean="0"/>
              <a:pPr/>
              <a:t>2024/6/17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29EE09-798D-4760-8768-969530E7F427}"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FCF8DEF0-057E-4D05-B964-8893A04D16A7}" type="datetime1">
              <a:rPr lang="zh-CN" altLang="en-US" smtClean="0"/>
              <a:pPr/>
              <a:t>2024/6/17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29EE09-798D-4760-8768-969530E7F427}" type="slidenum">
              <a:rPr lang="zh-CN" altLang="en-US" smtClean="0"/>
              <a:pPr/>
              <a:t>‹#›</a:t>
            </a:fld>
            <a:endParaRPr lang="zh-CN" altLang="en-US"/>
          </a:p>
        </p:txBody>
      </p:sp>
      <p:sp>
        <p:nvSpPr>
          <p:cNvPr id="8" name="标题 7"/>
          <p:cNvSpPr>
            <a:spLocks noGrp="1"/>
          </p:cNvSpPr>
          <p:nvPr>
            <p:ph type="title"/>
          </p:nvPr>
        </p:nvSpPr>
        <p:spPr/>
        <p:txBody>
          <a:bodyPr rtlCol="0"/>
          <a:lstStyle/>
          <a:p>
            <a:r>
              <a:rPr kumimoji="0" lang="zh-CN" altLang="en-US"/>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084F31DF-5A6A-4D7D-9A32-641C4740AECB}" type="datetime1">
              <a:rPr lang="zh-CN" altLang="en-US" smtClean="0"/>
              <a:pPr/>
              <a:t>2024/6/17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29EE09-798D-4760-8768-969530E7F427}"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C110CD-E9AF-4815-B982-C71DD1412174}" type="datetime1">
              <a:rPr lang="zh-CN" altLang="en-US" smtClean="0"/>
              <a:pPr/>
              <a:t>2024/6/17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29EE09-798D-4760-8768-969530E7F427}" type="slidenum">
              <a:rPr lang="zh-CN" altLang="en-US" smtClean="0"/>
              <a:pPr/>
              <a:t>‹#›</a:t>
            </a:fld>
            <a:endParaRPr lang="zh-CN" altLang="en-US"/>
          </a:p>
        </p:txBody>
      </p:sp>
      <p:sp>
        <p:nvSpPr>
          <p:cNvPr id="6" name="标题 5"/>
          <p:cNvSpPr>
            <a:spLocks noGrp="1"/>
          </p:cNvSpPr>
          <p:nvPr>
            <p:ph type="title"/>
          </p:nvPr>
        </p:nvSpPr>
        <p:spPr/>
        <p:txBody>
          <a:bodyPr rtlCol="0"/>
          <a:lstStyle/>
          <a:p>
            <a:r>
              <a:rPr kumimoji="0" lang="zh-CN" altLang="en-US"/>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F353DC-7D66-42D5-937A-32A6B2054C9E}" type="datetime1">
              <a:rPr lang="zh-CN" altLang="en-US" smtClean="0"/>
              <a:pPr/>
              <a:t>2024/6/17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29EE09-798D-4760-8768-969530E7F42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p>
            <a:fld id="{DE34FA82-BD38-41DB-AC70-DB508FBEA257}" type="datetime1">
              <a:rPr lang="zh-CN" altLang="en-US" smtClean="0"/>
              <a:pPr/>
              <a:t>2024/6/17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29EE09-798D-4760-8768-969530E7F427}"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83B2A7F5-0A7F-4523-A068-C452A85F3F86}" type="datetime1">
              <a:rPr lang="zh-CN" altLang="en-US" smtClean="0"/>
              <a:pPr/>
              <a:t>2024/6/17</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8529EE09-798D-4760-8768-969530E7F427}"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CN" altLang="en-US" dirty="0"/>
              <a:t>单击此处编辑母版文本样式</a:t>
            </a:r>
          </a:p>
          <a:p>
            <a:pPr lvl="1" eaLnBrk="1" latinLnBrk="0" hangingPunct="1"/>
            <a:r>
              <a:rPr kumimoji="0" lang="zh-CN" altLang="en-US" dirty="0"/>
              <a:t>第二级</a:t>
            </a:r>
          </a:p>
          <a:p>
            <a:pPr lvl="2" eaLnBrk="1" latinLnBrk="0" hangingPunct="1"/>
            <a:r>
              <a:rPr kumimoji="0" lang="zh-CN" altLang="en-US" dirty="0"/>
              <a:t>第三级</a:t>
            </a:r>
          </a:p>
          <a:p>
            <a:pPr lvl="3" eaLnBrk="1" latinLnBrk="0" hangingPunct="1"/>
            <a:r>
              <a:rPr kumimoji="0" lang="zh-CN" altLang="en-US" dirty="0"/>
              <a:t>第四级</a:t>
            </a:r>
          </a:p>
          <a:p>
            <a:pPr lvl="4" eaLnBrk="1" latinLnBrk="0" hangingPunct="1"/>
            <a:r>
              <a:rPr kumimoji="0" lang="zh-CN" altLang="en-US" dirty="0"/>
              <a:t>第五级</a:t>
            </a:r>
            <a:endParaRPr kumimoji="0" lang="en-US" dirty="0"/>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BA9FF3C-F009-474B-8AF4-0142DC10200A}" type="datetime1">
              <a:rPr lang="zh-CN" altLang="en-US" smtClean="0"/>
              <a:pPr/>
              <a:t>2024/6/17</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29EE09-798D-4760-8768-969530E7F42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b="1" kern="1200">
          <a:solidFill>
            <a:schemeClr val="tx1"/>
          </a:solidFill>
          <a:latin typeface="宋体" pitchFamily="2" charset="-122"/>
          <a:ea typeface="宋体" pitchFamily="2" charset="-122"/>
          <a:cs typeface="Times New Roman" pitchFamily="18" charset="0"/>
        </a:defRPr>
      </a:lvl2pPr>
      <a:lvl3pPr marL="859536" indent="-228600" algn="l" rtl="0" eaLnBrk="1" latinLnBrk="0" hangingPunct="1">
        <a:spcBef>
          <a:spcPts val="350"/>
        </a:spcBef>
        <a:buClr>
          <a:schemeClr val="accent2"/>
        </a:buClr>
        <a:buSzPct val="100000"/>
        <a:buFont typeface="Wingdings 2"/>
        <a:buChar char=""/>
        <a:defRPr kumimoji="0" sz="2100" b="1" kern="1200">
          <a:solidFill>
            <a:schemeClr val="tx1"/>
          </a:solidFill>
          <a:latin typeface="宋体" pitchFamily="2" charset="-122"/>
          <a:ea typeface="宋体" pitchFamily="2" charset="-122"/>
          <a:cs typeface="Times New Roman" pitchFamily="18" charset="0"/>
        </a:defRPr>
      </a:lvl3pPr>
      <a:lvl4pPr marL="1143000" indent="-228600" algn="l" rtl="0" eaLnBrk="1" latinLnBrk="0" hangingPunct="1">
        <a:spcBef>
          <a:spcPts val="350"/>
        </a:spcBef>
        <a:buClr>
          <a:schemeClr val="accent2"/>
        </a:buClr>
        <a:buFont typeface="Wingdings 2"/>
        <a:buChar char=""/>
        <a:defRPr kumimoji="0" sz="1900" b="1" kern="1200">
          <a:solidFill>
            <a:schemeClr val="tx1"/>
          </a:solidFill>
          <a:latin typeface="宋体" pitchFamily="2" charset="-122"/>
          <a:ea typeface="宋体" pitchFamily="2" charset="-122"/>
          <a:cs typeface="Times New Roman" pitchFamily="18" charset="0"/>
        </a:defRPr>
      </a:lvl4pPr>
      <a:lvl5pPr marL="1371600" indent="-228600" algn="l" rtl="0" eaLnBrk="1" latinLnBrk="0" hangingPunct="1">
        <a:spcBef>
          <a:spcPts val="350"/>
        </a:spcBef>
        <a:buClr>
          <a:schemeClr val="accent2"/>
        </a:buClr>
        <a:buFont typeface="Wingdings 2"/>
        <a:buChar char=""/>
        <a:defRPr kumimoji="0" sz="1800" b="1" kern="1200">
          <a:solidFill>
            <a:schemeClr val="tx1"/>
          </a:solidFill>
          <a:latin typeface="宋体" pitchFamily="2" charset="-122"/>
          <a:ea typeface="宋体" pitchFamily="2" charset="-122"/>
          <a:cs typeface="Times New Roman" pitchFamily="18"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fy@ustc.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81.bin"/><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oleObject" Target="../embeddings/oleObject82.bin"/><Relationship Id="rId1" Type="http://schemas.openxmlformats.org/officeDocument/2006/relationships/slideLayout" Target="../slideLayouts/slideLayout2.xml"/><Relationship Id="rId5" Type="http://schemas.openxmlformats.org/officeDocument/2006/relationships/image" Target="../media/image90.wmf"/><Relationship Id="rId4" Type="http://schemas.openxmlformats.org/officeDocument/2006/relationships/oleObject" Target="../embeddings/oleObject83.bin"/></Relationships>
</file>

<file path=ppt/slides/_rels/slide102.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 Id="rId4" Type="http://schemas.openxmlformats.org/officeDocument/2006/relationships/image" Target="../media/image94.emf"/></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5.wmf"/><Relationship Id="rId7" Type="http://schemas.openxmlformats.org/officeDocument/2006/relationships/image" Target="../media/image27.e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6.wmf"/><Relationship Id="rId4" Type="http://schemas.openxmlformats.org/officeDocument/2006/relationships/oleObject" Target="../embeddings/oleObject22.bin"/><Relationship Id="rId9"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9.bin"/><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2.xml"/><Relationship Id="rId5" Type="http://schemas.openxmlformats.org/officeDocument/2006/relationships/slide" Target="slide53.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40.bin"/></Relationships>
</file>

<file path=ppt/slides/_rels/slide5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1.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58.xml"/><Relationship Id="rId1" Type="http://schemas.openxmlformats.org/officeDocument/2006/relationships/slideLayout" Target="../slideLayouts/slideLayout2.xml"/><Relationship Id="rId5" Type="http://schemas.openxmlformats.org/officeDocument/2006/relationships/slide" Target="slide78.xml"/><Relationship Id="rId4" Type="http://schemas.openxmlformats.org/officeDocument/2006/relationships/slide" Target="slide77.xml"/></Relationships>
</file>

<file path=ppt/slides/_rels/slide5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6.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7.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oleObject" Target="../embeddings/oleObject48.bin"/><Relationship Id="rId4" Type="http://schemas.openxmlformats.org/officeDocument/2006/relationships/slide" Target="slide64.xml"/></Relationships>
</file>

<file path=ppt/slides/_rels/slide6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3.e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56.wmf"/><Relationship Id="rId4" Type="http://schemas.openxmlformats.org/officeDocument/2006/relationships/oleObject" Target="../embeddings/oleObject51.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53.emf"/><Relationship Id="rId5" Type="http://schemas.openxmlformats.org/officeDocument/2006/relationships/image" Target="../media/image58.wmf"/><Relationship Id="rId10" Type="http://schemas.openxmlformats.org/officeDocument/2006/relationships/oleObject" Target="../embeddings/oleObject48.bin"/><Relationship Id="rId4" Type="http://schemas.openxmlformats.org/officeDocument/2006/relationships/oleObject" Target="../embeddings/oleObject53.bin"/><Relationship Id="rId9" Type="http://schemas.openxmlformats.org/officeDocument/2006/relationships/image" Target="../media/image60.wmf"/></Relationships>
</file>

<file path=ppt/slides/_rels/slide7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6.bin"/><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oleObject" Target="../embeddings/oleObject48.bin"/><Relationship Id="rId4" Type="http://schemas.openxmlformats.org/officeDocument/2006/relationships/image" Target="../media/image62.wmf"/></Relationships>
</file>

<file path=ppt/slides/_rels/slide7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8.bin"/><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7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oleObject" Target="../embeddings/oleObject61.bin"/><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oleObject" Target="../embeddings/oleObject62.bin"/></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oleObject" Target="../embeddings/oleObject61.bin"/><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oleObject" Target="../embeddings/oleObject62.bin"/></Relationships>
</file>

<file path=ppt/slides/_rels/slide8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4.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5.bin"/><Relationship Id="rId1" Type="http://schemas.openxmlformats.org/officeDocument/2006/relationships/slideLayout" Target="../slideLayouts/slideLayout2.xml"/><Relationship Id="rId5" Type="http://schemas.openxmlformats.org/officeDocument/2006/relationships/image" Target="../media/image76.png"/></Relationships>
</file>

<file path=ppt/slides/_rels/slide8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oleObject" Target="../embeddings/oleObject66.bin"/><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88.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67.bin"/><Relationship Id="rId1" Type="http://schemas.openxmlformats.org/officeDocument/2006/relationships/slideLayout" Target="../slideLayouts/slideLayout2.xml"/><Relationship Id="rId5" Type="http://schemas.openxmlformats.org/officeDocument/2006/relationships/image" Target="../media/image79.png"/></Relationships>
</file>

<file path=ppt/slides/_rels/slide8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oleObject" Target="../embeddings/oleObject68.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slide" Target="slide96.xml"/><Relationship Id="rId1" Type="http://schemas.openxmlformats.org/officeDocument/2006/relationships/slideLayout" Target="../slideLayouts/slideLayout2.xml"/><Relationship Id="rId4" Type="http://schemas.openxmlformats.org/officeDocument/2006/relationships/slide" Target="slide93.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93.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71.bin"/><Relationship Id="rId1" Type="http://schemas.openxmlformats.org/officeDocument/2006/relationships/slideLayout" Target="../slideLayouts/slideLayout2.xml"/><Relationship Id="rId5" Type="http://schemas.openxmlformats.org/officeDocument/2006/relationships/image" Target="../media/image79.wmf"/><Relationship Id="rId4" Type="http://schemas.openxmlformats.org/officeDocument/2006/relationships/oleObject" Target="../embeddings/oleObject72.bin"/></Relationships>
</file>

<file path=ppt/slides/_rels/slide9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oleObject" Target="../embeddings/oleObject73.bin"/><Relationship Id="rId1" Type="http://schemas.openxmlformats.org/officeDocument/2006/relationships/slideLayout" Target="../slideLayouts/slideLayout2.xml"/><Relationship Id="rId4" Type="http://schemas.openxmlformats.org/officeDocument/2006/relationships/slide" Target="slide88.xml"/></Relationships>
</file>

<file path=ppt/slides/_rels/slide9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oleObject" Target="../embeddings/oleObject74.bin"/><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86.wmf"/><Relationship Id="rId5" Type="http://schemas.openxmlformats.org/officeDocument/2006/relationships/image" Target="../media/image83.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85.wmf"/></Relationships>
</file>

<file path=ppt/slides/_rels/slide98.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80.bin"/><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ctrTitle"/>
          </p:nvPr>
        </p:nvSpPr>
        <p:spPr>
          <a:xfrm>
            <a:off x="1223962" y="1185432"/>
            <a:ext cx="6696075" cy="1744746"/>
          </a:xfrm>
        </p:spPr>
        <p:txBody>
          <a:bodyPr>
            <a:normAutofit/>
          </a:bodyPr>
          <a:lstStyle/>
          <a:p>
            <a:pPr algn="ctr" eaLnBrk="1" hangingPunct="1"/>
            <a:r>
              <a:rPr lang="zh-CN" altLang="en-US" sz="4000" dirty="0">
                <a:solidFill>
                  <a:srgbClr val="FF0000"/>
                </a:solidFill>
              </a:rPr>
              <a:t>信息论与编码技术</a:t>
            </a:r>
            <a:br>
              <a:rPr lang="en-US" altLang="zh-CN" sz="4000" dirty="0">
                <a:solidFill>
                  <a:srgbClr val="FF0000"/>
                </a:solidFill>
              </a:rPr>
            </a:br>
            <a:r>
              <a:rPr lang="zh-CN" altLang="en-US" sz="4000" dirty="0">
                <a:solidFill>
                  <a:srgbClr val="FF0000"/>
                </a:solidFill>
              </a:rPr>
              <a:t>第</a:t>
            </a:r>
            <a:r>
              <a:rPr lang="en-US" altLang="zh-CN" sz="4000" dirty="0">
                <a:solidFill>
                  <a:srgbClr val="FF0000"/>
                </a:solidFill>
              </a:rPr>
              <a:t>7</a:t>
            </a:r>
            <a:r>
              <a:rPr lang="zh-CN" altLang="en-US" sz="4000" dirty="0">
                <a:solidFill>
                  <a:srgbClr val="FF0000"/>
                </a:solidFill>
              </a:rPr>
              <a:t>章 信道纠错编码</a:t>
            </a:r>
          </a:p>
        </p:txBody>
      </p:sp>
      <p:sp>
        <p:nvSpPr>
          <p:cNvPr id="7174" name="Rectangle 3"/>
          <p:cNvSpPr>
            <a:spLocks noGrp="1" noChangeArrowheads="1"/>
          </p:cNvSpPr>
          <p:nvPr>
            <p:ph type="subTitle" idx="1"/>
          </p:nvPr>
        </p:nvSpPr>
        <p:spPr>
          <a:xfrm>
            <a:off x="1259632" y="3861049"/>
            <a:ext cx="6551612" cy="2538467"/>
          </a:xfrm>
        </p:spPr>
        <p:txBody>
          <a:bodyPr/>
          <a:lstStyle/>
          <a:p>
            <a:pPr eaLnBrk="1" hangingPunct="1">
              <a:lnSpc>
                <a:spcPct val="90000"/>
              </a:lnSpc>
            </a:pPr>
            <a:r>
              <a:rPr lang="zh-CN" altLang="en-US" sz="2700" dirty="0"/>
              <a:t>苗付友</a:t>
            </a:r>
          </a:p>
          <a:p>
            <a:pPr eaLnBrk="1" hangingPunct="1">
              <a:lnSpc>
                <a:spcPct val="90000"/>
              </a:lnSpc>
            </a:pPr>
            <a:r>
              <a:rPr lang="en-US" altLang="zh-CN" sz="2700" dirty="0">
                <a:hlinkClick r:id="rId2"/>
              </a:rPr>
              <a:t>mfy@ustc.edu.cn</a:t>
            </a:r>
            <a:endParaRPr lang="en-US" altLang="zh-CN" sz="2700" dirty="0"/>
          </a:p>
          <a:p>
            <a:pPr eaLnBrk="1" hangingPunct="1">
              <a:lnSpc>
                <a:spcPct val="90000"/>
              </a:lnSpc>
            </a:pPr>
            <a:r>
              <a:rPr lang="en-US" altLang="zh-CN" sz="2700"/>
              <a:t>2024</a:t>
            </a:r>
            <a:r>
              <a:rPr lang="zh-CN" altLang="en-US" sz="2700"/>
              <a:t>年</a:t>
            </a:r>
            <a:r>
              <a:rPr lang="en-US" altLang="zh-CN" sz="2700" dirty="0"/>
              <a:t>5</a:t>
            </a:r>
            <a:r>
              <a:rPr lang="zh-CN" altLang="en-US" sz="2700" dirty="0"/>
              <a:t>月</a:t>
            </a:r>
          </a:p>
        </p:txBody>
      </p:sp>
      <p:sp>
        <p:nvSpPr>
          <p:cNvPr id="5" name="文本框 4">
            <a:extLst>
              <a:ext uri="{FF2B5EF4-FFF2-40B4-BE49-F238E27FC236}">
                <a16:creationId xmlns:a16="http://schemas.microsoft.com/office/drawing/2014/main" id="{A9AFB585-E2F1-4861-BC22-72D69949B985}"/>
              </a:ext>
            </a:extLst>
          </p:cNvPr>
          <p:cNvSpPr txBox="1"/>
          <p:nvPr/>
        </p:nvSpPr>
        <p:spPr>
          <a:xfrm>
            <a:off x="2282622" y="3075057"/>
            <a:ext cx="4578756" cy="707886"/>
          </a:xfrm>
          <a:prstGeom prst="rect">
            <a:avLst/>
          </a:prstGeom>
          <a:noFill/>
        </p:spPr>
        <p:txBody>
          <a:bodyPr wrap="square">
            <a:spAutoFit/>
          </a:bodyPr>
          <a:lstStyle/>
          <a:p>
            <a:pPr algn="ctr"/>
            <a:r>
              <a:rPr lang="zh-CN" altLang="en-US" sz="4000" b="1" dirty="0">
                <a:solidFill>
                  <a:srgbClr val="FF0000"/>
                </a:solidFill>
                <a:effectLst>
                  <a:outerShdw blurRad="31750" dist="25400" dir="5400000" algn="tl" rotWithShape="0">
                    <a:srgbClr val="000000">
                      <a:alpha val="25000"/>
                    </a:srgbClr>
                  </a:outerShdw>
                </a:effectLst>
                <a:latin typeface="+mj-lt"/>
                <a:ea typeface="+mj-ea"/>
                <a:cs typeface="+mj-cs"/>
              </a:rPr>
              <a:t>线性分组码</a:t>
            </a: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000" dirty="0"/>
              <a:t>7.3.2</a:t>
            </a:r>
            <a:r>
              <a:rPr lang="zh-CN" altLang="en-US" sz="4000" dirty="0"/>
              <a:t>一致监督方程和一致监督矩阵</a:t>
            </a:r>
            <a:endParaRPr lang="zh-CN" altLang="en-US" dirty="0"/>
          </a:p>
        </p:txBody>
      </p:sp>
      <p:sp>
        <p:nvSpPr>
          <p:cNvPr id="4" name="Rectangle 6"/>
          <p:cNvSpPr>
            <a:spLocks noGrp="1" noChangeArrowheads="1"/>
          </p:cNvSpPr>
          <p:nvPr>
            <p:ph idx="1"/>
          </p:nvPr>
        </p:nvSpPr>
        <p:spPr/>
        <p:txBody>
          <a:bodyPr/>
          <a:lstStyle/>
          <a:p>
            <a:pPr marL="355600" indent="-355600" defTabSz="762000" eaLnBrk="1" hangingPunct="1">
              <a:buFont typeface="Wingdings" pitchFamily="2" charset="2"/>
              <a:buNone/>
            </a:pPr>
            <a:r>
              <a:rPr lang="en-US" altLang="zh-CN" dirty="0"/>
              <a:t>(3) </a:t>
            </a:r>
            <a:r>
              <a:rPr lang="zh-CN" altLang="en-US" dirty="0"/>
              <a:t>一致监督矩阵</a:t>
            </a:r>
          </a:p>
          <a:p>
            <a:pPr marL="355600" indent="-355600" defTabSz="762000" eaLnBrk="1" hangingPunct="1"/>
            <a:r>
              <a:rPr lang="zh-CN" altLang="en-US" sz="2400" dirty="0"/>
              <a:t>系数矩阵 </a:t>
            </a:r>
            <a:r>
              <a:rPr lang="en-US" altLang="zh-CN" sz="2400" i="1" dirty="0">
                <a:latin typeface="Arial Black" pitchFamily="34" charset="0"/>
              </a:rPr>
              <a:t>H </a:t>
            </a:r>
            <a:r>
              <a:rPr lang="zh-CN" altLang="en-US" sz="2400" dirty="0"/>
              <a:t>的后四列组成一个 </a:t>
            </a:r>
            <a:r>
              <a:rPr lang="en-US" altLang="zh-CN" sz="2400" dirty="0"/>
              <a:t>(4×4) </a:t>
            </a:r>
            <a:r>
              <a:rPr lang="zh-CN" altLang="en-US" sz="2400" dirty="0"/>
              <a:t>阶单位子阵，用 </a:t>
            </a:r>
            <a:r>
              <a:rPr lang="en-US" altLang="zh-CN" sz="2400" i="1" dirty="0">
                <a:latin typeface="Arial Black" pitchFamily="34" charset="0"/>
              </a:rPr>
              <a:t>I</a:t>
            </a:r>
            <a:r>
              <a:rPr lang="en-US" altLang="zh-CN" sz="2400" baseline="-25000" dirty="0"/>
              <a:t>4 </a:t>
            </a:r>
            <a:r>
              <a:rPr lang="zh-CN" altLang="en-US" sz="2400" dirty="0"/>
              <a:t>表示，</a:t>
            </a:r>
            <a:r>
              <a:rPr lang="en-US" altLang="zh-CN" sz="2400" i="1" dirty="0">
                <a:latin typeface="Arial Black" pitchFamily="34" charset="0"/>
              </a:rPr>
              <a:t>H </a:t>
            </a:r>
            <a:r>
              <a:rPr lang="zh-CN" altLang="en-US" sz="2400" dirty="0"/>
              <a:t>的其余部分用 </a:t>
            </a:r>
            <a:r>
              <a:rPr lang="en-US" altLang="zh-CN" sz="2400" i="1" dirty="0">
                <a:latin typeface="Arial Black" pitchFamily="34" charset="0"/>
              </a:rPr>
              <a:t>P </a:t>
            </a:r>
            <a:r>
              <a:rPr lang="zh-CN" altLang="en-US" sz="2400" dirty="0"/>
              <a:t>表示：</a:t>
            </a:r>
            <a:endParaRPr lang="zh-CN" altLang="en-US" sz="2400" dirty="0">
              <a:solidFill>
                <a:srgbClr val="FF0000"/>
              </a:solidFill>
            </a:endParaRPr>
          </a:p>
        </p:txBody>
      </p:sp>
      <p:graphicFrame>
        <p:nvGraphicFramePr>
          <p:cNvPr id="2753540" name="Object 4"/>
          <p:cNvGraphicFramePr>
            <a:graphicFrameLocks noChangeAspect="1"/>
          </p:cNvGraphicFramePr>
          <p:nvPr/>
        </p:nvGraphicFramePr>
        <p:xfrm>
          <a:off x="1691680" y="2852936"/>
          <a:ext cx="5572125" cy="2555875"/>
        </p:xfrm>
        <a:graphic>
          <a:graphicData uri="http://schemas.openxmlformats.org/presentationml/2006/ole">
            <mc:AlternateContent xmlns:mc="http://schemas.openxmlformats.org/markup-compatibility/2006">
              <mc:Choice xmlns:v="urn:schemas-microsoft-com:vml" Requires="v">
                <p:oleObj name="公式" r:id="rId2" imgW="3073320" imgH="1409400" progId="Equation.3">
                  <p:embed/>
                </p:oleObj>
              </mc:Choice>
              <mc:Fallback>
                <p:oleObj name="公式" r:id="rId2" imgW="3073320" imgH="1409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852936"/>
                        <a:ext cx="5572125" cy="2555875"/>
                      </a:xfrm>
                      <a:prstGeom prst="rect">
                        <a:avLst/>
                      </a:prstGeom>
                      <a:noFill/>
                      <a:ln>
                        <a:noFill/>
                      </a:ln>
                      <a:extLst>
                        <a:ext uri="{909E8E84-426E-40DD-AFC4-6F175D3DCCD1}">
                          <a14:hiddenFill xmlns:a14="http://schemas.microsoft.com/office/drawing/2010/main">
                            <a:solidFill>
                              <a:srgbClr val="000066">
                                <a:alpha val="52000"/>
                              </a:srgbClr>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 name="对话气泡: 矩形 1">
                <a:extLst>
                  <a:ext uri="{FF2B5EF4-FFF2-40B4-BE49-F238E27FC236}">
                    <a16:creationId xmlns:a16="http://schemas.microsoft.com/office/drawing/2014/main" id="{1B7D826C-501E-22A2-42ED-23ECF87F17AB}"/>
                  </a:ext>
                </a:extLst>
              </p:cNvPr>
              <p:cNvSpPr/>
              <p:nvPr/>
            </p:nvSpPr>
            <p:spPr>
              <a:xfrm>
                <a:off x="107504" y="3140968"/>
                <a:ext cx="1584176" cy="576064"/>
              </a:xfrm>
              <a:prstGeom prst="wedgeRectCallout">
                <a:avLst>
                  <a:gd name="adj1" fmla="val 97424"/>
                  <a:gd name="adj2" fmla="val -60825"/>
                </a:avLst>
              </a:prstGeom>
              <a:solidFill>
                <a:schemeClr val="bg1"/>
              </a:solid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FF0000"/>
                    </a:solidFill>
                  </a:rPr>
                  <a:t>表示校验位</a:t>
                </a:r>
                <a14:m>
                  <m:oMath xmlns:m="http://schemas.openxmlformats.org/officeDocument/2006/math">
                    <m:sSub>
                      <m:sSubPr>
                        <m:ctrlPr>
                          <a:rPr lang="en-US" altLang="zh-CN" sz="1200" b="0" i="1" smtClean="0">
                            <a:solidFill>
                              <a:srgbClr val="FF0000"/>
                            </a:solidFill>
                            <a:latin typeface="Cambria Math" panose="02040503050406030204" pitchFamily="18" charset="0"/>
                          </a:rPr>
                        </m:ctrlPr>
                      </m:sSubPr>
                      <m:e>
                        <m:r>
                          <a:rPr lang="en-US" altLang="zh-CN" sz="1200" b="0" i="1" smtClean="0">
                            <a:solidFill>
                              <a:srgbClr val="FF0000"/>
                            </a:solidFill>
                            <a:latin typeface="Cambria Math" panose="02040503050406030204" pitchFamily="18" charset="0"/>
                          </a:rPr>
                          <m:t>𝐶</m:t>
                        </m:r>
                      </m:e>
                      <m:sub>
                        <m:r>
                          <a:rPr lang="en-US" altLang="zh-CN" sz="1200" i="1">
                            <a:solidFill>
                              <a:srgbClr val="FF0000"/>
                            </a:solidFill>
                            <a:latin typeface="Cambria Math" panose="02040503050406030204" pitchFamily="18" charset="0"/>
                          </a:rPr>
                          <m:t>3</m:t>
                        </m:r>
                      </m:sub>
                    </m:sSub>
                    <m:r>
                      <a:rPr lang="zh-CN" altLang="en-US" sz="1200" i="1">
                        <a:solidFill>
                          <a:srgbClr val="FF0000"/>
                        </a:solidFill>
                        <a:latin typeface="Cambria Math" panose="02040503050406030204" pitchFamily="18" charset="0"/>
                      </a:rPr>
                      <m:t>是</m:t>
                    </m:r>
                  </m:oMath>
                </a14:m>
                <a:r>
                  <a:rPr lang="zh-CN" altLang="en-US" sz="1200" dirty="0">
                    <a:solidFill>
                      <a:srgbClr val="FF0000"/>
                    </a:solidFill>
                  </a:rPr>
                  <a:t>由</a:t>
                </a:r>
                <a14:m>
                  <m:oMath xmlns:m="http://schemas.openxmlformats.org/officeDocument/2006/math">
                    <m:sSub>
                      <m:sSubPr>
                        <m:ctrlPr>
                          <a:rPr lang="en-US" altLang="zh-CN" sz="1200" b="0" i="1" dirty="0" smtClean="0">
                            <a:solidFill>
                              <a:srgbClr val="FF0000"/>
                            </a:solidFill>
                            <a:latin typeface="Cambria Math" panose="02040503050406030204" pitchFamily="18" charset="0"/>
                          </a:rPr>
                        </m:ctrlPr>
                      </m:sSubPr>
                      <m:e>
                        <m:r>
                          <a:rPr lang="en-US" altLang="zh-CN" sz="1200" b="0" i="1" dirty="0" smtClean="0">
                            <a:solidFill>
                              <a:srgbClr val="FF0000"/>
                            </a:solidFill>
                            <a:latin typeface="Cambria Math" panose="02040503050406030204" pitchFamily="18" charset="0"/>
                          </a:rPr>
                          <m:t>𝐶</m:t>
                        </m:r>
                      </m:e>
                      <m:sub>
                        <m:r>
                          <a:rPr lang="en-US" altLang="zh-CN" sz="1200" b="0" i="1" dirty="0" smtClean="0">
                            <a:solidFill>
                              <a:srgbClr val="FF0000"/>
                            </a:solidFill>
                            <a:latin typeface="Cambria Math" panose="02040503050406030204" pitchFamily="18" charset="0"/>
                          </a:rPr>
                          <m:t>4</m:t>
                        </m:r>
                      </m:sub>
                    </m:sSub>
                    <m:r>
                      <a:rPr lang="zh-CN" altLang="en-US" sz="1200" i="1" dirty="0">
                        <a:solidFill>
                          <a:srgbClr val="FF0000"/>
                        </a:solidFill>
                        <a:latin typeface="Cambria Math" panose="02040503050406030204" pitchFamily="18" charset="0"/>
                      </a:rPr>
                      <m:t>和</m:t>
                    </m:r>
                    <m:sSub>
                      <m:sSubPr>
                        <m:ctrlPr>
                          <a:rPr lang="en-US" altLang="zh-CN" sz="1200" b="0" i="1" dirty="0" smtClean="0">
                            <a:solidFill>
                              <a:srgbClr val="FF0000"/>
                            </a:solidFill>
                            <a:latin typeface="Cambria Math" panose="02040503050406030204" pitchFamily="18" charset="0"/>
                          </a:rPr>
                        </m:ctrlPr>
                      </m:sSubPr>
                      <m:e>
                        <m:r>
                          <a:rPr lang="en-US" altLang="zh-CN" sz="1200" b="0" i="1" dirty="0" smtClean="0">
                            <a:solidFill>
                              <a:srgbClr val="FF0000"/>
                            </a:solidFill>
                            <a:latin typeface="Cambria Math" panose="02040503050406030204" pitchFamily="18" charset="0"/>
                          </a:rPr>
                          <m:t>𝐶</m:t>
                        </m:r>
                      </m:e>
                      <m:sub>
                        <m:r>
                          <a:rPr lang="en-US" altLang="zh-CN" sz="1200" b="0" i="1" dirty="0" smtClean="0">
                            <a:solidFill>
                              <a:srgbClr val="FF0000"/>
                            </a:solidFill>
                            <a:latin typeface="Cambria Math" panose="02040503050406030204" pitchFamily="18" charset="0"/>
                          </a:rPr>
                          <m:t>6</m:t>
                        </m:r>
                      </m:sub>
                    </m:sSub>
                    <m:r>
                      <a:rPr lang="zh-CN" altLang="en-US" sz="1200" i="1" dirty="0">
                        <a:solidFill>
                          <a:srgbClr val="FF0000"/>
                        </a:solidFill>
                        <a:latin typeface="Cambria Math" panose="02040503050406030204" pitchFamily="18" charset="0"/>
                      </a:rPr>
                      <m:t>计算</m:t>
                    </m:r>
                  </m:oMath>
                </a14:m>
                <a:r>
                  <a:rPr lang="zh-CN" altLang="en-US" sz="1200" dirty="0">
                    <a:solidFill>
                      <a:srgbClr val="FF0000"/>
                    </a:solidFill>
                  </a:rPr>
                  <a:t>所得</a:t>
                </a:r>
              </a:p>
            </p:txBody>
          </p:sp>
        </mc:Choice>
        <mc:Fallback xmlns="">
          <p:sp>
            <p:nvSpPr>
              <p:cNvPr id="2" name="对话气泡: 矩形 1">
                <a:extLst>
                  <a:ext uri="{FF2B5EF4-FFF2-40B4-BE49-F238E27FC236}">
                    <a16:creationId xmlns:a16="http://schemas.microsoft.com/office/drawing/2014/main" id="{1B7D826C-501E-22A2-42ED-23ECF87F17AB}"/>
                  </a:ext>
                </a:extLst>
              </p:cNvPr>
              <p:cNvSpPr>
                <a:spLocks noRot="1" noChangeAspect="1" noMove="1" noResize="1" noEditPoints="1" noAdjustHandles="1" noChangeArrowheads="1" noChangeShapeType="1" noTextEdit="1"/>
              </p:cNvSpPr>
              <p:nvPr/>
            </p:nvSpPr>
            <p:spPr>
              <a:xfrm>
                <a:off x="107504" y="3140968"/>
                <a:ext cx="1584176" cy="576064"/>
              </a:xfrm>
              <a:prstGeom prst="wedgeRectCallout">
                <a:avLst>
                  <a:gd name="adj1" fmla="val 97424"/>
                  <a:gd name="adj2" fmla="val -60825"/>
                </a:avLst>
              </a:prstGeom>
              <a:blipFill>
                <a:blip r:embed="rId4"/>
                <a:stretch>
                  <a:fillRect/>
                </a:stretch>
              </a:blipFill>
              <a:ln w="22225"/>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2CF75FA-7601-7C71-A2A9-778A0E877AD8}"/>
                  </a:ext>
                </a:extLst>
              </p:cNvPr>
              <p:cNvSpPr txBox="1"/>
              <p:nvPr/>
            </p:nvSpPr>
            <p:spPr>
              <a:xfrm>
                <a:off x="2483768" y="4509120"/>
                <a:ext cx="108012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solidFill>
                                <a:srgbClr val="FF0000"/>
                              </a:solidFill>
                              <a:latin typeface="Cambria Math" panose="02040503050406030204" pitchFamily="18" charset="0"/>
                            </a:rPr>
                          </m:ctrlPr>
                        </m:sSubPr>
                        <m:e>
                          <m:r>
                            <a:rPr lang="en-US" altLang="zh-CN" sz="1600" b="1" i="1" smtClean="0">
                              <a:solidFill>
                                <a:srgbClr val="FF0000"/>
                              </a:solidFill>
                              <a:latin typeface="Cambria Math" panose="02040503050406030204" pitchFamily="18" charset="0"/>
                            </a:rPr>
                            <m:t>𝑪</m:t>
                          </m:r>
                        </m:e>
                        <m:sub>
                          <m:r>
                            <a:rPr lang="en-US" altLang="zh-CN" sz="1600" b="1" i="1" smtClean="0">
                              <a:solidFill>
                                <a:srgbClr val="FF0000"/>
                              </a:solidFill>
                              <a:latin typeface="Cambria Math" panose="02040503050406030204" pitchFamily="18" charset="0"/>
                            </a:rPr>
                            <m:t>𝟔</m:t>
                          </m:r>
                        </m:sub>
                      </m:sSub>
                      <m:r>
                        <a:rPr lang="en-US" altLang="zh-CN" sz="1600" b="1" i="1" smtClean="0">
                          <a:solidFill>
                            <a:srgbClr val="FF0000"/>
                          </a:solidFill>
                          <a:latin typeface="Cambria Math" panose="02040503050406030204" pitchFamily="18" charset="0"/>
                        </a:rPr>
                        <m:t>    </m:t>
                      </m:r>
                      <m:sSub>
                        <m:sSubPr>
                          <m:ctrlPr>
                            <a:rPr lang="en-US" altLang="zh-CN" sz="1600" b="1" i="1" smtClean="0">
                              <a:solidFill>
                                <a:srgbClr val="FF0000"/>
                              </a:solidFill>
                              <a:latin typeface="Cambria Math" panose="02040503050406030204" pitchFamily="18" charset="0"/>
                            </a:rPr>
                          </m:ctrlPr>
                        </m:sSubPr>
                        <m:e>
                          <m:r>
                            <a:rPr lang="en-US" altLang="zh-CN" sz="1600" b="1" i="1" smtClean="0">
                              <a:solidFill>
                                <a:srgbClr val="FF0000"/>
                              </a:solidFill>
                              <a:latin typeface="Cambria Math" panose="02040503050406030204" pitchFamily="18" charset="0"/>
                            </a:rPr>
                            <m:t>𝑪</m:t>
                          </m:r>
                        </m:e>
                        <m:sub>
                          <m:r>
                            <a:rPr lang="en-US" altLang="zh-CN" sz="1600" b="1" i="1" smtClean="0">
                              <a:solidFill>
                                <a:srgbClr val="FF0000"/>
                              </a:solidFill>
                              <a:latin typeface="Cambria Math" panose="02040503050406030204" pitchFamily="18" charset="0"/>
                            </a:rPr>
                            <m:t>𝟓</m:t>
                          </m:r>
                        </m:sub>
                      </m:sSub>
                      <m:r>
                        <a:rPr lang="en-US" altLang="zh-CN" sz="1600" b="1" i="1" smtClean="0">
                          <a:solidFill>
                            <a:srgbClr val="FF0000"/>
                          </a:solidFill>
                          <a:latin typeface="Cambria Math" panose="02040503050406030204" pitchFamily="18" charset="0"/>
                        </a:rPr>
                        <m:t>    </m:t>
                      </m:r>
                      <m:sSub>
                        <m:sSubPr>
                          <m:ctrlPr>
                            <a:rPr lang="en-US" altLang="zh-CN" sz="1600" b="1" i="1" smtClean="0">
                              <a:solidFill>
                                <a:srgbClr val="FF0000"/>
                              </a:solidFill>
                              <a:latin typeface="Cambria Math" panose="02040503050406030204" pitchFamily="18" charset="0"/>
                            </a:rPr>
                          </m:ctrlPr>
                        </m:sSubPr>
                        <m:e>
                          <m:r>
                            <a:rPr lang="en-US" altLang="zh-CN" sz="1600" b="1" i="1" smtClean="0">
                              <a:solidFill>
                                <a:srgbClr val="FF0000"/>
                              </a:solidFill>
                              <a:latin typeface="Cambria Math" panose="02040503050406030204" pitchFamily="18" charset="0"/>
                            </a:rPr>
                            <m:t>𝑪</m:t>
                          </m:r>
                        </m:e>
                        <m:sub>
                          <m:r>
                            <a:rPr lang="en-US" altLang="zh-CN" sz="1600" b="1" i="1" smtClean="0">
                              <a:solidFill>
                                <a:srgbClr val="FF0000"/>
                              </a:solidFill>
                              <a:latin typeface="Cambria Math" panose="02040503050406030204" pitchFamily="18" charset="0"/>
                            </a:rPr>
                            <m:t>𝟒</m:t>
                          </m:r>
                        </m:sub>
                      </m:sSub>
                    </m:oMath>
                  </m:oMathPara>
                </a14:m>
                <a:endParaRPr lang="zh-CN" altLang="en-US" sz="1000" b="1" dirty="0"/>
              </a:p>
            </p:txBody>
          </p:sp>
        </mc:Choice>
        <mc:Fallback xmlns="">
          <p:sp>
            <p:nvSpPr>
              <p:cNvPr id="6" name="文本框 5">
                <a:extLst>
                  <a:ext uri="{FF2B5EF4-FFF2-40B4-BE49-F238E27FC236}">
                    <a16:creationId xmlns:a16="http://schemas.microsoft.com/office/drawing/2014/main" id="{E2CF75FA-7601-7C71-A2A9-778A0E877AD8}"/>
                  </a:ext>
                </a:extLst>
              </p:cNvPr>
              <p:cNvSpPr txBox="1">
                <a:spLocks noRot="1" noChangeAspect="1" noMove="1" noResize="1" noEditPoints="1" noAdjustHandles="1" noChangeArrowheads="1" noChangeShapeType="1" noTextEdit="1"/>
              </p:cNvSpPr>
              <p:nvPr/>
            </p:nvSpPr>
            <p:spPr>
              <a:xfrm>
                <a:off x="2483768" y="4509120"/>
                <a:ext cx="1080120" cy="338554"/>
              </a:xfrm>
              <a:prstGeom prst="rect">
                <a:avLst/>
              </a:prstGeom>
              <a:blipFill>
                <a:blip r:embed="rId5"/>
                <a:stretch>
                  <a:fillRect r="-73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C4AA55E-4571-FC99-AD82-28A7A0FB6B04}"/>
                  </a:ext>
                </a:extLst>
              </p:cNvPr>
              <p:cNvSpPr txBox="1"/>
              <p:nvPr/>
            </p:nvSpPr>
            <p:spPr>
              <a:xfrm>
                <a:off x="3624891" y="2888145"/>
                <a:ext cx="288032" cy="1785104"/>
              </a:xfrm>
              <a:prstGeom prst="rect">
                <a:avLst/>
              </a:prstGeom>
              <a:noFill/>
            </p:spPr>
            <p:txBody>
              <a:bodyPr wrap="square" rtlCol="0">
                <a:spAutoFit/>
              </a:bodyPr>
              <a:lstStyle/>
              <a:p>
                <a:pPr>
                  <a:lnSpc>
                    <a:spcPts val="2160"/>
                  </a:lnSpc>
                  <a:spcAft>
                    <a:spcPts val="1100"/>
                  </a:spcAft>
                </a:pPr>
                <a14:m>
                  <m:oMathPara xmlns:m="http://schemas.openxmlformats.org/officeDocument/2006/math">
                    <m:oMathParaPr>
                      <m:jc m:val="centerGroup"/>
                    </m:oMathParaPr>
                    <m:oMath xmlns:m="http://schemas.openxmlformats.org/officeDocument/2006/math">
                      <m:sSub>
                        <m:sSubPr>
                          <m:ctrlPr>
                            <a:rPr lang="en-US" altLang="zh-CN" b="0" i="1" smtClean="0">
                              <a:solidFill>
                                <a:srgbClr val="00B0F0"/>
                              </a:solidFill>
                              <a:latin typeface="Cambria Math" panose="02040503050406030204" pitchFamily="18" charset="0"/>
                            </a:rPr>
                          </m:ctrlPr>
                        </m:sSubPr>
                        <m:e>
                          <m:r>
                            <a:rPr lang="en-US" altLang="zh-CN" b="0" i="1" smtClean="0">
                              <a:solidFill>
                                <a:srgbClr val="00B0F0"/>
                              </a:solidFill>
                              <a:latin typeface="Cambria Math" panose="02040503050406030204" pitchFamily="18" charset="0"/>
                            </a:rPr>
                            <m:t>𝐶</m:t>
                          </m:r>
                        </m:e>
                        <m:sub>
                          <m:r>
                            <a:rPr lang="en-US" altLang="zh-CN" b="0" i="1" smtClean="0">
                              <a:solidFill>
                                <a:srgbClr val="00B0F0"/>
                              </a:solidFill>
                              <a:latin typeface="Cambria Math" panose="02040503050406030204" pitchFamily="18" charset="0"/>
                            </a:rPr>
                            <m:t>3</m:t>
                          </m:r>
                        </m:sub>
                      </m:sSub>
                    </m:oMath>
                  </m:oMathPara>
                </a14:m>
                <a:endParaRPr lang="en-US" altLang="zh-CN" b="0" dirty="0">
                  <a:solidFill>
                    <a:srgbClr val="00B0F0"/>
                  </a:solidFill>
                </a:endParaRPr>
              </a:p>
              <a:p>
                <a:pPr>
                  <a:lnSpc>
                    <a:spcPts val="2160"/>
                  </a:lnSpc>
                  <a:spcAft>
                    <a:spcPts val="1100"/>
                  </a:spcAft>
                </a:pPr>
                <a14:m>
                  <m:oMathPara xmlns:m="http://schemas.openxmlformats.org/officeDocument/2006/math">
                    <m:oMathParaPr>
                      <m:jc m:val="centerGroup"/>
                    </m:oMathParaPr>
                    <m:oMath xmlns:m="http://schemas.openxmlformats.org/officeDocument/2006/math">
                      <m:sSub>
                        <m:sSubPr>
                          <m:ctrlPr>
                            <a:rPr lang="en-US" altLang="zh-CN" b="0" i="1" smtClean="0">
                              <a:solidFill>
                                <a:srgbClr val="00B0F0"/>
                              </a:solidFill>
                              <a:latin typeface="Cambria Math" panose="02040503050406030204" pitchFamily="18" charset="0"/>
                            </a:rPr>
                          </m:ctrlPr>
                        </m:sSubPr>
                        <m:e>
                          <m:r>
                            <a:rPr lang="en-US" altLang="zh-CN" b="0" i="1" smtClean="0">
                              <a:solidFill>
                                <a:srgbClr val="00B0F0"/>
                              </a:solidFill>
                              <a:latin typeface="Cambria Math" panose="02040503050406030204" pitchFamily="18" charset="0"/>
                            </a:rPr>
                            <m:t>𝐶</m:t>
                          </m:r>
                        </m:e>
                        <m:sub>
                          <m:r>
                            <a:rPr lang="en-US" altLang="zh-CN" b="0" i="1" smtClean="0">
                              <a:solidFill>
                                <a:srgbClr val="00B0F0"/>
                              </a:solidFill>
                              <a:latin typeface="Cambria Math" panose="02040503050406030204" pitchFamily="18" charset="0"/>
                            </a:rPr>
                            <m:t>2</m:t>
                          </m:r>
                        </m:sub>
                      </m:sSub>
                    </m:oMath>
                  </m:oMathPara>
                </a14:m>
                <a:endParaRPr lang="en-US" altLang="zh-CN" b="0" dirty="0">
                  <a:solidFill>
                    <a:srgbClr val="00B0F0"/>
                  </a:solidFill>
                </a:endParaRPr>
              </a:p>
              <a:p>
                <a:pPr>
                  <a:lnSpc>
                    <a:spcPts val="2160"/>
                  </a:lnSpc>
                  <a:spcAft>
                    <a:spcPts val="1100"/>
                  </a:spcAft>
                </a:pPr>
                <a14:m>
                  <m:oMathPara xmlns:m="http://schemas.openxmlformats.org/officeDocument/2006/math">
                    <m:oMathParaPr>
                      <m:jc m:val="centerGroup"/>
                    </m:oMathParaPr>
                    <m:oMath xmlns:m="http://schemas.openxmlformats.org/officeDocument/2006/math">
                      <m:sSub>
                        <m:sSubPr>
                          <m:ctrlPr>
                            <a:rPr lang="en-US" altLang="zh-CN" b="0" i="1" smtClean="0">
                              <a:solidFill>
                                <a:srgbClr val="00B0F0"/>
                              </a:solidFill>
                              <a:latin typeface="Cambria Math" panose="02040503050406030204" pitchFamily="18" charset="0"/>
                            </a:rPr>
                          </m:ctrlPr>
                        </m:sSubPr>
                        <m:e>
                          <m:r>
                            <a:rPr lang="en-US" altLang="zh-CN" b="0" i="1" smtClean="0">
                              <a:solidFill>
                                <a:srgbClr val="00B0F0"/>
                              </a:solidFill>
                              <a:latin typeface="Cambria Math" panose="02040503050406030204" pitchFamily="18" charset="0"/>
                            </a:rPr>
                            <m:t>𝐶</m:t>
                          </m:r>
                        </m:e>
                        <m:sub>
                          <m:r>
                            <a:rPr lang="en-US" altLang="zh-CN" b="0" i="1" smtClean="0">
                              <a:solidFill>
                                <a:srgbClr val="00B0F0"/>
                              </a:solidFill>
                              <a:latin typeface="Cambria Math" panose="02040503050406030204" pitchFamily="18" charset="0"/>
                            </a:rPr>
                            <m:t>1</m:t>
                          </m:r>
                        </m:sub>
                      </m:sSub>
                    </m:oMath>
                  </m:oMathPara>
                </a14:m>
                <a:endParaRPr lang="en-US" altLang="zh-CN" b="0" dirty="0">
                  <a:solidFill>
                    <a:srgbClr val="00B0F0"/>
                  </a:solidFill>
                </a:endParaRPr>
              </a:p>
              <a:p>
                <a:pPr>
                  <a:lnSpc>
                    <a:spcPts val="2160"/>
                  </a:lnSpc>
                  <a:spcAft>
                    <a:spcPts val="1100"/>
                  </a:spcAft>
                </a:pPr>
                <a14:m>
                  <m:oMathPara xmlns:m="http://schemas.openxmlformats.org/officeDocument/2006/math">
                    <m:oMathParaPr>
                      <m:jc m:val="centerGroup"/>
                    </m:oMathParaPr>
                    <m:oMath xmlns:m="http://schemas.openxmlformats.org/officeDocument/2006/math">
                      <m:sSub>
                        <m:sSubPr>
                          <m:ctrlPr>
                            <a:rPr lang="en-US" altLang="zh-CN" b="0" i="1" smtClean="0">
                              <a:solidFill>
                                <a:srgbClr val="00B0F0"/>
                              </a:solidFill>
                              <a:latin typeface="Cambria Math" panose="02040503050406030204" pitchFamily="18" charset="0"/>
                            </a:rPr>
                          </m:ctrlPr>
                        </m:sSubPr>
                        <m:e>
                          <m:r>
                            <a:rPr lang="en-US" altLang="zh-CN" b="0" i="1" smtClean="0">
                              <a:solidFill>
                                <a:srgbClr val="00B0F0"/>
                              </a:solidFill>
                              <a:latin typeface="Cambria Math" panose="02040503050406030204" pitchFamily="18" charset="0"/>
                            </a:rPr>
                            <m:t>𝐶</m:t>
                          </m:r>
                        </m:e>
                        <m:sub>
                          <m:r>
                            <a:rPr lang="en-US" altLang="zh-CN" b="0" i="1" smtClean="0">
                              <a:solidFill>
                                <a:srgbClr val="00B0F0"/>
                              </a:solidFill>
                              <a:latin typeface="Cambria Math" panose="02040503050406030204" pitchFamily="18" charset="0"/>
                            </a:rPr>
                            <m:t>0</m:t>
                          </m:r>
                        </m:sub>
                      </m:sSub>
                    </m:oMath>
                  </m:oMathPara>
                </a14:m>
                <a:endParaRPr lang="zh-CN" altLang="en-US" dirty="0">
                  <a:solidFill>
                    <a:srgbClr val="00B0F0"/>
                  </a:solidFill>
                </a:endParaRPr>
              </a:p>
            </p:txBody>
          </p:sp>
        </mc:Choice>
        <mc:Fallback xmlns="">
          <p:sp>
            <p:nvSpPr>
              <p:cNvPr id="8" name="文本框 7">
                <a:extLst>
                  <a:ext uri="{FF2B5EF4-FFF2-40B4-BE49-F238E27FC236}">
                    <a16:creationId xmlns:a16="http://schemas.microsoft.com/office/drawing/2014/main" id="{DC4AA55E-4571-FC99-AD82-28A7A0FB6B04}"/>
                  </a:ext>
                </a:extLst>
              </p:cNvPr>
              <p:cNvSpPr txBox="1">
                <a:spLocks noRot="1" noChangeAspect="1" noMove="1" noResize="1" noEditPoints="1" noAdjustHandles="1" noChangeArrowheads="1" noChangeShapeType="1" noTextEdit="1"/>
              </p:cNvSpPr>
              <p:nvPr/>
            </p:nvSpPr>
            <p:spPr>
              <a:xfrm>
                <a:off x="3624891" y="2888145"/>
                <a:ext cx="288032" cy="1785104"/>
              </a:xfrm>
              <a:prstGeom prst="rect">
                <a:avLst/>
              </a:prstGeom>
              <a:blipFill>
                <a:blip r:embed="rId6"/>
                <a:stretch>
                  <a:fillRect r="-6383"/>
                </a:stretch>
              </a:blipFill>
            </p:spPr>
            <p:txBody>
              <a:bodyPr/>
              <a:lstStyle/>
              <a:p>
                <a:r>
                  <a:rPr lang="zh-CN" altLang="en-US">
                    <a:noFill/>
                  </a:rPr>
                  <a:t> </a:t>
                </a:r>
              </a:p>
            </p:txBody>
          </p:sp>
        </mc:Fallback>
      </mc:AlternateContent>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7.3.8 </a:t>
            </a:r>
            <a:r>
              <a:rPr lang="zh-CN" altLang="en-US" dirty="0"/>
              <a:t>汉明码</a:t>
            </a:r>
          </a:p>
        </p:txBody>
      </p:sp>
      <p:sp>
        <p:nvSpPr>
          <p:cNvPr id="4" name="Rectangle 3"/>
          <p:cNvSpPr txBox="1">
            <a:spLocks noChangeArrowheads="1"/>
          </p:cNvSpPr>
          <p:nvPr/>
        </p:nvSpPr>
        <p:spPr>
          <a:xfrm>
            <a:off x="611560" y="1413147"/>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汉明码监督矩阵构成的两种方式</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1" u="none" strike="noStrike" kern="1200" cap="none" spc="0" normalizeH="0" baseline="0" noProof="0" dirty="0">
                <a:ln>
                  <a:noFill/>
                </a:ln>
                <a:solidFill>
                  <a:srgbClr val="0000CC"/>
                </a:solidFill>
                <a:effectLst/>
                <a:uLnTx/>
                <a:uFillTx/>
                <a:latin typeface="Arial Black" pitchFamily="34" charset="0"/>
                <a:ea typeface="宋体" pitchFamily="2" charset="-122"/>
                <a:cs typeface="+mn-cs"/>
              </a:rPr>
              <a:t> </a:t>
            </a:r>
            <a:r>
              <a:rPr kumimoji="0" lang="en-US" altLang="zh-CN" sz="2000" b="1" i="1" u="sng" strike="noStrike" kern="1200" cap="none" spc="0" normalizeH="0" baseline="0" noProof="0" dirty="0">
                <a:ln>
                  <a:noFill/>
                </a:ln>
                <a:solidFill>
                  <a:srgbClr val="0000CC"/>
                </a:solidFill>
                <a:effectLst/>
                <a:uLnTx/>
                <a:uFillTx/>
                <a:latin typeface="Arial Black" pitchFamily="34" charset="0"/>
                <a:ea typeface="宋体" pitchFamily="2" charset="-122"/>
                <a:cs typeface="+mn-cs"/>
              </a:rPr>
              <a:t>H </a:t>
            </a:r>
            <a:r>
              <a:rPr kumimoji="0" lang="zh-CN" altLang="en-US" sz="2000" b="1" i="0" u="sng" strike="noStrike" kern="1200" cap="none" spc="0" normalizeH="0" baseline="0" noProof="0" dirty="0">
                <a:ln>
                  <a:noFill/>
                </a:ln>
                <a:solidFill>
                  <a:srgbClr val="0000CC"/>
                </a:solidFill>
                <a:effectLst/>
                <a:uLnTx/>
                <a:uFillTx/>
                <a:latin typeface="宋体" pitchFamily="2" charset="-122"/>
                <a:ea typeface="宋体" pitchFamily="2" charset="-122"/>
                <a:cs typeface="+mn-cs"/>
              </a:rPr>
              <a:t>阵的标准形式</a:t>
            </a:r>
            <a:r>
              <a:rPr kumimoji="0" lang="zh-CN" altLang="en-US" sz="20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H</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Q  </a:t>
            </a:r>
            <a:r>
              <a:rPr kumimoji="0" lang="en-US" altLang="zh-CN" sz="2000" b="1" i="1" u="none" strike="noStrike" kern="1200" cap="none" spc="0" normalizeH="0" baseline="0" noProof="0" dirty="0" err="1">
                <a:ln>
                  <a:noFill/>
                </a:ln>
                <a:solidFill>
                  <a:schemeClr val="tx1"/>
                </a:solidFill>
                <a:effectLst/>
                <a:uLnTx/>
                <a:uFillTx/>
                <a:latin typeface="Arial Black" pitchFamily="34" charset="0"/>
                <a:ea typeface="宋体" pitchFamily="2" charset="-122"/>
                <a:cs typeface="+mn-cs"/>
              </a:rPr>
              <a:t>I</a:t>
            </a:r>
            <a:r>
              <a:rPr kumimoji="0" lang="en-US" altLang="zh-CN" sz="2000" b="1" i="1"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r</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Arial Black" pitchFamily="34" charset="0"/>
                <a:ea typeface="宋体" pitchFamily="2" charset="-122"/>
                <a:cs typeface="+mn-cs"/>
              </a:rPr>
              <a:t>I</a:t>
            </a:r>
            <a:r>
              <a:rPr kumimoji="0" lang="en-US" altLang="zh-CN" sz="2000" b="1" i="1"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r</a:t>
            </a:r>
            <a:r>
              <a:rPr kumimoji="0" lang="en-US" altLang="zh-CN" sz="2000" b="1" i="1"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为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r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阶单位子阵，子阵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Q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是构造 </a:t>
            </a:r>
            <a:r>
              <a:rPr kumimoji="0" lang="en-US" altLang="zh-CN" sz="2000" b="1" i="1" u="none" strike="noStrike" kern="1200" cap="none" spc="0" normalizeH="0" baseline="0" noProof="0" dirty="0" err="1">
                <a:ln>
                  <a:noFill/>
                </a:ln>
                <a:solidFill>
                  <a:schemeClr val="tx1"/>
                </a:solidFill>
                <a:effectLst/>
                <a:uLnTx/>
                <a:uFillTx/>
                <a:latin typeface="Arial Black" pitchFamily="34" charset="0"/>
                <a:ea typeface="宋体" pitchFamily="2" charset="-122"/>
                <a:cs typeface="+mn-cs"/>
              </a:rPr>
              <a:t>I</a:t>
            </a:r>
            <a:r>
              <a:rPr kumimoji="0" lang="en-US" altLang="zh-CN" sz="2000" b="1" i="1"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r</a:t>
            </a:r>
            <a:r>
              <a:rPr kumimoji="0" lang="en-US" altLang="zh-CN" sz="2000" b="1" i="1"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后剩下的列任意排列。用这种形式的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H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阵编出的汉明码是系统码。</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按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r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重表示的二进制</a:t>
            </a:r>
            <a:r>
              <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顺序</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排列：按这种形式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H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阵编出的码是非系统码。当发生可纠的单个错误时，伴随式为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H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阵中对应的列，所以伴随式的二进制数值就是错误位置号，有时这种码译码比较方便。例如：      </a:t>
            </a:r>
            <a:r>
              <a:rPr kumimoji="0" lang="en-US" altLang="zh-CN"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1  2  3 4  5  6 7</a:t>
            </a:r>
            <a:endPar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p:txBody>
      </p:sp>
      <p:graphicFrame>
        <p:nvGraphicFramePr>
          <p:cNvPr id="5" name="Object 4"/>
          <p:cNvGraphicFramePr>
            <a:graphicFrameLocks noChangeAspect="1"/>
          </p:cNvGraphicFramePr>
          <p:nvPr/>
        </p:nvGraphicFramePr>
        <p:xfrm>
          <a:off x="2749922" y="4437112"/>
          <a:ext cx="2982913" cy="1217612"/>
        </p:xfrm>
        <a:graphic>
          <a:graphicData uri="http://schemas.openxmlformats.org/presentationml/2006/ole">
            <mc:AlternateContent xmlns:mc="http://schemas.openxmlformats.org/markup-compatibility/2006">
              <mc:Choice xmlns:v="urn:schemas-microsoft-com:vml" Requires="v">
                <p:oleObj name="公式" r:id="rId2" imgW="1854000" imgH="698400" progId="Equation.3">
                  <p:embed/>
                </p:oleObj>
              </mc:Choice>
              <mc:Fallback>
                <p:oleObj name="公式" r:id="rId2" imgW="1854000" imgH="698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922" y="4437112"/>
                        <a:ext cx="2982913"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7.3.8 </a:t>
            </a:r>
            <a:r>
              <a:rPr lang="zh-CN" altLang="en-US" dirty="0"/>
              <a:t>汉明码</a:t>
            </a:r>
          </a:p>
        </p:txBody>
      </p:sp>
      <p:sp>
        <p:nvSpPr>
          <p:cNvPr id="5" name="Rectangle 3"/>
          <p:cNvSpPr txBox="1">
            <a:spLocks noChangeArrowheads="1"/>
          </p:cNvSpPr>
          <p:nvPr/>
        </p:nvSpPr>
        <p:spPr>
          <a:xfrm>
            <a:off x="467544" y="1412776"/>
            <a:ext cx="8291512" cy="5256213"/>
          </a:xfrm>
          <a:prstGeom prst="rect">
            <a:avLst/>
          </a:prstGeom>
        </p:spPr>
        <p:txBody>
          <a:bodyPr vert="horz">
            <a:normAutofit/>
          </a:bodyPr>
          <a:lstStyle/>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18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 由于汉明码可纠的错误图样数为：</a:t>
            </a:r>
          </a:p>
        </p:txBody>
      </p:sp>
      <p:graphicFrame>
        <p:nvGraphicFramePr>
          <p:cNvPr id="6" name="Object 4"/>
          <p:cNvGraphicFramePr>
            <a:graphicFrameLocks noChangeAspect="1"/>
          </p:cNvGraphicFramePr>
          <p:nvPr>
            <p:extLst>
              <p:ext uri="{D42A27DB-BD31-4B8C-83A1-F6EECF244321}">
                <p14:modId xmlns:p14="http://schemas.microsoft.com/office/powerpoint/2010/main" val="2891180031"/>
              </p:ext>
            </p:extLst>
          </p:nvPr>
        </p:nvGraphicFramePr>
        <p:xfrm>
          <a:off x="4788024" y="1628800"/>
          <a:ext cx="1695450" cy="819150"/>
        </p:xfrm>
        <a:graphic>
          <a:graphicData uri="http://schemas.openxmlformats.org/presentationml/2006/ole">
            <mc:AlternateContent xmlns:mc="http://schemas.openxmlformats.org/markup-compatibility/2006">
              <mc:Choice xmlns:v="urn:schemas-microsoft-com:vml" Requires="v">
                <p:oleObj name="公式" r:id="rId2" imgW="1054080" imgH="469800" progId="Equation.3">
                  <p:embed/>
                </p:oleObj>
              </mc:Choice>
              <mc:Fallback>
                <p:oleObj name="公式" r:id="rId2" imgW="1054080" imgH="469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28800"/>
                        <a:ext cx="16954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278329164"/>
              </p:ext>
            </p:extLst>
          </p:nvPr>
        </p:nvGraphicFramePr>
        <p:xfrm>
          <a:off x="1043608" y="2803902"/>
          <a:ext cx="5760640" cy="806450"/>
        </p:xfrm>
        <a:graphic>
          <a:graphicData uri="http://schemas.openxmlformats.org/presentationml/2006/ole">
            <mc:AlternateContent xmlns:mc="http://schemas.openxmlformats.org/markup-compatibility/2006">
              <mc:Choice xmlns:v="urn:schemas-microsoft-com:vml" Requires="v">
                <p:oleObj name="公式" r:id="rId4" imgW="3276360" imgH="469800" progId="Equation.3">
                  <p:embed/>
                </p:oleObj>
              </mc:Choice>
              <mc:Fallback>
                <p:oleObj name="公式" r:id="rId4" imgW="3276360" imgH="469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803902"/>
                        <a:ext cx="5760640" cy="806450"/>
                      </a:xfrm>
                      <a:prstGeom prst="rect">
                        <a:avLst/>
                      </a:prstGeom>
                      <a:noFill/>
                      <a:ln>
                        <a:noFill/>
                      </a:ln>
                      <a:effec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9.1</a:t>
            </a:r>
            <a:r>
              <a:rPr lang="zh-CN" altLang="en-US" dirty="0"/>
              <a:t>，</a:t>
            </a:r>
            <a:r>
              <a:rPr lang="en-US" altLang="zh-CN" dirty="0"/>
              <a:t>9.2</a:t>
            </a:r>
            <a:r>
              <a:rPr lang="en-US" altLang="zh-CN"/>
              <a:t>,  9.3,  9.4</a:t>
            </a:r>
            <a:r>
              <a:rPr lang="zh-CN" altLang="en-US" dirty="0"/>
              <a:t>，</a:t>
            </a:r>
            <a:r>
              <a:rPr lang="en-US" altLang="zh-CN" dirty="0"/>
              <a:t>9.8</a:t>
            </a:r>
            <a:endParaRPr lang="zh-CN" altLang="en-US" dirty="0"/>
          </a:p>
        </p:txBody>
      </p:sp>
      <p:sp>
        <p:nvSpPr>
          <p:cNvPr id="3" name="标题 2"/>
          <p:cNvSpPr>
            <a:spLocks noGrp="1"/>
          </p:cNvSpPr>
          <p:nvPr>
            <p:ph type="title"/>
          </p:nvPr>
        </p:nvSpPr>
        <p:spPr/>
        <p:txBody>
          <a:bodyPr/>
          <a:lstStyle/>
          <a:p>
            <a:r>
              <a:rPr lang="zh-CN" altLang="en-US" dirty="0"/>
              <a:t>作业：</a:t>
            </a:r>
          </a:p>
        </p:txBody>
      </p:sp>
      <p:pic>
        <p:nvPicPr>
          <p:cNvPr id="5" name="图片 4">
            <a:extLst>
              <a:ext uri="{FF2B5EF4-FFF2-40B4-BE49-F238E27FC236}">
                <a16:creationId xmlns:a16="http://schemas.microsoft.com/office/drawing/2014/main" id="{35444105-48A6-494A-6C59-7B40CDF94728}"/>
              </a:ext>
            </a:extLst>
          </p:cNvPr>
          <p:cNvPicPr>
            <a:picLocks noChangeAspect="1"/>
          </p:cNvPicPr>
          <p:nvPr/>
        </p:nvPicPr>
        <p:blipFill>
          <a:blip r:embed="rId2"/>
          <a:stretch>
            <a:fillRect/>
          </a:stretch>
        </p:blipFill>
        <p:spPr>
          <a:xfrm>
            <a:off x="467275" y="2034967"/>
            <a:ext cx="7812360" cy="3341705"/>
          </a:xfrm>
          <a:prstGeom prst="rect">
            <a:avLst/>
          </a:prstGeom>
        </p:spPr>
      </p:pic>
    </p:spTree>
    <p:extLst>
      <p:ext uri="{BB962C8B-B14F-4D97-AF65-F5344CB8AC3E}">
        <p14:creationId xmlns:p14="http://schemas.microsoft.com/office/powerpoint/2010/main" val="3270448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38EA390-6F7B-5D01-FE84-7D841138A828}"/>
              </a:ext>
            </a:extLst>
          </p:cNvPr>
          <p:cNvSpPr>
            <a:spLocks noGrp="1"/>
          </p:cNvSpPr>
          <p:nvPr>
            <p:ph type="title"/>
          </p:nvPr>
        </p:nvSpPr>
        <p:spPr/>
        <p:txBody>
          <a:bodyPr/>
          <a:lstStyle/>
          <a:p>
            <a:r>
              <a:rPr lang="zh-CN" altLang="en-US" dirty="0"/>
              <a:t>作业：</a:t>
            </a:r>
          </a:p>
        </p:txBody>
      </p:sp>
      <p:pic>
        <p:nvPicPr>
          <p:cNvPr id="5" name="图片 4">
            <a:extLst>
              <a:ext uri="{FF2B5EF4-FFF2-40B4-BE49-F238E27FC236}">
                <a16:creationId xmlns:a16="http://schemas.microsoft.com/office/drawing/2014/main" id="{3A562BF2-1337-5FBC-57B6-958413A95E3A}"/>
              </a:ext>
            </a:extLst>
          </p:cNvPr>
          <p:cNvPicPr>
            <a:picLocks noChangeAspect="1"/>
          </p:cNvPicPr>
          <p:nvPr/>
        </p:nvPicPr>
        <p:blipFill>
          <a:blip r:embed="rId2"/>
          <a:stretch>
            <a:fillRect/>
          </a:stretch>
        </p:blipFill>
        <p:spPr>
          <a:xfrm>
            <a:off x="1331640" y="1417639"/>
            <a:ext cx="5760640" cy="2443410"/>
          </a:xfrm>
          <a:prstGeom prst="rect">
            <a:avLst/>
          </a:prstGeom>
        </p:spPr>
      </p:pic>
      <p:pic>
        <p:nvPicPr>
          <p:cNvPr id="9" name="图片 8">
            <a:extLst>
              <a:ext uri="{FF2B5EF4-FFF2-40B4-BE49-F238E27FC236}">
                <a16:creationId xmlns:a16="http://schemas.microsoft.com/office/drawing/2014/main" id="{D58EE458-6F01-D472-6DC0-E562B5A289F9}"/>
              </a:ext>
            </a:extLst>
          </p:cNvPr>
          <p:cNvPicPr>
            <a:picLocks noChangeAspect="1"/>
          </p:cNvPicPr>
          <p:nvPr/>
        </p:nvPicPr>
        <p:blipFill>
          <a:blip r:embed="rId3"/>
          <a:stretch>
            <a:fillRect/>
          </a:stretch>
        </p:blipFill>
        <p:spPr>
          <a:xfrm>
            <a:off x="1331639" y="4096614"/>
            <a:ext cx="6728225" cy="1852666"/>
          </a:xfrm>
          <a:prstGeom prst="rect">
            <a:avLst/>
          </a:prstGeom>
        </p:spPr>
      </p:pic>
      <p:pic>
        <p:nvPicPr>
          <p:cNvPr id="7" name="图片 6">
            <a:extLst>
              <a:ext uri="{FF2B5EF4-FFF2-40B4-BE49-F238E27FC236}">
                <a16:creationId xmlns:a16="http://schemas.microsoft.com/office/drawing/2014/main" id="{70E4B967-3A2A-20C2-F79E-B6BCDCCC5A59}"/>
              </a:ext>
            </a:extLst>
          </p:cNvPr>
          <p:cNvPicPr>
            <a:picLocks noChangeAspect="1"/>
          </p:cNvPicPr>
          <p:nvPr/>
        </p:nvPicPr>
        <p:blipFill>
          <a:blip r:embed="rId4"/>
          <a:stretch>
            <a:fillRect/>
          </a:stretch>
        </p:blipFill>
        <p:spPr>
          <a:xfrm>
            <a:off x="1403648" y="3990383"/>
            <a:ext cx="3213729" cy="282597"/>
          </a:xfrm>
          <a:prstGeom prst="rect">
            <a:avLst/>
          </a:prstGeom>
        </p:spPr>
      </p:pic>
    </p:spTree>
    <p:extLst>
      <p:ext uri="{BB962C8B-B14F-4D97-AF65-F5344CB8AC3E}">
        <p14:creationId xmlns:p14="http://schemas.microsoft.com/office/powerpoint/2010/main" val="322847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55600" indent="-355600" defTabSz="762000">
              <a:buNone/>
            </a:pPr>
            <a:r>
              <a:rPr lang="en-US" altLang="zh-CN" dirty="0"/>
              <a:t>(3) </a:t>
            </a:r>
            <a:r>
              <a:rPr lang="zh-CN" altLang="en-US" dirty="0"/>
              <a:t>一致监督矩阵</a:t>
            </a:r>
          </a:p>
          <a:p>
            <a:pPr marL="355600" indent="-355600" defTabSz="762000"/>
            <a:r>
              <a:rPr lang="zh-CN" altLang="en-US" sz="2800" dirty="0">
                <a:solidFill>
                  <a:srgbClr val="0000CC"/>
                </a:solidFill>
              </a:rPr>
              <a:t>推广到一般情况：</a:t>
            </a:r>
            <a:r>
              <a:rPr lang="zh-CN" altLang="en-US" sz="2800" dirty="0"/>
              <a:t>对 </a:t>
            </a:r>
            <a:r>
              <a:rPr lang="en-US" altLang="zh-CN" sz="2800" dirty="0"/>
              <a:t>(</a:t>
            </a:r>
            <a:r>
              <a:rPr lang="en-US" altLang="zh-CN" sz="2800" i="1" dirty="0" err="1"/>
              <a:t>n</a:t>
            </a:r>
            <a:r>
              <a:rPr lang="en-US" altLang="zh-CN" sz="2800" dirty="0" err="1"/>
              <a:t>,</a:t>
            </a:r>
            <a:r>
              <a:rPr lang="en-US" altLang="zh-CN" sz="2800" i="1" dirty="0" err="1"/>
              <a:t>k</a:t>
            </a:r>
            <a:r>
              <a:rPr lang="en-US" altLang="zh-CN" sz="2800" dirty="0"/>
              <a:t>) </a:t>
            </a:r>
            <a:r>
              <a:rPr lang="zh-CN" altLang="en-US" sz="2800" dirty="0"/>
              <a:t>线性分组码，每个码字中的 </a:t>
            </a:r>
            <a:r>
              <a:rPr lang="en-US" altLang="zh-CN" sz="2800" i="1" dirty="0"/>
              <a:t>r </a:t>
            </a:r>
            <a:r>
              <a:rPr lang="en-US" altLang="zh-CN" sz="2800" dirty="0"/>
              <a:t>(</a:t>
            </a:r>
            <a:r>
              <a:rPr lang="en-US" altLang="zh-CN" sz="2800" i="1" dirty="0"/>
              <a:t>r</a:t>
            </a:r>
            <a:r>
              <a:rPr lang="en-US" altLang="zh-CN" sz="2800" dirty="0"/>
              <a:t>=</a:t>
            </a:r>
            <a:r>
              <a:rPr lang="en-US" altLang="zh-CN" sz="2800" i="1" dirty="0"/>
              <a:t>n</a:t>
            </a:r>
            <a:r>
              <a:rPr lang="zh-CN" altLang="en-US" sz="2800" dirty="0"/>
              <a:t>－</a:t>
            </a:r>
            <a:r>
              <a:rPr lang="en-US" altLang="zh-CN" sz="2800" i="1" dirty="0"/>
              <a:t>k</a:t>
            </a:r>
            <a:r>
              <a:rPr lang="en-US" altLang="zh-CN" sz="2800" dirty="0"/>
              <a:t>) </a:t>
            </a:r>
            <a:r>
              <a:rPr lang="zh-CN" altLang="en-US" sz="2800" dirty="0"/>
              <a:t>个监督元与信息元之间的关系可由下面的线性方程组确定：</a:t>
            </a:r>
          </a:p>
          <a:p>
            <a:endParaRPr lang="zh-CN" altLang="en-US" dirty="0"/>
          </a:p>
        </p:txBody>
      </p:sp>
      <p:sp>
        <p:nvSpPr>
          <p:cNvPr id="3" name="标题 2"/>
          <p:cNvSpPr>
            <a:spLocks noGrp="1"/>
          </p:cNvSpPr>
          <p:nvPr>
            <p:ph type="title"/>
          </p:nvPr>
        </p:nvSpPr>
        <p:spPr/>
        <p:txBody>
          <a:bodyPr/>
          <a:lstStyle/>
          <a:p>
            <a:r>
              <a:rPr lang="en-US" altLang="zh-CN" sz="4000" dirty="0"/>
              <a:t>7.3.2</a:t>
            </a:r>
            <a:r>
              <a:rPr lang="zh-CN" altLang="en-US" sz="4000" dirty="0"/>
              <a:t>一致监督方程和一致监督矩阵</a:t>
            </a:r>
            <a:endParaRPr lang="zh-CN" altLang="en-US" dirty="0"/>
          </a:p>
        </p:txBody>
      </p:sp>
      <p:graphicFrame>
        <p:nvGraphicFramePr>
          <p:cNvPr id="4" name="Object 4"/>
          <p:cNvGraphicFramePr>
            <a:graphicFrameLocks noChangeAspect="1"/>
          </p:cNvGraphicFramePr>
          <p:nvPr/>
        </p:nvGraphicFramePr>
        <p:xfrm>
          <a:off x="857224" y="3786190"/>
          <a:ext cx="7417031" cy="1714512"/>
        </p:xfrm>
        <a:graphic>
          <a:graphicData uri="http://schemas.openxmlformats.org/presentationml/2006/ole">
            <mc:AlternateContent xmlns:mc="http://schemas.openxmlformats.org/markup-compatibility/2006">
              <mc:Choice xmlns:v="urn:schemas-microsoft-com:vml" Requires="v">
                <p:oleObj name="公式" r:id="rId2" imgW="2374560" imgH="558720" progId="Equation.3">
                  <p:embed/>
                </p:oleObj>
              </mc:Choice>
              <mc:Fallback>
                <p:oleObj name="公式" r:id="rId2" imgW="2374560" imgH="55872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3786190"/>
                        <a:ext cx="7417031" cy="1714512"/>
                      </a:xfrm>
                      <a:prstGeom prst="rect">
                        <a:avLst/>
                      </a:prstGeom>
                      <a:solidFill>
                        <a:srgbClr val="FFEFEF"/>
                      </a:solidFill>
                      <a:ln>
                        <a:noFill/>
                      </a:ln>
                      <a:extLs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55600" indent="-355600" defTabSz="762000">
              <a:buNone/>
            </a:pPr>
            <a:r>
              <a:rPr lang="en-US" altLang="zh-CN" dirty="0"/>
              <a:t>(3) </a:t>
            </a:r>
            <a:r>
              <a:rPr lang="zh-CN" altLang="en-US" dirty="0"/>
              <a:t>一致监督矩阵</a:t>
            </a:r>
          </a:p>
          <a:p>
            <a:pPr marL="355600" indent="-355600" defTabSz="762000"/>
            <a:r>
              <a:rPr lang="zh-CN" altLang="en-US" sz="2800" dirty="0"/>
              <a:t>令上式的系数矩阵为 </a:t>
            </a:r>
            <a:r>
              <a:rPr lang="en-US" altLang="zh-CN" sz="2800" i="1" dirty="0">
                <a:latin typeface="Arial Black" pitchFamily="34" charset="0"/>
              </a:rPr>
              <a:t>H</a:t>
            </a:r>
            <a:r>
              <a:rPr lang="zh-CN" altLang="en-US" sz="2800" dirty="0"/>
              <a:t>，码字行阵列为 </a:t>
            </a:r>
            <a:r>
              <a:rPr lang="en-US" altLang="zh-CN" sz="2800" i="1" dirty="0">
                <a:latin typeface="Arial Black" pitchFamily="34" charset="0"/>
              </a:rPr>
              <a:t>C </a:t>
            </a:r>
            <a:r>
              <a:rPr lang="zh-CN" altLang="en-US" sz="2800" dirty="0"/>
              <a:t>：</a:t>
            </a:r>
          </a:p>
          <a:p>
            <a:endParaRPr lang="zh-CN" altLang="en-US" dirty="0"/>
          </a:p>
        </p:txBody>
      </p:sp>
      <p:sp>
        <p:nvSpPr>
          <p:cNvPr id="3" name="标题 2"/>
          <p:cNvSpPr>
            <a:spLocks noGrp="1"/>
          </p:cNvSpPr>
          <p:nvPr>
            <p:ph type="title"/>
          </p:nvPr>
        </p:nvSpPr>
        <p:spPr/>
        <p:txBody>
          <a:bodyPr/>
          <a:lstStyle/>
          <a:p>
            <a:r>
              <a:rPr lang="en-US" altLang="zh-CN" sz="4000" dirty="0"/>
              <a:t>7.3.2</a:t>
            </a:r>
            <a:r>
              <a:rPr lang="zh-CN" altLang="en-US" sz="4000" dirty="0"/>
              <a:t>一致监督方程和一致监督矩阵</a:t>
            </a:r>
            <a:endParaRPr lang="zh-CN" altLang="en-US" dirty="0"/>
          </a:p>
        </p:txBody>
      </p:sp>
      <p:graphicFrame>
        <p:nvGraphicFramePr>
          <p:cNvPr id="2755589" name="Object 5"/>
          <p:cNvGraphicFramePr>
            <a:graphicFrameLocks noChangeAspect="1"/>
          </p:cNvGraphicFramePr>
          <p:nvPr/>
        </p:nvGraphicFramePr>
        <p:xfrm>
          <a:off x="2244923" y="4365129"/>
          <a:ext cx="2792413" cy="400050"/>
        </p:xfrm>
        <a:graphic>
          <a:graphicData uri="http://schemas.openxmlformats.org/presentationml/2006/ole">
            <mc:AlternateContent xmlns:mc="http://schemas.openxmlformats.org/markup-compatibility/2006">
              <mc:Choice xmlns:v="urn:schemas-microsoft-com:vml" Requires="v">
                <p:oleObj name="公式" r:id="rId2" imgW="1726920" imgH="228600" progId="Equation.3">
                  <p:embed/>
                </p:oleObj>
              </mc:Choice>
              <mc:Fallback>
                <p:oleObj name="公式" r:id="rId2" imgW="1726920" imgH="2286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923" y="4365129"/>
                        <a:ext cx="2792413" cy="400050"/>
                      </a:xfrm>
                      <a:prstGeom prst="rect">
                        <a:avLst/>
                      </a:prstGeom>
                      <a:solidFill>
                        <a:srgbClr val="E5FFFF"/>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5590" name="Object 6"/>
          <p:cNvGraphicFramePr>
            <a:graphicFrameLocks noChangeAspect="1"/>
          </p:cNvGraphicFramePr>
          <p:nvPr/>
        </p:nvGraphicFramePr>
        <p:xfrm>
          <a:off x="2143108" y="2714620"/>
          <a:ext cx="5095469" cy="1443044"/>
        </p:xfrm>
        <a:graphic>
          <a:graphicData uri="http://schemas.openxmlformats.org/presentationml/2006/ole">
            <mc:AlternateContent xmlns:mc="http://schemas.openxmlformats.org/markup-compatibility/2006">
              <mc:Choice xmlns:v="urn:schemas-microsoft-com:vml" Requires="v">
                <p:oleObj name="公式" r:id="rId4" imgW="2070000" imgH="558720" progId="Equation.3">
                  <p:embed/>
                </p:oleObj>
              </mc:Choice>
              <mc:Fallback>
                <p:oleObj name="公式" r:id="rId4" imgW="2070000" imgH="55872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8" y="2714620"/>
                        <a:ext cx="5095469" cy="144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5591" name="Object 7"/>
          <p:cNvGraphicFramePr>
            <a:graphicFrameLocks noChangeAspect="1"/>
          </p:cNvGraphicFramePr>
          <p:nvPr/>
        </p:nvGraphicFramePr>
        <p:xfrm>
          <a:off x="571472" y="5214950"/>
          <a:ext cx="8418337" cy="708042"/>
        </p:xfrm>
        <a:graphic>
          <a:graphicData uri="http://schemas.openxmlformats.org/presentationml/2006/ole">
            <mc:AlternateContent xmlns:mc="http://schemas.openxmlformats.org/markup-compatibility/2006">
              <mc:Choice xmlns:v="urn:schemas-microsoft-com:vml" Requires="v">
                <p:oleObj name="公式" r:id="rId6" imgW="3682800" imgH="304560" progId="Equation.3">
                  <p:embed/>
                </p:oleObj>
              </mc:Choice>
              <mc:Fallback>
                <p:oleObj name="公式" r:id="rId6" imgW="3682800" imgH="30456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72" y="5214950"/>
                        <a:ext cx="8418337" cy="708042"/>
                      </a:xfrm>
                      <a:prstGeom prst="rect">
                        <a:avLst/>
                      </a:prstGeom>
                      <a:noFill/>
                      <a:ln>
                        <a:noFill/>
                      </a:ln>
                      <a:effectLst/>
                      <a:extLst>
                        <a:ext uri="{909E8E84-426E-40DD-AFC4-6F175D3DCCD1}">
                          <a14:hiddenFill xmlns:a14="http://schemas.microsoft.com/office/drawing/2010/main">
                            <a:solidFill>
                              <a:srgbClr val="FFE5E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pPr marL="355600" indent="-355600" defTabSz="762000">
              <a:buNone/>
            </a:pPr>
            <a:r>
              <a:rPr lang="en-US" altLang="zh-CN" dirty="0"/>
              <a:t>(4) </a:t>
            </a:r>
            <a:r>
              <a:rPr lang="zh-CN" altLang="en-US" dirty="0"/>
              <a:t>一致监督矩阵特性</a:t>
            </a:r>
          </a:p>
          <a:p>
            <a:pPr marL="355600" indent="-355600" defTabSz="762000"/>
            <a:r>
              <a:rPr lang="zh-CN" altLang="en-US" sz="2800" dirty="0"/>
              <a:t>对 </a:t>
            </a:r>
            <a:r>
              <a:rPr lang="en-US" altLang="zh-CN" sz="2800" i="1" dirty="0">
                <a:latin typeface="Arial Black" pitchFamily="34" charset="0"/>
              </a:rPr>
              <a:t>H </a:t>
            </a:r>
            <a:r>
              <a:rPr lang="zh-CN" altLang="en-US" sz="2800" dirty="0"/>
              <a:t>各行实行初等变换，将后面 </a:t>
            </a:r>
            <a:r>
              <a:rPr lang="en-US" altLang="zh-CN" sz="2800" i="1" dirty="0">
                <a:solidFill>
                  <a:srgbClr val="FF0000"/>
                </a:solidFill>
              </a:rPr>
              <a:t>r </a:t>
            </a:r>
            <a:r>
              <a:rPr lang="zh-CN" altLang="en-US" sz="2800" dirty="0">
                <a:solidFill>
                  <a:srgbClr val="FF0000"/>
                </a:solidFill>
              </a:rPr>
              <a:t>列</a:t>
            </a:r>
            <a:r>
              <a:rPr lang="zh-CN" altLang="en-US" sz="2800" dirty="0"/>
              <a:t>化为</a:t>
            </a:r>
            <a:r>
              <a:rPr lang="zh-CN" altLang="en-US" sz="2800" dirty="0">
                <a:solidFill>
                  <a:srgbClr val="FF0000"/>
                </a:solidFill>
              </a:rPr>
              <a:t>单位子阵</a:t>
            </a:r>
            <a:r>
              <a:rPr lang="zh-CN" altLang="en-US" sz="2800" dirty="0"/>
              <a:t>，得到下面矩阵，行变换所得方程组与原方程组同解。</a:t>
            </a:r>
          </a:p>
          <a:p>
            <a:pPr marL="355600" indent="-355600" defTabSz="762000"/>
            <a:endParaRPr lang="zh-CN" altLang="en-US" sz="2800" dirty="0"/>
          </a:p>
          <a:p>
            <a:pPr marL="355600" indent="-355600" defTabSz="762000"/>
            <a:endParaRPr lang="zh-CN" altLang="en-US" sz="2800" u="sng" dirty="0">
              <a:solidFill>
                <a:srgbClr val="FFFF00"/>
              </a:solidFill>
            </a:endParaRPr>
          </a:p>
          <a:p>
            <a:pPr marL="355600" indent="-355600" defTabSz="762000"/>
            <a:endParaRPr lang="zh-CN" altLang="en-US" sz="2800" u="sng" dirty="0">
              <a:solidFill>
                <a:srgbClr val="FFFF00"/>
              </a:solidFill>
            </a:endParaRPr>
          </a:p>
          <a:p>
            <a:pPr marL="355600" indent="-355600" defTabSz="762000"/>
            <a:endParaRPr lang="zh-CN" altLang="en-US" sz="2800" u="sng" dirty="0">
              <a:solidFill>
                <a:srgbClr val="FFFF00"/>
              </a:solidFill>
            </a:endParaRPr>
          </a:p>
          <a:p>
            <a:pPr marL="355600" indent="-355600" defTabSz="762000"/>
            <a:r>
              <a:rPr lang="zh-CN" altLang="en-US" sz="2800" u="sng" dirty="0">
                <a:solidFill>
                  <a:srgbClr val="0000CC"/>
                </a:solidFill>
              </a:rPr>
              <a:t>监督矩阵 </a:t>
            </a:r>
            <a:r>
              <a:rPr lang="en-US" altLang="zh-CN" sz="2800" i="1" u="sng" dirty="0">
                <a:solidFill>
                  <a:srgbClr val="0000CC"/>
                </a:solidFill>
                <a:latin typeface="Arial Black" pitchFamily="34" charset="0"/>
              </a:rPr>
              <a:t>H </a:t>
            </a:r>
            <a:r>
              <a:rPr lang="zh-CN" altLang="en-US" sz="2800" u="sng" dirty="0">
                <a:solidFill>
                  <a:srgbClr val="0000CC"/>
                </a:solidFill>
              </a:rPr>
              <a:t>的标准形式</a:t>
            </a:r>
            <a:r>
              <a:rPr lang="zh-CN" altLang="en-US" sz="2800" dirty="0">
                <a:solidFill>
                  <a:srgbClr val="0000CC"/>
                </a:solidFill>
              </a:rPr>
              <a:t>：</a:t>
            </a:r>
            <a:r>
              <a:rPr lang="zh-CN" altLang="en-US" sz="2800" dirty="0">
                <a:solidFill>
                  <a:srgbClr val="FF0000"/>
                </a:solidFill>
              </a:rPr>
              <a:t>后面 </a:t>
            </a:r>
            <a:r>
              <a:rPr lang="en-US" altLang="zh-CN" sz="2800" i="1" dirty="0">
                <a:solidFill>
                  <a:srgbClr val="FF0000"/>
                </a:solidFill>
              </a:rPr>
              <a:t>r </a:t>
            </a:r>
            <a:r>
              <a:rPr lang="zh-CN" altLang="en-US" sz="2800" dirty="0">
                <a:solidFill>
                  <a:srgbClr val="FF0000"/>
                </a:solidFill>
              </a:rPr>
              <a:t>列</a:t>
            </a:r>
            <a:r>
              <a:rPr lang="zh-CN" altLang="en-US" sz="2800" dirty="0"/>
              <a:t>是一</a:t>
            </a:r>
            <a:r>
              <a:rPr lang="zh-CN" altLang="en-US" sz="2800" dirty="0">
                <a:solidFill>
                  <a:srgbClr val="FF0000"/>
                </a:solidFill>
              </a:rPr>
              <a:t>单位子阵</a:t>
            </a:r>
            <a:r>
              <a:rPr lang="zh-CN" altLang="en-US" sz="2800" dirty="0"/>
              <a:t>的监督矩阵 </a:t>
            </a:r>
            <a:r>
              <a:rPr lang="en-US" altLang="zh-CN" sz="2800" i="1" dirty="0">
                <a:latin typeface="Arial Black" pitchFamily="34" charset="0"/>
              </a:rPr>
              <a:t>H</a:t>
            </a:r>
            <a:r>
              <a:rPr lang="zh-CN" altLang="en-US" sz="2800" dirty="0"/>
              <a:t>。</a:t>
            </a:r>
            <a:endParaRPr lang="zh-CN" altLang="en-US" dirty="0"/>
          </a:p>
        </p:txBody>
      </p:sp>
      <p:sp>
        <p:nvSpPr>
          <p:cNvPr id="3" name="标题 2"/>
          <p:cNvSpPr>
            <a:spLocks noGrp="1"/>
          </p:cNvSpPr>
          <p:nvPr>
            <p:ph type="title"/>
          </p:nvPr>
        </p:nvSpPr>
        <p:spPr/>
        <p:txBody>
          <a:bodyPr/>
          <a:lstStyle/>
          <a:p>
            <a:r>
              <a:rPr lang="en-US" altLang="zh-CN" sz="4000" dirty="0"/>
              <a:t>7.3.2</a:t>
            </a:r>
            <a:r>
              <a:rPr lang="zh-CN" altLang="en-US" sz="4000" dirty="0"/>
              <a:t>一致监督方程和一致监督矩阵</a:t>
            </a:r>
            <a:endParaRPr lang="zh-CN" altLang="en-US" dirty="0"/>
          </a:p>
        </p:txBody>
      </p:sp>
      <p:graphicFrame>
        <p:nvGraphicFramePr>
          <p:cNvPr id="7170" name="Object 4"/>
          <p:cNvGraphicFramePr>
            <a:graphicFrameLocks noChangeAspect="1"/>
          </p:cNvGraphicFramePr>
          <p:nvPr/>
        </p:nvGraphicFramePr>
        <p:xfrm>
          <a:off x="642910" y="3071810"/>
          <a:ext cx="7847619" cy="1643074"/>
        </p:xfrm>
        <a:graphic>
          <a:graphicData uri="http://schemas.openxmlformats.org/presentationml/2006/ole">
            <mc:AlternateContent xmlns:mc="http://schemas.openxmlformats.org/markup-compatibility/2006">
              <mc:Choice xmlns:v="urn:schemas-microsoft-com:vml" Requires="v">
                <p:oleObj name="公式" r:id="rId2" imgW="2806560" imgH="558720" progId="Equation.3">
                  <p:embed/>
                </p:oleObj>
              </mc:Choice>
              <mc:Fallback>
                <p:oleObj name="公式" r:id="rId2" imgW="2806560" imgH="55872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10" y="3071810"/>
                        <a:ext cx="7847619" cy="164307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556792"/>
            <a:ext cx="8229600" cy="4525963"/>
          </a:xfrm>
        </p:spPr>
        <p:txBody>
          <a:bodyPr>
            <a:normAutofit fontScale="92500" lnSpcReduction="10000"/>
          </a:bodyPr>
          <a:lstStyle/>
          <a:p>
            <a:pPr defTabSz="762000">
              <a:buNone/>
            </a:pPr>
            <a:r>
              <a:rPr lang="en-US" altLang="zh-CN" dirty="0"/>
              <a:t>(4) </a:t>
            </a:r>
            <a:r>
              <a:rPr lang="zh-CN" altLang="en-US" dirty="0"/>
              <a:t>一致监督矩阵特性</a:t>
            </a:r>
          </a:p>
          <a:p>
            <a:pPr defTabSz="762000">
              <a:lnSpc>
                <a:spcPct val="125000"/>
              </a:lnSpc>
            </a:pPr>
            <a:r>
              <a:rPr lang="zh-CN" altLang="en-US" sz="2400" i="1" dirty="0">
                <a:solidFill>
                  <a:srgbClr val="0000CC"/>
                </a:solidFill>
                <a:latin typeface="Arial Black" pitchFamily="34" charset="0"/>
              </a:rPr>
              <a:t> </a:t>
            </a:r>
            <a:r>
              <a:rPr lang="en-US" altLang="zh-CN" sz="2000" i="1" u="sng" dirty="0">
                <a:solidFill>
                  <a:srgbClr val="0000CC"/>
                </a:solidFill>
                <a:latin typeface="Arial Black" pitchFamily="34" charset="0"/>
              </a:rPr>
              <a:t>H </a:t>
            </a:r>
            <a:r>
              <a:rPr lang="zh-CN" altLang="en-US" sz="2000" u="sng" dirty="0">
                <a:solidFill>
                  <a:srgbClr val="0000CC"/>
                </a:solidFill>
              </a:rPr>
              <a:t>标准形式的特性</a:t>
            </a:r>
            <a:endParaRPr lang="zh-CN" altLang="en-US" sz="2000" i="1" u="sng" dirty="0">
              <a:solidFill>
                <a:srgbClr val="0000CC"/>
              </a:solidFill>
              <a:latin typeface="Arial Black" pitchFamily="34" charset="0"/>
            </a:endParaRPr>
          </a:p>
          <a:p>
            <a:pPr marL="361950" lvl="1" defTabSz="762000">
              <a:lnSpc>
                <a:spcPct val="125000"/>
              </a:lnSpc>
            </a:pPr>
            <a:r>
              <a:rPr lang="zh-CN" altLang="en-US" sz="2000" i="1" dirty="0">
                <a:latin typeface="Arial Black" pitchFamily="34" charset="0"/>
              </a:rPr>
              <a:t> </a:t>
            </a:r>
            <a:r>
              <a:rPr lang="en-US" altLang="zh-CN" sz="2000" i="1" dirty="0">
                <a:latin typeface="Arial Black" pitchFamily="34" charset="0"/>
              </a:rPr>
              <a:t>H </a:t>
            </a:r>
            <a:r>
              <a:rPr lang="zh-CN" altLang="en-US" sz="2000" dirty="0"/>
              <a:t>阵的每一行都代表一个监督方程，它表示与该行中“</a:t>
            </a:r>
            <a:r>
              <a:rPr lang="en-US" altLang="zh-CN" sz="2000" dirty="0"/>
              <a:t>1”</a:t>
            </a:r>
            <a:r>
              <a:rPr lang="zh-CN" altLang="en-US" sz="2000" dirty="0"/>
              <a:t>相对应的码元的模 </a:t>
            </a:r>
            <a:r>
              <a:rPr lang="en-US" altLang="zh-CN" sz="2000" dirty="0"/>
              <a:t>2 </a:t>
            </a:r>
            <a:r>
              <a:rPr lang="zh-CN" altLang="en-US" sz="2000" dirty="0"/>
              <a:t>和为 </a:t>
            </a:r>
            <a:r>
              <a:rPr lang="en-US" altLang="zh-CN" sz="2000" dirty="0"/>
              <a:t>0</a:t>
            </a:r>
            <a:r>
              <a:rPr lang="zh-CN" altLang="en-US" sz="2000" dirty="0"/>
              <a:t>。</a:t>
            </a:r>
            <a:r>
              <a:rPr lang="zh-CN" altLang="en-US" sz="2000" i="1" dirty="0">
                <a:latin typeface="Arial Black" pitchFamily="34" charset="0"/>
              </a:rPr>
              <a:t> </a:t>
            </a:r>
          </a:p>
          <a:p>
            <a:pPr marL="361950" lvl="1" defTabSz="762000">
              <a:lnSpc>
                <a:spcPct val="125000"/>
              </a:lnSpc>
            </a:pPr>
            <a:r>
              <a:rPr lang="zh-CN" altLang="en-US" sz="2000" dirty="0"/>
              <a:t> </a:t>
            </a:r>
            <a:r>
              <a:rPr lang="en-US" altLang="zh-CN" sz="2000" i="1" dirty="0">
                <a:latin typeface="Arial Black" pitchFamily="34" charset="0"/>
              </a:rPr>
              <a:t>H </a:t>
            </a:r>
            <a:r>
              <a:rPr lang="zh-CN" altLang="en-US" sz="2000" dirty="0"/>
              <a:t>的标准形式表明了相应的监督元是由哪些信息元决定的。例如 </a:t>
            </a:r>
            <a:r>
              <a:rPr lang="en-US" altLang="zh-CN" sz="2000" dirty="0"/>
              <a:t>(7,3) </a:t>
            </a:r>
            <a:r>
              <a:rPr lang="zh-CN" altLang="en-US" sz="2000" dirty="0"/>
              <a:t>码的 </a:t>
            </a:r>
            <a:r>
              <a:rPr lang="en-US" altLang="zh-CN" sz="2000" i="1" dirty="0">
                <a:latin typeface="Arial Black" pitchFamily="34" charset="0"/>
              </a:rPr>
              <a:t>H </a:t>
            </a:r>
            <a:r>
              <a:rPr lang="zh-CN" altLang="en-US" sz="2000" dirty="0"/>
              <a:t>阵的第一行为 </a:t>
            </a:r>
            <a:r>
              <a:rPr lang="en-US" altLang="zh-CN" sz="2000" dirty="0"/>
              <a:t>(</a:t>
            </a:r>
            <a:r>
              <a:rPr lang="en-US" altLang="zh-CN" sz="2000" dirty="0">
                <a:solidFill>
                  <a:srgbClr val="FF0000"/>
                </a:solidFill>
              </a:rPr>
              <a:t>101</a:t>
            </a:r>
            <a:r>
              <a:rPr lang="en-US" altLang="zh-CN" sz="2000" dirty="0">
                <a:solidFill>
                  <a:srgbClr val="FF66FF"/>
                </a:solidFill>
              </a:rPr>
              <a:t>1000</a:t>
            </a:r>
            <a:r>
              <a:rPr lang="en-US" altLang="zh-CN" sz="2000" dirty="0"/>
              <a:t>)</a:t>
            </a:r>
            <a:r>
              <a:rPr lang="zh-CN" altLang="en-US" sz="2000" dirty="0"/>
              <a:t>，说明第一个监督元等于第一个和第三个信息元的模 </a:t>
            </a:r>
            <a:r>
              <a:rPr lang="en-US" altLang="zh-CN" sz="2000" dirty="0"/>
              <a:t>2 </a:t>
            </a:r>
            <a:r>
              <a:rPr lang="zh-CN" altLang="en-US" sz="2000" dirty="0"/>
              <a:t>和，依此类推。</a:t>
            </a:r>
            <a:r>
              <a:rPr lang="zh-CN" altLang="en-US" sz="2000" i="1" dirty="0">
                <a:latin typeface="Arial Black" pitchFamily="34" charset="0"/>
              </a:rPr>
              <a:t> </a:t>
            </a:r>
          </a:p>
          <a:p>
            <a:pPr marL="361950" lvl="1" defTabSz="762000">
              <a:lnSpc>
                <a:spcPct val="125000"/>
              </a:lnSpc>
            </a:pPr>
            <a:r>
              <a:rPr lang="zh-CN" altLang="en-US" sz="2000" i="1" dirty="0">
                <a:latin typeface="Arial Black" pitchFamily="34" charset="0"/>
              </a:rPr>
              <a:t> </a:t>
            </a:r>
            <a:r>
              <a:rPr lang="en-US" altLang="zh-CN" sz="2000" i="1" dirty="0">
                <a:latin typeface="Arial Black" pitchFamily="34" charset="0"/>
              </a:rPr>
              <a:t>H </a:t>
            </a:r>
            <a:r>
              <a:rPr lang="zh-CN" altLang="en-US" sz="2000" dirty="0"/>
              <a:t>阵的 </a:t>
            </a:r>
            <a:r>
              <a:rPr lang="en-US" altLang="zh-CN" sz="2000" i="1" dirty="0"/>
              <a:t>r </a:t>
            </a:r>
            <a:r>
              <a:rPr lang="zh-CN" altLang="en-US" sz="2000" dirty="0"/>
              <a:t>行代表了 </a:t>
            </a:r>
            <a:r>
              <a:rPr lang="en-US" altLang="zh-CN" sz="2000" i="1" dirty="0"/>
              <a:t>r </a:t>
            </a:r>
            <a:r>
              <a:rPr lang="zh-CN" altLang="en-US" sz="2000" dirty="0"/>
              <a:t>个监督方程，</a:t>
            </a:r>
            <a:r>
              <a:rPr lang="zh-CN" altLang="en-US" sz="2000" dirty="0">
                <a:solidFill>
                  <a:srgbClr val="FF0000"/>
                </a:solidFill>
              </a:rPr>
              <a:t>由 </a:t>
            </a:r>
            <a:r>
              <a:rPr lang="en-US" altLang="zh-CN" sz="2000" i="1" dirty="0">
                <a:solidFill>
                  <a:srgbClr val="FF0000"/>
                </a:solidFill>
                <a:latin typeface="Arial Black" pitchFamily="34" charset="0"/>
              </a:rPr>
              <a:t>H </a:t>
            </a:r>
            <a:r>
              <a:rPr lang="zh-CN" altLang="en-US" sz="2000" dirty="0">
                <a:solidFill>
                  <a:srgbClr val="FF0000"/>
                </a:solidFill>
              </a:rPr>
              <a:t>所确定的码字有 </a:t>
            </a:r>
            <a:r>
              <a:rPr lang="en-US" altLang="zh-CN" sz="2000" i="1" dirty="0">
                <a:solidFill>
                  <a:srgbClr val="FF0000"/>
                </a:solidFill>
              </a:rPr>
              <a:t>r </a:t>
            </a:r>
            <a:r>
              <a:rPr lang="zh-CN" altLang="en-US" sz="2000" dirty="0">
                <a:solidFill>
                  <a:srgbClr val="FF0000"/>
                </a:solidFill>
              </a:rPr>
              <a:t>个监督元。</a:t>
            </a:r>
            <a:endParaRPr lang="zh-CN" altLang="en-US" sz="2000" dirty="0"/>
          </a:p>
          <a:p>
            <a:pPr marL="361950" lvl="1" defTabSz="762000">
              <a:lnSpc>
                <a:spcPct val="125000"/>
              </a:lnSpc>
            </a:pPr>
            <a:r>
              <a:rPr lang="zh-CN" altLang="en-US" sz="2000" dirty="0"/>
              <a:t> 为了得到确定的码，</a:t>
            </a:r>
            <a:r>
              <a:rPr lang="en-US" altLang="zh-CN" sz="2000" i="1" dirty="0"/>
              <a:t>r </a:t>
            </a:r>
            <a:r>
              <a:rPr lang="zh-CN" altLang="en-US" sz="2000" dirty="0"/>
              <a:t>个监督方程（或 </a:t>
            </a:r>
            <a:r>
              <a:rPr lang="en-US" altLang="zh-CN" sz="2000" i="1" dirty="0">
                <a:latin typeface="Arial Black" pitchFamily="34" charset="0"/>
              </a:rPr>
              <a:t>H </a:t>
            </a:r>
            <a:r>
              <a:rPr lang="zh-CN" altLang="en-US" sz="2000" dirty="0"/>
              <a:t>阵的 </a:t>
            </a:r>
            <a:r>
              <a:rPr lang="en-US" altLang="zh-CN" sz="2000" i="1" dirty="0"/>
              <a:t>r </a:t>
            </a:r>
            <a:r>
              <a:rPr lang="zh-CN" altLang="en-US" sz="2000" dirty="0"/>
              <a:t>行）必须是</a:t>
            </a:r>
            <a:r>
              <a:rPr lang="zh-CN" altLang="en-US" sz="2000" dirty="0">
                <a:solidFill>
                  <a:srgbClr val="FF0000"/>
                </a:solidFill>
              </a:rPr>
              <a:t>线性独立</a:t>
            </a:r>
            <a:r>
              <a:rPr lang="zh-CN" altLang="en-US" sz="2000" dirty="0"/>
              <a:t>的，这要求 </a:t>
            </a:r>
            <a:r>
              <a:rPr lang="en-US" altLang="zh-CN" sz="2000" i="1" dirty="0">
                <a:solidFill>
                  <a:srgbClr val="FF0000"/>
                </a:solidFill>
                <a:latin typeface="Arial Black" pitchFamily="34" charset="0"/>
              </a:rPr>
              <a:t>H </a:t>
            </a:r>
            <a:r>
              <a:rPr lang="zh-CN" altLang="en-US" sz="2000" dirty="0">
                <a:solidFill>
                  <a:srgbClr val="FF0000"/>
                </a:solidFill>
              </a:rPr>
              <a:t>阵的秩为 </a:t>
            </a:r>
            <a:r>
              <a:rPr lang="en-US" altLang="zh-CN" sz="2000" i="1" dirty="0">
                <a:solidFill>
                  <a:srgbClr val="FF0000"/>
                </a:solidFill>
              </a:rPr>
              <a:t>r</a:t>
            </a:r>
            <a:r>
              <a:rPr lang="zh-CN" altLang="en-US" sz="2000" dirty="0">
                <a:solidFill>
                  <a:srgbClr val="FF0000"/>
                </a:solidFill>
              </a:rPr>
              <a:t>。</a:t>
            </a:r>
          </a:p>
          <a:p>
            <a:pPr marL="361950" lvl="1" defTabSz="762000">
              <a:lnSpc>
                <a:spcPct val="125000"/>
              </a:lnSpc>
            </a:pPr>
            <a:r>
              <a:rPr lang="zh-CN" altLang="en-US" sz="2000" dirty="0"/>
              <a:t> 若把 </a:t>
            </a:r>
            <a:r>
              <a:rPr lang="en-US" altLang="zh-CN" sz="2000" i="1" dirty="0">
                <a:latin typeface="Arial Black" pitchFamily="34" charset="0"/>
              </a:rPr>
              <a:t>H </a:t>
            </a:r>
            <a:r>
              <a:rPr lang="zh-CN" altLang="en-US" sz="2000" dirty="0"/>
              <a:t>阵化成标准形式，只要检查单位子阵的秩，就能方便地确定 </a:t>
            </a:r>
            <a:r>
              <a:rPr lang="en-US" altLang="zh-CN" sz="2000" i="1" dirty="0">
                <a:latin typeface="Arial Black" pitchFamily="34" charset="0"/>
              </a:rPr>
              <a:t>H </a:t>
            </a:r>
            <a:r>
              <a:rPr lang="zh-CN" altLang="en-US" sz="2000" dirty="0"/>
              <a:t>阵本身的秩。</a:t>
            </a:r>
            <a:endParaRPr lang="zh-CN" altLang="en-US" dirty="0"/>
          </a:p>
        </p:txBody>
      </p:sp>
      <p:sp>
        <p:nvSpPr>
          <p:cNvPr id="3" name="标题 2"/>
          <p:cNvSpPr>
            <a:spLocks noGrp="1"/>
          </p:cNvSpPr>
          <p:nvPr>
            <p:ph type="title"/>
          </p:nvPr>
        </p:nvSpPr>
        <p:spPr/>
        <p:txBody>
          <a:bodyPr/>
          <a:lstStyle/>
          <a:p>
            <a:r>
              <a:rPr lang="en-US" altLang="zh-CN" sz="4000" dirty="0"/>
              <a:t>7.3.2</a:t>
            </a:r>
            <a:r>
              <a:rPr lang="zh-CN" altLang="en-US" sz="4000" dirty="0"/>
              <a:t>一致监督方程和一致监督矩阵</a:t>
            </a:r>
            <a:endParaRPr lang="zh-CN" altLang="en-US" dirty="0"/>
          </a:p>
        </p:txBody>
      </p:sp>
      <p:sp>
        <p:nvSpPr>
          <p:cNvPr id="4" name="AutoShape 4">
            <a:hlinkClick r:id="rId2" action="ppaction://hlinksldjump" highlightClick="1"/>
          </p:cNvPr>
          <p:cNvSpPr>
            <a:spLocks noChangeArrowheads="1"/>
          </p:cNvSpPr>
          <p:nvPr/>
        </p:nvSpPr>
        <p:spPr bwMode="auto">
          <a:xfrm>
            <a:off x="2643174" y="2786058"/>
            <a:ext cx="863600" cy="287338"/>
          </a:xfrm>
          <a:prstGeom prst="actionButtonBlank">
            <a:avLst/>
          </a:prstGeom>
          <a:solidFill>
            <a:schemeClr val="accent1"/>
          </a:solidFill>
          <a:ln w="9525">
            <a:noFill/>
            <a:miter lim="800000"/>
            <a:headEnd/>
            <a:tailEnd/>
          </a:ln>
        </p:spPr>
        <p:txBody>
          <a:bodyPr wrap="none" anchor="ctr"/>
          <a:lstStyle/>
          <a:p>
            <a:pPr marL="228600" indent="-228600" algn="ctr">
              <a:spcBef>
                <a:spcPct val="20000"/>
              </a:spcBef>
              <a:buClr>
                <a:srgbClr val="CCFFFF"/>
              </a:buClr>
              <a:buSzPct val="35000"/>
              <a:buFont typeface="Wingdings" pitchFamily="2" charset="2"/>
              <a:buNone/>
            </a:pPr>
            <a:r>
              <a:rPr lang="zh-CN" altLang="en-US" sz="1400" dirty="0">
                <a:latin typeface="Times New Roman" pitchFamily="18" charset="0"/>
              </a:rPr>
              <a:t>参见方程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sp>
        <p:nvSpPr>
          <p:cNvPr id="4" name="AutoShape 3">
            <a:hlinkClick r:id="" action="ppaction://hlinkshowjump?jump=nextslide"/>
          </p:cNvPr>
          <p:cNvSpPr>
            <a:spLocks noChangeArrowheads="1"/>
          </p:cNvSpPr>
          <p:nvPr/>
        </p:nvSpPr>
        <p:spPr bwMode="auto">
          <a:xfrm rot="10800000">
            <a:off x="1526133" y="1484313"/>
            <a:ext cx="4918075" cy="774700"/>
          </a:xfrm>
          <a:prstGeom prst="homePlate">
            <a:avLst>
              <a:gd name="adj" fmla="val 137195"/>
            </a:avLst>
          </a:prstGeom>
          <a:solidFill>
            <a:srgbClr val="CCFFFF"/>
          </a:solidFill>
          <a:ln w="12700">
            <a:noFill/>
            <a:miter lim="800000"/>
            <a:headEnd/>
            <a:tailEnd/>
          </a:ln>
        </p:spPr>
        <p:txBody>
          <a:bodyPr rot="10800000" wrap="none" anchor="ctr"/>
          <a:lstStyle/>
          <a:p>
            <a:pPr eaLnBrk="0" hangingPunct="0">
              <a:lnSpc>
                <a:spcPct val="120000"/>
              </a:lnSpc>
              <a:spcBef>
                <a:spcPct val="40000"/>
              </a:spcBef>
              <a:buClr>
                <a:schemeClr val="bg2"/>
              </a:buClr>
              <a:buSzPct val="85000"/>
              <a:buFont typeface="Wingdings" pitchFamily="2" charset="2"/>
              <a:buNone/>
            </a:pPr>
            <a:r>
              <a:rPr lang="en-US" altLang="zh-CN" sz="2800" b="1" dirty="0">
                <a:latin typeface="Times New Roman" pitchFamily="18" charset="0"/>
              </a:rPr>
              <a:t>     (1) </a:t>
            </a:r>
            <a:r>
              <a:rPr lang="zh-CN" altLang="en-US" sz="2800" b="1" dirty="0">
                <a:latin typeface="Times New Roman" pitchFamily="18" charset="0"/>
              </a:rPr>
              <a:t>线性码的特性</a:t>
            </a:r>
          </a:p>
        </p:txBody>
      </p:sp>
      <p:sp>
        <p:nvSpPr>
          <p:cNvPr id="5" name="AutoShape 4">
            <a:hlinkClick r:id="rId2" action="ppaction://hlinksldjump"/>
          </p:cNvPr>
          <p:cNvSpPr>
            <a:spLocks noChangeArrowheads="1"/>
          </p:cNvSpPr>
          <p:nvPr/>
        </p:nvSpPr>
        <p:spPr bwMode="auto">
          <a:xfrm rot="10800000">
            <a:off x="1979712" y="2492375"/>
            <a:ext cx="5332413" cy="774700"/>
          </a:xfrm>
          <a:prstGeom prst="homePlate">
            <a:avLst>
              <a:gd name="adj" fmla="val 148754"/>
            </a:avLst>
          </a:prstGeom>
          <a:solidFill>
            <a:srgbClr val="FFFFCC"/>
          </a:solidFill>
          <a:ln w="12700">
            <a:noFill/>
            <a:miter lim="800000"/>
            <a:headEnd/>
            <a:tailEnd/>
          </a:ln>
        </p:spPr>
        <p:txBody>
          <a:bodyPr rot="10800000" wrap="none" anchor="ctr"/>
          <a:lstStyle/>
          <a:p>
            <a:pPr eaLnBrk="0" hangingPunct="0">
              <a:lnSpc>
                <a:spcPct val="120000"/>
              </a:lnSpc>
              <a:spcBef>
                <a:spcPct val="40000"/>
              </a:spcBef>
              <a:buClr>
                <a:schemeClr val="bg2"/>
              </a:buClr>
              <a:buSzPct val="85000"/>
              <a:buFont typeface="Wingdings" pitchFamily="2" charset="2"/>
              <a:buNone/>
            </a:pPr>
            <a:r>
              <a:rPr lang="en-US" altLang="zh-CN" sz="2800" b="1" dirty="0">
                <a:latin typeface="Times New Roman" pitchFamily="18" charset="0"/>
              </a:rPr>
              <a:t>     (2) </a:t>
            </a:r>
            <a:r>
              <a:rPr lang="zh-CN" altLang="en-US" sz="2800" b="1" dirty="0">
                <a:latin typeface="Times New Roman" pitchFamily="18" charset="0"/>
              </a:rPr>
              <a:t>线性分组码的生成矩阵</a:t>
            </a:r>
          </a:p>
        </p:txBody>
      </p:sp>
      <p:sp>
        <p:nvSpPr>
          <p:cNvPr id="6" name="AutoShape 5">
            <a:hlinkClick r:id="rId3" action="ppaction://hlinksldjump"/>
          </p:cNvPr>
          <p:cNvSpPr>
            <a:spLocks noChangeArrowheads="1"/>
          </p:cNvSpPr>
          <p:nvPr/>
        </p:nvSpPr>
        <p:spPr bwMode="auto">
          <a:xfrm rot="10800000">
            <a:off x="2778125" y="3517900"/>
            <a:ext cx="5610225" cy="774700"/>
          </a:xfrm>
          <a:prstGeom prst="homePlate">
            <a:avLst>
              <a:gd name="adj" fmla="val 156503"/>
            </a:avLst>
          </a:prstGeom>
          <a:solidFill>
            <a:srgbClr val="FFE5E5"/>
          </a:solidFill>
          <a:ln w="12700">
            <a:noFill/>
            <a:miter lim="800000"/>
            <a:headEnd/>
            <a:tailEnd/>
          </a:ln>
        </p:spPr>
        <p:txBody>
          <a:bodyPr rot="10800000" wrap="none" anchor="ctr"/>
          <a:lstStyle/>
          <a:p>
            <a:pPr eaLnBrk="0" hangingPunct="0">
              <a:lnSpc>
                <a:spcPct val="120000"/>
              </a:lnSpc>
              <a:spcBef>
                <a:spcPct val="40000"/>
              </a:spcBef>
              <a:buClr>
                <a:schemeClr val="bg2"/>
              </a:buClr>
              <a:buSzPct val="85000"/>
              <a:buFont typeface="Wingdings" pitchFamily="2" charset="2"/>
              <a:buNone/>
            </a:pPr>
            <a:r>
              <a:rPr lang="en-US" altLang="zh-CN" sz="2800" b="1">
                <a:latin typeface="Times New Roman" pitchFamily="18" charset="0"/>
              </a:rPr>
              <a:t>(3) </a:t>
            </a:r>
            <a:r>
              <a:rPr lang="zh-CN" altLang="en-US" sz="2400" b="1">
                <a:latin typeface="Times New Roman" pitchFamily="18" charset="0"/>
              </a:rPr>
              <a:t>生成矩阵与一致监督矩阵的关系</a:t>
            </a:r>
          </a:p>
        </p:txBody>
      </p:sp>
      <p:sp>
        <p:nvSpPr>
          <p:cNvPr id="7" name="AutoShape 6">
            <a:hlinkClick r:id="rId4" action="ppaction://hlinksldjump"/>
          </p:cNvPr>
          <p:cNvSpPr>
            <a:spLocks noChangeArrowheads="1"/>
          </p:cNvSpPr>
          <p:nvPr/>
        </p:nvSpPr>
        <p:spPr bwMode="auto">
          <a:xfrm rot="10800000">
            <a:off x="3059833" y="4581525"/>
            <a:ext cx="4187825" cy="774700"/>
          </a:xfrm>
          <a:prstGeom prst="homePlate">
            <a:avLst>
              <a:gd name="adj" fmla="val 116824"/>
            </a:avLst>
          </a:prstGeom>
          <a:solidFill>
            <a:srgbClr val="DDFFDD"/>
          </a:solidFill>
          <a:ln w="12700">
            <a:noFill/>
            <a:miter lim="800000"/>
            <a:headEnd/>
            <a:tailEnd/>
          </a:ln>
        </p:spPr>
        <p:txBody>
          <a:bodyPr rot="10800000" wrap="none" anchor="ctr"/>
          <a:lstStyle/>
          <a:p>
            <a:pPr eaLnBrk="0" hangingPunct="0">
              <a:lnSpc>
                <a:spcPct val="140000"/>
              </a:lnSpc>
              <a:spcBef>
                <a:spcPct val="40000"/>
              </a:spcBef>
              <a:buClr>
                <a:schemeClr val="bg2"/>
              </a:buClr>
              <a:buSzPct val="85000"/>
              <a:buFont typeface="Wingdings" pitchFamily="2" charset="2"/>
              <a:buNone/>
            </a:pPr>
            <a:r>
              <a:rPr lang="en-US" altLang="zh-CN" sz="2800" b="1" dirty="0">
                <a:latin typeface="Times New Roman" pitchFamily="18" charset="0"/>
              </a:rPr>
              <a:t>     (4) </a:t>
            </a:r>
            <a:r>
              <a:rPr lang="zh-CN" altLang="en-US" sz="2800" b="1" dirty="0">
                <a:latin typeface="Times New Roman" pitchFamily="18" charset="0"/>
              </a:rPr>
              <a:t>对偶码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20000"/>
          </a:bodyPr>
          <a:lstStyle/>
          <a:p>
            <a:pPr defTabSz="762000">
              <a:buNone/>
            </a:pPr>
            <a:r>
              <a:rPr lang="en-US" altLang="zh-CN" dirty="0"/>
              <a:t>1) </a:t>
            </a:r>
            <a:r>
              <a:rPr lang="zh-CN" altLang="en-US" dirty="0"/>
              <a:t>线性码特性</a:t>
            </a:r>
          </a:p>
          <a:p>
            <a:pPr defTabSz="762000">
              <a:lnSpc>
                <a:spcPct val="110000"/>
              </a:lnSpc>
            </a:pPr>
            <a:r>
              <a:rPr lang="zh-CN" altLang="en-US" sz="2800" dirty="0">
                <a:solidFill>
                  <a:srgbClr val="0000CC"/>
                </a:solidFill>
              </a:rPr>
              <a:t> （</a:t>
            </a:r>
            <a:r>
              <a:rPr lang="en-US" altLang="zh-CN" sz="2800" dirty="0">
                <a:solidFill>
                  <a:srgbClr val="0000CC"/>
                </a:solidFill>
              </a:rPr>
              <a:t>1</a:t>
            </a:r>
            <a:r>
              <a:rPr lang="zh-CN" altLang="en-US" sz="2800" dirty="0">
                <a:solidFill>
                  <a:srgbClr val="0000CC"/>
                </a:solidFill>
              </a:rPr>
              <a:t>）</a:t>
            </a:r>
            <a:r>
              <a:rPr lang="zh-CN" altLang="en-US" sz="2400" dirty="0">
                <a:solidFill>
                  <a:srgbClr val="0000CC"/>
                </a:solidFill>
              </a:rPr>
              <a:t>线性码的封闭性：</a:t>
            </a:r>
            <a:r>
              <a:rPr lang="zh-CN" altLang="en-US" sz="2400" dirty="0">
                <a:solidFill>
                  <a:srgbClr val="FF0000"/>
                </a:solidFill>
              </a:rPr>
              <a:t>线性码任意两个码字之和仍是一个码字。</a:t>
            </a:r>
            <a:endParaRPr lang="zh-CN" altLang="en-US" sz="2400" u="sng" dirty="0">
              <a:solidFill>
                <a:srgbClr val="FF0000"/>
              </a:solidFill>
            </a:endParaRPr>
          </a:p>
          <a:p>
            <a:pPr marL="393192" lvl="1" indent="0" defTabSz="762000">
              <a:lnSpc>
                <a:spcPct val="110000"/>
              </a:lnSpc>
              <a:buNone/>
            </a:pPr>
            <a:r>
              <a:rPr lang="zh-CN" altLang="en-US" sz="2600" dirty="0">
                <a:solidFill>
                  <a:schemeClr val="folHlink"/>
                </a:solidFill>
              </a:rPr>
              <a:t>定理</a:t>
            </a:r>
            <a:r>
              <a:rPr lang="en-US" altLang="zh-CN" sz="2600" dirty="0">
                <a:solidFill>
                  <a:schemeClr val="folHlink"/>
                </a:solidFill>
              </a:rPr>
              <a:t>7.3.1</a:t>
            </a:r>
            <a:r>
              <a:rPr lang="zh-CN" altLang="en-US" sz="2600" dirty="0">
                <a:solidFill>
                  <a:schemeClr val="folHlink"/>
                </a:solidFill>
              </a:rPr>
              <a:t>：</a:t>
            </a:r>
            <a:r>
              <a:rPr lang="zh-CN" altLang="en-US" sz="2600" dirty="0"/>
              <a:t>设二元线性分组码 </a:t>
            </a:r>
            <a:r>
              <a:rPr lang="en-US" altLang="zh-CN" sz="2600" i="1" dirty="0">
                <a:latin typeface="Arial Black" pitchFamily="34" charset="0"/>
              </a:rPr>
              <a:t>C</a:t>
            </a:r>
            <a:r>
              <a:rPr lang="en-US" altLang="zh-CN" sz="2600" baseline="-25000" dirty="0"/>
              <a:t>I </a:t>
            </a:r>
            <a:r>
              <a:rPr lang="en-US" altLang="zh-CN" sz="2600" dirty="0"/>
              <a:t>(</a:t>
            </a:r>
            <a:r>
              <a:rPr lang="en-US" altLang="zh-CN" sz="2600" i="1" dirty="0">
                <a:latin typeface="Arial Black" pitchFamily="34" charset="0"/>
              </a:rPr>
              <a:t>C</a:t>
            </a:r>
            <a:r>
              <a:rPr lang="en-US" altLang="zh-CN" sz="2600" baseline="-25000" dirty="0"/>
              <a:t>I </a:t>
            </a:r>
            <a:r>
              <a:rPr lang="zh-CN" altLang="en-US" sz="2600" dirty="0"/>
              <a:t>表示码字集合</a:t>
            </a:r>
            <a:r>
              <a:rPr lang="en-US" altLang="zh-CN" sz="2600" dirty="0"/>
              <a:t>) </a:t>
            </a:r>
            <a:r>
              <a:rPr lang="zh-CN" altLang="en-US" sz="2600" dirty="0"/>
              <a:t>是由监督矩阵</a:t>
            </a:r>
            <a:r>
              <a:rPr lang="en-US" altLang="zh-CN" sz="2600" i="1" dirty="0">
                <a:latin typeface="Arial Black" pitchFamily="34" charset="0"/>
              </a:rPr>
              <a:t>H </a:t>
            </a:r>
            <a:r>
              <a:rPr lang="zh-CN" altLang="en-US" sz="2600" dirty="0"/>
              <a:t>所定义的，若 </a:t>
            </a:r>
            <a:r>
              <a:rPr lang="en-US" altLang="zh-CN" sz="2600" i="1" dirty="0">
                <a:latin typeface="Arial Black" pitchFamily="34" charset="0"/>
              </a:rPr>
              <a:t>U </a:t>
            </a:r>
            <a:r>
              <a:rPr lang="zh-CN" altLang="en-US" sz="2600" dirty="0"/>
              <a:t>和 </a:t>
            </a:r>
            <a:r>
              <a:rPr lang="en-US" altLang="zh-CN" sz="2600" i="1" dirty="0">
                <a:latin typeface="Arial Black" pitchFamily="34" charset="0"/>
              </a:rPr>
              <a:t>V </a:t>
            </a:r>
            <a:r>
              <a:rPr lang="zh-CN" altLang="en-US" sz="2600" dirty="0"/>
              <a:t>为其中的任意两个码字，则 </a:t>
            </a:r>
            <a:r>
              <a:rPr lang="en-US" altLang="zh-CN" sz="2600" i="1" dirty="0">
                <a:latin typeface="Arial Black" pitchFamily="34" charset="0"/>
              </a:rPr>
              <a:t>U </a:t>
            </a:r>
            <a:r>
              <a:rPr lang="en-US" altLang="zh-CN" sz="2600" dirty="0"/>
              <a:t>+</a:t>
            </a:r>
            <a:r>
              <a:rPr lang="en-US" altLang="zh-CN" sz="2600" i="1" dirty="0">
                <a:latin typeface="Arial Black" pitchFamily="34" charset="0"/>
              </a:rPr>
              <a:t>V </a:t>
            </a:r>
            <a:r>
              <a:rPr lang="zh-CN" altLang="en-US" sz="2600" dirty="0"/>
              <a:t>也是 </a:t>
            </a:r>
            <a:r>
              <a:rPr lang="en-US" altLang="zh-CN" sz="2600" i="1" dirty="0">
                <a:latin typeface="Arial Black" pitchFamily="34" charset="0"/>
              </a:rPr>
              <a:t>C</a:t>
            </a:r>
            <a:r>
              <a:rPr lang="en-US" altLang="zh-CN" sz="2600" baseline="-25000" dirty="0"/>
              <a:t>I </a:t>
            </a:r>
            <a:r>
              <a:rPr lang="zh-CN" altLang="en-US" sz="2600" dirty="0"/>
              <a:t>中的一个码字</a:t>
            </a:r>
            <a:r>
              <a:rPr lang="en-US" altLang="zh-CN" sz="2600" dirty="0"/>
              <a:t>.</a:t>
            </a:r>
          </a:p>
          <a:p>
            <a:pPr marL="599694" lvl="2" defTabSz="762000">
              <a:lnSpc>
                <a:spcPct val="110000"/>
              </a:lnSpc>
              <a:buClr>
                <a:schemeClr val="folHlink"/>
              </a:buClr>
              <a:buFont typeface="Wingdings" pitchFamily="2" charset="2"/>
              <a:buChar char="]"/>
            </a:pPr>
            <a:r>
              <a:rPr lang="en-US" altLang="zh-CN" sz="2000" dirty="0">
                <a:solidFill>
                  <a:srgbClr val="0000CC"/>
                </a:solidFill>
              </a:rPr>
              <a:t> [</a:t>
            </a:r>
            <a:r>
              <a:rPr lang="zh-CN" altLang="en-US" sz="2000" dirty="0">
                <a:solidFill>
                  <a:srgbClr val="0000CC"/>
                </a:solidFill>
              </a:rPr>
              <a:t>证明</a:t>
            </a:r>
            <a:r>
              <a:rPr lang="en-US" altLang="zh-CN" sz="2000" dirty="0">
                <a:solidFill>
                  <a:srgbClr val="0000CC"/>
                </a:solidFill>
              </a:rPr>
              <a:t>]</a:t>
            </a:r>
            <a:r>
              <a:rPr lang="zh-CN" altLang="en-US" sz="2000" dirty="0">
                <a:solidFill>
                  <a:srgbClr val="0000CC"/>
                </a:solidFill>
              </a:rPr>
              <a:t>：</a:t>
            </a:r>
            <a:r>
              <a:rPr lang="zh-CN" altLang="en-US" sz="2000" dirty="0"/>
              <a:t>由于 </a:t>
            </a:r>
            <a:r>
              <a:rPr lang="en-US" altLang="zh-CN" sz="2000" i="1" dirty="0">
                <a:latin typeface="Arial Black" pitchFamily="34" charset="0"/>
              </a:rPr>
              <a:t>U </a:t>
            </a:r>
            <a:r>
              <a:rPr lang="zh-CN" altLang="en-US" sz="2000" dirty="0"/>
              <a:t>和 </a:t>
            </a:r>
            <a:r>
              <a:rPr lang="en-US" altLang="zh-CN" sz="2000" i="1" dirty="0">
                <a:latin typeface="Arial Black" pitchFamily="34" charset="0"/>
              </a:rPr>
              <a:t>V </a:t>
            </a:r>
            <a:r>
              <a:rPr lang="zh-CN" altLang="en-US" sz="2000" dirty="0"/>
              <a:t>是码 </a:t>
            </a:r>
            <a:r>
              <a:rPr lang="en-US" altLang="zh-CN" sz="2000" i="1" dirty="0">
                <a:latin typeface="Arial Black" pitchFamily="34" charset="0"/>
              </a:rPr>
              <a:t>C</a:t>
            </a:r>
            <a:r>
              <a:rPr lang="en-US" altLang="zh-CN" sz="2000" baseline="-25000" dirty="0"/>
              <a:t>I </a:t>
            </a:r>
            <a:r>
              <a:rPr lang="zh-CN" altLang="en-US" sz="2000" dirty="0"/>
              <a:t>中的两个码字，故有：</a:t>
            </a:r>
            <a:r>
              <a:rPr lang="en-US" altLang="zh-CN" sz="2000" i="1" dirty="0">
                <a:latin typeface="Arial Black" pitchFamily="34" charset="0"/>
              </a:rPr>
              <a:t>HU </a:t>
            </a:r>
            <a:r>
              <a:rPr lang="en-US" altLang="zh-CN" sz="2000" i="1" baseline="30000" dirty="0"/>
              <a:t>T</a:t>
            </a:r>
            <a:r>
              <a:rPr lang="en-US" altLang="zh-CN" sz="2000" dirty="0"/>
              <a:t>=</a:t>
            </a:r>
            <a:r>
              <a:rPr lang="en-US" altLang="zh-CN" sz="2000" dirty="0">
                <a:latin typeface="Arial Black" pitchFamily="34" charset="0"/>
              </a:rPr>
              <a:t>0</a:t>
            </a:r>
            <a:r>
              <a:rPr lang="en-US" altLang="zh-CN" sz="2000" i="1" baseline="30000" dirty="0"/>
              <a:t>T</a:t>
            </a:r>
            <a:endParaRPr lang="en-US" altLang="zh-CN" sz="2000" dirty="0"/>
          </a:p>
          <a:p>
            <a:pPr marL="599694" lvl="2" defTabSz="762000">
              <a:lnSpc>
                <a:spcPct val="110000"/>
              </a:lnSpc>
              <a:buClr>
                <a:schemeClr val="folHlink"/>
              </a:buClr>
              <a:buNone/>
            </a:pPr>
            <a:r>
              <a:rPr lang="en-US" altLang="zh-CN" sz="2000" i="1" dirty="0">
                <a:latin typeface="Arial Black" pitchFamily="34" charset="0"/>
              </a:rPr>
              <a:t>    HV </a:t>
            </a:r>
            <a:r>
              <a:rPr lang="en-US" altLang="zh-CN" sz="2000" i="1" baseline="30000" dirty="0"/>
              <a:t>T</a:t>
            </a:r>
            <a:r>
              <a:rPr lang="en-US" altLang="zh-CN" sz="2000" dirty="0"/>
              <a:t>=</a:t>
            </a:r>
            <a:r>
              <a:rPr lang="en-US" altLang="zh-CN" sz="2000" dirty="0">
                <a:latin typeface="Arial Black" pitchFamily="34" charset="0"/>
              </a:rPr>
              <a:t>0</a:t>
            </a:r>
            <a:r>
              <a:rPr lang="en-US" altLang="zh-CN" sz="2000" i="1" baseline="30000" dirty="0"/>
              <a:t>T </a:t>
            </a:r>
            <a:r>
              <a:rPr lang="zh-CN" altLang="en-US" sz="2000" dirty="0"/>
              <a:t>，那么  </a:t>
            </a:r>
            <a:r>
              <a:rPr lang="en-US" altLang="zh-CN" sz="2000" i="1" dirty="0">
                <a:latin typeface="Arial Black" pitchFamily="34" charset="0"/>
              </a:rPr>
              <a:t>H</a:t>
            </a:r>
            <a:r>
              <a:rPr lang="en-US" altLang="zh-CN" sz="2000" dirty="0"/>
              <a:t>(</a:t>
            </a:r>
            <a:r>
              <a:rPr lang="en-US" altLang="zh-CN" sz="2000" i="1" dirty="0">
                <a:latin typeface="Arial Black" pitchFamily="34" charset="0"/>
              </a:rPr>
              <a:t>U</a:t>
            </a:r>
            <a:r>
              <a:rPr lang="en-US" altLang="zh-CN" sz="2000" dirty="0"/>
              <a:t>+</a:t>
            </a:r>
            <a:r>
              <a:rPr lang="en-US" altLang="zh-CN" sz="2000" i="1" dirty="0">
                <a:latin typeface="Arial Black" pitchFamily="34" charset="0"/>
              </a:rPr>
              <a:t>V</a:t>
            </a:r>
            <a:r>
              <a:rPr lang="en-US" altLang="zh-CN" sz="2000" dirty="0"/>
              <a:t>)</a:t>
            </a:r>
            <a:r>
              <a:rPr lang="en-US" altLang="zh-CN" sz="2000" i="1" baseline="30000" dirty="0"/>
              <a:t>T</a:t>
            </a:r>
            <a:r>
              <a:rPr lang="en-US" altLang="zh-CN" sz="2000" dirty="0"/>
              <a:t>=</a:t>
            </a:r>
            <a:r>
              <a:rPr lang="en-US" altLang="zh-CN" sz="2000" i="1" dirty="0">
                <a:latin typeface="Arial Black" pitchFamily="34" charset="0"/>
              </a:rPr>
              <a:t>H</a:t>
            </a:r>
            <a:r>
              <a:rPr lang="en-US" altLang="zh-CN" sz="2000" dirty="0"/>
              <a:t>(</a:t>
            </a:r>
            <a:r>
              <a:rPr lang="en-US" altLang="zh-CN" sz="2000" i="1" dirty="0">
                <a:latin typeface="Arial Black" pitchFamily="34" charset="0"/>
              </a:rPr>
              <a:t>U </a:t>
            </a:r>
            <a:r>
              <a:rPr lang="en-US" altLang="zh-CN" sz="2000" i="1" baseline="30000" dirty="0"/>
              <a:t>T</a:t>
            </a:r>
            <a:r>
              <a:rPr lang="en-US" altLang="zh-CN" sz="2000" dirty="0"/>
              <a:t>+</a:t>
            </a:r>
            <a:r>
              <a:rPr lang="en-US" altLang="zh-CN" sz="2000" i="1" dirty="0">
                <a:latin typeface="Arial Black" pitchFamily="34" charset="0"/>
              </a:rPr>
              <a:t>V </a:t>
            </a:r>
            <a:r>
              <a:rPr lang="en-US" altLang="zh-CN" sz="2000" i="1" baseline="30000" dirty="0"/>
              <a:t>T</a:t>
            </a:r>
            <a:r>
              <a:rPr lang="en-US" altLang="zh-CN" sz="2000" dirty="0"/>
              <a:t>)=</a:t>
            </a:r>
            <a:r>
              <a:rPr lang="en-US" altLang="zh-CN" sz="2000" i="1" dirty="0">
                <a:latin typeface="Arial Black" pitchFamily="34" charset="0"/>
              </a:rPr>
              <a:t>HU </a:t>
            </a:r>
            <a:r>
              <a:rPr lang="en-US" altLang="zh-CN" sz="2000" i="1" baseline="30000" dirty="0"/>
              <a:t>T</a:t>
            </a:r>
            <a:r>
              <a:rPr lang="en-US" altLang="zh-CN" sz="2000" dirty="0"/>
              <a:t>+</a:t>
            </a:r>
            <a:r>
              <a:rPr lang="en-US" altLang="zh-CN" sz="2000" i="1" dirty="0">
                <a:latin typeface="Arial Black" pitchFamily="34" charset="0"/>
              </a:rPr>
              <a:t>HV </a:t>
            </a:r>
            <a:r>
              <a:rPr lang="en-US" altLang="zh-CN" sz="2000" i="1" baseline="30000" dirty="0"/>
              <a:t>T</a:t>
            </a:r>
            <a:r>
              <a:rPr lang="en-US" altLang="zh-CN" sz="2000" dirty="0"/>
              <a:t>=</a:t>
            </a:r>
            <a:r>
              <a:rPr lang="en-US" altLang="zh-CN" sz="2000" dirty="0">
                <a:latin typeface="Arial Black" pitchFamily="34" charset="0"/>
              </a:rPr>
              <a:t>0</a:t>
            </a:r>
            <a:r>
              <a:rPr lang="en-US" altLang="zh-CN" sz="2000" i="1" baseline="30000" dirty="0"/>
              <a:t>T</a:t>
            </a:r>
            <a:endParaRPr lang="en-US" altLang="zh-CN" sz="2000" dirty="0"/>
          </a:p>
          <a:p>
            <a:pPr marL="599694" lvl="2" defTabSz="762000">
              <a:lnSpc>
                <a:spcPct val="110000"/>
              </a:lnSpc>
              <a:buNone/>
            </a:pPr>
            <a:r>
              <a:rPr lang="en-US" altLang="zh-CN" sz="2000" dirty="0"/>
              <a:t>     </a:t>
            </a:r>
            <a:r>
              <a:rPr lang="zh-CN" altLang="en-US" sz="2000" dirty="0"/>
              <a:t>即 </a:t>
            </a:r>
            <a:r>
              <a:rPr lang="en-US" altLang="zh-CN" sz="2000" i="1" dirty="0">
                <a:latin typeface="Arial Black" pitchFamily="34" charset="0"/>
              </a:rPr>
              <a:t>U</a:t>
            </a:r>
            <a:r>
              <a:rPr lang="en-US" altLang="zh-CN" sz="2000" dirty="0"/>
              <a:t>+</a:t>
            </a:r>
            <a:r>
              <a:rPr lang="en-US" altLang="zh-CN" sz="2000" i="1" dirty="0">
                <a:latin typeface="Arial Black" pitchFamily="34" charset="0"/>
              </a:rPr>
              <a:t>V </a:t>
            </a:r>
            <a:r>
              <a:rPr lang="zh-CN" altLang="en-US" sz="2000" dirty="0"/>
              <a:t>满足监督方程，所以 </a:t>
            </a:r>
            <a:r>
              <a:rPr lang="en-US" altLang="zh-CN" sz="2000" i="1" dirty="0">
                <a:latin typeface="Arial Black" pitchFamily="34" charset="0"/>
              </a:rPr>
              <a:t>U</a:t>
            </a:r>
            <a:r>
              <a:rPr lang="en-US" altLang="zh-CN" sz="2000" dirty="0"/>
              <a:t>+</a:t>
            </a:r>
            <a:r>
              <a:rPr lang="en-US" altLang="zh-CN" sz="2000" i="1" dirty="0">
                <a:latin typeface="Arial Black" pitchFamily="34" charset="0"/>
              </a:rPr>
              <a:t>V </a:t>
            </a:r>
            <a:r>
              <a:rPr lang="zh-CN" altLang="en-US" sz="2000" dirty="0"/>
              <a:t>一定是一个码字。</a:t>
            </a:r>
          </a:p>
          <a:p>
            <a:pPr marL="599694" lvl="2" defTabSz="762000">
              <a:lnSpc>
                <a:spcPct val="110000"/>
              </a:lnSpc>
              <a:buClr>
                <a:schemeClr val="folHlink"/>
              </a:buClr>
              <a:buFont typeface="Wingdings" pitchFamily="2" charset="2"/>
              <a:buChar char="]"/>
            </a:pPr>
            <a:r>
              <a:rPr lang="zh-CN" altLang="en-US" sz="2000" dirty="0"/>
              <a:t> 一个长为 </a:t>
            </a:r>
            <a:r>
              <a:rPr lang="en-US" altLang="zh-CN" sz="2000" i="1" dirty="0"/>
              <a:t>n </a:t>
            </a:r>
            <a:r>
              <a:rPr lang="zh-CN" altLang="en-US" sz="2000" dirty="0"/>
              <a:t>的二元序列可以看作是 </a:t>
            </a:r>
            <a:r>
              <a:rPr lang="en-US" altLang="zh-CN" sz="2000" i="1" dirty="0">
                <a:latin typeface="Arial Black" pitchFamily="34" charset="0"/>
              </a:rPr>
              <a:t>GF</a:t>
            </a:r>
            <a:r>
              <a:rPr lang="en-US" altLang="zh-CN" sz="2000" dirty="0"/>
              <a:t>(2) (</a:t>
            </a:r>
            <a:r>
              <a:rPr lang="zh-CN" altLang="en-US" sz="2000" dirty="0"/>
              <a:t>二元域</a:t>
            </a:r>
            <a:r>
              <a:rPr lang="en-US" altLang="zh-CN" sz="2000" dirty="0"/>
              <a:t>) </a:t>
            </a:r>
            <a:r>
              <a:rPr lang="zh-CN" altLang="en-US" sz="2000" dirty="0"/>
              <a:t>上的 </a:t>
            </a:r>
            <a:r>
              <a:rPr lang="en-US" altLang="zh-CN" sz="2000" i="1" dirty="0"/>
              <a:t>n </a:t>
            </a:r>
            <a:r>
              <a:rPr lang="zh-CN" altLang="en-US" sz="2000" dirty="0"/>
              <a:t>维线性空间中的一点。所有 </a:t>
            </a:r>
            <a:r>
              <a:rPr lang="en-US" altLang="zh-CN" sz="2000" dirty="0"/>
              <a:t>2</a:t>
            </a:r>
            <a:r>
              <a:rPr lang="en-US" altLang="zh-CN" sz="2000" i="1" baseline="30000" dirty="0"/>
              <a:t>n </a:t>
            </a:r>
            <a:r>
              <a:rPr lang="zh-CN" altLang="en-US" sz="2000" dirty="0"/>
              <a:t>个矢量集合构成了</a:t>
            </a:r>
            <a:r>
              <a:rPr lang="en-US" altLang="zh-CN" sz="2000" i="1" dirty="0">
                <a:latin typeface="Arial Black" pitchFamily="34" charset="0"/>
              </a:rPr>
              <a:t>GF</a:t>
            </a:r>
            <a:r>
              <a:rPr lang="en-US" altLang="zh-CN" sz="2000" dirty="0"/>
              <a:t>(2)</a:t>
            </a:r>
            <a:r>
              <a:rPr lang="zh-CN" altLang="en-US" sz="2000" dirty="0"/>
              <a:t>上的 </a:t>
            </a:r>
            <a:r>
              <a:rPr lang="en-US" altLang="zh-CN" sz="2000" i="1" dirty="0"/>
              <a:t>n </a:t>
            </a:r>
            <a:r>
              <a:rPr lang="zh-CN" altLang="en-US" sz="2000" dirty="0"/>
              <a:t>维线性空间 </a:t>
            </a:r>
            <a:r>
              <a:rPr lang="en-US" altLang="zh-CN" sz="2000" i="1" dirty="0" err="1">
                <a:latin typeface="Arial Black" pitchFamily="34" charset="0"/>
              </a:rPr>
              <a:t>V</a:t>
            </a:r>
            <a:r>
              <a:rPr lang="en-US" altLang="zh-CN" sz="2000" i="1" baseline="-25000" dirty="0" err="1"/>
              <a:t>n</a:t>
            </a:r>
            <a:r>
              <a:rPr lang="zh-CN" altLang="en-US" sz="2000" dirty="0"/>
              <a:t>。把线性码放入线性空间中进行研究，将使许多问题简化而比较容易解决。</a:t>
            </a:r>
          </a:p>
          <a:p>
            <a:pPr marL="599694" lvl="2" defTabSz="762000">
              <a:lnSpc>
                <a:spcPct val="110000"/>
              </a:lnSpc>
              <a:buClr>
                <a:schemeClr val="folHlink"/>
              </a:buClr>
              <a:buFont typeface="Wingdings" pitchFamily="2" charset="2"/>
              <a:buChar char="]"/>
            </a:pPr>
            <a:r>
              <a:rPr lang="en-US" altLang="zh-CN" sz="2000" dirty="0">
                <a:solidFill>
                  <a:srgbClr val="FF0000"/>
                </a:solidFill>
              </a:rPr>
              <a:t>(</a:t>
            </a:r>
            <a:r>
              <a:rPr lang="en-US" altLang="zh-CN" sz="2000" i="1" dirty="0" err="1">
                <a:solidFill>
                  <a:srgbClr val="FF0000"/>
                </a:solidFill>
              </a:rPr>
              <a:t>n</a:t>
            </a:r>
            <a:r>
              <a:rPr lang="en-US" altLang="zh-CN" sz="2000" dirty="0" err="1">
                <a:solidFill>
                  <a:srgbClr val="FF0000"/>
                </a:solidFill>
              </a:rPr>
              <a:t>,</a:t>
            </a:r>
            <a:r>
              <a:rPr lang="en-US" altLang="zh-CN" sz="2000" i="1" dirty="0" err="1">
                <a:solidFill>
                  <a:srgbClr val="FF0000"/>
                </a:solidFill>
              </a:rPr>
              <a:t>k</a:t>
            </a:r>
            <a:r>
              <a:rPr lang="en-US" altLang="zh-CN" sz="2000" dirty="0">
                <a:solidFill>
                  <a:srgbClr val="FF0000"/>
                </a:solidFill>
              </a:rPr>
              <a:t>) </a:t>
            </a:r>
            <a:r>
              <a:rPr lang="zh-CN" altLang="en-US" sz="2000" dirty="0">
                <a:solidFill>
                  <a:srgbClr val="FF0000"/>
                </a:solidFill>
              </a:rPr>
              <a:t>线性码是 </a:t>
            </a:r>
            <a:r>
              <a:rPr lang="en-US" altLang="zh-CN" sz="2000" i="1" dirty="0">
                <a:solidFill>
                  <a:srgbClr val="FF0000"/>
                </a:solidFill>
              </a:rPr>
              <a:t>n </a:t>
            </a:r>
            <a:r>
              <a:rPr lang="zh-CN" altLang="en-US" sz="2000" dirty="0">
                <a:solidFill>
                  <a:srgbClr val="FF0000"/>
                </a:solidFill>
              </a:rPr>
              <a:t>维线性空间 </a:t>
            </a:r>
            <a:r>
              <a:rPr lang="en-US" altLang="zh-CN" sz="2000" i="1" dirty="0" err="1">
                <a:solidFill>
                  <a:srgbClr val="FF0000"/>
                </a:solidFill>
                <a:latin typeface="Arial Black" pitchFamily="34" charset="0"/>
              </a:rPr>
              <a:t>V</a:t>
            </a:r>
            <a:r>
              <a:rPr lang="en-US" altLang="zh-CN" sz="2000" i="1" baseline="-25000" dirty="0" err="1">
                <a:solidFill>
                  <a:srgbClr val="FF0000"/>
                </a:solidFill>
              </a:rPr>
              <a:t>n</a:t>
            </a:r>
            <a:r>
              <a:rPr lang="en-US" altLang="zh-CN" sz="2000" i="1" baseline="-25000" dirty="0">
                <a:solidFill>
                  <a:srgbClr val="FF0000"/>
                </a:solidFill>
              </a:rPr>
              <a:t> </a:t>
            </a:r>
            <a:r>
              <a:rPr lang="zh-CN" altLang="en-US" sz="2000" dirty="0">
                <a:solidFill>
                  <a:srgbClr val="FF0000"/>
                </a:solidFill>
              </a:rPr>
              <a:t>中的一个 </a:t>
            </a:r>
            <a:r>
              <a:rPr lang="en-US" altLang="zh-CN" sz="2000" i="1" dirty="0">
                <a:solidFill>
                  <a:srgbClr val="FF0000"/>
                </a:solidFill>
              </a:rPr>
              <a:t>k </a:t>
            </a:r>
            <a:r>
              <a:rPr lang="zh-CN" altLang="en-US" sz="2000" dirty="0">
                <a:solidFill>
                  <a:srgbClr val="FF0000"/>
                </a:solidFill>
              </a:rPr>
              <a:t>维子空间 </a:t>
            </a:r>
            <a:r>
              <a:rPr lang="en-US" altLang="zh-CN" sz="2000" i="1" dirty="0" err="1">
                <a:solidFill>
                  <a:srgbClr val="FF0000"/>
                </a:solidFill>
                <a:latin typeface="Arial Black" pitchFamily="34" charset="0"/>
              </a:rPr>
              <a:t>V</a:t>
            </a:r>
            <a:r>
              <a:rPr lang="en-US" altLang="zh-CN" sz="2000" i="1" baseline="-25000" dirty="0" err="1">
                <a:solidFill>
                  <a:srgbClr val="FF0000"/>
                </a:solidFill>
              </a:rPr>
              <a:t>k</a:t>
            </a:r>
            <a:r>
              <a:rPr lang="zh-CN" altLang="en-US" sz="2000" dirty="0">
                <a:solidFill>
                  <a:srgbClr val="FF0000"/>
                </a:solidFill>
              </a:rPr>
              <a:t>。</a:t>
            </a:r>
          </a:p>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defTabSz="762000">
              <a:buNone/>
            </a:pPr>
            <a:r>
              <a:rPr lang="en-US" altLang="zh-CN" dirty="0"/>
              <a:t>1) </a:t>
            </a:r>
            <a:r>
              <a:rPr lang="zh-CN" altLang="en-US" dirty="0"/>
              <a:t>线性码特性</a:t>
            </a:r>
          </a:p>
          <a:p>
            <a:pPr defTabSz="762000">
              <a:lnSpc>
                <a:spcPct val="110000"/>
              </a:lnSpc>
            </a:pPr>
            <a:r>
              <a:rPr lang="zh-CN" altLang="en-US" sz="2400" dirty="0">
                <a:solidFill>
                  <a:srgbClr val="0000CC"/>
                </a:solidFill>
              </a:rPr>
              <a:t>（</a:t>
            </a:r>
            <a:r>
              <a:rPr lang="en-US" altLang="zh-CN" sz="2400" dirty="0">
                <a:solidFill>
                  <a:srgbClr val="0000CC"/>
                </a:solidFill>
              </a:rPr>
              <a:t>2</a:t>
            </a:r>
            <a:r>
              <a:rPr lang="zh-CN" altLang="en-US" sz="2400" dirty="0">
                <a:solidFill>
                  <a:srgbClr val="0000CC"/>
                </a:solidFill>
              </a:rPr>
              <a:t>）线性码由其生成矩阵或校验矩阵确定</a:t>
            </a:r>
            <a:endParaRPr lang="en-US" altLang="zh-CN" sz="2400" dirty="0">
              <a:solidFill>
                <a:srgbClr val="0000CC"/>
              </a:solidFill>
            </a:endParaRPr>
          </a:p>
          <a:p>
            <a:pPr defTabSz="762000">
              <a:lnSpc>
                <a:spcPct val="110000"/>
              </a:lnSpc>
            </a:pPr>
            <a:r>
              <a:rPr lang="zh-CN" altLang="en-US" sz="2400" dirty="0">
                <a:solidFill>
                  <a:srgbClr val="0000CC"/>
                </a:solidFill>
              </a:rPr>
              <a:t>（</a:t>
            </a:r>
            <a:r>
              <a:rPr lang="en-US" altLang="zh-CN" sz="2400" dirty="0">
                <a:solidFill>
                  <a:srgbClr val="0000CC"/>
                </a:solidFill>
              </a:rPr>
              <a:t>3</a:t>
            </a:r>
            <a:r>
              <a:rPr lang="zh-CN" altLang="en-US" sz="2400" dirty="0">
                <a:solidFill>
                  <a:srgbClr val="0000CC"/>
                </a:solidFill>
              </a:rPr>
              <a:t>）含有零码字 （码字群的单位元）</a:t>
            </a:r>
            <a:endParaRPr lang="en-US" altLang="zh-CN" sz="2400" dirty="0">
              <a:solidFill>
                <a:srgbClr val="0000CC"/>
              </a:solidFill>
            </a:endParaRPr>
          </a:p>
          <a:p>
            <a:pPr defTabSz="762000">
              <a:lnSpc>
                <a:spcPct val="110000"/>
              </a:lnSpc>
            </a:pPr>
            <a:r>
              <a:rPr lang="zh-CN" altLang="en-US" sz="2400" dirty="0">
                <a:solidFill>
                  <a:srgbClr val="0000CC"/>
                </a:solidFill>
              </a:rPr>
              <a:t>（</a:t>
            </a:r>
            <a:r>
              <a:rPr lang="en-US" altLang="zh-CN" sz="2400" dirty="0">
                <a:solidFill>
                  <a:srgbClr val="0000CC"/>
                </a:solidFill>
              </a:rPr>
              <a:t>4</a:t>
            </a:r>
            <a:r>
              <a:rPr lang="zh-CN" altLang="en-US" sz="2400" dirty="0">
                <a:solidFill>
                  <a:srgbClr val="0000CC"/>
                </a:solidFill>
              </a:rPr>
              <a:t>）所有码字可由其中一组</a:t>
            </a:r>
            <a:r>
              <a:rPr lang="en-US" altLang="zh-CN" sz="2400" dirty="0">
                <a:solidFill>
                  <a:srgbClr val="0000CC"/>
                </a:solidFill>
              </a:rPr>
              <a:t>k</a:t>
            </a:r>
            <a:r>
              <a:rPr lang="zh-CN" altLang="en-US" sz="2400" dirty="0">
                <a:solidFill>
                  <a:srgbClr val="0000CC"/>
                </a:solidFill>
              </a:rPr>
              <a:t>个独立码字线性组合而成</a:t>
            </a:r>
            <a:endParaRPr lang="en-US" altLang="zh-CN" sz="2400" dirty="0">
              <a:solidFill>
                <a:srgbClr val="0000CC"/>
              </a:solidFill>
            </a:endParaRPr>
          </a:p>
          <a:p>
            <a:pPr defTabSz="762000">
              <a:lnSpc>
                <a:spcPct val="110000"/>
              </a:lnSpc>
            </a:pPr>
            <a:r>
              <a:rPr lang="zh-CN" altLang="en-US" sz="2400" dirty="0">
                <a:solidFill>
                  <a:srgbClr val="0000CC"/>
                </a:solidFill>
              </a:rPr>
              <a:t>（</a:t>
            </a:r>
            <a:r>
              <a:rPr lang="en-US" altLang="zh-CN" sz="2400" dirty="0">
                <a:solidFill>
                  <a:srgbClr val="0000CC"/>
                </a:solidFill>
              </a:rPr>
              <a:t>5</a:t>
            </a:r>
            <a:r>
              <a:rPr lang="zh-CN" altLang="en-US" sz="2400" dirty="0">
                <a:solidFill>
                  <a:srgbClr val="0000CC"/>
                </a:solidFill>
              </a:rPr>
              <a:t>）码的最小距离等于非零码的最小重量</a:t>
            </a:r>
            <a:endParaRPr lang="zh-CN" altLang="en-US" dirty="0"/>
          </a:p>
        </p:txBody>
      </p:sp>
      <p:sp>
        <p:nvSpPr>
          <p:cNvPr id="3" name="标题 2"/>
          <p:cNvSpPr>
            <a:spLocks noGrp="1"/>
          </p:cNvSpPr>
          <p:nvPr>
            <p:ph type="title"/>
          </p:nvPr>
        </p:nvSpPr>
        <p:spPr/>
        <p:txBody>
          <a:bodyPr/>
          <a:lstStyle/>
          <a:p>
            <a:r>
              <a:rPr lang="en-US" altLang="zh-CN" sz="4400" dirty="0"/>
              <a:t>7.3.3</a:t>
            </a:r>
            <a:r>
              <a:rPr lang="zh-CN" altLang="en-US"/>
              <a:t>线性分组码的生成矩阵</a:t>
            </a:r>
          </a:p>
        </p:txBody>
      </p:sp>
    </p:spTree>
    <p:extLst>
      <p:ext uri="{BB962C8B-B14F-4D97-AF65-F5344CB8AC3E}">
        <p14:creationId xmlns:p14="http://schemas.microsoft.com/office/powerpoint/2010/main" val="120576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96753"/>
            <a:ext cx="8229600" cy="4680520"/>
          </a:xfrm>
        </p:spPr>
        <p:txBody>
          <a:bodyPr/>
          <a:lstStyle/>
          <a:p>
            <a:pPr marL="355600" indent="-355600" defTabSz="762000">
              <a:buNone/>
            </a:pPr>
            <a:r>
              <a:rPr lang="en-US" altLang="zh-CN" sz="2400" b="1" dirty="0"/>
              <a:t>2) </a:t>
            </a:r>
            <a:r>
              <a:rPr lang="zh-CN" altLang="en-US" sz="2400" b="1" dirty="0"/>
              <a:t>线性分组码的生成矩阵</a:t>
            </a:r>
          </a:p>
          <a:p>
            <a:pPr marL="355600" indent="-355600" defTabSz="762000"/>
            <a:r>
              <a:rPr lang="zh-CN" altLang="en-US" sz="2400" u="sng" dirty="0">
                <a:solidFill>
                  <a:srgbClr val="0000CC"/>
                </a:solidFill>
              </a:rPr>
              <a:t>生成矩阵的来由</a:t>
            </a:r>
            <a:r>
              <a:rPr lang="zh-CN" altLang="en-US" sz="2400" dirty="0">
                <a:solidFill>
                  <a:srgbClr val="0000CC"/>
                </a:solidFill>
              </a:rPr>
              <a:t>：</a:t>
            </a:r>
            <a:r>
              <a:rPr lang="zh-CN" altLang="en-US" sz="2400" dirty="0"/>
              <a:t>在由 </a:t>
            </a:r>
            <a:r>
              <a:rPr lang="en-US" altLang="zh-CN" sz="2400" dirty="0"/>
              <a:t>(</a:t>
            </a:r>
            <a:r>
              <a:rPr lang="en-US" altLang="zh-CN" sz="2400" i="1" dirty="0" err="1"/>
              <a:t>n</a:t>
            </a:r>
            <a:r>
              <a:rPr lang="en-US" altLang="zh-CN" sz="2400" dirty="0" err="1"/>
              <a:t>,</a:t>
            </a:r>
            <a:r>
              <a:rPr lang="en-US" altLang="zh-CN" sz="2400" i="1" dirty="0" err="1"/>
              <a:t>k</a:t>
            </a:r>
            <a:r>
              <a:rPr lang="en-US" altLang="zh-CN" sz="2400" dirty="0"/>
              <a:t>) </a:t>
            </a:r>
            <a:r>
              <a:rPr lang="zh-CN" altLang="en-US" sz="2400" dirty="0"/>
              <a:t>线性码构成的线性空间 </a:t>
            </a:r>
            <a:r>
              <a:rPr lang="en-US" altLang="zh-CN" sz="2400" i="1" dirty="0" err="1">
                <a:latin typeface="Arial Black" pitchFamily="34" charset="0"/>
              </a:rPr>
              <a:t>V</a:t>
            </a:r>
            <a:r>
              <a:rPr lang="en-US" altLang="zh-CN" sz="2400" i="1" baseline="-25000" dirty="0" err="1"/>
              <a:t>n</a:t>
            </a:r>
            <a:r>
              <a:rPr lang="en-US" altLang="zh-CN" sz="2400" i="1" baseline="-25000" dirty="0"/>
              <a:t> </a:t>
            </a:r>
            <a:r>
              <a:rPr lang="zh-CN" altLang="en-US" sz="2400" dirty="0"/>
              <a:t>的 </a:t>
            </a:r>
            <a:r>
              <a:rPr lang="en-US" altLang="zh-CN" sz="2400" i="1" dirty="0"/>
              <a:t>k </a:t>
            </a:r>
            <a:r>
              <a:rPr lang="zh-CN" altLang="en-US" sz="2400" dirty="0"/>
              <a:t>维子空间中，一定存在 </a:t>
            </a:r>
            <a:r>
              <a:rPr lang="en-US" altLang="zh-CN" sz="2400" i="1" dirty="0"/>
              <a:t>k </a:t>
            </a:r>
            <a:r>
              <a:rPr lang="zh-CN" altLang="en-US" sz="2400" dirty="0"/>
              <a:t>个线性独立的码字：</a:t>
            </a:r>
            <a:r>
              <a:rPr lang="en-US" altLang="zh-CN" sz="2400" i="1" dirty="0">
                <a:latin typeface="Arial Black" pitchFamily="34" charset="0"/>
              </a:rPr>
              <a:t>g</a:t>
            </a:r>
            <a:r>
              <a:rPr lang="en-US" altLang="zh-CN" sz="2400" baseline="-25000" dirty="0"/>
              <a:t>1</a:t>
            </a:r>
            <a:r>
              <a:rPr lang="en-US" altLang="zh-CN" sz="2400" dirty="0"/>
              <a:t>,</a:t>
            </a:r>
            <a:r>
              <a:rPr lang="en-US" altLang="zh-CN" sz="2400" i="1" dirty="0">
                <a:latin typeface="Arial Black" pitchFamily="34" charset="0"/>
              </a:rPr>
              <a:t>g</a:t>
            </a:r>
            <a:r>
              <a:rPr lang="en-US" altLang="zh-CN" sz="2400" baseline="-25000" dirty="0"/>
              <a:t>2</a:t>
            </a:r>
            <a:r>
              <a:rPr lang="en-US" altLang="zh-CN" sz="2400" dirty="0"/>
              <a:t>,…, </a:t>
            </a:r>
            <a:r>
              <a:rPr lang="en-US" altLang="zh-CN" sz="2400" i="1" dirty="0" err="1">
                <a:latin typeface="Arial Black" pitchFamily="34" charset="0"/>
              </a:rPr>
              <a:t>g</a:t>
            </a:r>
            <a:r>
              <a:rPr lang="en-US" altLang="zh-CN" sz="2400" i="1" baseline="-25000" dirty="0" err="1"/>
              <a:t>k</a:t>
            </a:r>
            <a:r>
              <a:rPr lang="zh-CN" altLang="en-US" sz="2400" dirty="0"/>
              <a:t>。码 </a:t>
            </a:r>
            <a:r>
              <a:rPr lang="en-US" altLang="zh-CN" sz="2400" i="1" dirty="0">
                <a:latin typeface="Arial Black" pitchFamily="34" charset="0"/>
              </a:rPr>
              <a:t>C</a:t>
            </a:r>
            <a:r>
              <a:rPr lang="en-US" altLang="zh-CN" sz="2400" baseline="-25000" dirty="0"/>
              <a:t>I </a:t>
            </a:r>
            <a:r>
              <a:rPr lang="zh-CN" altLang="en-US" sz="2400" dirty="0"/>
              <a:t>中其它任何码字 </a:t>
            </a:r>
            <a:r>
              <a:rPr lang="en-US" altLang="zh-CN" sz="2400" i="1" dirty="0">
                <a:latin typeface="Arial Black" pitchFamily="34" charset="0"/>
              </a:rPr>
              <a:t>C </a:t>
            </a:r>
            <a:r>
              <a:rPr lang="zh-CN" altLang="en-US" sz="2400" dirty="0"/>
              <a:t>都可以表为这 </a:t>
            </a:r>
            <a:r>
              <a:rPr lang="en-US" altLang="zh-CN" sz="2400" i="1" dirty="0"/>
              <a:t>k </a:t>
            </a:r>
            <a:r>
              <a:rPr lang="zh-CN" altLang="en-US" sz="2400" dirty="0"/>
              <a:t>个码字的一种线性组合，即：</a:t>
            </a:r>
          </a:p>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graphicFrame>
        <p:nvGraphicFramePr>
          <p:cNvPr id="8194" name="Object 4"/>
          <p:cNvGraphicFramePr>
            <a:graphicFrameLocks noChangeAspect="1"/>
          </p:cNvGraphicFramePr>
          <p:nvPr/>
        </p:nvGraphicFramePr>
        <p:xfrm>
          <a:off x="1428728" y="3429000"/>
          <a:ext cx="6500857" cy="714380"/>
        </p:xfrm>
        <a:graphic>
          <a:graphicData uri="http://schemas.openxmlformats.org/presentationml/2006/ole">
            <mc:AlternateContent xmlns:mc="http://schemas.openxmlformats.org/markup-compatibility/2006">
              <mc:Choice xmlns:v="urn:schemas-microsoft-com:vml" Requires="v">
                <p:oleObj name="公式" r:id="rId2" imgW="2628720" imgH="291960" progId="Equation.3">
                  <p:embed/>
                </p:oleObj>
              </mc:Choice>
              <mc:Fallback>
                <p:oleObj name="公式" r:id="rId2" imgW="2628720" imgH="29196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28" y="3429000"/>
                        <a:ext cx="6500857" cy="714380"/>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8195" name="Object 5"/>
          <p:cNvGraphicFramePr>
            <a:graphicFrameLocks noChangeAspect="1"/>
          </p:cNvGraphicFramePr>
          <p:nvPr/>
        </p:nvGraphicFramePr>
        <p:xfrm>
          <a:off x="1485627" y="5589463"/>
          <a:ext cx="5372389" cy="708025"/>
        </p:xfrm>
        <a:graphic>
          <a:graphicData uri="http://schemas.openxmlformats.org/presentationml/2006/ole">
            <mc:AlternateContent xmlns:mc="http://schemas.openxmlformats.org/markup-compatibility/2006">
              <mc:Choice xmlns:v="urn:schemas-microsoft-com:vml" Requires="v">
                <p:oleObj name="公式" r:id="rId4" imgW="2781000" imgH="457200" progId="Equation.3">
                  <p:embed/>
                </p:oleObj>
              </mc:Choice>
              <mc:Fallback>
                <p:oleObj name="公式" r:id="rId4" imgW="2781000" imgH="457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627" y="5589463"/>
                        <a:ext cx="5372389" cy="708025"/>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8196" name="Object 6"/>
          <p:cNvGraphicFramePr>
            <a:graphicFrameLocks noChangeAspect="1"/>
          </p:cNvGraphicFramePr>
          <p:nvPr/>
        </p:nvGraphicFramePr>
        <p:xfrm>
          <a:off x="1960141" y="4071942"/>
          <a:ext cx="4899025" cy="1479550"/>
        </p:xfrm>
        <a:graphic>
          <a:graphicData uri="http://schemas.openxmlformats.org/presentationml/2006/ole">
            <mc:AlternateContent xmlns:mc="http://schemas.openxmlformats.org/markup-compatibility/2006">
              <mc:Choice xmlns:v="urn:schemas-microsoft-com:vml" Requires="v">
                <p:oleObj name="公式" r:id="rId6" imgW="3377880" imgH="939600" progId="Equation.3">
                  <p:embed/>
                </p:oleObj>
              </mc:Choice>
              <mc:Fallback>
                <p:oleObj name="公式" r:id="rId6" imgW="3377880" imgH="939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0141" y="4071942"/>
                        <a:ext cx="4899025" cy="1479550"/>
                      </a:xfrm>
                      <a:prstGeom prst="rect">
                        <a:avLst/>
                      </a:prstGeom>
                      <a:solidFill>
                        <a:srgbClr val="FFE5E5"/>
                      </a:solidFill>
                      <a:ln>
                        <a:noFill/>
                      </a:ln>
                      <a:extLs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55600" indent="-355600" defTabSz="762000">
              <a:buNone/>
            </a:pPr>
            <a:r>
              <a:rPr lang="en-US" altLang="zh-CN" sz="3200" b="1" dirty="0"/>
              <a:t>2) </a:t>
            </a:r>
            <a:r>
              <a:rPr lang="zh-CN" altLang="en-US" sz="3200" b="1" dirty="0"/>
              <a:t>线性分组码的生成矩阵</a:t>
            </a:r>
          </a:p>
          <a:p>
            <a:pPr marL="355600" indent="-355600" defTabSz="762000"/>
            <a:r>
              <a:rPr lang="zh-CN" altLang="en-US" sz="2800" u="sng" dirty="0">
                <a:solidFill>
                  <a:srgbClr val="0000CC"/>
                </a:solidFill>
              </a:rPr>
              <a:t>生成矩阵定义</a:t>
            </a:r>
            <a:r>
              <a:rPr lang="zh-CN" altLang="en-US" sz="2800" dirty="0">
                <a:solidFill>
                  <a:srgbClr val="0000CC"/>
                </a:solidFill>
              </a:rPr>
              <a:t>：</a:t>
            </a:r>
            <a:r>
              <a:rPr lang="zh-CN" altLang="en-US" sz="2800" dirty="0"/>
              <a:t>由于矩阵 </a:t>
            </a:r>
            <a:r>
              <a:rPr lang="en-US" altLang="zh-CN" sz="2800" i="1" dirty="0">
                <a:latin typeface="Arial Black" pitchFamily="34" charset="0"/>
              </a:rPr>
              <a:t>G </a:t>
            </a:r>
            <a:r>
              <a:rPr lang="zh-CN" altLang="en-US" sz="2800" dirty="0"/>
              <a:t>生成了 </a:t>
            </a:r>
            <a:r>
              <a:rPr lang="en-US" altLang="zh-CN" sz="2800" dirty="0"/>
              <a:t>(</a:t>
            </a:r>
            <a:r>
              <a:rPr lang="en-US" altLang="zh-CN" sz="2800" i="1" dirty="0" err="1"/>
              <a:t>n</a:t>
            </a:r>
            <a:r>
              <a:rPr lang="en-US" altLang="zh-CN" sz="2800" dirty="0" err="1"/>
              <a:t>,</a:t>
            </a:r>
            <a:r>
              <a:rPr lang="en-US" altLang="zh-CN" sz="2800" i="1" dirty="0" err="1"/>
              <a:t>k</a:t>
            </a:r>
            <a:r>
              <a:rPr lang="en-US" altLang="zh-CN" sz="2800" dirty="0"/>
              <a:t>) </a:t>
            </a:r>
            <a:r>
              <a:rPr lang="zh-CN" altLang="en-US" sz="2800" dirty="0"/>
              <a:t>线性码，称矩阵 </a:t>
            </a:r>
            <a:r>
              <a:rPr lang="en-US" altLang="zh-CN" sz="2800" i="1" dirty="0">
                <a:latin typeface="Arial Black" pitchFamily="34" charset="0"/>
              </a:rPr>
              <a:t>G </a:t>
            </a:r>
            <a:r>
              <a:rPr lang="zh-CN" altLang="en-US" sz="2800" dirty="0"/>
              <a:t>为 </a:t>
            </a:r>
            <a:r>
              <a:rPr lang="en-US" altLang="zh-CN" sz="2800" dirty="0"/>
              <a:t>(</a:t>
            </a:r>
            <a:r>
              <a:rPr lang="en-US" altLang="zh-CN" sz="2800" i="1" dirty="0" err="1"/>
              <a:t>n</a:t>
            </a:r>
            <a:r>
              <a:rPr lang="en-US" altLang="zh-CN" sz="2800" dirty="0" err="1"/>
              <a:t>,</a:t>
            </a:r>
            <a:r>
              <a:rPr lang="en-US" altLang="zh-CN" sz="2800" i="1" dirty="0" err="1"/>
              <a:t>k</a:t>
            </a:r>
            <a:r>
              <a:rPr lang="en-US" altLang="zh-CN" sz="2800" dirty="0"/>
              <a:t>) </a:t>
            </a:r>
            <a:r>
              <a:rPr lang="zh-CN" altLang="en-US" sz="2800" dirty="0"/>
              <a:t>线性码的生成矩阵。</a:t>
            </a:r>
          </a:p>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graphicFrame>
        <p:nvGraphicFramePr>
          <p:cNvPr id="2761732" name="Object 4"/>
          <p:cNvGraphicFramePr>
            <a:graphicFrameLocks noChangeAspect="1"/>
          </p:cNvGraphicFramePr>
          <p:nvPr/>
        </p:nvGraphicFramePr>
        <p:xfrm>
          <a:off x="955532" y="3268677"/>
          <a:ext cx="7629668" cy="2160587"/>
        </p:xfrm>
        <a:graphic>
          <a:graphicData uri="http://schemas.openxmlformats.org/presentationml/2006/ole">
            <mc:AlternateContent xmlns:mc="http://schemas.openxmlformats.org/markup-compatibility/2006">
              <mc:Choice xmlns:v="urn:schemas-microsoft-com:vml" Requires="v">
                <p:oleObj name="公式" r:id="rId2" imgW="2273040" imgH="558720" progId="Equation.3">
                  <p:embed/>
                </p:oleObj>
              </mc:Choice>
              <mc:Fallback>
                <p:oleObj name="公式" r:id="rId2" imgW="2273040" imgH="55872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32" y="3268677"/>
                        <a:ext cx="7629668" cy="2160587"/>
                      </a:xfrm>
                      <a:prstGeom prst="rect">
                        <a:avLst/>
                      </a:prstGeom>
                      <a:noFill/>
                      <a:ln>
                        <a:noFill/>
                      </a:ln>
                      <a:effectLst/>
                      <a:extLst>
                        <a:ext uri="{909E8E84-426E-40DD-AFC4-6F175D3DCCD1}">
                          <a14:hiddenFill xmlns:a14="http://schemas.microsoft.com/office/drawing/2010/main">
                            <a:solidFill>
                              <a:srgbClr val="FFE5FF"/>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marL="355600" indent="-355600" defTabSz="762000">
              <a:lnSpc>
                <a:spcPct val="110000"/>
              </a:lnSpc>
              <a:buNone/>
            </a:pPr>
            <a:r>
              <a:rPr lang="en-US" altLang="zh-CN" sz="2800" dirty="0"/>
              <a:t>7.3.1    </a:t>
            </a:r>
            <a:r>
              <a:rPr lang="zh-CN" altLang="en-US" sz="2800" i="1" dirty="0">
                <a:hlinkClick r:id="" action="ppaction://hlinkshowjump?jump=nextslide"/>
              </a:rPr>
              <a:t>一般概念</a:t>
            </a:r>
            <a:endParaRPr lang="zh-CN" altLang="en-US" sz="2800" i="1" dirty="0"/>
          </a:p>
          <a:p>
            <a:pPr marL="355600" indent="-355600" defTabSz="762000">
              <a:lnSpc>
                <a:spcPct val="110000"/>
              </a:lnSpc>
              <a:buNone/>
            </a:pPr>
            <a:r>
              <a:rPr lang="en-US" altLang="zh-CN" sz="2800" dirty="0"/>
              <a:t>7.3.2    </a:t>
            </a:r>
            <a:r>
              <a:rPr lang="zh-CN" altLang="en-US" sz="2800" dirty="0">
                <a:hlinkClick r:id="" action="ppaction://noaction"/>
              </a:rPr>
              <a:t>一致监督方程和一致</a:t>
            </a:r>
            <a:r>
              <a:rPr lang="zh-CN" altLang="en-US" sz="2800" i="1" dirty="0">
                <a:hlinkClick r:id="" action="ppaction://noaction"/>
              </a:rPr>
              <a:t>监督矩阵</a:t>
            </a:r>
            <a:endParaRPr lang="zh-CN" altLang="en-US" sz="2800" i="1" dirty="0"/>
          </a:p>
          <a:p>
            <a:pPr marL="355600" indent="-355600" defTabSz="762000">
              <a:lnSpc>
                <a:spcPct val="110000"/>
              </a:lnSpc>
              <a:buNone/>
            </a:pPr>
            <a:r>
              <a:rPr lang="en-US" altLang="zh-CN" sz="2800" dirty="0"/>
              <a:t>7.3.3    </a:t>
            </a:r>
            <a:r>
              <a:rPr lang="zh-CN" altLang="en-US" sz="2800" dirty="0">
                <a:hlinkClick r:id="" action="ppaction://noaction"/>
              </a:rPr>
              <a:t>线性分组码的</a:t>
            </a:r>
            <a:r>
              <a:rPr lang="zh-CN" altLang="en-US" sz="2800" i="1" dirty="0">
                <a:hlinkClick r:id="" action="ppaction://noaction"/>
              </a:rPr>
              <a:t>生成矩阵</a:t>
            </a:r>
            <a:endParaRPr lang="zh-CN" altLang="en-US" sz="2800" i="1" dirty="0"/>
          </a:p>
          <a:p>
            <a:pPr marL="355600" indent="-355600" defTabSz="762000">
              <a:lnSpc>
                <a:spcPct val="110000"/>
              </a:lnSpc>
              <a:buNone/>
            </a:pPr>
            <a:r>
              <a:rPr lang="en-US" altLang="zh-CN" sz="2800" dirty="0"/>
              <a:t>7.3.4    </a:t>
            </a:r>
            <a:r>
              <a:rPr lang="zh-CN" altLang="en-US" sz="2800" dirty="0">
                <a:hlinkClick r:id="" action="ppaction://noaction"/>
              </a:rPr>
              <a:t>线性分组码的编码</a:t>
            </a:r>
            <a:endParaRPr lang="zh-CN" altLang="en-US" sz="2800" dirty="0"/>
          </a:p>
          <a:p>
            <a:pPr marL="355600" indent="-355600" defTabSz="762000">
              <a:lnSpc>
                <a:spcPct val="110000"/>
              </a:lnSpc>
              <a:buNone/>
            </a:pPr>
            <a:r>
              <a:rPr lang="en-US" altLang="zh-CN" sz="2800" dirty="0"/>
              <a:t>7.3.5    </a:t>
            </a:r>
            <a:r>
              <a:rPr lang="zh-CN" altLang="en-US" sz="2800" dirty="0">
                <a:hlinkClick r:id="" action="ppaction://noaction"/>
              </a:rPr>
              <a:t>线性分组码的</a:t>
            </a:r>
            <a:r>
              <a:rPr lang="zh-CN" altLang="en-US" sz="2800" i="1" dirty="0">
                <a:hlinkClick r:id="" action="ppaction://noaction"/>
              </a:rPr>
              <a:t>最小距离</a:t>
            </a:r>
            <a:r>
              <a:rPr lang="zh-CN" altLang="en-US" sz="2800" dirty="0">
                <a:hlinkClick r:id="" action="ppaction://noaction"/>
              </a:rPr>
              <a:t>、检错和纠错能力</a:t>
            </a:r>
            <a:endParaRPr lang="zh-CN" altLang="en-US" sz="2800" dirty="0"/>
          </a:p>
          <a:p>
            <a:pPr marL="355600" indent="-355600" defTabSz="762000">
              <a:lnSpc>
                <a:spcPct val="110000"/>
              </a:lnSpc>
              <a:buNone/>
            </a:pPr>
            <a:r>
              <a:rPr lang="en-US" altLang="zh-CN" sz="2800" dirty="0"/>
              <a:t>7.3.6    </a:t>
            </a:r>
            <a:r>
              <a:rPr lang="zh-CN" altLang="en-US" sz="2800" dirty="0"/>
              <a:t>线性分组码的</a:t>
            </a:r>
            <a:r>
              <a:rPr lang="zh-CN" altLang="en-US" sz="2800" i="1" dirty="0"/>
              <a:t>译码</a:t>
            </a:r>
          </a:p>
          <a:p>
            <a:pPr marL="355600" indent="-355600" defTabSz="762000">
              <a:lnSpc>
                <a:spcPct val="110000"/>
              </a:lnSpc>
              <a:buNone/>
            </a:pPr>
            <a:r>
              <a:rPr lang="en-US" altLang="zh-CN" sz="2800" dirty="0"/>
              <a:t>7.3.7    </a:t>
            </a:r>
            <a:r>
              <a:rPr lang="zh-CN" altLang="en-US" sz="2800" dirty="0"/>
              <a:t>线性分组码的性能</a:t>
            </a:r>
          </a:p>
          <a:p>
            <a:pPr marL="355600" indent="-355600" defTabSz="762000">
              <a:lnSpc>
                <a:spcPct val="110000"/>
              </a:lnSpc>
              <a:buNone/>
            </a:pPr>
            <a:r>
              <a:rPr lang="en-US" altLang="zh-CN" sz="2800" dirty="0"/>
              <a:t>7.3.8    </a:t>
            </a:r>
            <a:r>
              <a:rPr lang="zh-CN" altLang="en-US" sz="2800" i="1" dirty="0"/>
              <a:t>汉明码</a:t>
            </a:r>
            <a:endParaRPr lang="zh-CN" altLang="en-US" dirty="0"/>
          </a:p>
        </p:txBody>
      </p:sp>
      <p:sp>
        <p:nvSpPr>
          <p:cNvPr id="3" name="标题 2"/>
          <p:cNvSpPr>
            <a:spLocks noGrp="1"/>
          </p:cNvSpPr>
          <p:nvPr>
            <p:ph type="title"/>
          </p:nvPr>
        </p:nvSpPr>
        <p:spPr/>
        <p:txBody>
          <a:bodyPr>
            <a:normAutofit/>
          </a:bodyPr>
          <a:lstStyle/>
          <a:p>
            <a:r>
              <a:rPr lang="en-US" altLang="zh-CN" dirty="0"/>
              <a:t>7.3 </a:t>
            </a:r>
            <a:r>
              <a:rPr lang="zh-CN" altLang="en-US"/>
              <a:t>线性分组码</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defTabSz="762000">
              <a:buNone/>
            </a:pPr>
            <a:r>
              <a:rPr lang="en-US" altLang="zh-CN" sz="3200" b="1" dirty="0"/>
              <a:t>2) </a:t>
            </a:r>
            <a:r>
              <a:rPr lang="zh-CN" altLang="en-US" sz="3200" b="1" dirty="0"/>
              <a:t>线性分组码的生成矩阵</a:t>
            </a:r>
          </a:p>
          <a:p>
            <a:pPr defTabSz="762000"/>
            <a:r>
              <a:rPr lang="zh-CN" altLang="en-US" sz="2800" dirty="0">
                <a:solidFill>
                  <a:srgbClr val="0000CC"/>
                </a:solidFill>
                <a:latin typeface="Arial Black" pitchFamily="34" charset="0"/>
              </a:rPr>
              <a:t> </a:t>
            </a:r>
            <a:r>
              <a:rPr lang="zh-CN" altLang="en-US" sz="2800" u="sng" dirty="0">
                <a:solidFill>
                  <a:srgbClr val="0000CC"/>
                </a:solidFill>
                <a:latin typeface="Arial Black" pitchFamily="34" charset="0"/>
              </a:rPr>
              <a:t>生成矩阵</a:t>
            </a:r>
            <a:r>
              <a:rPr lang="en-US" altLang="zh-CN" sz="2800" i="1" u="sng" dirty="0">
                <a:solidFill>
                  <a:srgbClr val="0000CC"/>
                </a:solidFill>
                <a:latin typeface="Arial Black" pitchFamily="34" charset="0"/>
              </a:rPr>
              <a:t>G </a:t>
            </a:r>
            <a:r>
              <a:rPr lang="zh-CN" altLang="en-US" sz="2800" u="sng" dirty="0">
                <a:solidFill>
                  <a:srgbClr val="0000CC"/>
                </a:solidFill>
                <a:latin typeface="Arial Black" pitchFamily="34" charset="0"/>
              </a:rPr>
              <a:t>的特性</a:t>
            </a:r>
          </a:p>
          <a:p>
            <a:pPr marL="352425" lvl="1" defTabSz="762000"/>
            <a:r>
              <a:rPr lang="zh-CN" altLang="en-US" sz="2400" i="1" dirty="0">
                <a:latin typeface="Arial Black" pitchFamily="34" charset="0"/>
              </a:rPr>
              <a:t> </a:t>
            </a:r>
            <a:r>
              <a:rPr lang="en-US" altLang="zh-CN" sz="2400" i="1" dirty="0">
                <a:latin typeface="Arial Black" pitchFamily="34" charset="0"/>
              </a:rPr>
              <a:t>G </a:t>
            </a:r>
            <a:r>
              <a:rPr lang="zh-CN" altLang="en-US" sz="2400" dirty="0"/>
              <a:t>中每一行 </a:t>
            </a:r>
            <a:r>
              <a:rPr lang="en-US" altLang="zh-CN" sz="2400" i="1" dirty="0" err="1">
                <a:latin typeface="Arial Black" pitchFamily="34" charset="0"/>
              </a:rPr>
              <a:t>g</a:t>
            </a:r>
            <a:r>
              <a:rPr lang="en-US" altLang="zh-CN" sz="2400" i="1" baseline="-25000" dirty="0" err="1"/>
              <a:t>i</a:t>
            </a:r>
            <a:r>
              <a:rPr lang="en-US" altLang="zh-CN" sz="2400" dirty="0"/>
              <a:t>=(</a:t>
            </a:r>
            <a:r>
              <a:rPr lang="en-US" altLang="zh-CN" sz="2400" i="1" dirty="0"/>
              <a:t>g</a:t>
            </a:r>
            <a:r>
              <a:rPr lang="en-US" altLang="zh-CN" sz="2400" i="1" baseline="-25000" dirty="0"/>
              <a:t>i</a:t>
            </a:r>
            <a:r>
              <a:rPr lang="en-US" altLang="zh-CN" sz="2400" baseline="-25000" dirty="0"/>
              <a:t>1</a:t>
            </a:r>
            <a:r>
              <a:rPr lang="en-US" altLang="zh-CN" sz="2400" dirty="0"/>
              <a:t>,</a:t>
            </a:r>
            <a:r>
              <a:rPr lang="en-US" altLang="zh-CN" sz="2400" i="1" dirty="0"/>
              <a:t>g</a:t>
            </a:r>
            <a:r>
              <a:rPr lang="en-US" altLang="zh-CN" sz="2400" i="1" baseline="-25000" dirty="0"/>
              <a:t>i</a:t>
            </a:r>
            <a:r>
              <a:rPr lang="en-US" altLang="zh-CN" sz="2400" baseline="-25000" dirty="0"/>
              <a:t>2</a:t>
            </a:r>
            <a:r>
              <a:rPr lang="en-US" altLang="zh-CN" sz="2400" dirty="0"/>
              <a:t>,…, </a:t>
            </a:r>
            <a:r>
              <a:rPr lang="en-US" altLang="zh-CN" sz="2400" i="1" dirty="0"/>
              <a:t>g</a:t>
            </a:r>
            <a:r>
              <a:rPr lang="en-US" altLang="zh-CN" sz="2400" i="1" baseline="-25000" dirty="0"/>
              <a:t>in </a:t>
            </a:r>
            <a:r>
              <a:rPr lang="en-US" altLang="zh-CN" sz="2400" dirty="0"/>
              <a:t>) </a:t>
            </a:r>
            <a:r>
              <a:rPr lang="zh-CN" altLang="en-US" sz="2400" dirty="0"/>
              <a:t>都是一个码字；</a:t>
            </a:r>
          </a:p>
          <a:p>
            <a:pPr marL="352425" lvl="1" defTabSz="762000"/>
            <a:r>
              <a:rPr lang="zh-CN" altLang="en-US" sz="2400" dirty="0"/>
              <a:t> 对每一个信息组 </a:t>
            </a:r>
            <a:r>
              <a:rPr lang="en-US" altLang="zh-CN" sz="2400" i="1" dirty="0">
                <a:latin typeface="Arial Black" pitchFamily="34" charset="0"/>
              </a:rPr>
              <a:t>m</a:t>
            </a:r>
            <a:r>
              <a:rPr lang="zh-CN" altLang="en-US" sz="2400" dirty="0"/>
              <a:t>，由矩阵 </a:t>
            </a:r>
            <a:r>
              <a:rPr lang="en-US" altLang="zh-CN" sz="2400" i="1" dirty="0">
                <a:latin typeface="Arial Black" pitchFamily="34" charset="0"/>
              </a:rPr>
              <a:t>G </a:t>
            </a:r>
            <a:r>
              <a:rPr lang="zh-CN" altLang="en-US" sz="2400" dirty="0"/>
              <a:t>都可以求得 </a:t>
            </a:r>
            <a:r>
              <a:rPr lang="en-US" altLang="zh-CN" sz="2400" dirty="0"/>
              <a:t>(</a:t>
            </a:r>
            <a:r>
              <a:rPr lang="en-US" altLang="zh-CN" sz="2400" i="1" dirty="0" err="1"/>
              <a:t>n</a:t>
            </a:r>
            <a:r>
              <a:rPr lang="en-US" altLang="zh-CN" sz="2400" dirty="0" err="1"/>
              <a:t>,</a:t>
            </a:r>
            <a:r>
              <a:rPr lang="en-US" altLang="zh-CN" sz="2400" i="1" dirty="0" err="1"/>
              <a:t>k</a:t>
            </a:r>
            <a:r>
              <a:rPr lang="en-US" altLang="zh-CN" sz="2400" dirty="0"/>
              <a:t>) </a:t>
            </a:r>
            <a:r>
              <a:rPr lang="zh-CN" altLang="en-US" sz="2400" dirty="0"/>
              <a:t>线性码对应的码字。</a:t>
            </a:r>
            <a:endParaRPr lang="zh-CN" altLang="en-US" sz="2400" u="sng" dirty="0">
              <a:solidFill>
                <a:srgbClr val="FFFF00"/>
              </a:solidFill>
            </a:endParaRPr>
          </a:p>
          <a:p>
            <a:pPr marL="352425" lvl="1" defTabSz="762000"/>
            <a:r>
              <a:rPr lang="zh-CN" altLang="en-US" sz="2400" dirty="0"/>
              <a:t> </a:t>
            </a:r>
            <a:r>
              <a:rPr lang="en-US" altLang="zh-CN" sz="2400" dirty="0"/>
              <a:t>(</a:t>
            </a:r>
            <a:r>
              <a:rPr lang="en-US" altLang="zh-CN" sz="2400" i="1" dirty="0" err="1"/>
              <a:t>n</a:t>
            </a:r>
            <a:r>
              <a:rPr lang="en-US" altLang="zh-CN" sz="2400" dirty="0" err="1"/>
              <a:t>,</a:t>
            </a:r>
            <a:r>
              <a:rPr lang="en-US" altLang="zh-CN" sz="2400" i="1" dirty="0" err="1"/>
              <a:t>k</a:t>
            </a:r>
            <a:r>
              <a:rPr lang="en-US" altLang="zh-CN" sz="2400" dirty="0"/>
              <a:t>) </a:t>
            </a:r>
            <a:r>
              <a:rPr lang="zh-CN" altLang="en-US" sz="2400" dirty="0"/>
              <a:t>线性码的每一个码字都是生成矩阵 </a:t>
            </a:r>
            <a:r>
              <a:rPr lang="en-US" altLang="zh-CN" sz="2400" i="1" dirty="0">
                <a:latin typeface="Arial Black" pitchFamily="34" charset="0"/>
              </a:rPr>
              <a:t>G </a:t>
            </a:r>
            <a:r>
              <a:rPr lang="zh-CN" altLang="en-US" sz="2400" dirty="0"/>
              <a:t>的行矢量的线性组合，所以它的 </a:t>
            </a:r>
            <a:r>
              <a:rPr lang="en-US" altLang="zh-CN" sz="2400" dirty="0"/>
              <a:t>2</a:t>
            </a:r>
            <a:r>
              <a:rPr lang="en-US" altLang="zh-CN" sz="2400" i="1" baseline="30000" dirty="0"/>
              <a:t>k </a:t>
            </a:r>
            <a:r>
              <a:rPr lang="zh-CN" altLang="en-US" sz="2400" dirty="0"/>
              <a:t>个码字构成了由 </a:t>
            </a:r>
            <a:r>
              <a:rPr lang="en-US" altLang="zh-CN" sz="2400" i="1" dirty="0">
                <a:latin typeface="Arial Black" pitchFamily="34" charset="0"/>
              </a:rPr>
              <a:t>G </a:t>
            </a:r>
            <a:r>
              <a:rPr lang="zh-CN" altLang="en-US" sz="2400" dirty="0"/>
              <a:t>的行张成的 </a:t>
            </a:r>
            <a:r>
              <a:rPr lang="en-US" altLang="zh-CN" sz="2400" i="1" dirty="0"/>
              <a:t>n </a:t>
            </a:r>
            <a:r>
              <a:rPr lang="zh-CN" altLang="en-US" sz="2400" dirty="0"/>
              <a:t>维空间的一个 </a:t>
            </a:r>
            <a:r>
              <a:rPr lang="en-US" altLang="zh-CN" sz="2400" i="1" dirty="0"/>
              <a:t>k </a:t>
            </a:r>
            <a:r>
              <a:rPr lang="zh-CN" altLang="en-US" sz="2400" dirty="0"/>
              <a:t>维子空间 </a:t>
            </a:r>
            <a:r>
              <a:rPr lang="en-US" altLang="zh-CN" sz="2400" i="1" dirty="0" err="1">
                <a:latin typeface="Arial Black" pitchFamily="34" charset="0"/>
              </a:rPr>
              <a:t>V</a:t>
            </a:r>
            <a:r>
              <a:rPr lang="en-US" altLang="zh-CN" sz="2400" i="1" baseline="-25000" dirty="0" err="1"/>
              <a:t>k</a:t>
            </a:r>
            <a:r>
              <a:rPr lang="zh-CN" altLang="en-US" sz="2400" dirty="0"/>
              <a:t>。</a:t>
            </a:r>
          </a:p>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defTabSz="762000">
              <a:buNone/>
            </a:pPr>
            <a:r>
              <a:rPr lang="en-US" altLang="zh-CN" dirty="0"/>
              <a:t>2) </a:t>
            </a:r>
            <a:r>
              <a:rPr lang="zh-CN" altLang="en-US" dirty="0"/>
              <a:t>线性分组码的生成矩阵</a:t>
            </a:r>
          </a:p>
          <a:p>
            <a:pPr defTabSz="762000"/>
            <a:r>
              <a:rPr lang="zh-CN" altLang="en-US" sz="2000" dirty="0"/>
              <a:t> </a:t>
            </a:r>
            <a:r>
              <a:rPr lang="zh-CN" altLang="en-US" sz="2000" u="sng" dirty="0"/>
              <a:t>线性</a:t>
            </a:r>
            <a:r>
              <a:rPr lang="zh-CN" altLang="en-US" sz="2000" u="sng" dirty="0">
                <a:solidFill>
                  <a:srgbClr val="FF0000"/>
                </a:solidFill>
              </a:rPr>
              <a:t>系统</a:t>
            </a:r>
            <a:r>
              <a:rPr lang="zh-CN" altLang="en-US" sz="2000" u="sng" dirty="0"/>
              <a:t>分组码</a:t>
            </a:r>
          </a:p>
          <a:p>
            <a:pPr marL="352425" lvl="1" defTabSz="762000"/>
            <a:r>
              <a:rPr lang="zh-CN" altLang="en-US" sz="2000" dirty="0">
                <a:solidFill>
                  <a:srgbClr val="0000CC"/>
                </a:solidFill>
              </a:rPr>
              <a:t> </a:t>
            </a:r>
            <a:r>
              <a:rPr lang="zh-CN" altLang="en-US" sz="2000" u="sng" dirty="0">
                <a:solidFill>
                  <a:srgbClr val="0000CC"/>
                </a:solidFill>
              </a:rPr>
              <a:t>线性系统分组码的构成</a:t>
            </a:r>
            <a:r>
              <a:rPr lang="zh-CN" altLang="en-US" sz="2000" dirty="0">
                <a:solidFill>
                  <a:srgbClr val="0000CC"/>
                </a:solidFill>
              </a:rPr>
              <a:t>：</a:t>
            </a:r>
            <a:r>
              <a:rPr lang="zh-CN" altLang="en-US" sz="2000" dirty="0"/>
              <a:t>通过行初等变换，将 </a:t>
            </a:r>
            <a:r>
              <a:rPr lang="en-US" altLang="zh-CN" sz="2000" i="1" dirty="0">
                <a:latin typeface="Arial Black" pitchFamily="34" charset="0"/>
              </a:rPr>
              <a:t>G </a:t>
            </a:r>
            <a:r>
              <a:rPr lang="zh-CN" altLang="en-US" sz="2000" dirty="0"/>
              <a:t>化为前 </a:t>
            </a:r>
            <a:r>
              <a:rPr lang="en-US" altLang="zh-CN" sz="2000" i="1" dirty="0"/>
              <a:t>k </a:t>
            </a:r>
            <a:r>
              <a:rPr lang="zh-CN" altLang="en-US" sz="2000" dirty="0"/>
              <a:t>列是单位子阵的标准形式。</a:t>
            </a:r>
          </a:p>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graphicFrame>
        <p:nvGraphicFramePr>
          <p:cNvPr id="2763779" name="Object 3"/>
          <p:cNvGraphicFramePr>
            <a:graphicFrameLocks noChangeAspect="1"/>
          </p:cNvGraphicFramePr>
          <p:nvPr/>
        </p:nvGraphicFramePr>
        <p:xfrm>
          <a:off x="1142976" y="3214686"/>
          <a:ext cx="7136816" cy="1357322"/>
        </p:xfrm>
        <a:graphic>
          <a:graphicData uri="http://schemas.openxmlformats.org/presentationml/2006/ole">
            <mc:AlternateContent xmlns:mc="http://schemas.openxmlformats.org/markup-compatibility/2006">
              <mc:Choice xmlns:v="urn:schemas-microsoft-com:vml" Requires="v">
                <p:oleObj name="公式" r:id="rId2" imgW="3403440" imgH="596880" progId="Equation.3">
                  <p:embed/>
                </p:oleObj>
              </mc:Choice>
              <mc:Fallback>
                <p:oleObj name="公式" r:id="rId2" imgW="3403440" imgH="59688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76" y="3214686"/>
                        <a:ext cx="7136816" cy="1357322"/>
                      </a:xfrm>
                      <a:prstGeom prst="rect">
                        <a:avLst/>
                      </a:prstGeom>
                      <a:noFill/>
                      <a:ln>
                        <a:noFill/>
                      </a:ln>
                      <a:effectLst/>
                      <a:extLst>
                        <a:ext uri="{909E8E84-426E-40DD-AFC4-6F175D3DCCD1}">
                          <a14:hiddenFill xmlns:a14="http://schemas.microsoft.com/office/drawing/2010/main">
                            <a:solidFill>
                              <a:srgbClr val="000066">
                                <a:alpha val="52000"/>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3782" name="Object 6"/>
          <p:cNvGraphicFramePr>
            <a:graphicFrameLocks noChangeAspect="1"/>
          </p:cNvGraphicFramePr>
          <p:nvPr/>
        </p:nvGraphicFramePr>
        <p:xfrm>
          <a:off x="500034" y="4786322"/>
          <a:ext cx="8159906" cy="1000132"/>
        </p:xfrm>
        <a:graphic>
          <a:graphicData uri="http://schemas.openxmlformats.org/presentationml/2006/ole">
            <mc:AlternateContent xmlns:mc="http://schemas.openxmlformats.org/markup-compatibility/2006">
              <mc:Choice xmlns:v="urn:schemas-microsoft-com:vml" Requires="v">
                <p:oleObj name="公式" r:id="rId4" imgW="3759120" imgH="457200" progId="Equation.3">
                  <p:embed/>
                </p:oleObj>
              </mc:Choice>
              <mc:Fallback>
                <p:oleObj name="公式" r:id="rId4" imgW="3759120" imgH="457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4786322"/>
                        <a:ext cx="8159906" cy="1000132"/>
                      </a:xfrm>
                      <a:prstGeom prst="rect">
                        <a:avLst/>
                      </a:prstGeom>
                      <a:noFill/>
                      <a:ln>
                        <a:noFill/>
                      </a:ln>
                      <a:effectLst/>
                      <a:extLst>
                        <a:ext uri="{909E8E84-426E-40DD-AFC4-6F175D3DCCD1}">
                          <a14:hiddenFill xmlns:a14="http://schemas.microsoft.com/office/drawing/2010/main">
                            <a:solidFill>
                              <a:srgbClr val="000066">
                                <a:alpha val="52000"/>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defTabSz="762000">
              <a:buNone/>
            </a:pPr>
            <a:r>
              <a:rPr lang="en-US" altLang="zh-CN" dirty="0"/>
              <a:t>2) </a:t>
            </a:r>
            <a:r>
              <a:rPr lang="zh-CN" altLang="en-US" dirty="0"/>
              <a:t>线性分组码的生成矩阵</a:t>
            </a:r>
          </a:p>
          <a:p>
            <a:pPr defTabSz="762000"/>
            <a:r>
              <a:rPr lang="zh-CN" altLang="en-US" sz="2000" dirty="0"/>
              <a:t> </a:t>
            </a:r>
            <a:r>
              <a:rPr lang="zh-CN" altLang="en-US" sz="2000" u="sng" dirty="0"/>
              <a:t>线性</a:t>
            </a:r>
            <a:r>
              <a:rPr lang="zh-CN" altLang="en-US" sz="2000" u="sng" dirty="0">
                <a:solidFill>
                  <a:srgbClr val="FF0000"/>
                </a:solidFill>
              </a:rPr>
              <a:t>系统</a:t>
            </a:r>
            <a:r>
              <a:rPr lang="zh-CN" altLang="en-US" sz="2000" u="sng" dirty="0"/>
              <a:t>分组码</a:t>
            </a:r>
          </a:p>
          <a:p>
            <a:pPr marL="352425" lvl="1" defTabSz="762000"/>
            <a:r>
              <a:rPr lang="zh-CN" altLang="en-US" sz="2000" dirty="0">
                <a:solidFill>
                  <a:srgbClr val="0000CC"/>
                </a:solidFill>
              </a:rPr>
              <a:t> </a:t>
            </a:r>
            <a:r>
              <a:rPr lang="zh-CN" altLang="en-US" sz="2000" u="sng" dirty="0">
                <a:solidFill>
                  <a:srgbClr val="0000CC"/>
                </a:solidFill>
              </a:rPr>
              <a:t>线性系统分组码定义</a:t>
            </a:r>
            <a:r>
              <a:rPr lang="zh-CN" altLang="en-US" sz="2000" dirty="0">
                <a:solidFill>
                  <a:srgbClr val="0000CC"/>
                </a:solidFill>
              </a:rPr>
              <a:t>：</a:t>
            </a:r>
            <a:r>
              <a:rPr lang="zh-CN" altLang="en-US" sz="2000" dirty="0"/>
              <a:t>用标准生成矩阵 </a:t>
            </a:r>
            <a:r>
              <a:rPr lang="en-US" altLang="zh-CN" sz="2000" i="1" dirty="0" err="1">
                <a:latin typeface="Arial Black" pitchFamily="34" charset="0"/>
              </a:rPr>
              <a:t>G</a:t>
            </a:r>
            <a:r>
              <a:rPr lang="en-US" altLang="zh-CN" sz="2000" i="1" baseline="-25000" dirty="0" err="1"/>
              <a:t>k</a:t>
            </a:r>
            <a:r>
              <a:rPr lang="en-US" altLang="zh-CN" sz="2000" baseline="-25000" dirty="0" err="1"/>
              <a:t>×</a:t>
            </a:r>
            <a:r>
              <a:rPr lang="en-US" altLang="zh-CN" sz="2000" i="1" baseline="-25000" dirty="0" err="1"/>
              <a:t>n</a:t>
            </a:r>
            <a:r>
              <a:rPr lang="en-US" altLang="zh-CN" sz="2000" i="1" dirty="0">
                <a:latin typeface="Arial Black" pitchFamily="34" charset="0"/>
              </a:rPr>
              <a:t> </a:t>
            </a:r>
            <a:r>
              <a:rPr lang="zh-CN" altLang="en-US" sz="2000" dirty="0"/>
              <a:t>编成的码字，前面 </a:t>
            </a:r>
            <a:r>
              <a:rPr lang="en-US" altLang="zh-CN" sz="2000" i="1" dirty="0"/>
              <a:t>k </a:t>
            </a:r>
            <a:r>
              <a:rPr lang="zh-CN" altLang="en-US" sz="2000" dirty="0"/>
              <a:t>位为信息位，后面 </a:t>
            </a:r>
            <a:r>
              <a:rPr lang="en-US" altLang="zh-CN" sz="2000" i="1" dirty="0"/>
              <a:t>r</a:t>
            </a:r>
            <a:r>
              <a:rPr lang="en-US" altLang="zh-CN" sz="2000" dirty="0"/>
              <a:t>=</a:t>
            </a:r>
            <a:r>
              <a:rPr lang="en-US" altLang="zh-CN" sz="2000" i="1" dirty="0"/>
              <a:t>n</a:t>
            </a:r>
            <a:r>
              <a:rPr lang="zh-CN" altLang="en-US" sz="2000" dirty="0"/>
              <a:t>－</a:t>
            </a:r>
            <a:r>
              <a:rPr lang="en-US" altLang="zh-CN" sz="2000" i="1" dirty="0"/>
              <a:t>k </a:t>
            </a:r>
            <a:r>
              <a:rPr lang="zh-CN" altLang="en-US" sz="2000" dirty="0"/>
              <a:t>位为校验位，这种信息位在前校验位在后的线性分组码称为线性系统分组码。</a:t>
            </a:r>
          </a:p>
          <a:p>
            <a:pPr defTabSz="762000"/>
            <a:endParaRPr lang="zh-CN" altLang="en-US" sz="2000" dirty="0"/>
          </a:p>
          <a:p>
            <a:pPr defTabSz="762000"/>
            <a:endParaRPr lang="zh-CN" altLang="en-US" sz="2000" dirty="0"/>
          </a:p>
          <a:p>
            <a:pPr defTabSz="762000"/>
            <a:endParaRPr lang="zh-CN" altLang="en-US" sz="2000" dirty="0"/>
          </a:p>
          <a:p>
            <a:pPr defTabSz="762000"/>
            <a:endParaRPr lang="zh-CN" altLang="en-US" sz="1000" dirty="0"/>
          </a:p>
          <a:p>
            <a:pPr marL="352425" lvl="1" defTabSz="762000"/>
            <a:r>
              <a:rPr lang="zh-CN" altLang="en-US" sz="2000" dirty="0"/>
              <a:t> 当生成矩阵 </a:t>
            </a:r>
            <a:r>
              <a:rPr lang="en-US" altLang="zh-CN" sz="2000" i="1" dirty="0">
                <a:latin typeface="Arial Black" pitchFamily="34" charset="0"/>
              </a:rPr>
              <a:t>G </a:t>
            </a:r>
            <a:r>
              <a:rPr lang="zh-CN" altLang="en-US" sz="2000" dirty="0"/>
              <a:t>确定之后，</a:t>
            </a:r>
            <a:r>
              <a:rPr lang="en-US" altLang="zh-CN" sz="2000" dirty="0"/>
              <a:t>(</a:t>
            </a:r>
            <a:r>
              <a:rPr lang="en-US" altLang="zh-CN" sz="2000" i="1" dirty="0" err="1"/>
              <a:t>n</a:t>
            </a:r>
            <a:r>
              <a:rPr lang="en-US" altLang="zh-CN" sz="2000" dirty="0" err="1"/>
              <a:t>,</a:t>
            </a:r>
            <a:r>
              <a:rPr lang="en-US" altLang="zh-CN" sz="2000" i="1" dirty="0" err="1"/>
              <a:t>k</a:t>
            </a:r>
            <a:r>
              <a:rPr lang="en-US" altLang="zh-CN" sz="2000" dirty="0"/>
              <a:t>) </a:t>
            </a:r>
            <a:r>
              <a:rPr lang="zh-CN" altLang="en-US" sz="2000" dirty="0"/>
              <a:t>线性码也就完全被确定了，只要找到码的生成矩阵，编码问题也同样被解决了。</a:t>
            </a:r>
          </a:p>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graphicFrame>
        <p:nvGraphicFramePr>
          <p:cNvPr id="4" name="Object 4"/>
          <p:cNvGraphicFramePr>
            <a:graphicFrameLocks noChangeAspect="1"/>
          </p:cNvGraphicFramePr>
          <p:nvPr/>
        </p:nvGraphicFramePr>
        <p:xfrm>
          <a:off x="2714611" y="3714752"/>
          <a:ext cx="3269535" cy="1143008"/>
        </p:xfrm>
        <a:graphic>
          <a:graphicData uri="http://schemas.openxmlformats.org/presentationml/2006/ole">
            <mc:AlternateContent xmlns:mc="http://schemas.openxmlformats.org/markup-compatibility/2006">
              <mc:Choice xmlns:v="urn:schemas-microsoft-com:vml" Requires="v">
                <p:oleObj name="Visio" r:id="rId2" imgW="2554707" imgH="823671" progId="Visio.Drawing.11">
                  <p:embed/>
                </p:oleObj>
              </mc:Choice>
              <mc:Fallback>
                <p:oleObj name="Visio" r:id="rId2" imgW="2554707" imgH="823671"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11" y="3714752"/>
                        <a:ext cx="3269535" cy="114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55600" indent="-355600" defTabSz="762000">
              <a:buNone/>
            </a:pPr>
            <a:r>
              <a:rPr lang="en-US" altLang="zh-CN" dirty="0"/>
              <a:t>2) </a:t>
            </a:r>
            <a:r>
              <a:rPr lang="zh-CN" altLang="en-US" dirty="0"/>
              <a:t>线性分组码的生成矩阵</a:t>
            </a:r>
          </a:p>
          <a:p>
            <a:pPr marL="355600" indent="-355600" defTabSz="762000"/>
            <a:r>
              <a:rPr lang="zh-CN" altLang="en-US" sz="2800" u="sng" dirty="0">
                <a:solidFill>
                  <a:srgbClr val="0000CC"/>
                </a:solidFill>
              </a:rPr>
              <a:t>举例</a:t>
            </a:r>
            <a:r>
              <a:rPr lang="zh-CN" altLang="en-US" sz="2800" dirty="0">
                <a:solidFill>
                  <a:srgbClr val="0000CC"/>
                </a:solidFill>
              </a:rPr>
              <a:t>：</a:t>
            </a:r>
            <a:r>
              <a:rPr lang="en-US" altLang="zh-CN" sz="2800" dirty="0"/>
              <a:t>(7,4) </a:t>
            </a:r>
            <a:r>
              <a:rPr lang="zh-CN" altLang="en-US" sz="2800" dirty="0"/>
              <a:t>线性码的生成矩阵为：</a:t>
            </a:r>
          </a:p>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graphicFrame>
        <p:nvGraphicFramePr>
          <p:cNvPr id="4" name="Object 4"/>
          <p:cNvGraphicFramePr>
            <a:graphicFrameLocks noChangeAspect="1"/>
          </p:cNvGraphicFramePr>
          <p:nvPr/>
        </p:nvGraphicFramePr>
        <p:xfrm>
          <a:off x="395536" y="2693988"/>
          <a:ext cx="8208912" cy="2752725"/>
        </p:xfrm>
        <a:graphic>
          <a:graphicData uri="http://schemas.openxmlformats.org/presentationml/2006/ole">
            <mc:AlternateContent xmlns:mc="http://schemas.openxmlformats.org/markup-compatibility/2006">
              <mc:Choice xmlns:v="urn:schemas-microsoft-com:vml" Requires="v">
                <p:oleObj name="公式" r:id="rId2" imgW="3390840" imgH="1193760" progId="Equation.3">
                  <p:embed/>
                </p:oleObj>
              </mc:Choice>
              <mc:Fallback>
                <p:oleObj name="公式" r:id="rId2" imgW="3390840" imgH="119376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93988"/>
                        <a:ext cx="8208912"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55600" indent="-355600" defTabSz="762000">
              <a:buNone/>
              <a:defRPr/>
            </a:pPr>
            <a:r>
              <a:rPr lang="en-US" altLang="zh-CN" sz="2400" dirty="0"/>
              <a:t>3) </a:t>
            </a:r>
            <a:r>
              <a:rPr lang="zh-CN" altLang="en-US" sz="2400" dirty="0"/>
              <a:t>生成矩阵与一致监督矩阵的关系</a:t>
            </a:r>
          </a:p>
          <a:p>
            <a:pPr marL="355600" indent="-355600" defTabSz="762000">
              <a:defRPr/>
            </a:pPr>
            <a:r>
              <a:rPr lang="zh-CN" altLang="en-US" sz="2400" dirty="0"/>
              <a:t>由于生成矩阵 </a:t>
            </a:r>
            <a:r>
              <a:rPr lang="en-US" altLang="zh-CN" sz="2400" i="1" dirty="0">
                <a:latin typeface="Arial Black" pitchFamily="34" charset="0"/>
              </a:rPr>
              <a:t>G </a:t>
            </a:r>
            <a:r>
              <a:rPr lang="zh-CN" altLang="en-US" sz="2400" dirty="0"/>
              <a:t>的每一行都是一个码字，所以 </a:t>
            </a:r>
            <a:r>
              <a:rPr lang="en-US" altLang="zh-CN" sz="2400" i="1" dirty="0">
                <a:latin typeface="Arial Black" pitchFamily="34" charset="0"/>
              </a:rPr>
              <a:t>G </a:t>
            </a:r>
            <a:r>
              <a:rPr lang="zh-CN" altLang="en-US" sz="2400" dirty="0"/>
              <a:t>的每行都满足：</a:t>
            </a:r>
            <a:r>
              <a:rPr lang="en-US" altLang="zh-CN" sz="2400" i="1" dirty="0" err="1">
                <a:latin typeface="Arial Black" pitchFamily="34" charset="0"/>
              </a:rPr>
              <a:t>H</a:t>
            </a:r>
            <a:r>
              <a:rPr lang="en-US" altLang="zh-CN" sz="2400" i="1" baseline="-25000" dirty="0" err="1"/>
              <a:t>r</a:t>
            </a:r>
            <a:r>
              <a:rPr lang="en-US" altLang="zh-CN" sz="2400" baseline="-25000" dirty="0" err="1"/>
              <a:t>×</a:t>
            </a:r>
            <a:r>
              <a:rPr lang="en-US" altLang="zh-CN" sz="2400" i="1" baseline="-25000" dirty="0" err="1"/>
              <a:t>n</a:t>
            </a:r>
            <a:r>
              <a:rPr lang="en-US" altLang="zh-CN" sz="2400" dirty="0"/>
              <a:t>(</a:t>
            </a:r>
            <a:r>
              <a:rPr lang="en-US" altLang="zh-CN" sz="2400" i="1" dirty="0">
                <a:latin typeface="Arial Black" pitchFamily="34" charset="0"/>
              </a:rPr>
              <a:t>C</a:t>
            </a:r>
            <a:r>
              <a:rPr lang="en-US" altLang="zh-CN" sz="2400" baseline="-25000" dirty="0"/>
              <a:t>1×</a:t>
            </a:r>
            <a:r>
              <a:rPr lang="en-US" altLang="zh-CN" sz="2400" i="1" baseline="-25000" dirty="0"/>
              <a:t>n</a:t>
            </a:r>
            <a:r>
              <a:rPr lang="en-US" altLang="zh-CN" sz="2400" dirty="0"/>
              <a:t>)</a:t>
            </a:r>
            <a:r>
              <a:rPr lang="en-US" altLang="zh-CN" sz="2400" i="1" baseline="30000" dirty="0"/>
              <a:t>T</a:t>
            </a:r>
            <a:r>
              <a:rPr lang="en-US" altLang="zh-CN" sz="2400" dirty="0"/>
              <a:t>=(</a:t>
            </a:r>
            <a:r>
              <a:rPr lang="en-US" altLang="zh-CN" sz="2400" dirty="0">
                <a:latin typeface="Arial Black" pitchFamily="34" charset="0"/>
              </a:rPr>
              <a:t>0</a:t>
            </a:r>
            <a:r>
              <a:rPr lang="en-US" altLang="zh-CN" sz="2400" baseline="-25000" dirty="0"/>
              <a:t>1×</a:t>
            </a:r>
            <a:r>
              <a:rPr lang="en-US" altLang="zh-CN" sz="2400" i="1" baseline="-25000" dirty="0"/>
              <a:t>r</a:t>
            </a:r>
            <a:r>
              <a:rPr lang="en-US" altLang="zh-CN" sz="2400" dirty="0"/>
              <a:t>)</a:t>
            </a:r>
            <a:r>
              <a:rPr lang="en-US" altLang="zh-CN" sz="2400" i="1" baseline="30000" dirty="0"/>
              <a:t>T</a:t>
            </a:r>
            <a:r>
              <a:rPr lang="zh-CN" altLang="en-US" sz="2400" dirty="0"/>
              <a:t>，则有：  </a:t>
            </a:r>
            <a:r>
              <a:rPr lang="en-US" altLang="zh-CN" sz="2400" i="1" dirty="0" err="1">
                <a:latin typeface="Arial Black" pitchFamily="34" charset="0"/>
              </a:rPr>
              <a:t>H</a:t>
            </a:r>
            <a:r>
              <a:rPr lang="en-US" altLang="zh-CN" sz="2400" i="1" baseline="-25000" dirty="0" err="1"/>
              <a:t>r</a:t>
            </a:r>
            <a:r>
              <a:rPr lang="en-US" altLang="zh-CN" sz="2400" baseline="-25000" dirty="0" err="1"/>
              <a:t>×</a:t>
            </a:r>
            <a:r>
              <a:rPr lang="en-US" altLang="zh-CN" sz="2400" i="1" baseline="-25000" dirty="0" err="1"/>
              <a:t>n</a:t>
            </a:r>
            <a:r>
              <a:rPr lang="en-US" altLang="zh-CN" sz="2400" dirty="0"/>
              <a:t>(</a:t>
            </a:r>
            <a:r>
              <a:rPr lang="en-US" altLang="zh-CN" sz="2400" i="1" dirty="0" err="1">
                <a:latin typeface="Arial Black" pitchFamily="34" charset="0"/>
              </a:rPr>
              <a:t>G</a:t>
            </a:r>
            <a:r>
              <a:rPr lang="en-US" altLang="zh-CN" sz="2400" i="1" baseline="-25000" dirty="0" err="1"/>
              <a:t>k</a:t>
            </a:r>
            <a:r>
              <a:rPr lang="en-US" altLang="zh-CN" sz="2400" baseline="-25000" dirty="0" err="1"/>
              <a:t>×</a:t>
            </a:r>
            <a:r>
              <a:rPr lang="en-US" altLang="zh-CN" sz="2400" i="1" baseline="-25000" dirty="0" err="1"/>
              <a:t>n</a:t>
            </a:r>
            <a:r>
              <a:rPr lang="en-US" altLang="zh-CN" sz="2400" dirty="0"/>
              <a:t>)</a:t>
            </a:r>
            <a:r>
              <a:rPr lang="en-US" altLang="zh-CN" sz="2400" i="1" baseline="30000" dirty="0"/>
              <a:t>T</a:t>
            </a:r>
            <a:r>
              <a:rPr lang="en-US" altLang="zh-CN" sz="2400" dirty="0"/>
              <a:t>=(</a:t>
            </a:r>
            <a:r>
              <a:rPr lang="en-US" altLang="zh-CN" sz="2400" dirty="0">
                <a:latin typeface="Arial Black" pitchFamily="34" charset="0"/>
              </a:rPr>
              <a:t>0</a:t>
            </a:r>
            <a:r>
              <a:rPr lang="en-US" altLang="zh-CN" sz="2400" i="1" baseline="-25000" dirty="0"/>
              <a:t>k</a:t>
            </a:r>
            <a:r>
              <a:rPr lang="en-US" altLang="zh-CN" sz="2400" baseline="-25000" dirty="0"/>
              <a:t>×</a:t>
            </a:r>
            <a:r>
              <a:rPr lang="en-US" altLang="zh-CN" sz="2400" i="1" baseline="-25000" dirty="0"/>
              <a:t>r</a:t>
            </a:r>
            <a:r>
              <a:rPr lang="en-US" altLang="zh-CN" sz="2400" dirty="0"/>
              <a:t>)</a:t>
            </a:r>
            <a:r>
              <a:rPr lang="en-US" altLang="zh-CN" sz="2400" i="1" baseline="30000" dirty="0"/>
              <a:t>T</a:t>
            </a:r>
            <a:r>
              <a:rPr lang="en-US" altLang="zh-CN" sz="2400" i="1" baseline="-25000" dirty="0"/>
              <a:t>    </a:t>
            </a:r>
            <a:r>
              <a:rPr lang="en-US" altLang="zh-CN" sz="2400" i="1" baseline="30000" dirty="0"/>
              <a:t> </a:t>
            </a:r>
            <a:r>
              <a:rPr lang="zh-CN" altLang="en-US" sz="2400" dirty="0">
                <a:latin typeface="Arial Black" pitchFamily="34" charset="0"/>
              </a:rPr>
              <a:t>或    </a:t>
            </a:r>
            <a:r>
              <a:rPr lang="en-US" altLang="zh-CN" sz="2400" i="1" dirty="0" err="1">
                <a:latin typeface="Arial Black" pitchFamily="34" charset="0"/>
              </a:rPr>
              <a:t>G</a:t>
            </a:r>
            <a:r>
              <a:rPr lang="en-US" altLang="zh-CN" sz="2400" i="1" baseline="-25000" dirty="0" err="1"/>
              <a:t>k</a:t>
            </a:r>
            <a:r>
              <a:rPr lang="en-US" altLang="zh-CN" sz="2400" baseline="-25000" dirty="0" err="1"/>
              <a:t>×</a:t>
            </a:r>
            <a:r>
              <a:rPr lang="en-US" altLang="zh-CN" sz="2400" i="1" baseline="-25000" dirty="0" err="1"/>
              <a:t>n</a:t>
            </a:r>
            <a:r>
              <a:rPr lang="en-US" altLang="zh-CN" sz="2400" dirty="0"/>
              <a:t>(</a:t>
            </a:r>
            <a:r>
              <a:rPr lang="en-US" altLang="zh-CN" sz="2400" i="1" dirty="0" err="1">
                <a:latin typeface="Arial Black" pitchFamily="34" charset="0"/>
              </a:rPr>
              <a:t>H</a:t>
            </a:r>
            <a:r>
              <a:rPr lang="en-US" altLang="zh-CN" sz="2400" i="1" baseline="-25000" dirty="0" err="1"/>
              <a:t>r</a:t>
            </a:r>
            <a:r>
              <a:rPr lang="en-US" altLang="zh-CN" sz="2400" baseline="-25000" dirty="0" err="1"/>
              <a:t>×</a:t>
            </a:r>
            <a:r>
              <a:rPr lang="en-US" altLang="zh-CN" sz="2400" i="1" baseline="-25000" dirty="0" err="1"/>
              <a:t>n</a:t>
            </a:r>
            <a:r>
              <a:rPr lang="en-US" altLang="zh-CN" sz="2400" dirty="0"/>
              <a:t>)</a:t>
            </a:r>
            <a:r>
              <a:rPr lang="en-US" altLang="zh-CN" sz="2400" i="1" baseline="30000" dirty="0"/>
              <a:t>T</a:t>
            </a:r>
            <a:r>
              <a:rPr lang="en-US" altLang="zh-CN" sz="2400" dirty="0"/>
              <a:t>=</a:t>
            </a:r>
            <a:r>
              <a:rPr lang="en-US" altLang="zh-CN" sz="2400" dirty="0">
                <a:latin typeface="Arial Black" pitchFamily="34" charset="0"/>
              </a:rPr>
              <a:t>0</a:t>
            </a:r>
            <a:r>
              <a:rPr lang="en-US" altLang="zh-CN" sz="2400" i="1" baseline="-25000" dirty="0"/>
              <a:t>k×r</a:t>
            </a:r>
          </a:p>
          <a:p>
            <a:pPr marL="355600" indent="-355600" algn="ctr" defTabSz="762000">
              <a:buNone/>
              <a:defRPr/>
            </a:pPr>
            <a:endParaRPr lang="en-US" altLang="zh-CN" sz="2400" dirty="0"/>
          </a:p>
          <a:p>
            <a:pPr marL="355600" indent="-355600" defTabSz="762000">
              <a:defRPr/>
            </a:pPr>
            <a:endParaRPr lang="en-US" altLang="zh-CN" sz="2300" u="sng" dirty="0">
              <a:solidFill>
                <a:srgbClr val="FF0000"/>
              </a:solidFill>
              <a:effectLst>
                <a:outerShdw blurRad="38100" dist="38100" dir="2700000" algn="tl">
                  <a:srgbClr val="C0C0C0"/>
                </a:outerShdw>
              </a:effectLst>
            </a:endParaRPr>
          </a:p>
          <a:p>
            <a:pPr marL="355600" indent="-355600" defTabSz="762000">
              <a:defRPr/>
            </a:pPr>
            <a:r>
              <a:rPr lang="zh-CN" altLang="en-US" sz="2300" u="sng" dirty="0">
                <a:solidFill>
                  <a:srgbClr val="FF0000"/>
                </a:solidFill>
                <a:effectLst>
                  <a:outerShdw blurRad="38100" dist="38100" dir="2700000" algn="tl">
                    <a:srgbClr val="C0C0C0"/>
                  </a:outerShdw>
                </a:effectLst>
              </a:rPr>
              <a:t>线性系统码的监督矩阵 </a:t>
            </a:r>
            <a:r>
              <a:rPr lang="en-US" altLang="zh-CN" sz="2300" i="1" u="sng" dirty="0">
                <a:solidFill>
                  <a:srgbClr val="FF0000"/>
                </a:solidFill>
                <a:effectLst>
                  <a:outerShdw blurRad="38100" dist="38100" dir="2700000" algn="tl">
                    <a:srgbClr val="C0C0C0"/>
                  </a:outerShdw>
                </a:effectLst>
                <a:latin typeface="Arial Black" pitchFamily="34" charset="0"/>
              </a:rPr>
              <a:t>H </a:t>
            </a:r>
            <a:r>
              <a:rPr lang="zh-CN" altLang="en-US" sz="2300" u="sng" dirty="0">
                <a:solidFill>
                  <a:srgbClr val="FF0000"/>
                </a:solidFill>
                <a:effectLst>
                  <a:outerShdw blurRad="38100" dist="38100" dir="2700000" algn="tl">
                    <a:srgbClr val="C0C0C0"/>
                  </a:outerShdw>
                </a:effectLst>
              </a:rPr>
              <a:t>和生成矩阵 </a:t>
            </a:r>
            <a:r>
              <a:rPr lang="en-US" altLang="zh-CN" sz="2300" i="1" u="sng" dirty="0">
                <a:solidFill>
                  <a:srgbClr val="FF0000"/>
                </a:solidFill>
                <a:effectLst>
                  <a:outerShdw blurRad="38100" dist="38100" dir="2700000" algn="tl">
                    <a:srgbClr val="C0C0C0"/>
                  </a:outerShdw>
                </a:effectLst>
                <a:latin typeface="Arial Black" pitchFamily="34" charset="0"/>
              </a:rPr>
              <a:t>G </a:t>
            </a:r>
            <a:r>
              <a:rPr lang="zh-CN" altLang="en-US" sz="2300" u="sng" dirty="0">
                <a:solidFill>
                  <a:srgbClr val="FF0000"/>
                </a:solidFill>
                <a:effectLst>
                  <a:outerShdw blurRad="38100" dist="38100" dir="2700000" algn="tl">
                    <a:srgbClr val="C0C0C0"/>
                  </a:outerShdw>
                </a:effectLst>
              </a:rPr>
              <a:t>之间可以直接互换</a:t>
            </a:r>
            <a:r>
              <a:rPr lang="zh-CN" altLang="en-US" sz="2300" dirty="0">
                <a:solidFill>
                  <a:srgbClr val="FF0000"/>
                </a:solidFill>
              </a:rPr>
              <a:t>。</a:t>
            </a:r>
          </a:p>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graphicFrame>
        <p:nvGraphicFramePr>
          <p:cNvPr id="13314" name="Object 7"/>
          <p:cNvGraphicFramePr>
            <a:graphicFrameLocks noChangeAspect="1"/>
          </p:cNvGraphicFramePr>
          <p:nvPr/>
        </p:nvGraphicFramePr>
        <p:xfrm>
          <a:off x="1142976" y="4695840"/>
          <a:ext cx="7112000" cy="804862"/>
        </p:xfrm>
        <a:graphic>
          <a:graphicData uri="http://schemas.openxmlformats.org/presentationml/2006/ole">
            <mc:AlternateContent xmlns:mc="http://schemas.openxmlformats.org/markup-compatibility/2006">
              <mc:Choice xmlns:v="urn:schemas-microsoft-com:vml" Requires="v">
                <p:oleObj name="公式" r:id="rId2" imgW="4622760" imgH="482400" progId="Equation.3">
                  <p:embed/>
                </p:oleObj>
              </mc:Choice>
              <mc:Fallback>
                <p:oleObj name="公式" r:id="rId2" imgW="4622760" imgH="4824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76" y="4695840"/>
                        <a:ext cx="7112000" cy="80486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3315" name="Object 8"/>
          <p:cNvGraphicFramePr>
            <a:graphicFrameLocks noChangeAspect="1"/>
          </p:cNvGraphicFramePr>
          <p:nvPr/>
        </p:nvGraphicFramePr>
        <p:xfrm>
          <a:off x="1246262" y="5334024"/>
          <a:ext cx="2254250" cy="858838"/>
        </p:xfrm>
        <a:graphic>
          <a:graphicData uri="http://schemas.openxmlformats.org/presentationml/2006/ole">
            <mc:AlternateContent xmlns:mc="http://schemas.openxmlformats.org/markup-compatibility/2006">
              <mc:Choice xmlns:v="urn:schemas-microsoft-com:vml" Requires="v">
                <p:oleObj name="公式" r:id="rId4" imgW="1409400" imgH="495000" progId="Equation.3">
                  <p:embed/>
                </p:oleObj>
              </mc:Choice>
              <mc:Fallback>
                <p:oleObj name="公式" r:id="rId4" imgW="1409400" imgH="4950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262" y="5334024"/>
                        <a:ext cx="2254250" cy="85883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13316" name="Object 9"/>
          <p:cNvGraphicFramePr>
            <a:graphicFrameLocks noChangeAspect="1"/>
          </p:cNvGraphicFramePr>
          <p:nvPr/>
        </p:nvGraphicFramePr>
        <p:xfrm>
          <a:off x="4560962" y="5426099"/>
          <a:ext cx="3068637" cy="811213"/>
        </p:xfrm>
        <a:graphic>
          <a:graphicData uri="http://schemas.openxmlformats.org/presentationml/2006/ole">
            <mc:AlternateContent xmlns:mc="http://schemas.openxmlformats.org/markup-compatibility/2006">
              <mc:Choice xmlns:v="urn:schemas-microsoft-com:vml" Requires="v">
                <p:oleObj name="公式" r:id="rId6" imgW="1981080" imgH="482400" progId="Equation.3">
                  <p:embed/>
                </p:oleObj>
              </mc:Choice>
              <mc:Fallback>
                <p:oleObj name="公式" r:id="rId6" imgW="1981080" imgH="4824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962" y="5426099"/>
                        <a:ext cx="3068637" cy="811213"/>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000000"/>
                            </a:solidFill>
                          </a14:hiddenFill>
                        </a:ext>
                      </a:extLst>
                    </p:spPr>
                  </p:pic>
                </p:oleObj>
              </mc:Fallback>
            </mc:AlternateContent>
          </a:graphicData>
        </a:graphic>
      </p:graphicFrame>
      <p:graphicFrame>
        <p:nvGraphicFramePr>
          <p:cNvPr id="13317" name="Object 6"/>
          <p:cNvGraphicFramePr>
            <a:graphicFrameLocks noChangeAspect="1"/>
          </p:cNvGraphicFramePr>
          <p:nvPr/>
        </p:nvGraphicFramePr>
        <p:xfrm>
          <a:off x="1500166" y="3500438"/>
          <a:ext cx="3656013" cy="388937"/>
        </p:xfrm>
        <a:graphic>
          <a:graphicData uri="http://schemas.openxmlformats.org/presentationml/2006/ole">
            <mc:AlternateContent xmlns:mc="http://schemas.openxmlformats.org/markup-compatibility/2006">
              <mc:Choice xmlns:v="urn:schemas-microsoft-com:vml" Requires="v">
                <p:oleObj name="公式" r:id="rId8" imgW="2323800" imgH="228600" progId="Equation.3">
                  <p:embed/>
                </p:oleObj>
              </mc:Choice>
              <mc:Fallback>
                <p:oleObj name="公式" r:id="rId8" imgW="2323800" imgH="2286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0166" y="3500438"/>
                        <a:ext cx="3656013" cy="388937"/>
                      </a:xfrm>
                      <a:prstGeom prst="rect">
                        <a:avLst/>
                      </a:prstGeom>
                      <a:solidFill>
                        <a:srgbClr val="FFEFEF"/>
                      </a:solidFill>
                      <a:ln>
                        <a:noFill/>
                      </a:ln>
                      <a:extLs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55600" indent="-355600" defTabSz="762000">
              <a:buNone/>
            </a:pPr>
            <a:r>
              <a:rPr lang="en-US" altLang="zh-CN" dirty="0"/>
              <a:t>3) </a:t>
            </a:r>
            <a:r>
              <a:rPr lang="zh-CN" altLang="en-US" dirty="0"/>
              <a:t>生成矩阵与一致监督矩阵的关系</a:t>
            </a:r>
          </a:p>
          <a:p>
            <a:pPr marL="355600" indent="-355600" defTabSz="762000"/>
            <a:r>
              <a:rPr lang="zh-CN" altLang="en-US" sz="2800" u="sng" dirty="0">
                <a:solidFill>
                  <a:srgbClr val="0000CC"/>
                </a:solidFill>
              </a:rPr>
              <a:t>举例</a:t>
            </a:r>
            <a:r>
              <a:rPr lang="zh-CN" altLang="en-US" sz="2800" dirty="0">
                <a:solidFill>
                  <a:srgbClr val="0000CC"/>
                </a:solidFill>
              </a:rPr>
              <a:t>：</a:t>
            </a:r>
          </a:p>
          <a:p>
            <a:pPr marL="355600" indent="-355600" defTabSz="762000">
              <a:buNone/>
            </a:pPr>
            <a:r>
              <a:rPr lang="zh-CN" altLang="en-US" sz="2800" dirty="0"/>
              <a:t>     已知 </a:t>
            </a:r>
            <a:r>
              <a:rPr lang="en-US" altLang="zh-CN" sz="2800" dirty="0"/>
              <a:t>(7,4) </a:t>
            </a:r>
            <a:r>
              <a:rPr lang="zh-CN" altLang="en-US" sz="2800" dirty="0"/>
              <a:t>线性系统码的监督矩阵为：</a:t>
            </a:r>
            <a:endParaRPr lang="zh-CN" altLang="en-US" sz="2800" dirty="0">
              <a:solidFill>
                <a:srgbClr val="FF0000"/>
              </a:solidFill>
            </a:endParaRPr>
          </a:p>
          <a:p>
            <a:endParaRPr lang="zh-CN" altLang="en-US" dirty="0"/>
          </a:p>
        </p:txBody>
      </p:sp>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graphicFrame>
        <p:nvGraphicFramePr>
          <p:cNvPr id="4" name="Object 6"/>
          <p:cNvGraphicFramePr>
            <a:graphicFrameLocks noChangeAspect="1"/>
          </p:cNvGraphicFramePr>
          <p:nvPr/>
        </p:nvGraphicFramePr>
        <p:xfrm>
          <a:off x="1602953" y="3140095"/>
          <a:ext cx="5287962" cy="3146425"/>
        </p:xfrm>
        <a:graphic>
          <a:graphicData uri="http://schemas.openxmlformats.org/presentationml/2006/ole">
            <mc:AlternateContent xmlns:mc="http://schemas.openxmlformats.org/markup-compatibility/2006">
              <mc:Choice xmlns:v="urn:schemas-microsoft-com:vml" Requires="v">
                <p:oleObj name="公式" r:id="rId2" imgW="3111480" imgH="1866600" progId="Equation.3">
                  <p:embed/>
                </p:oleObj>
              </mc:Choice>
              <mc:Fallback>
                <p:oleObj name="公式" r:id="rId2" imgW="3111480" imgH="18666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953" y="3140095"/>
                        <a:ext cx="5287962"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AutoShape 9"/>
          <p:cNvSpPr>
            <a:spLocks noChangeArrowheads="1"/>
          </p:cNvSpPr>
          <p:nvPr/>
        </p:nvSpPr>
        <p:spPr bwMode="auto">
          <a:xfrm>
            <a:off x="7308552" y="4725144"/>
            <a:ext cx="503808" cy="465138"/>
          </a:xfrm>
          <a:prstGeom prst="wedgeRoundRectCallout">
            <a:avLst>
              <a:gd name="adj1" fmla="val -133248"/>
              <a:gd name="adj2" fmla="val 92463"/>
              <a:gd name="adj3" fmla="val 16667"/>
            </a:avLst>
          </a:prstGeom>
          <a:solidFill>
            <a:srgbClr val="FFE1E1"/>
          </a:solidFill>
          <a:ln w="9525" algn="ctr">
            <a:noFill/>
            <a:miter lim="800000"/>
            <a:headEnd/>
            <a:tailEnd/>
          </a:ln>
        </p:spPr>
        <p:txBody>
          <a:bodyPr/>
          <a:lstStyle/>
          <a:p>
            <a:pPr marL="228600" indent="-228600" algn="ctr">
              <a:spcBef>
                <a:spcPct val="20000"/>
              </a:spcBef>
              <a:buClr>
                <a:srgbClr val="CCFFFF"/>
              </a:buClr>
              <a:buSzPct val="35000"/>
              <a:buFont typeface="Wingdings" pitchFamily="2" charset="2"/>
              <a:buNone/>
            </a:pPr>
            <a:r>
              <a:rPr lang="en-US" altLang="zh-CN" sz="2400" i="1" dirty="0">
                <a:solidFill>
                  <a:srgbClr val="000000"/>
                </a:solidFill>
                <a:latin typeface="Arial Black" pitchFamily="34" charset="0"/>
              </a:rPr>
              <a:t>Q</a:t>
            </a:r>
          </a:p>
        </p:txBody>
      </p:sp>
      <p:sp>
        <p:nvSpPr>
          <p:cNvPr id="6" name="AutoShape 10"/>
          <p:cNvSpPr>
            <a:spLocks noChangeArrowheads="1"/>
          </p:cNvSpPr>
          <p:nvPr/>
        </p:nvSpPr>
        <p:spPr bwMode="auto">
          <a:xfrm>
            <a:off x="7452320" y="2963863"/>
            <a:ext cx="600075" cy="465137"/>
          </a:xfrm>
          <a:prstGeom prst="wedgeRoundRectCallout">
            <a:avLst>
              <a:gd name="adj1" fmla="val -141195"/>
              <a:gd name="adj2" fmla="val 89345"/>
              <a:gd name="adj3" fmla="val 16667"/>
            </a:avLst>
          </a:prstGeom>
          <a:solidFill>
            <a:srgbClr val="FFE1E1"/>
          </a:solidFill>
          <a:ln w="9525" algn="ctr">
            <a:noFill/>
            <a:miter lim="800000"/>
            <a:headEnd/>
            <a:tailEnd/>
          </a:ln>
        </p:spPr>
        <p:txBody>
          <a:bodyPr/>
          <a:lstStyle/>
          <a:p>
            <a:pPr marL="228600" indent="-228600" algn="ctr">
              <a:spcBef>
                <a:spcPct val="20000"/>
              </a:spcBef>
              <a:buClr>
                <a:srgbClr val="CCFFFF"/>
              </a:buClr>
              <a:buSzPct val="35000"/>
              <a:buFont typeface="Wingdings" pitchFamily="2" charset="2"/>
              <a:buNone/>
            </a:pPr>
            <a:r>
              <a:rPr lang="en-US" altLang="zh-CN" sz="2400" i="1" dirty="0">
                <a:solidFill>
                  <a:srgbClr val="000000"/>
                </a:solidFill>
                <a:latin typeface="Arial Black" pitchFamily="34" charset="0"/>
              </a:rPr>
              <a:t>Q</a:t>
            </a:r>
            <a:r>
              <a:rPr lang="en-US" altLang="zh-CN" sz="2400" i="1" baseline="30000" dirty="0">
                <a:solidFill>
                  <a:srgbClr val="000000"/>
                </a:solidFill>
                <a:latin typeface="Times New Roman" pitchFamily="18" charset="0"/>
              </a:rPr>
              <a:t>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sp>
        <p:nvSpPr>
          <p:cNvPr id="4" name="Rectangle 4"/>
          <p:cNvSpPr txBox="1">
            <a:spLocks noChangeArrowheads="1"/>
          </p:cNvSpPr>
          <p:nvPr/>
        </p:nvSpPr>
        <p:spPr>
          <a:xfrm>
            <a:off x="611560" y="1701155"/>
            <a:ext cx="7910512" cy="3312021"/>
          </a:xfrm>
          <a:prstGeom prst="rect">
            <a:avLst/>
          </a:prstGeom>
        </p:spPr>
        <p:txBody>
          <a:bodyPr vert="horz">
            <a:normAutofit/>
          </a:bodyPr>
          <a:lstStyle/>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4)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对偶码</a:t>
            </a:r>
            <a:endParaRPr kumimoji="0" lang="zh-CN" altLang="en-US" sz="2700" b="0" i="0" u="sng" strike="noStrike" kern="1200" cap="none" spc="0" normalizeH="0" baseline="0" noProof="0" dirty="0">
              <a:ln>
                <a:noFill/>
              </a:ln>
              <a:solidFill>
                <a:srgbClr val="FFFF00"/>
              </a:solidFill>
              <a:effectLst/>
              <a:uLnTx/>
              <a:uFillTx/>
              <a:latin typeface="+mn-lt"/>
              <a:ea typeface="+mn-ea"/>
              <a:cs typeface="+mn-cs"/>
            </a:endParaRP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200" b="0" i="0" u="none" strike="noStrike" kern="1200" cap="none" spc="0" normalizeH="0" baseline="0" noProof="0" dirty="0">
                <a:ln>
                  <a:noFill/>
                </a:ln>
                <a:solidFill>
                  <a:srgbClr val="0000CC"/>
                </a:solidFill>
                <a:effectLst/>
                <a:uLnTx/>
                <a:uFillTx/>
                <a:latin typeface="+mn-lt"/>
                <a:ea typeface="+mn-ea"/>
                <a:cs typeface="+mn-cs"/>
              </a:rPr>
              <a:t> </a:t>
            </a:r>
            <a:r>
              <a:rPr kumimoji="0" lang="zh-CN" altLang="en-US" sz="2200" b="0" i="0" u="sng" strike="noStrike" kern="1200" cap="none" spc="0" normalizeH="0" baseline="0" noProof="0" dirty="0">
                <a:ln>
                  <a:noFill/>
                </a:ln>
                <a:solidFill>
                  <a:srgbClr val="0000CC"/>
                </a:solidFill>
                <a:effectLst/>
                <a:uLnTx/>
                <a:uFillTx/>
                <a:latin typeface="+mn-lt"/>
                <a:ea typeface="+mn-ea"/>
                <a:cs typeface="+mn-cs"/>
              </a:rPr>
              <a:t>对偶码</a:t>
            </a:r>
            <a:r>
              <a:rPr kumimoji="0" lang="zh-CN" altLang="en-US" sz="22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对一个 </a:t>
            </a:r>
            <a:r>
              <a:rPr kumimoji="0" lang="en-US" altLang="zh-CN" sz="2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200"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sz="2200"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sz="2200" b="0" i="1" u="none" strike="noStrike" kern="1200" cap="none" spc="0" normalizeH="0" baseline="0" noProof="0" dirty="0" err="1">
                <a:ln>
                  <a:noFill/>
                </a:ln>
                <a:solidFill>
                  <a:schemeClr val="tx1"/>
                </a:solidFill>
                <a:effectLst/>
                <a:uLnTx/>
                <a:uFillTx/>
                <a:latin typeface="+mn-lt"/>
                <a:ea typeface="+mn-ea"/>
                <a:cs typeface="+mn-cs"/>
              </a:rPr>
              <a:t>k</a:t>
            </a:r>
            <a:r>
              <a:rPr kumimoji="0" lang="en-US" altLang="zh-CN" sz="2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线性码</a:t>
            </a:r>
            <a:r>
              <a:rPr kumimoji="0" lang="en-US" altLang="zh-CN" sz="2200" b="0" i="1" u="none" strike="noStrike" kern="1200" cap="none" spc="0" normalizeH="0" baseline="0" noProof="0" dirty="0">
                <a:ln>
                  <a:noFill/>
                </a:ln>
                <a:solidFill>
                  <a:srgbClr val="FF0000"/>
                </a:solidFill>
                <a:effectLst/>
                <a:uLnTx/>
                <a:uFillTx/>
                <a:latin typeface="Arial Black" pitchFamily="34" charset="0"/>
                <a:ea typeface="+mn-ea"/>
                <a:cs typeface="+mn-cs"/>
              </a:rPr>
              <a:t>C</a:t>
            </a:r>
            <a:r>
              <a:rPr kumimoji="0" lang="en-US" altLang="zh-CN" sz="2200" b="0" i="0" u="none" strike="noStrike" kern="1200" cap="none" spc="0" normalizeH="0" baseline="-25000" noProof="0" dirty="0">
                <a:ln>
                  <a:noFill/>
                </a:ln>
                <a:solidFill>
                  <a:srgbClr val="FF0000"/>
                </a:solidFill>
                <a:effectLst/>
                <a:uLnTx/>
                <a:uFillTx/>
                <a:latin typeface="+mn-lt"/>
                <a:ea typeface="+mn-ea"/>
                <a:cs typeface="+mn-cs"/>
              </a:rPr>
              <a:t>I</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，由于 </a:t>
            </a:r>
            <a:r>
              <a:rPr kumimoji="0" lang="en-US" altLang="zh-CN" sz="2200" b="0" i="1" u="none" strike="noStrike" kern="1200" cap="none" spc="0" normalizeH="0" baseline="0" noProof="0" dirty="0" err="1">
                <a:ln>
                  <a:noFill/>
                </a:ln>
                <a:solidFill>
                  <a:schemeClr val="tx1"/>
                </a:solidFill>
                <a:effectLst/>
                <a:uLnTx/>
                <a:uFillTx/>
                <a:latin typeface="Arial Black" pitchFamily="34" charset="0"/>
                <a:ea typeface="+mn-ea"/>
                <a:cs typeface="+mn-cs"/>
              </a:rPr>
              <a:t>H</a:t>
            </a:r>
            <a:r>
              <a:rPr kumimoji="0" lang="en-US" altLang="zh-CN" sz="2200" b="0" i="1" u="none" strike="noStrike" kern="1200" cap="none" spc="0" normalizeH="0" baseline="-25000" noProof="0" dirty="0" err="1">
                <a:ln>
                  <a:noFill/>
                </a:ln>
                <a:solidFill>
                  <a:schemeClr val="tx1"/>
                </a:solidFill>
                <a:effectLst/>
                <a:uLnTx/>
                <a:uFillTx/>
                <a:latin typeface="+mn-lt"/>
                <a:ea typeface="+mn-ea"/>
                <a:cs typeface="+mn-cs"/>
              </a:rPr>
              <a:t>r</a:t>
            </a:r>
            <a:r>
              <a:rPr kumimoji="0" lang="en-US" altLang="zh-CN" sz="2200" b="0" i="0" u="none" strike="noStrike" kern="1200" cap="none" spc="0" normalizeH="0" baseline="-25000" noProof="0" dirty="0" err="1">
                <a:ln>
                  <a:noFill/>
                </a:ln>
                <a:solidFill>
                  <a:schemeClr val="tx1"/>
                </a:solidFill>
                <a:effectLst/>
                <a:uLnTx/>
                <a:uFillTx/>
                <a:latin typeface="+mn-lt"/>
                <a:ea typeface="+mn-ea"/>
                <a:cs typeface="+mn-cs"/>
              </a:rPr>
              <a:t>×</a:t>
            </a:r>
            <a:r>
              <a:rPr kumimoji="0" lang="en-US" altLang="zh-CN" sz="2200" b="0" i="1" u="none" strike="noStrike" kern="1200" cap="none" spc="0" normalizeH="0" baseline="-25000" noProof="0" dirty="0" err="1">
                <a:ln>
                  <a:noFill/>
                </a:ln>
                <a:solidFill>
                  <a:schemeClr val="tx1"/>
                </a:solidFill>
                <a:effectLst/>
                <a:uLnTx/>
                <a:uFillTx/>
                <a:latin typeface="+mn-lt"/>
                <a:ea typeface="+mn-ea"/>
                <a:cs typeface="+mn-cs"/>
              </a:rPr>
              <a:t>n</a:t>
            </a:r>
            <a:r>
              <a:rPr kumimoji="0" lang="en-US" altLang="zh-CN" sz="2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200" b="0" i="1" u="none" strike="noStrike" kern="1200" cap="none" spc="0" normalizeH="0" baseline="0" noProof="0" dirty="0" err="1">
                <a:ln>
                  <a:noFill/>
                </a:ln>
                <a:solidFill>
                  <a:schemeClr val="tx1"/>
                </a:solidFill>
                <a:effectLst/>
                <a:uLnTx/>
                <a:uFillTx/>
                <a:latin typeface="Arial Black" pitchFamily="34" charset="0"/>
                <a:ea typeface="+mn-ea"/>
                <a:cs typeface="+mn-cs"/>
              </a:rPr>
              <a:t>G</a:t>
            </a:r>
            <a:r>
              <a:rPr kumimoji="0" lang="en-US" altLang="zh-CN" sz="2200" b="0" i="1" u="none" strike="noStrike" kern="1200" cap="none" spc="0" normalizeH="0" baseline="-25000" noProof="0" dirty="0" err="1">
                <a:ln>
                  <a:noFill/>
                </a:ln>
                <a:solidFill>
                  <a:schemeClr val="tx1"/>
                </a:solidFill>
                <a:effectLst/>
                <a:uLnTx/>
                <a:uFillTx/>
                <a:latin typeface="+mn-lt"/>
                <a:ea typeface="+mn-ea"/>
                <a:cs typeface="+mn-cs"/>
              </a:rPr>
              <a:t>k</a:t>
            </a:r>
            <a:r>
              <a:rPr kumimoji="0" lang="en-US" altLang="zh-CN" sz="2200" b="0" i="0" u="none" strike="noStrike" kern="1200" cap="none" spc="0" normalizeH="0" baseline="-25000" noProof="0" dirty="0" err="1">
                <a:ln>
                  <a:noFill/>
                </a:ln>
                <a:solidFill>
                  <a:schemeClr val="tx1"/>
                </a:solidFill>
                <a:effectLst/>
                <a:uLnTx/>
                <a:uFillTx/>
                <a:latin typeface="+mn-lt"/>
                <a:ea typeface="+mn-ea"/>
                <a:cs typeface="+mn-cs"/>
              </a:rPr>
              <a:t>×</a:t>
            </a:r>
            <a:r>
              <a:rPr kumimoji="0" lang="en-US" altLang="zh-CN" sz="2200" b="0" i="1" u="none" strike="noStrike" kern="1200" cap="none" spc="0" normalizeH="0" baseline="-25000" noProof="0" dirty="0" err="1">
                <a:ln>
                  <a:noFill/>
                </a:ln>
                <a:solidFill>
                  <a:schemeClr val="tx1"/>
                </a:solidFill>
                <a:effectLst/>
                <a:uLnTx/>
                <a:uFillTx/>
                <a:latin typeface="+mn-lt"/>
                <a:ea typeface="+mn-ea"/>
                <a:cs typeface="+mn-cs"/>
              </a:rPr>
              <a:t>n</a:t>
            </a:r>
            <a:r>
              <a:rPr kumimoji="0" lang="en-US" altLang="zh-CN" sz="2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2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200" b="0" i="0" u="none" strike="noStrike" kern="1200" cap="none" spc="0" normalizeH="0" baseline="0" noProof="0" dirty="0">
                <a:ln>
                  <a:noFill/>
                </a:ln>
                <a:solidFill>
                  <a:schemeClr val="tx1"/>
                </a:solidFill>
                <a:effectLst/>
                <a:uLnTx/>
                <a:uFillTx/>
                <a:latin typeface="Arial Black" pitchFamily="34" charset="0"/>
                <a:ea typeface="+mn-ea"/>
                <a:cs typeface="+mn-cs"/>
              </a:rPr>
              <a:t>0</a:t>
            </a:r>
            <a:r>
              <a:rPr kumimoji="0" lang="en-US" altLang="zh-CN" sz="2200" b="0" i="1" u="none" strike="noStrike" kern="1200" cap="none" spc="0" normalizeH="0" baseline="-25000" noProof="0" dirty="0">
                <a:ln>
                  <a:noFill/>
                </a:ln>
                <a:solidFill>
                  <a:schemeClr val="tx1"/>
                </a:solidFill>
                <a:effectLst/>
                <a:uLnTx/>
                <a:uFillTx/>
                <a:latin typeface="+mn-lt"/>
                <a:ea typeface="+mn-ea"/>
                <a:cs typeface="+mn-cs"/>
              </a:rPr>
              <a:t>k</a:t>
            </a:r>
            <a:r>
              <a:rPr kumimoji="0" lang="en-US" altLang="zh-CN" sz="2200" b="0" i="0" u="none" strike="noStrike" kern="1200" cap="none" spc="0" normalizeH="0" baseline="-25000" noProof="0" dirty="0">
                <a:ln>
                  <a:noFill/>
                </a:ln>
                <a:solidFill>
                  <a:schemeClr val="tx1"/>
                </a:solidFill>
                <a:effectLst/>
                <a:uLnTx/>
                <a:uFillTx/>
                <a:latin typeface="+mn-lt"/>
                <a:ea typeface="+mn-ea"/>
                <a:cs typeface="+mn-cs"/>
              </a:rPr>
              <a:t>×</a:t>
            </a:r>
            <a:r>
              <a:rPr kumimoji="0" lang="en-US" altLang="zh-CN" sz="2200" b="0" i="1" u="none" strike="noStrike" kern="1200" cap="none" spc="0" normalizeH="0" baseline="-25000" noProof="0" dirty="0">
                <a:ln>
                  <a:noFill/>
                </a:ln>
                <a:solidFill>
                  <a:schemeClr val="tx1"/>
                </a:solidFill>
                <a:effectLst/>
                <a:uLnTx/>
                <a:uFillTx/>
                <a:latin typeface="+mn-lt"/>
                <a:ea typeface="+mn-ea"/>
                <a:cs typeface="+mn-cs"/>
              </a:rPr>
              <a:t>r</a:t>
            </a:r>
            <a:r>
              <a:rPr kumimoji="0" lang="en-US" altLang="zh-CN" sz="2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200" b="0" i="1" u="none" strike="noStrike" kern="1200" cap="none" spc="0" normalizeH="0" baseline="30000" noProof="0" dirty="0">
                <a:ln>
                  <a:noFill/>
                </a:ln>
                <a:solidFill>
                  <a:schemeClr val="tx1"/>
                </a:solidFill>
                <a:effectLst/>
                <a:uLnTx/>
                <a:uFillTx/>
                <a:latin typeface="+mn-lt"/>
                <a:ea typeface="+mn-ea"/>
                <a:cs typeface="+mn-cs"/>
              </a:rPr>
              <a:t>T</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，如果以</a:t>
            </a:r>
            <a:r>
              <a:rPr kumimoji="0" lang="en-US" altLang="zh-CN" sz="2200" b="0" i="1" u="none" strike="noStrike" kern="1200" cap="none" spc="0" normalizeH="0" baseline="0" noProof="0" dirty="0">
                <a:ln>
                  <a:noFill/>
                </a:ln>
                <a:solidFill>
                  <a:schemeClr val="tx1"/>
                </a:solidFill>
                <a:effectLst/>
                <a:uLnTx/>
                <a:uFillTx/>
                <a:latin typeface="Arial Black" pitchFamily="34" charset="0"/>
                <a:ea typeface="+mn-ea"/>
                <a:cs typeface="+mn-cs"/>
              </a:rPr>
              <a:t>G </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作监督矩阵，而以 </a:t>
            </a:r>
            <a:r>
              <a:rPr kumimoji="0" lang="en-US" altLang="zh-CN" sz="2200" b="0" i="1" u="none" strike="noStrike" kern="1200" cap="none" spc="0" normalizeH="0" baseline="0" noProof="0" dirty="0">
                <a:ln>
                  <a:noFill/>
                </a:ln>
                <a:solidFill>
                  <a:schemeClr val="tx1"/>
                </a:solidFill>
                <a:effectLst/>
                <a:uLnTx/>
                <a:uFillTx/>
                <a:latin typeface="Arial Black" pitchFamily="34" charset="0"/>
                <a:ea typeface="+mn-ea"/>
                <a:cs typeface="+mn-cs"/>
              </a:rPr>
              <a:t>H </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作生成矩阵，可构造另一个码 </a:t>
            </a:r>
            <a:r>
              <a:rPr kumimoji="0" lang="en-US" altLang="zh-CN" sz="2200" b="0" i="1" u="none" strike="noStrike" kern="1200" cap="none" spc="0" normalizeH="0" baseline="0" noProof="0" dirty="0" err="1">
                <a:ln>
                  <a:noFill/>
                </a:ln>
                <a:solidFill>
                  <a:srgbClr val="FF0000"/>
                </a:solidFill>
                <a:effectLst/>
                <a:uLnTx/>
                <a:uFillTx/>
                <a:latin typeface="Arial Black" pitchFamily="34" charset="0"/>
                <a:ea typeface="+mn-ea"/>
                <a:cs typeface="+mn-cs"/>
              </a:rPr>
              <a:t>C</a:t>
            </a:r>
            <a:r>
              <a:rPr kumimoji="0" lang="en-US" altLang="zh-CN" sz="2200" b="0" i="0" u="none" strike="noStrike" kern="1200" cap="none" spc="0" normalizeH="0" baseline="-25000" noProof="0" dirty="0" err="1">
                <a:ln>
                  <a:noFill/>
                </a:ln>
                <a:solidFill>
                  <a:srgbClr val="FF0000"/>
                </a:solidFill>
                <a:effectLst/>
                <a:uLnTx/>
                <a:uFillTx/>
                <a:latin typeface="+mn-lt"/>
                <a:ea typeface="+mn-ea"/>
                <a:cs typeface="+mn-cs"/>
              </a:rPr>
              <a:t>Id</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200" b="0" i="1" u="none" strike="noStrike" kern="1200" cap="none" spc="0" normalizeH="0" baseline="0" noProof="0" dirty="0" err="1">
                <a:ln>
                  <a:noFill/>
                </a:ln>
                <a:solidFill>
                  <a:schemeClr val="tx1"/>
                </a:solidFill>
                <a:effectLst/>
                <a:uLnTx/>
                <a:uFillTx/>
                <a:latin typeface="Arial Black" pitchFamily="34" charset="0"/>
                <a:ea typeface="+mn-ea"/>
                <a:cs typeface="+mn-cs"/>
              </a:rPr>
              <a:t>C</a:t>
            </a:r>
            <a:r>
              <a:rPr kumimoji="0" lang="en-US" altLang="zh-CN" sz="2200" b="0" i="0" u="none" strike="noStrike" kern="1200" cap="none" spc="0" normalizeH="0" baseline="-25000" noProof="0" dirty="0" err="1">
                <a:ln>
                  <a:noFill/>
                </a:ln>
                <a:solidFill>
                  <a:schemeClr val="tx1"/>
                </a:solidFill>
                <a:effectLst/>
                <a:uLnTx/>
                <a:uFillTx/>
                <a:latin typeface="+mn-lt"/>
                <a:ea typeface="+mn-ea"/>
                <a:cs typeface="+mn-cs"/>
              </a:rPr>
              <a:t>Id</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是一个 </a:t>
            </a:r>
            <a:r>
              <a:rPr kumimoji="0" lang="en-US" altLang="zh-CN" sz="2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200"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sz="2200"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sz="2200" b="0" i="1" u="none" strike="noStrike" kern="1200" cap="none" spc="0" normalizeH="0" baseline="0" noProof="0" dirty="0" err="1">
                <a:ln>
                  <a:noFill/>
                </a:ln>
                <a:solidFill>
                  <a:schemeClr val="tx1"/>
                </a:solidFill>
                <a:effectLst/>
                <a:uLnTx/>
                <a:uFillTx/>
                <a:latin typeface="+mn-lt"/>
                <a:ea typeface="+mn-ea"/>
                <a:cs typeface="+mn-cs"/>
              </a:rPr>
              <a:t>n</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200" b="0" i="1" u="none" strike="noStrike" kern="1200" cap="none" spc="0" normalizeH="0" baseline="0" noProof="0" dirty="0">
                <a:ln>
                  <a:noFill/>
                </a:ln>
                <a:solidFill>
                  <a:schemeClr val="tx1"/>
                </a:solidFill>
                <a:effectLst/>
                <a:uLnTx/>
                <a:uFillTx/>
                <a:latin typeface="+mn-lt"/>
                <a:ea typeface="+mn-ea"/>
                <a:cs typeface="+mn-cs"/>
              </a:rPr>
              <a:t>k</a:t>
            </a:r>
            <a:r>
              <a:rPr kumimoji="0" lang="en-US" altLang="zh-CN" sz="2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线性码，称码 </a:t>
            </a:r>
            <a:r>
              <a:rPr kumimoji="0" lang="en-US" altLang="zh-CN" sz="2200" b="0" i="1" u="none" strike="noStrike" kern="1200" cap="none" spc="0" normalizeH="0" baseline="0" noProof="0" dirty="0" err="1">
                <a:ln>
                  <a:noFill/>
                </a:ln>
                <a:solidFill>
                  <a:schemeClr val="tx1"/>
                </a:solidFill>
                <a:effectLst/>
                <a:uLnTx/>
                <a:uFillTx/>
                <a:latin typeface="Arial Black" pitchFamily="34" charset="0"/>
                <a:ea typeface="+mn-ea"/>
                <a:cs typeface="+mn-cs"/>
              </a:rPr>
              <a:t>C</a:t>
            </a:r>
            <a:r>
              <a:rPr kumimoji="0" lang="en-US" altLang="zh-CN" sz="2200" b="0" i="0" u="none" strike="noStrike" kern="1200" cap="none" spc="0" normalizeH="0" baseline="-25000" noProof="0" dirty="0" err="1">
                <a:ln>
                  <a:noFill/>
                </a:ln>
                <a:solidFill>
                  <a:schemeClr val="tx1"/>
                </a:solidFill>
                <a:effectLst/>
                <a:uLnTx/>
                <a:uFillTx/>
                <a:latin typeface="+mn-lt"/>
                <a:ea typeface="+mn-ea"/>
                <a:cs typeface="+mn-cs"/>
              </a:rPr>
              <a:t>Id</a:t>
            </a:r>
            <a:r>
              <a:rPr kumimoji="0" lang="en-US" altLang="zh-CN" sz="2200" b="0" i="0" u="none" strike="noStrike" kern="1200" cap="none" spc="0" normalizeH="0" baseline="-25000" noProof="0" dirty="0">
                <a:ln>
                  <a:noFill/>
                </a:ln>
                <a:solidFill>
                  <a:schemeClr val="tx1"/>
                </a:solidFill>
                <a:effectLst/>
                <a:uLnTx/>
                <a:uFillTx/>
                <a:latin typeface="+mn-lt"/>
                <a:ea typeface="+mn-ea"/>
                <a:cs typeface="+mn-cs"/>
              </a:rPr>
              <a:t> </a:t>
            </a:r>
            <a:r>
              <a:rPr kumimoji="0" lang="zh-CN" altLang="en-US" sz="2200" b="0" i="0" u="none" strike="noStrike" kern="1200" cap="none" spc="0" normalizeH="0" baseline="0" noProof="0" dirty="0">
                <a:ln>
                  <a:noFill/>
                </a:ln>
                <a:solidFill>
                  <a:schemeClr val="tx1"/>
                </a:solidFill>
                <a:effectLst/>
                <a:uLnTx/>
                <a:uFillTx/>
                <a:latin typeface="+mn-lt"/>
                <a:ea typeface="+mn-ea"/>
                <a:cs typeface="+mn-cs"/>
              </a:rPr>
              <a:t>为原码的对偶码</a:t>
            </a:r>
            <a:r>
              <a:rPr kumimoji="0" lang="en-US" altLang="zh-CN" sz="2200" b="0" i="0" u="none" strike="noStrike" kern="1200" cap="none" spc="0" normalizeH="0" baseline="0" noProof="0" dirty="0">
                <a:ln>
                  <a:noFill/>
                </a:ln>
                <a:solidFill>
                  <a:schemeClr val="tx1"/>
                </a:solidFill>
                <a:effectLst/>
                <a:uLnTx/>
                <a:uFillTx/>
                <a:latin typeface="+mn-lt"/>
                <a:ea typeface="+mn-ea"/>
                <a:cs typeface="+mn-cs"/>
              </a:rPr>
              <a:t>.</a:t>
            </a: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altLang="zh-CN" sz="2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200" b="0" i="0" u="sng" strike="noStrike" kern="1200" cap="none" spc="0" normalizeH="0" baseline="0" noProof="0" dirty="0">
                <a:ln>
                  <a:noFill/>
                </a:ln>
                <a:solidFill>
                  <a:srgbClr val="0000CC"/>
                </a:solidFill>
                <a:effectLst/>
                <a:uLnTx/>
                <a:uFillTx/>
                <a:latin typeface="+mn-lt"/>
                <a:ea typeface="+mn-ea"/>
                <a:cs typeface="+mn-cs"/>
              </a:rPr>
              <a:t>例如</a:t>
            </a:r>
            <a:r>
              <a:rPr kumimoji="0" lang="zh-CN" altLang="en-US" sz="22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r>
              <a:rPr kumimoji="0" lang="zh-CN" altLang="en-US" sz="22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a:t>
            </a:r>
            <a:r>
              <a:rPr kumimoji="0" lang="en-US" altLang="zh-CN" sz="2200" b="0" i="0" u="none" strike="noStrike" kern="1200" cap="none" spc="0" normalizeH="0" baseline="0" noProof="0" dirty="0">
                <a:ln>
                  <a:noFill/>
                </a:ln>
                <a:solidFill>
                  <a:schemeClr val="tx1"/>
                </a:solidFill>
                <a:effectLst/>
                <a:uLnTx/>
                <a:uFillTx/>
                <a:latin typeface="+mn-lt"/>
                <a:ea typeface="+mn-ea"/>
                <a:cs typeface="+mn-cs"/>
                <a:sym typeface="Wingdings" pitchFamily="2" charset="2"/>
              </a:rPr>
              <a:t>(7,4) </a:t>
            </a:r>
            <a:r>
              <a:rPr kumimoji="0" lang="zh-CN" altLang="en-US" sz="2200" b="0" i="0" u="none" strike="noStrike" kern="1200" cap="none" spc="0" normalizeH="0" baseline="0" noProof="0" dirty="0">
                <a:ln>
                  <a:noFill/>
                </a:ln>
                <a:solidFill>
                  <a:schemeClr val="tx1"/>
                </a:solidFill>
                <a:effectLst/>
                <a:uLnTx/>
                <a:uFillTx/>
                <a:latin typeface="+mn-lt"/>
                <a:ea typeface="+mn-ea"/>
                <a:cs typeface="+mn-cs"/>
                <a:sym typeface="Wingdings" pitchFamily="2" charset="2"/>
              </a:rPr>
              <a:t>线性码的对偶码是 </a:t>
            </a:r>
            <a:r>
              <a:rPr kumimoji="0" lang="en-US" altLang="zh-CN" sz="2200" b="0" i="0" u="none" strike="noStrike" kern="1200" cap="none" spc="0" normalizeH="0" baseline="0" noProof="0" dirty="0">
                <a:ln>
                  <a:noFill/>
                </a:ln>
                <a:solidFill>
                  <a:schemeClr val="tx1"/>
                </a:solidFill>
                <a:effectLst/>
                <a:uLnTx/>
                <a:uFillTx/>
                <a:latin typeface="+mn-lt"/>
                <a:ea typeface="+mn-ea"/>
                <a:cs typeface="+mn-cs"/>
                <a:sym typeface="Wingdings" pitchFamily="2" charset="2"/>
              </a:rPr>
              <a:t>(7,3) </a:t>
            </a:r>
            <a:r>
              <a:rPr kumimoji="0" lang="zh-CN" altLang="en-US" sz="2200" b="0" i="0" u="none" strike="noStrike" kern="1200" cap="none" spc="0" normalizeH="0" baseline="0" noProof="0" dirty="0">
                <a:ln>
                  <a:noFill/>
                </a:ln>
                <a:solidFill>
                  <a:schemeClr val="tx1"/>
                </a:solidFill>
                <a:effectLst/>
                <a:uLnTx/>
                <a:uFillTx/>
                <a:latin typeface="+mn-lt"/>
                <a:ea typeface="+mn-ea"/>
                <a:cs typeface="+mn-cs"/>
                <a:sym typeface="Wingdings" pitchFamily="2" charset="2"/>
              </a:rPr>
              <a:t>码：</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2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r>
              <a:rPr kumimoji="0" lang="en-US" altLang="zh-CN" sz="22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(7,3) </a:t>
            </a:r>
            <a:r>
              <a:rPr kumimoji="0" lang="zh-CN" altLang="en-US" sz="22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码的生成矩阵 </a:t>
            </a:r>
            <a:r>
              <a:rPr kumimoji="0" lang="en-US" altLang="zh-CN" sz="22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G</a:t>
            </a:r>
            <a:r>
              <a:rPr kumimoji="0" lang="en-US" altLang="zh-CN" sz="22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(7,3) </a:t>
            </a:r>
            <a:r>
              <a:rPr kumimoji="0" lang="zh-CN" altLang="en-US" sz="22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是 </a:t>
            </a:r>
            <a:r>
              <a:rPr kumimoji="0" lang="en-US" altLang="zh-CN" sz="22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(7,4) </a:t>
            </a:r>
            <a:r>
              <a:rPr kumimoji="0" lang="zh-CN" altLang="en-US" sz="22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码监督矩阵 </a:t>
            </a:r>
            <a:r>
              <a:rPr kumimoji="0" lang="en-US" altLang="zh-CN" sz="22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H</a:t>
            </a:r>
            <a:r>
              <a:rPr kumimoji="0" lang="en-US" altLang="zh-CN" sz="22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(7,4)</a:t>
            </a:r>
            <a:r>
              <a:rPr kumimoji="0" lang="en-US" altLang="zh-CN" sz="22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p>
        </p:txBody>
      </p:sp>
      <p:graphicFrame>
        <p:nvGraphicFramePr>
          <p:cNvPr id="5" name="Object 6"/>
          <p:cNvGraphicFramePr>
            <a:graphicFrameLocks noChangeAspect="1"/>
          </p:cNvGraphicFramePr>
          <p:nvPr/>
        </p:nvGraphicFramePr>
        <p:xfrm>
          <a:off x="683568" y="4724400"/>
          <a:ext cx="7827963" cy="1117600"/>
        </p:xfrm>
        <a:graphic>
          <a:graphicData uri="http://schemas.openxmlformats.org/presentationml/2006/ole">
            <mc:AlternateContent xmlns:mc="http://schemas.openxmlformats.org/markup-compatibility/2006">
              <mc:Choice xmlns:v="urn:schemas-microsoft-com:vml" Requires="v">
                <p:oleObj name="公式" r:id="rId2" imgW="4902120" imgH="698400" progId="Equation.3">
                  <p:embed/>
                </p:oleObj>
              </mc:Choice>
              <mc:Fallback>
                <p:oleObj name="公式" r:id="rId2" imgW="4902120" imgH="6984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724400"/>
                        <a:ext cx="7827963" cy="1117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t>7.3.3</a:t>
            </a:r>
            <a:r>
              <a:rPr lang="zh-CN" altLang="en-US" dirty="0"/>
              <a:t>线性分组码的生成矩阵</a:t>
            </a:r>
          </a:p>
        </p:txBody>
      </p:sp>
      <p:sp>
        <p:nvSpPr>
          <p:cNvPr id="4" name="Rectangle 4"/>
          <p:cNvSpPr txBox="1">
            <a:spLocks noChangeArrowheads="1"/>
          </p:cNvSpPr>
          <p:nvPr/>
        </p:nvSpPr>
        <p:spPr>
          <a:xfrm>
            <a:off x="611560" y="1412776"/>
            <a:ext cx="7910512" cy="5256213"/>
          </a:xfrm>
          <a:prstGeom prst="rect">
            <a:avLst/>
          </a:prstGeom>
        </p:spPr>
        <p:txBody>
          <a:bodyPr vert="horz">
            <a:normAutofit/>
          </a:bodyPr>
          <a:lstStyle/>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altLang="zh-CN" sz="24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 </a:t>
            </a:r>
            <a:r>
              <a:rPr kumimoji="0" lang="en-US" altLang="zh-CN" sz="2400" b="0" i="0" u="sng" strike="noStrike" kern="1200" cap="none" spc="0" normalizeH="0" baseline="0" noProof="0" dirty="0">
                <a:ln>
                  <a:noFill/>
                </a:ln>
                <a:solidFill>
                  <a:srgbClr val="0000CC"/>
                </a:solidFill>
                <a:effectLst/>
                <a:uLnTx/>
                <a:uFillTx/>
                <a:latin typeface="+mn-lt"/>
                <a:ea typeface="+mn-ea"/>
                <a:cs typeface="+mn-cs"/>
                <a:sym typeface="Wingdings" pitchFamily="2" charset="2"/>
              </a:rPr>
              <a:t>(</a:t>
            </a:r>
            <a:r>
              <a:rPr kumimoji="0" lang="en-US" altLang="zh-CN" sz="2400" b="0" i="1" u="sng" strike="noStrike" kern="1200" cap="none" spc="0" normalizeH="0" baseline="0" noProof="0" dirty="0" err="1">
                <a:ln>
                  <a:noFill/>
                </a:ln>
                <a:solidFill>
                  <a:srgbClr val="0000CC"/>
                </a:solidFill>
                <a:effectLst/>
                <a:uLnTx/>
                <a:uFillTx/>
                <a:latin typeface="+mn-lt"/>
                <a:ea typeface="+mn-ea"/>
                <a:cs typeface="+mn-cs"/>
                <a:sym typeface="Wingdings" pitchFamily="2" charset="2"/>
              </a:rPr>
              <a:t>n</a:t>
            </a:r>
            <a:r>
              <a:rPr kumimoji="0" lang="en-US" altLang="zh-CN" sz="2400" b="0" i="0" u="sng" strike="noStrike" kern="1200" cap="none" spc="0" normalizeH="0" baseline="0" noProof="0" dirty="0" err="1">
                <a:ln>
                  <a:noFill/>
                </a:ln>
                <a:solidFill>
                  <a:srgbClr val="0000CC"/>
                </a:solidFill>
                <a:effectLst/>
                <a:uLnTx/>
                <a:uFillTx/>
                <a:latin typeface="+mn-lt"/>
                <a:ea typeface="+mn-ea"/>
                <a:cs typeface="+mn-cs"/>
                <a:sym typeface="Wingdings" pitchFamily="2" charset="2"/>
              </a:rPr>
              <a:t>,</a:t>
            </a:r>
            <a:r>
              <a:rPr kumimoji="0" lang="en-US" altLang="zh-CN" sz="2400" b="0" i="1" u="sng" strike="noStrike" kern="1200" cap="none" spc="0" normalizeH="0" baseline="0" noProof="0" dirty="0" err="1">
                <a:ln>
                  <a:noFill/>
                </a:ln>
                <a:solidFill>
                  <a:srgbClr val="0000CC"/>
                </a:solidFill>
                <a:effectLst/>
                <a:uLnTx/>
                <a:uFillTx/>
                <a:latin typeface="+mn-lt"/>
                <a:ea typeface="+mn-ea"/>
                <a:cs typeface="+mn-cs"/>
                <a:sym typeface="Wingdings" pitchFamily="2" charset="2"/>
              </a:rPr>
              <a:t>k</a:t>
            </a:r>
            <a:r>
              <a:rPr kumimoji="0" lang="en-US" altLang="zh-CN" sz="2400" b="0" i="0" u="sng" strike="noStrike" kern="1200" cap="none" spc="0" normalizeH="0" baseline="0" noProof="0" dirty="0">
                <a:ln>
                  <a:noFill/>
                </a:ln>
                <a:solidFill>
                  <a:srgbClr val="0000CC"/>
                </a:solidFill>
                <a:effectLst/>
                <a:uLnTx/>
                <a:uFillTx/>
                <a:latin typeface="+mn-lt"/>
                <a:ea typeface="+mn-ea"/>
                <a:cs typeface="+mn-cs"/>
                <a:sym typeface="Wingdings" pitchFamily="2" charset="2"/>
              </a:rPr>
              <a:t>) </a:t>
            </a:r>
            <a:r>
              <a:rPr kumimoji="0" lang="zh-CN" altLang="en-US" sz="2400" b="0" i="0" u="sng" strike="noStrike" kern="1200" cap="none" spc="0" normalizeH="0" baseline="0" noProof="0" dirty="0">
                <a:ln>
                  <a:noFill/>
                </a:ln>
                <a:solidFill>
                  <a:srgbClr val="0000CC"/>
                </a:solidFill>
                <a:effectLst/>
                <a:uLnTx/>
                <a:uFillTx/>
                <a:latin typeface="+mn-lt"/>
                <a:ea typeface="+mn-ea"/>
                <a:cs typeface="+mn-cs"/>
                <a:sym typeface="Wingdings" pitchFamily="2" charset="2"/>
              </a:rPr>
              <a:t>线性码的编码</a:t>
            </a:r>
            <a:r>
              <a:rPr kumimoji="0" lang="zh-CN" altLang="en-US" sz="24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根据线性码的监督矩阵或生成矩阵</a:t>
            </a:r>
            <a:r>
              <a:rPr kumimoji="0" lang="zh-CN" altLang="en-US" sz="24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将长为 </a:t>
            </a:r>
            <a:r>
              <a:rPr kumimoji="0" lang="en-US" altLang="zh-CN" sz="2400" b="0" i="1" u="none" strike="noStrike" kern="1200" cap="none" spc="0" normalizeH="0" baseline="0" noProof="0" dirty="0">
                <a:ln>
                  <a:noFill/>
                </a:ln>
                <a:solidFill>
                  <a:srgbClr val="FF0000"/>
                </a:solidFill>
                <a:effectLst/>
                <a:uLnTx/>
                <a:uFillTx/>
                <a:latin typeface="+mn-lt"/>
                <a:ea typeface="+mn-ea"/>
                <a:cs typeface="+mn-cs"/>
                <a:sym typeface="Wingdings" pitchFamily="2" charset="2"/>
              </a:rPr>
              <a:t>k </a:t>
            </a:r>
            <a:r>
              <a:rPr kumimoji="0" lang="zh-CN" altLang="en-US" sz="24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的信息组变换成长为 </a:t>
            </a:r>
            <a:r>
              <a:rPr kumimoji="0" lang="en-US" altLang="zh-CN" sz="2400" b="0" i="1" u="none" strike="noStrike" kern="1200" cap="none" spc="0" normalizeH="0" baseline="0" noProof="0" dirty="0">
                <a:ln>
                  <a:noFill/>
                </a:ln>
                <a:solidFill>
                  <a:srgbClr val="FF0000"/>
                </a:solidFill>
                <a:effectLst/>
                <a:uLnTx/>
                <a:uFillTx/>
                <a:latin typeface="+mn-lt"/>
                <a:ea typeface="+mn-ea"/>
                <a:cs typeface="+mn-cs"/>
                <a:sym typeface="Wingdings" pitchFamily="2" charset="2"/>
              </a:rPr>
              <a:t>n </a:t>
            </a:r>
            <a:r>
              <a:rPr kumimoji="0" lang="en-US" altLang="zh-CN" sz="24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a:t>
            </a:r>
            <a:r>
              <a:rPr kumimoji="0" lang="en-US" altLang="zh-CN" sz="2400" b="0" i="1" u="none" strike="noStrike" kern="1200" cap="none" spc="0" normalizeH="0" baseline="0" noProof="0" dirty="0">
                <a:ln>
                  <a:noFill/>
                </a:ln>
                <a:solidFill>
                  <a:srgbClr val="FF0000"/>
                </a:solidFill>
                <a:effectLst/>
                <a:uLnTx/>
                <a:uFillTx/>
                <a:latin typeface="+mn-lt"/>
                <a:ea typeface="+mn-ea"/>
                <a:cs typeface="+mn-cs"/>
                <a:sym typeface="Wingdings" pitchFamily="2" charset="2"/>
              </a:rPr>
              <a:t>n</a:t>
            </a:r>
            <a:r>
              <a:rPr kumimoji="0" lang="en-US" altLang="zh-CN" sz="24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&gt;</a:t>
            </a:r>
            <a:r>
              <a:rPr kumimoji="0" lang="en-US" altLang="zh-CN" sz="2400" b="0" i="1" u="none" strike="noStrike" kern="1200" cap="none" spc="0" normalizeH="0" baseline="0" noProof="0" dirty="0">
                <a:ln>
                  <a:noFill/>
                </a:ln>
                <a:solidFill>
                  <a:srgbClr val="FF0000"/>
                </a:solidFill>
                <a:effectLst/>
                <a:uLnTx/>
                <a:uFillTx/>
                <a:latin typeface="+mn-lt"/>
                <a:ea typeface="+mn-ea"/>
                <a:cs typeface="+mn-cs"/>
                <a:sym typeface="Wingdings" pitchFamily="2" charset="2"/>
              </a:rPr>
              <a:t>k</a:t>
            </a:r>
            <a:r>
              <a:rPr kumimoji="0" lang="en-US" altLang="zh-CN" sz="24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 </a:t>
            </a:r>
            <a:r>
              <a:rPr kumimoji="0" lang="zh-CN" altLang="en-US" sz="24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的码字。</a:t>
            </a: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利用监督矩阵构造 </a:t>
            </a:r>
            <a:r>
              <a:rPr kumimoji="0" lang="en-US" altLang="zh-CN"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(7,3) </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线性分组码的编码电路</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设码字为：</a:t>
            </a:r>
            <a:r>
              <a:rPr kumimoji="0" lang="en-US" altLang="zh-CN" sz="23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C</a:t>
            </a:r>
            <a:r>
              <a:rPr kumimoji="0" lang="en-US" altLang="zh-CN"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r>
              <a:rPr kumimoji="0" lang="en-US" altLang="zh-CN" sz="23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c</a:t>
            </a:r>
            <a:r>
              <a:rPr kumimoji="0" lang="en-US" altLang="zh-CN" sz="23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6</a:t>
            </a:r>
            <a:r>
              <a:rPr kumimoji="0" lang="en-US" altLang="zh-CN" sz="23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c</a:t>
            </a:r>
            <a:r>
              <a:rPr kumimoji="0" lang="en-US" altLang="zh-CN" sz="23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5</a:t>
            </a:r>
            <a:r>
              <a:rPr kumimoji="0" lang="en-US" altLang="zh-CN" sz="23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c</a:t>
            </a:r>
            <a:r>
              <a:rPr kumimoji="0" lang="en-US" altLang="zh-CN" sz="23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4</a:t>
            </a:r>
            <a:r>
              <a:rPr kumimoji="0" lang="en-US" altLang="zh-CN" sz="23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c</a:t>
            </a:r>
            <a:r>
              <a:rPr kumimoji="0" lang="en-US" altLang="zh-CN" sz="23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3</a:t>
            </a:r>
            <a:r>
              <a:rPr kumimoji="0" lang="en-US" altLang="zh-CN" sz="23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c</a:t>
            </a:r>
            <a:r>
              <a:rPr kumimoji="0" lang="en-US" altLang="zh-CN" sz="23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2</a:t>
            </a:r>
            <a:r>
              <a:rPr kumimoji="0" lang="en-US" altLang="zh-CN" sz="23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c</a:t>
            </a:r>
            <a:r>
              <a:rPr kumimoji="0" lang="en-US" altLang="zh-CN" sz="23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1</a:t>
            </a:r>
            <a:r>
              <a:rPr kumimoji="0" lang="en-US" altLang="zh-CN" sz="23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c</a:t>
            </a:r>
            <a:r>
              <a:rPr kumimoji="0" lang="en-US" altLang="zh-CN" sz="23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0</a:t>
            </a:r>
            <a:r>
              <a:rPr kumimoji="0" lang="en-US" altLang="zh-CN"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en-US" altLang="zh-CN"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r>
              <a:rPr kumimoji="0" lang="zh-CN" altLang="en-US"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码的监督矩阵为：</a:t>
            </a:r>
            <a:endParaRPr kumimoji="0" lang="zh-CN" altLang="en-US"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p:txBody>
      </p:sp>
      <p:graphicFrame>
        <p:nvGraphicFramePr>
          <p:cNvPr id="16386" name="Object 3"/>
          <p:cNvGraphicFramePr>
            <a:graphicFrameLocks noChangeAspect="1"/>
          </p:cNvGraphicFramePr>
          <p:nvPr/>
        </p:nvGraphicFramePr>
        <p:xfrm>
          <a:off x="1134741" y="3500438"/>
          <a:ext cx="6674023" cy="2336924"/>
        </p:xfrm>
        <a:graphic>
          <a:graphicData uri="http://schemas.openxmlformats.org/presentationml/2006/ole">
            <mc:AlternateContent xmlns:mc="http://schemas.openxmlformats.org/markup-compatibility/2006">
              <mc:Choice xmlns:v="urn:schemas-microsoft-com:vml" Requires="v">
                <p:oleObj name="公式" r:id="rId2" imgW="3695400" imgH="1193760" progId="Equation.3">
                  <p:embed/>
                </p:oleObj>
              </mc:Choice>
              <mc:Fallback>
                <p:oleObj name="公式" r:id="rId2" imgW="3695400" imgH="119376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741" y="3500438"/>
                        <a:ext cx="6674023" cy="23369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t>7.3.4</a:t>
            </a:r>
            <a:r>
              <a:rPr lang="zh-CN" altLang="en-US" dirty="0"/>
              <a:t>线性分组码的生成矩阵</a:t>
            </a:r>
          </a:p>
        </p:txBody>
      </p:sp>
      <p:sp>
        <p:nvSpPr>
          <p:cNvPr id="4" name="Rectangle 2"/>
          <p:cNvSpPr txBox="1">
            <a:spLocks noChangeArrowheads="1"/>
          </p:cNvSpPr>
          <p:nvPr/>
        </p:nvSpPr>
        <p:spPr>
          <a:xfrm>
            <a:off x="611560" y="1412701"/>
            <a:ext cx="7910512" cy="1511821"/>
          </a:xfrm>
          <a:prstGeom prst="rect">
            <a:avLst/>
          </a:prstGeom>
        </p:spPr>
        <p:txBody>
          <a:bodyPr vert="horz">
            <a:normAutofit/>
          </a:bodyPr>
          <a:lstStyle/>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altLang="zh-CN" sz="2400" b="0" i="0" u="none" strike="noStrike" kern="1200" cap="none" spc="0" normalizeH="0" baseline="0" noProof="0">
                <a:ln>
                  <a:noFill/>
                </a:ln>
                <a:solidFill>
                  <a:schemeClr val="tx1"/>
                </a:solidFill>
                <a:effectLst/>
                <a:uLnTx/>
                <a:uFillTx/>
                <a:latin typeface="+mn-lt"/>
                <a:ea typeface="+mn-ea"/>
                <a:cs typeface="+mn-cs"/>
                <a:sym typeface="Wingdings" pitchFamily="2" charset="2"/>
              </a:rPr>
              <a:t> </a:t>
            </a:r>
            <a:r>
              <a:rPr kumimoji="0" lang="zh-CN" altLang="en-US" sz="2400" b="0" i="0" u="none" strike="noStrike" kern="1200" cap="none" spc="0" normalizeH="0" baseline="0" noProof="0">
                <a:ln>
                  <a:noFill/>
                </a:ln>
                <a:solidFill>
                  <a:schemeClr val="tx1"/>
                </a:solidFill>
                <a:effectLst/>
                <a:uLnTx/>
                <a:uFillTx/>
                <a:latin typeface="+mn-lt"/>
                <a:ea typeface="+mn-ea"/>
                <a:cs typeface="+mn-cs"/>
                <a:sym typeface="Wingdings" pitchFamily="2" charset="2"/>
              </a:rPr>
              <a:t>利用监督矩阵构造 </a:t>
            </a:r>
            <a:r>
              <a:rPr kumimoji="0" lang="en-US" altLang="zh-CN" sz="2400" b="0" i="0" u="none" strike="noStrike" kern="1200" cap="none" spc="0" normalizeH="0" baseline="0" noProof="0">
                <a:ln>
                  <a:noFill/>
                </a:ln>
                <a:solidFill>
                  <a:schemeClr val="tx1"/>
                </a:solidFill>
                <a:effectLst/>
                <a:uLnTx/>
                <a:uFillTx/>
                <a:latin typeface="+mn-lt"/>
                <a:ea typeface="+mn-ea"/>
                <a:cs typeface="+mn-cs"/>
                <a:sym typeface="Wingdings" pitchFamily="2" charset="2"/>
              </a:rPr>
              <a:t>(7,3) </a:t>
            </a:r>
            <a:r>
              <a:rPr kumimoji="0" lang="zh-CN" altLang="en-US" sz="2400" b="0" i="0" u="none" strike="noStrike" kern="1200" cap="none" spc="0" normalizeH="0" baseline="0" noProof="0">
                <a:ln>
                  <a:noFill/>
                </a:ln>
                <a:solidFill>
                  <a:schemeClr val="tx1"/>
                </a:solidFill>
                <a:effectLst/>
                <a:uLnTx/>
                <a:uFillTx/>
                <a:latin typeface="+mn-lt"/>
                <a:ea typeface="+mn-ea"/>
                <a:cs typeface="+mn-cs"/>
                <a:sym typeface="Wingdings" pitchFamily="2" charset="2"/>
              </a:rPr>
              <a:t>线性分组码的编码电路：</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根据上面方程组可直接画出 </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(7,3)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码的并行编码电路和串行编码电路</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a:t>
            </a:r>
            <a:endPar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p:txBody>
      </p:sp>
      <p:graphicFrame>
        <p:nvGraphicFramePr>
          <p:cNvPr id="5" name="Object 4"/>
          <p:cNvGraphicFramePr>
            <a:graphicFrameLocks noChangeAspect="1"/>
          </p:cNvGraphicFramePr>
          <p:nvPr/>
        </p:nvGraphicFramePr>
        <p:xfrm>
          <a:off x="1454522" y="2564904"/>
          <a:ext cx="6248400" cy="3902075"/>
        </p:xfrm>
        <a:graphic>
          <a:graphicData uri="http://schemas.openxmlformats.org/presentationml/2006/ole">
            <mc:AlternateContent xmlns:mc="http://schemas.openxmlformats.org/markup-compatibility/2006">
              <mc:Choice xmlns:v="urn:schemas-microsoft-com:vml" Requires="v">
                <p:oleObj name="Visio" r:id="rId2" imgW="7678684" imgH="4425533" progId="Visio.Drawing.11">
                  <p:embed/>
                </p:oleObj>
              </mc:Choice>
              <mc:Fallback>
                <p:oleObj name="Visio" r:id="rId2" imgW="7678684" imgH="4425533"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522" y="2564904"/>
                        <a:ext cx="6248400" cy="39020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428612"/>
            <a:ext cx="8229600" cy="1143000"/>
          </a:xfrm>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AutoShape 3">
            <a:hlinkClick r:id="" action="ppaction://hlinkshowjump?jump=nextslide"/>
          </p:cNvPr>
          <p:cNvSpPr>
            <a:spLocks noChangeArrowheads="1"/>
          </p:cNvSpPr>
          <p:nvPr/>
        </p:nvSpPr>
        <p:spPr bwMode="auto">
          <a:xfrm flipH="1">
            <a:off x="784225" y="1485230"/>
            <a:ext cx="7459663" cy="1439862"/>
          </a:xfrm>
          <a:custGeom>
            <a:avLst/>
            <a:gdLst>
              <a:gd name="T0" fmla="*/ 5594747 w 21600"/>
              <a:gd name="T1" fmla="*/ 0 h 21600"/>
              <a:gd name="T2" fmla="*/ 0 w 21600"/>
              <a:gd name="T3" fmla="*/ 719931 h 21600"/>
              <a:gd name="T4" fmla="*/ 5594747 w 21600"/>
              <a:gd name="T5" fmla="*/ 1439862 h 21600"/>
              <a:gd name="T6" fmla="*/ 7459663 w 21600"/>
              <a:gd name="T7" fmla="*/ 71993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E7E7"/>
          </a:solidFill>
          <a:ln w="12700">
            <a:noFill/>
            <a:miter lim="800000"/>
            <a:headEnd/>
            <a:tailEnd/>
          </a:ln>
        </p:spPr>
        <p:txBody>
          <a:bodyPr wrap="none" anchor="ctr"/>
          <a:lstStyle/>
          <a:p>
            <a:pPr algn="ctr" eaLnBrk="0" hangingPunct="0">
              <a:lnSpc>
                <a:spcPct val="90000"/>
              </a:lnSpc>
            </a:pPr>
            <a:r>
              <a:rPr lang="en-US" altLang="zh-CN" sz="2800" b="1" dirty="0">
                <a:latin typeface="Times New Roman" pitchFamily="18" charset="0"/>
              </a:rPr>
              <a:t>(1) </a:t>
            </a:r>
            <a:r>
              <a:rPr lang="zh-CN" altLang="en-US" sz="2800" b="1" dirty="0">
                <a:latin typeface="Times New Roman" pitchFamily="18" charset="0"/>
              </a:rPr>
              <a:t>汉明距离、汉明重量和汉明球</a:t>
            </a:r>
          </a:p>
        </p:txBody>
      </p:sp>
      <p:sp>
        <p:nvSpPr>
          <p:cNvPr id="5" name="AutoShape 4">
            <a:hlinkClick r:id="" action="ppaction://noaction"/>
          </p:cNvPr>
          <p:cNvSpPr>
            <a:spLocks noChangeArrowheads="1"/>
          </p:cNvSpPr>
          <p:nvPr/>
        </p:nvSpPr>
        <p:spPr bwMode="auto">
          <a:xfrm flipH="1">
            <a:off x="784225" y="2996530"/>
            <a:ext cx="7459663" cy="1439862"/>
          </a:xfrm>
          <a:custGeom>
            <a:avLst/>
            <a:gdLst>
              <a:gd name="T0" fmla="*/ 5594747 w 21600"/>
              <a:gd name="T1" fmla="*/ 0 h 21600"/>
              <a:gd name="T2" fmla="*/ 0 w 21600"/>
              <a:gd name="T3" fmla="*/ 719931 h 21600"/>
              <a:gd name="T4" fmla="*/ 5594747 w 21600"/>
              <a:gd name="T5" fmla="*/ 1439862 h 21600"/>
              <a:gd name="T6" fmla="*/ 7459663 w 21600"/>
              <a:gd name="T7" fmla="*/ 71993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E7E7"/>
          </a:solidFill>
          <a:ln w="12700">
            <a:noFill/>
            <a:miter lim="800000"/>
            <a:headEnd/>
            <a:tailEnd/>
          </a:ln>
        </p:spPr>
        <p:txBody>
          <a:bodyPr wrap="none" anchor="ctr"/>
          <a:lstStyle/>
          <a:p>
            <a:pPr eaLnBrk="0" hangingPunct="0">
              <a:lnSpc>
                <a:spcPct val="90000"/>
              </a:lnSpc>
            </a:pPr>
            <a:r>
              <a:rPr lang="en-US" altLang="zh-CN" sz="2800" b="1">
                <a:latin typeface="Times New Roman" pitchFamily="18" charset="0"/>
              </a:rPr>
              <a:t> (2) </a:t>
            </a:r>
            <a:r>
              <a:rPr lang="zh-CN" altLang="en-US" sz="2800" b="1">
                <a:latin typeface="Times New Roman" pitchFamily="18" charset="0"/>
              </a:rPr>
              <a:t>最小距离与检、纠错能力</a:t>
            </a:r>
          </a:p>
        </p:txBody>
      </p:sp>
      <p:sp>
        <p:nvSpPr>
          <p:cNvPr id="6" name="AutoShape 5">
            <a:hlinkClick r:id="" action="ppaction://noaction"/>
          </p:cNvPr>
          <p:cNvSpPr>
            <a:spLocks noChangeArrowheads="1"/>
          </p:cNvSpPr>
          <p:nvPr/>
        </p:nvSpPr>
        <p:spPr bwMode="auto">
          <a:xfrm flipH="1">
            <a:off x="784225" y="4509417"/>
            <a:ext cx="7459663" cy="1439863"/>
          </a:xfrm>
          <a:custGeom>
            <a:avLst/>
            <a:gdLst>
              <a:gd name="T0" fmla="*/ 5594747 w 21600"/>
              <a:gd name="T1" fmla="*/ 0 h 21600"/>
              <a:gd name="T2" fmla="*/ 0 w 21600"/>
              <a:gd name="T3" fmla="*/ 719932 h 21600"/>
              <a:gd name="T4" fmla="*/ 5594747 w 21600"/>
              <a:gd name="T5" fmla="*/ 1439863 h 21600"/>
              <a:gd name="T6" fmla="*/ 7459663 w 21600"/>
              <a:gd name="T7" fmla="*/ 7199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E7E7"/>
          </a:solidFill>
          <a:ln w="12700">
            <a:noFill/>
            <a:miter lim="800000"/>
            <a:headEnd/>
            <a:tailEnd/>
          </a:ln>
        </p:spPr>
        <p:txBody>
          <a:bodyPr wrap="none" anchor="ctr"/>
          <a:lstStyle/>
          <a:p>
            <a:pPr eaLnBrk="0" hangingPunct="0">
              <a:lnSpc>
                <a:spcPct val="90000"/>
              </a:lnSpc>
            </a:pPr>
            <a:r>
              <a:rPr lang="en-US" altLang="zh-CN" sz="2800" b="1">
                <a:latin typeface="Times New Roman" pitchFamily="18" charset="0"/>
                <a:sym typeface="Wingdings" pitchFamily="2" charset="2"/>
              </a:rPr>
              <a:t> (3) </a:t>
            </a:r>
            <a:r>
              <a:rPr lang="zh-CN" altLang="en-US" sz="2800" b="1">
                <a:latin typeface="Times New Roman" pitchFamily="18" charset="0"/>
                <a:sym typeface="Wingdings" pitchFamily="2" charset="2"/>
              </a:rPr>
              <a:t>线性码的最小距离与监督矩阵的关系</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pPr marL="355600" indent="-355600" defTabSz="762000">
              <a:buNone/>
            </a:pPr>
            <a:r>
              <a:rPr lang="en-US" altLang="zh-CN" sz="2800" dirty="0"/>
              <a:t>(1) </a:t>
            </a:r>
            <a:r>
              <a:rPr lang="zh-CN" altLang="en-US" sz="2800" dirty="0">
                <a:solidFill>
                  <a:srgbClr val="0000CC"/>
                </a:solidFill>
              </a:rPr>
              <a:t>线性分组码的编码：</a:t>
            </a:r>
            <a:r>
              <a:rPr lang="zh-CN" altLang="en-US" sz="2800" dirty="0"/>
              <a:t>编码过程分为两步：</a:t>
            </a:r>
          </a:p>
          <a:p>
            <a:pPr marL="355600" indent="-355600" defTabSz="762000"/>
            <a:r>
              <a:rPr lang="zh-CN" altLang="en-US" sz="2800" b="1" u="sng" dirty="0"/>
              <a:t>信息分组</a:t>
            </a:r>
            <a:r>
              <a:rPr lang="zh-CN" altLang="en-US" sz="2800" dirty="0"/>
              <a:t>：把信息序列按一定长度分成</a:t>
            </a:r>
            <a:r>
              <a:rPr lang="zh-CN" altLang="en-US" sz="2800" dirty="0">
                <a:solidFill>
                  <a:srgbClr val="FF0000"/>
                </a:solidFill>
              </a:rPr>
              <a:t>若干</a:t>
            </a:r>
            <a:r>
              <a:rPr lang="zh-CN" altLang="en-US" sz="2800" dirty="0"/>
              <a:t>信息码组</a:t>
            </a:r>
            <a:r>
              <a:rPr lang="en-US" altLang="zh-CN" sz="2800" dirty="0"/>
              <a:t>, </a:t>
            </a:r>
            <a:r>
              <a:rPr lang="zh-CN" altLang="en-US" sz="2800" dirty="0"/>
              <a:t>每组由 </a:t>
            </a:r>
            <a:r>
              <a:rPr lang="en-US" altLang="zh-CN" sz="2800" i="1" dirty="0">
                <a:solidFill>
                  <a:srgbClr val="FF0000"/>
                </a:solidFill>
              </a:rPr>
              <a:t>k </a:t>
            </a:r>
            <a:r>
              <a:rPr lang="zh-CN" altLang="en-US" sz="2800" dirty="0">
                <a:solidFill>
                  <a:srgbClr val="FF0000"/>
                </a:solidFill>
              </a:rPr>
              <a:t>位</a:t>
            </a:r>
            <a:r>
              <a:rPr lang="zh-CN" altLang="en-US" sz="2800" dirty="0"/>
              <a:t>组成</a:t>
            </a:r>
            <a:r>
              <a:rPr lang="en-US" altLang="zh-CN" sz="2800" dirty="0"/>
              <a:t>;</a:t>
            </a:r>
          </a:p>
          <a:p>
            <a:pPr marL="355600" indent="-355600" defTabSz="762000"/>
            <a:r>
              <a:rPr lang="zh-CN" altLang="en-US" sz="2800" b="1" u="sng" dirty="0"/>
              <a:t>附加冗余位</a:t>
            </a:r>
            <a:r>
              <a:rPr lang="zh-CN" altLang="en-US" sz="2800" dirty="0"/>
              <a:t>：编码器按照预定的</a:t>
            </a:r>
            <a:r>
              <a:rPr lang="zh-CN" altLang="en-US" sz="2800" dirty="0">
                <a:solidFill>
                  <a:srgbClr val="FF0000"/>
                </a:solidFill>
              </a:rPr>
              <a:t>线性规则</a:t>
            </a:r>
            <a:r>
              <a:rPr lang="zh-CN" altLang="en-US" sz="2800" dirty="0"/>
              <a:t>（可由线性方程组规定），把信息码组变换成</a:t>
            </a:r>
            <a:r>
              <a:rPr lang="en-US" altLang="zh-CN" sz="2800" i="1" dirty="0"/>
              <a:t>n </a:t>
            </a:r>
            <a:r>
              <a:rPr lang="zh-CN" altLang="en-US" sz="2800" dirty="0"/>
              <a:t>重（</a:t>
            </a:r>
            <a:r>
              <a:rPr lang="en-US" altLang="zh-CN" sz="2800" i="1" dirty="0"/>
              <a:t>n</a:t>
            </a:r>
            <a:r>
              <a:rPr lang="en-US" altLang="zh-CN" sz="2800" dirty="0"/>
              <a:t>&gt;</a:t>
            </a:r>
            <a:r>
              <a:rPr lang="en-US" altLang="zh-CN" sz="2800" i="1" dirty="0"/>
              <a:t>k</a:t>
            </a:r>
            <a:r>
              <a:rPr lang="zh-CN" altLang="en-US" sz="2800" dirty="0"/>
              <a:t>）码字，其中 </a:t>
            </a:r>
            <a:r>
              <a:rPr lang="en-US" altLang="zh-CN" sz="2800" dirty="0"/>
              <a:t>(</a:t>
            </a:r>
            <a:r>
              <a:rPr lang="en-US" altLang="zh-CN" sz="2800" i="1" dirty="0"/>
              <a:t>n</a:t>
            </a:r>
            <a:r>
              <a:rPr lang="zh-CN" altLang="en-US" sz="2800" dirty="0"/>
              <a:t>－</a:t>
            </a:r>
            <a:r>
              <a:rPr lang="en-US" altLang="zh-CN" sz="2800" i="1" dirty="0"/>
              <a:t>k</a:t>
            </a:r>
            <a:r>
              <a:rPr lang="en-US" altLang="zh-CN" sz="2800" dirty="0"/>
              <a:t>) </a:t>
            </a:r>
            <a:r>
              <a:rPr lang="zh-CN" altLang="en-US" sz="2800" dirty="0"/>
              <a:t>个附加码元是由信息码元的</a:t>
            </a:r>
            <a:r>
              <a:rPr lang="zh-CN" altLang="en-US" sz="2800" dirty="0">
                <a:solidFill>
                  <a:srgbClr val="FF0000"/>
                </a:solidFill>
              </a:rPr>
              <a:t>线性运算</a:t>
            </a:r>
            <a:r>
              <a:rPr lang="zh-CN" altLang="en-US" sz="2800" dirty="0"/>
              <a:t>产生的。</a:t>
            </a:r>
          </a:p>
          <a:p>
            <a:pPr marL="355600" indent="-355600" defTabSz="762000"/>
            <a:endParaRPr lang="zh-CN" altLang="en-US" sz="1050" dirty="0"/>
          </a:p>
          <a:p>
            <a:pPr marL="355600" indent="-355600" defTabSz="762000">
              <a:buNone/>
            </a:pPr>
            <a:r>
              <a:rPr lang="en-US" altLang="zh-CN" sz="2800" dirty="0"/>
              <a:t>(2) </a:t>
            </a:r>
            <a:r>
              <a:rPr lang="zh-CN" altLang="en-US" sz="2800" dirty="0">
                <a:solidFill>
                  <a:srgbClr val="0000CC"/>
                </a:solidFill>
              </a:rPr>
              <a:t>线性分组码的码字数：</a:t>
            </a:r>
            <a:r>
              <a:rPr lang="zh-CN" altLang="en-US" sz="2800" dirty="0"/>
              <a:t>信息码组长 </a:t>
            </a:r>
            <a:r>
              <a:rPr lang="en-US" altLang="zh-CN" sz="2800" i="1" dirty="0">
                <a:solidFill>
                  <a:srgbClr val="FF0000"/>
                </a:solidFill>
              </a:rPr>
              <a:t>k </a:t>
            </a:r>
            <a:r>
              <a:rPr lang="zh-CN" altLang="en-US" sz="2800" dirty="0">
                <a:solidFill>
                  <a:srgbClr val="FF0000"/>
                </a:solidFill>
              </a:rPr>
              <a:t>位</a:t>
            </a:r>
            <a:r>
              <a:rPr lang="zh-CN" altLang="en-US" sz="2800" dirty="0"/>
              <a:t>，有 </a:t>
            </a:r>
            <a:r>
              <a:rPr lang="en-US" altLang="zh-CN" sz="2800" dirty="0">
                <a:solidFill>
                  <a:srgbClr val="FF0000"/>
                </a:solidFill>
              </a:rPr>
              <a:t>2</a:t>
            </a:r>
            <a:r>
              <a:rPr lang="en-US" altLang="zh-CN" sz="2800" i="1" baseline="30000" dirty="0">
                <a:solidFill>
                  <a:srgbClr val="FF0000"/>
                </a:solidFill>
              </a:rPr>
              <a:t>k </a:t>
            </a:r>
            <a:r>
              <a:rPr lang="zh-CN" altLang="en-US" sz="2800" dirty="0"/>
              <a:t>个不同的信息码组，有 </a:t>
            </a:r>
            <a:r>
              <a:rPr lang="en-US" altLang="zh-CN" sz="2800" dirty="0"/>
              <a:t>2</a:t>
            </a:r>
            <a:r>
              <a:rPr lang="en-US" altLang="zh-CN" sz="2800" i="1" baseline="30000" dirty="0"/>
              <a:t>k </a:t>
            </a:r>
            <a:r>
              <a:rPr lang="zh-CN" altLang="en-US" sz="2800" dirty="0"/>
              <a:t>个码字与它们一一对应。</a:t>
            </a:r>
            <a:endParaRPr lang="zh-CN" altLang="en-US" sz="2800" dirty="0">
              <a:solidFill>
                <a:srgbClr val="FF0000"/>
              </a:solidFill>
            </a:endParaRPr>
          </a:p>
          <a:p>
            <a:endParaRPr lang="zh-CN" altLang="en-US" dirty="0"/>
          </a:p>
        </p:txBody>
      </p:sp>
      <p:sp>
        <p:nvSpPr>
          <p:cNvPr id="3" name="标题 2"/>
          <p:cNvSpPr>
            <a:spLocks noGrp="1"/>
          </p:cNvSpPr>
          <p:nvPr>
            <p:ph type="title"/>
          </p:nvPr>
        </p:nvSpPr>
        <p:spPr/>
        <p:txBody>
          <a:bodyPr>
            <a:normAutofit/>
          </a:bodyPr>
          <a:lstStyle/>
          <a:p>
            <a:r>
              <a:rPr lang="en-US" altLang="zh-CN" sz="4400" dirty="0"/>
              <a:t>7.3.1 </a:t>
            </a:r>
            <a:r>
              <a:rPr lang="zh-CN" altLang="en-US" sz="4400" dirty="0">
                <a:solidFill>
                  <a:schemeClr val="tx1"/>
                </a:solidFill>
              </a:rPr>
              <a:t>一般概念</a:t>
            </a:r>
            <a:endParaRPr lang="zh-CN" altLang="en-US" dirty="0">
              <a:solidFill>
                <a:schemeClr val="tx1"/>
              </a:solidFill>
            </a:endParaRPr>
          </a:p>
        </p:txBody>
      </p:sp>
      <p:pic>
        <p:nvPicPr>
          <p:cNvPr id="4" name="Picture 144">
            <a:extLst>
              <a:ext uri="{FF2B5EF4-FFF2-40B4-BE49-F238E27FC236}">
                <a16:creationId xmlns:a16="http://schemas.microsoft.com/office/drawing/2014/main" id="{51E595D4-9C1B-2308-BACD-DD18FEFA07F3}"/>
              </a:ext>
            </a:extLst>
          </p:cNvPr>
          <p:cNvPicPr>
            <a:picLocks noChangeAspect="1" noChangeArrowheads="1"/>
          </p:cNvPicPr>
          <p:nvPr/>
        </p:nvPicPr>
        <p:blipFill>
          <a:blip r:embed="rId2" cstate="print"/>
          <a:srcRect/>
          <a:stretch>
            <a:fillRect/>
          </a:stretch>
        </p:blipFill>
        <p:spPr bwMode="auto">
          <a:xfrm>
            <a:off x="4990023" y="44624"/>
            <a:ext cx="3696777" cy="1522961"/>
          </a:xfrm>
          <a:prstGeom prst="rect">
            <a:avLst/>
          </a:prstGeom>
          <a:noFill/>
        </p:spPr>
      </p:pic>
      <p:cxnSp>
        <p:nvCxnSpPr>
          <p:cNvPr id="7" name="直接箭头连接符 6">
            <a:extLst>
              <a:ext uri="{FF2B5EF4-FFF2-40B4-BE49-F238E27FC236}">
                <a16:creationId xmlns:a16="http://schemas.microsoft.com/office/drawing/2014/main" id="{26160061-D1C4-5BD2-CFF4-93C71FA4CE38}"/>
              </a:ext>
            </a:extLst>
          </p:cNvPr>
          <p:cNvCxnSpPr/>
          <p:nvPr/>
        </p:nvCxnSpPr>
        <p:spPr>
          <a:xfrm flipH="1">
            <a:off x="6588224" y="1481328"/>
            <a:ext cx="1512168" cy="57952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457200" y="214290"/>
            <a:ext cx="8229600" cy="1143000"/>
          </a:xfrm>
        </p:spPr>
        <p:txBody>
          <a:bodyPr/>
          <a:lstStyle/>
          <a:p>
            <a:pPr eaLnBrk="1" hangingPunct="1">
              <a:defRPr/>
            </a:pPr>
            <a:r>
              <a:rPr lang="en-US" altLang="zh-CN" sz="2800" dirty="0"/>
              <a:t>7.3.5 </a:t>
            </a:r>
            <a:r>
              <a:rPr lang="zh-CN" altLang="en-US" sz="2800" dirty="0"/>
              <a:t>线性分组码的最小距离、检错和纠错能力</a:t>
            </a:r>
          </a:p>
        </p:txBody>
      </p:sp>
      <p:sp>
        <p:nvSpPr>
          <p:cNvPr id="6" name="Rectangle 2"/>
          <p:cNvSpPr txBox="1">
            <a:spLocks noChangeArrowheads="1"/>
          </p:cNvSpPr>
          <p:nvPr/>
        </p:nvSpPr>
        <p:spPr>
          <a:xfrm>
            <a:off x="827584" y="1124744"/>
            <a:ext cx="7910512" cy="5256213"/>
          </a:xfrm>
          <a:prstGeom prst="rect">
            <a:avLst/>
          </a:prstGeom>
        </p:spPr>
        <p:txBody>
          <a:bodyPr vert="horz">
            <a:normAutofit/>
          </a:bodyPr>
          <a:lstStyle/>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a:ln>
                  <a:noFill/>
                </a:ln>
                <a:solidFill>
                  <a:schemeClr val="tx1"/>
                </a:solidFill>
                <a:effectLst/>
                <a:uLnTx/>
                <a:uFillTx/>
                <a:latin typeface="+mn-lt"/>
                <a:ea typeface="+mn-ea"/>
                <a:cs typeface="+mn-cs"/>
              </a:rPr>
              <a:t>汉明距离、汉明重量和汉明球</a:t>
            </a: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a:ln>
                  <a:noFill/>
                </a:ln>
                <a:solidFill>
                  <a:srgbClr val="0000CC"/>
                </a:solidFill>
                <a:effectLst/>
                <a:uLnTx/>
                <a:uFillTx/>
                <a:latin typeface="+mn-lt"/>
                <a:ea typeface="+mn-ea"/>
                <a:cs typeface="+mn-cs"/>
              </a:rPr>
              <a:t> </a:t>
            </a:r>
            <a:r>
              <a:rPr kumimoji="0" lang="zh-CN" altLang="en-US" sz="2000" b="0" i="0" u="sng" strike="noStrike" kern="1200" cap="none" spc="0" normalizeH="0" baseline="0" noProof="0">
                <a:ln>
                  <a:noFill/>
                </a:ln>
                <a:solidFill>
                  <a:srgbClr val="0000CC"/>
                </a:solidFill>
                <a:effectLst/>
                <a:uLnTx/>
                <a:uFillTx/>
                <a:latin typeface="+mn-lt"/>
                <a:ea typeface="+mn-ea"/>
                <a:cs typeface="+mn-cs"/>
              </a:rPr>
              <a:t>汉明距离</a:t>
            </a:r>
            <a:r>
              <a:rPr kumimoji="0" lang="zh-CN" altLang="en-US" sz="2000" b="0" i="0" u="none" strike="noStrike" kern="1200" cap="none" spc="0" normalizeH="0" baseline="0" noProof="0">
                <a:ln>
                  <a:noFill/>
                </a:ln>
                <a:solidFill>
                  <a:schemeClr val="tx1"/>
                </a:solidFill>
                <a:effectLst/>
                <a:uLnTx/>
                <a:uFillTx/>
                <a:latin typeface="+mn-lt"/>
                <a:ea typeface="+mn-ea"/>
                <a:cs typeface="+mn-cs"/>
              </a:rPr>
              <a:t>（距离）：在 </a:t>
            </a:r>
            <a:r>
              <a:rPr kumimoji="0" lang="en-US" altLang="zh-CN" sz="2000" b="0" i="0" u="none" strike="noStrike" kern="1200" cap="none" spc="0" normalizeH="0" baseline="0" noProof="0">
                <a:ln>
                  <a:noFill/>
                </a:ln>
                <a:solidFill>
                  <a:schemeClr val="tx1"/>
                </a:solidFill>
                <a:effectLst/>
                <a:uLnTx/>
                <a:uFillTx/>
                <a:latin typeface="+mn-lt"/>
                <a:ea typeface="+mn-ea"/>
                <a:cs typeface="+mn-cs"/>
              </a:rPr>
              <a:t>(</a:t>
            </a:r>
            <a:r>
              <a:rPr kumimoji="0" lang="en-US" altLang="zh-CN" sz="2000" b="0" i="1" u="none" strike="noStrike" kern="1200" cap="none" spc="0" normalizeH="0" baseline="0" noProof="0">
                <a:ln>
                  <a:noFill/>
                </a:ln>
                <a:solidFill>
                  <a:schemeClr val="tx1"/>
                </a:solidFill>
                <a:effectLst/>
                <a:uLnTx/>
                <a:uFillTx/>
                <a:latin typeface="+mn-lt"/>
                <a:ea typeface="+mn-ea"/>
                <a:cs typeface="+mn-cs"/>
              </a:rPr>
              <a:t>n</a:t>
            </a:r>
            <a:r>
              <a:rPr kumimoji="0" lang="en-US" altLang="zh-CN" sz="2000" b="0" i="0" u="none" strike="noStrike" kern="1200" cap="none" spc="0" normalizeH="0" baseline="0" noProof="0">
                <a:ln>
                  <a:noFill/>
                </a:ln>
                <a:solidFill>
                  <a:schemeClr val="tx1"/>
                </a:solidFill>
                <a:effectLst/>
                <a:uLnTx/>
                <a:uFillTx/>
                <a:latin typeface="+mn-lt"/>
                <a:ea typeface="+mn-ea"/>
                <a:cs typeface="+mn-cs"/>
              </a:rPr>
              <a:t>,</a:t>
            </a:r>
            <a:r>
              <a:rPr kumimoji="0" lang="en-US" altLang="zh-CN" sz="2000" b="0" i="1" u="none" strike="noStrike" kern="1200" cap="none" spc="0" normalizeH="0" baseline="0" noProof="0">
                <a:ln>
                  <a:noFill/>
                </a:ln>
                <a:solidFill>
                  <a:schemeClr val="tx1"/>
                </a:solidFill>
                <a:effectLst/>
                <a:uLnTx/>
                <a:uFillTx/>
                <a:latin typeface="+mn-lt"/>
                <a:ea typeface="+mn-ea"/>
                <a:cs typeface="+mn-cs"/>
              </a:rPr>
              <a:t>k</a:t>
            </a:r>
            <a:r>
              <a:rPr kumimoji="0" lang="en-US" altLang="zh-CN" sz="2000" b="0" i="0" u="none" strike="noStrike" kern="1200" cap="none" spc="0" normalizeH="0" baseline="0" noProof="0">
                <a:ln>
                  <a:noFill/>
                </a:ln>
                <a:solidFill>
                  <a:schemeClr val="tx1"/>
                </a:solidFill>
                <a:effectLst/>
                <a:uLnTx/>
                <a:uFillTx/>
                <a:latin typeface="+mn-lt"/>
                <a:ea typeface="+mn-ea"/>
                <a:cs typeface="+mn-cs"/>
              </a:rPr>
              <a:t>) </a:t>
            </a:r>
            <a:r>
              <a:rPr kumimoji="0" lang="zh-CN" altLang="en-US" sz="2000" b="0" i="0" u="none" strike="noStrike" kern="1200" cap="none" spc="0" normalizeH="0" baseline="0" noProof="0">
                <a:ln>
                  <a:noFill/>
                </a:ln>
                <a:solidFill>
                  <a:schemeClr val="tx1"/>
                </a:solidFill>
                <a:effectLst/>
                <a:uLnTx/>
                <a:uFillTx/>
                <a:latin typeface="+mn-lt"/>
                <a:ea typeface="+mn-ea"/>
                <a:cs typeface="+mn-cs"/>
              </a:rPr>
              <a:t>线性码中，两个码字 </a:t>
            </a:r>
            <a:r>
              <a:rPr kumimoji="0" lang="en-US" altLang="zh-CN" sz="2000" b="0" i="1" u="none" strike="noStrike" kern="1200" cap="none" spc="0" normalizeH="0" baseline="0" noProof="0">
                <a:ln>
                  <a:noFill/>
                </a:ln>
                <a:solidFill>
                  <a:schemeClr val="tx1"/>
                </a:solidFill>
                <a:effectLst/>
                <a:uLnTx/>
                <a:uFillTx/>
                <a:latin typeface="Arial Black" pitchFamily="34" charset="0"/>
                <a:ea typeface="+mn-ea"/>
                <a:cs typeface="+mn-cs"/>
              </a:rPr>
              <a:t>U</a:t>
            </a:r>
            <a:r>
              <a:rPr kumimoji="0" lang="zh-CN" altLang="en-US" sz="2000" b="0" i="0" u="none" strike="noStrike" kern="1200" cap="none" spc="0" normalizeH="0" baseline="0" noProof="0">
                <a:ln>
                  <a:noFill/>
                </a:ln>
                <a:solidFill>
                  <a:schemeClr val="tx1"/>
                </a:solidFill>
                <a:effectLst/>
                <a:uLnTx/>
                <a:uFillTx/>
                <a:latin typeface="+mn-lt"/>
                <a:ea typeface="+mn-ea"/>
                <a:cs typeface="+mn-cs"/>
              </a:rPr>
              <a:t>、</a:t>
            </a:r>
            <a:r>
              <a:rPr kumimoji="0" lang="en-US" altLang="zh-CN" sz="2000" b="0" i="1" u="none" strike="noStrike" kern="1200" cap="none" spc="0" normalizeH="0" baseline="0" noProof="0">
                <a:ln>
                  <a:noFill/>
                </a:ln>
                <a:solidFill>
                  <a:schemeClr val="tx1"/>
                </a:solidFill>
                <a:effectLst/>
                <a:uLnTx/>
                <a:uFillTx/>
                <a:latin typeface="Arial Black" pitchFamily="34" charset="0"/>
                <a:ea typeface="+mn-ea"/>
                <a:cs typeface="+mn-cs"/>
              </a:rPr>
              <a:t>V </a:t>
            </a:r>
            <a:r>
              <a:rPr kumimoji="0" lang="zh-CN" altLang="en-US" sz="2000" b="0" i="0" u="none" strike="noStrike" kern="1200" cap="none" spc="0" normalizeH="0" baseline="0" noProof="0">
                <a:ln>
                  <a:noFill/>
                </a:ln>
                <a:solidFill>
                  <a:schemeClr val="tx1"/>
                </a:solidFill>
                <a:effectLst/>
                <a:uLnTx/>
                <a:uFillTx/>
                <a:latin typeface="+mn-lt"/>
                <a:ea typeface="+mn-ea"/>
                <a:cs typeface="+mn-cs"/>
              </a:rPr>
              <a:t>之间对应码元位上符号取值不同的个数，称为码字 </a:t>
            </a:r>
            <a:r>
              <a:rPr kumimoji="0" lang="en-US" altLang="zh-CN" sz="2000" b="0" i="1" u="none" strike="noStrike" kern="1200" cap="none" spc="0" normalizeH="0" baseline="0" noProof="0">
                <a:ln>
                  <a:noFill/>
                </a:ln>
                <a:solidFill>
                  <a:schemeClr val="tx1"/>
                </a:solidFill>
                <a:effectLst/>
                <a:uLnTx/>
                <a:uFillTx/>
                <a:latin typeface="Arial Black" pitchFamily="34" charset="0"/>
                <a:ea typeface="+mn-ea"/>
                <a:cs typeface="+mn-cs"/>
              </a:rPr>
              <a:t>U</a:t>
            </a:r>
            <a:r>
              <a:rPr kumimoji="0" lang="zh-CN" altLang="en-US" sz="2000" b="0" i="0" u="none" strike="noStrike" kern="1200" cap="none" spc="0" normalizeH="0" baseline="0" noProof="0">
                <a:ln>
                  <a:noFill/>
                </a:ln>
                <a:solidFill>
                  <a:schemeClr val="tx1"/>
                </a:solidFill>
                <a:effectLst/>
                <a:uLnTx/>
                <a:uFillTx/>
                <a:latin typeface="+mn-lt"/>
                <a:ea typeface="+mn-ea"/>
                <a:cs typeface="+mn-cs"/>
              </a:rPr>
              <a:t>、</a:t>
            </a:r>
            <a:r>
              <a:rPr kumimoji="0" lang="en-US" altLang="zh-CN" sz="2000" b="0" i="1" u="none" strike="noStrike" kern="1200" cap="none" spc="0" normalizeH="0" baseline="0" noProof="0">
                <a:ln>
                  <a:noFill/>
                </a:ln>
                <a:solidFill>
                  <a:schemeClr val="tx1"/>
                </a:solidFill>
                <a:effectLst/>
                <a:uLnTx/>
                <a:uFillTx/>
                <a:latin typeface="Arial Black" pitchFamily="34" charset="0"/>
                <a:ea typeface="+mn-ea"/>
                <a:cs typeface="+mn-cs"/>
              </a:rPr>
              <a:t>V </a:t>
            </a:r>
            <a:r>
              <a:rPr kumimoji="0" lang="zh-CN" altLang="en-US" sz="2000" b="0" i="0" u="none" strike="noStrike" kern="1200" cap="none" spc="0" normalizeH="0" baseline="0" noProof="0">
                <a:ln>
                  <a:noFill/>
                </a:ln>
                <a:solidFill>
                  <a:schemeClr val="tx1"/>
                </a:solidFill>
                <a:effectLst/>
                <a:uLnTx/>
                <a:uFillTx/>
                <a:latin typeface="+mn-lt"/>
                <a:ea typeface="+mn-ea"/>
                <a:cs typeface="+mn-cs"/>
              </a:rPr>
              <a:t>之间的汉明距离。</a:t>
            </a: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chemeClr val="tx1"/>
              </a:solidFill>
              <a:effectLst/>
              <a:uLnTx/>
              <a:uFillTx/>
              <a:latin typeface="+mn-lt"/>
              <a:ea typeface="+mn-ea"/>
              <a:cs typeface="+mn-cs"/>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线性分组码的一个码字对应于 </a:t>
            </a:r>
            <a:r>
              <a:rPr kumimoji="0" lang="en-US" altLang="zh-CN" sz="2000" b="1" i="1"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n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维线性空间中的一点，码字间的距离即为空间中两</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对应点的距离。因此，码字间的距离满足一般距离公理：</a:t>
            </a: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p:txBody>
      </p:sp>
      <p:graphicFrame>
        <p:nvGraphicFramePr>
          <p:cNvPr id="18434" name="Object 4"/>
          <p:cNvGraphicFramePr>
            <a:graphicFrameLocks noChangeAspect="1"/>
          </p:cNvGraphicFramePr>
          <p:nvPr/>
        </p:nvGraphicFramePr>
        <p:xfrm>
          <a:off x="3262313" y="2420888"/>
          <a:ext cx="2676525" cy="788988"/>
        </p:xfrm>
        <a:graphic>
          <a:graphicData uri="http://schemas.openxmlformats.org/presentationml/2006/ole">
            <mc:AlternateContent xmlns:mc="http://schemas.openxmlformats.org/markup-compatibility/2006">
              <mc:Choice xmlns:v="urn:schemas-microsoft-com:vml" Requires="v">
                <p:oleObj name="公式" r:id="rId2" imgW="1434960" imgH="431640" progId="Equation.3">
                  <p:embed/>
                </p:oleObj>
              </mc:Choice>
              <mc:Fallback>
                <p:oleObj name="公式" r:id="rId2" imgW="1434960" imgH="4316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2420888"/>
                        <a:ext cx="2676525" cy="788988"/>
                      </a:xfrm>
                      <a:prstGeom prst="rect">
                        <a:avLst/>
                      </a:prstGeom>
                      <a:solidFill>
                        <a:srgbClr val="FFEFEF"/>
                      </a:solidFill>
                    </p:spPr>
                  </p:pic>
                </p:oleObj>
              </mc:Fallback>
            </mc:AlternateContent>
          </a:graphicData>
        </a:graphic>
      </p:graphicFrame>
      <p:graphicFrame>
        <p:nvGraphicFramePr>
          <p:cNvPr id="18435" name="Object 5"/>
          <p:cNvGraphicFramePr>
            <a:graphicFrameLocks noChangeAspect="1"/>
          </p:cNvGraphicFramePr>
          <p:nvPr/>
        </p:nvGraphicFramePr>
        <p:xfrm>
          <a:off x="1714480" y="4572008"/>
          <a:ext cx="6196288" cy="1273117"/>
        </p:xfrm>
        <a:graphic>
          <a:graphicData uri="http://schemas.openxmlformats.org/presentationml/2006/ole">
            <mc:AlternateContent xmlns:mc="http://schemas.openxmlformats.org/markup-compatibility/2006">
              <mc:Choice xmlns:v="urn:schemas-microsoft-com:vml" Requires="v">
                <p:oleObj name="公式" r:id="rId4" imgW="3187440" imgH="736560" progId="Equation.3">
                  <p:embed/>
                </p:oleObj>
              </mc:Choice>
              <mc:Fallback>
                <p:oleObj name="公式" r:id="rId4" imgW="3187440" imgH="73656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480" y="4572008"/>
                        <a:ext cx="6196288" cy="1273117"/>
                      </a:xfrm>
                      <a:prstGeom prst="rect">
                        <a:avLst/>
                      </a:prstGeom>
                      <a:solidFill>
                        <a:srgbClr val="FFFFCC"/>
                      </a:solidFill>
                      <a:ln>
                        <a:noFill/>
                      </a:ln>
                      <a:extLs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467544" y="1412776"/>
            <a:ext cx="7910512" cy="5256213"/>
          </a:xfrm>
          <a:prstGeom prst="rect">
            <a:avLst/>
          </a:prstGeom>
        </p:spPr>
        <p:txBody>
          <a:bodyPr vert="horz">
            <a:normAutofit/>
          </a:bodyPr>
          <a:lstStyle/>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汉明距离、汉明重量和汉明球</a:t>
            </a: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 </a:t>
            </a:r>
            <a:r>
              <a:rPr kumimoji="0" lang="zh-CN" altLang="en-US" sz="2400" b="0" i="0" u="sng" strike="noStrike" kern="1200" cap="none" spc="0" normalizeH="0" baseline="0" noProof="0" dirty="0">
                <a:ln>
                  <a:noFill/>
                </a:ln>
                <a:solidFill>
                  <a:srgbClr val="0000CC"/>
                </a:solidFill>
                <a:effectLst/>
                <a:uLnTx/>
                <a:uFillTx/>
                <a:latin typeface="+mn-lt"/>
                <a:ea typeface="+mn-ea"/>
                <a:cs typeface="+mn-cs"/>
                <a:sym typeface="Wingdings" pitchFamily="2" charset="2"/>
              </a:rPr>
              <a:t>最小距离 </a:t>
            </a:r>
            <a:r>
              <a:rPr kumimoji="0" lang="en-US" altLang="zh-CN" sz="2400" b="0" i="1" u="sng" strike="noStrike" kern="1200" cap="none" spc="0" normalizeH="0" baseline="0" noProof="0" dirty="0" err="1">
                <a:ln>
                  <a:noFill/>
                </a:ln>
                <a:solidFill>
                  <a:srgbClr val="0000CC"/>
                </a:solidFill>
                <a:effectLst/>
                <a:uLnTx/>
                <a:uFillTx/>
                <a:latin typeface="+mn-lt"/>
                <a:ea typeface="+mn-ea"/>
                <a:cs typeface="+mn-cs"/>
                <a:sym typeface="Wingdings" pitchFamily="2" charset="2"/>
              </a:rPr>
              <a:t>d</a:t>
            </a:r>
            <a:r>
              <a:rPr kumimoji="0" lang="en-US" altLang="zh-CN" sz="2400" b="0" i="0" u="sng" strike="noStrike" kern="1200" cap="none" spc="0" normalizeH="0" baseline="-25000" noProof="0" dirty="0" err="1">
                <a:ln>
                  <a:noFill/>
                </a:ln>
                <a:solidFill>
                  <a:srgbClr val="0000CC"/>
                </a:solidFill>
                <a:effectLst/>
                <a:uLnTx/>
                <a:uFillTx/>
                <a:latin typeface="+mn-lt"/>
                <a:ea typeface="+mn-ea"/>
                <a:cs typeface="+mn-cs"/>
                <a:sym typeface="Wingdings" pitchFamily="2" charset="2"/>
              </a:rPr>
              <a:t>min</a:t>
            </a:r>
            <a:r>
              <a:rPr kumimoji="0" lang="zh-CN" altLang="en-US" sz="24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在 </a:t>
            </a:r>
            <a:r>
              <a:rPr kumimoji="0" lang="en-US" altLang="zh-CN"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400" b="0" i="1" u="none" strike="noStrike" kern="1200" cap="none" spc="0" normalizeH="0" baseline="0" noProof="0" dirty="0" err="1">
                <a:ln>
                  <a:noFill/>
                </a:ln>
                <a:solidFill>
                  <a:schemeClr val="tx1"/>
                </a:solidFill>
                <a:effectLst/>
                <a:uLnTx/>
                <a:uFillTx/>
                <a:latin typeface="+mn-lt"/>
                <a:ea typeface="+mn-ea"/>
                <a:cs typeface="+mn-cs"/>
                <a:sym typeface="Wingdings" pitchFamily="2" charset="2"/>
              </a:rPr>
              <a:t>n</a:t>
            </a:r>
            <a:r>
              <a:rPr kumimoji="0" lang="en-US" altLang="zh-CN" sz="2400" b="0" i="0" u="none" strike="noStrike" kern="1200" cap="none" spc="0" normalizeH="0" baseline="0" noProof="0" dirty="0" err="1">
                <a:ln>
                  <a:noFill/>
                </a:ln>
                <a:solidFill>
                  <a:schemeClr val="tx1"/>
                </a:solidFill>
                <a:effectLst/>
                <a:uLnTx/>
                <a:uFillTx/>
                <a:latin typeface="+mn-lt"/>
                <a:ea typeface="+mn-ea"/>
                <a:cs typeface="+mn-cs"/>
                <a:sym typeface="Wingdings" pitchFamily="2" charset="2"/>
              </a:rPr>
              <a:t>,</a:t>
            </a:r>
            <a:r>
              <a:rPr kumimoji="0" lang="en-US" altLang="zh-CN" sz="2400" b="0" i="1" u="none" strike="noStrike" kern="1200" cap="none" spc="0" normalizeH="0" baseline="0" noProof="0" dirty="0" err="1">
                <a:ln>
                  <a:noFill/>
                </a:ln>
                <a:solidFill>
                  <a:schemeClr val="tx1"/>
                </a:solidFill>
                <a:effectLst/>
                <a:uLnTx/>
                <a:uFillTx/>
                <a:latin typeface="+mn-lt"/>
                <a:ea typeface="+mn-ea"/>
                <a:cs typeface="+mn-cs"/>
                <a:sym typeface="Wingdings" pitchFamily="2" charset="2"/>
              </a:rPr>
              <a:t>k</a:t>
            </a:r>
            <a:r>
              <a:rPr kumimoji="0" lang="en-US" altLang="zh-CN"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线性码的码字</a:t>
            </a:r>
            <a:r>
              <a:rPr kumimoji="0" lang="zh-CN" altLang="en-US" sz="2400" b="0" i="0" u="sng" strike="noStrike" kern="1200" cap="none" spc="0" normalizeH="0" baseline="0" noProof="0" dirty="0">
                <a:ln>
                  <a:noFill/>
                </a:ln>
                <a:solidFill>
                  <a:schemeClr val="tx1"/>
                </a:solidFill>
                <a:effectLst/>
                <a:uLnTx/>
                <a:uFillTx/>
                <a:latin typeface="+mn-lt"/>
                <a:ea typeface="+mn-ea"/>
                <a:cs typeface="+mn-cs"/>
                <a:sym typeface="Wingdings" pitchFamily="2" charset="2"/>
              </a:rPr>
              <a:t>集合中</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，任意两个码字间距离最小值，叫做码的最小距离。若 </a:t>
            </a:r>
            <a:r>
              <a:rPr kumimoji="0" lang="en-US" altLang="zh-CN" sz="24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C</a:t>
            </a:r>
            <a:r>
              <a:rPr kumimoji="0" lang="en-US" altLang="zh-CN" sz="2400" b="1" i="0" u="none" strike="noStrike" kern="1200" cap="none" spc="0" normalizeH="0" baseline="3000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400" b="1" i="1" u="none" strike="noStrike" kern="1200" cap="none" spc="0" normalizeH="0" baseline="30000" noProof="0" dirty="0" err="1">
                <a:ln>
                  <a:noFill/>
                </a:ln>
                <a:solidFill>
                  <a:schemeClr val="tx1"/>
                </a:solidFill>
                <a:effectLst/>
                <a:uLnTx/>
                <a:uFillTx/>
                <a:latin typeface="Times New Roman" pitchFamily="18" charset="0"/>
                <a:cs typeface="Times New Roman" pitchFamily="18" charset="0"/>
                <a:sym typeface="Wingdings" pitchFamily="2" charset="2"/>
              </a:rPr>
              <a:t>i</a:t>
            </a:r>
            <a:r>
              <a:rPr kumimoji="0" lang="en-US" altLang="zh-CN" sz="2400" b="1" i="0" u="none" strike="noStrike" kern="1200" cap="none" spc="0" normalizeH="0" baseline="3000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400" b="0" i="0" u="none" strike="noStrike" kern="1200" cap="none" spc="0" normalizeH="0" baseline="30000" noProof="0" dirty="0">
                <a:ln>
                  <a:noFill/>
                </a:ln>
                <a:solidFill>
                  <a:schemeClr val="tx1"/>
                </a:solidFill>
                <a:effectLst/>
                <a:uLnTx/>
                <a:uFillTx/>
                <a:latin typeface="+mn-lt"/>
                <a:ea typeface="+mn-ea"/>
                <a:cs typeface="+mn-cs"/>
                <a:sym typeface="Wingdings" pitchFamily="2" charset="2"/>
              </a:rPr>
              <a:t> </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和 </a:t>
            </a:r>
            <a:r>
              <a:rPr kumimoji="0" lang="en-US" altLang="zh-CN" sz="24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C</a:t>
            </a:r>
            <a:r>
              <a:rPr kumimoji="0" lang="en-US" altLang="zh-CN" sz="2400" b="1" i="0" u="none" strike="noStrike" kern="1200" cap="none" spc="0" normalizeH="0" baseline="3000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400" b="1" i="1" u="none" strike="noStrike" kern="1200" cap="none" spc="0" normalizeH="0" baseline="30000" noProof="0" dirty="0">
                <a:ln>
                  <a:noFill/>
                </a:ln>
                <a:solidFill>
                  <a:schemeClr val="tx1"/>
                </a:solidFill>
                <a:effectLst/>
                <a:uLnTx/>
                <a:uFillTx/>
                <a:latin typeface="Times New Roman" pitchFamily="18" charset="0"/>
                <a:cs typeface="Times New Roman" pitchFamily="18" charset="0"/>
                <a:sym typeface="Wingdings" pitchFamily="2" charset="2"/>
              </a:rPr>
              <a:t>j</a:t>
            </a:r>
            <a:r>
              <a:rPr kumimoji="0" lang="en-US" altLang="zh-CN" sz="2400" b="1" i="0" u="none" strike="noStrike" kern="1200" cap="none" spc="0" normalizeH="0" baseline="3000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4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是任意两个码字，则码的最小距离表示为：</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码的最小距离是衡量码的抗干扰能力（检、纠错能力）的重要参数。</a:t>
            </a:r>
            <a:r>
              <a:rPr kumimoji="0" lang="zh-CN" altLang="en-US" sz="2300" b="1" i="0" u="sng" strike="noStrike" kern="1200" cap="none" spc="0" normalizeH="0" baseline="0" noProof="0" dirty="0">
                <a:ln>
                  <a:noFill/>
                </a:ln>
                <a:solidFill>
                  <a:srgbClr val="FF0000"/>
                </a:solidFill>
                <a:effectLst>
                  <a:outerShdw blurRad="38100" dist="38100" dir="2700000" algn="tl">
                    <a:srgbClr val="C0C0C0"/>
                  </a:outerShdw>
                </a:effectLst>
                <a:uLnTx/>
                <a:uFillTx/>
                <a:latin typeface="宋体" pitchFamily="2" charset="-122"/>
                <a:ea typeface="宋体" pitchFamily="2" charset="-122"/>
                <a:cs typeface="+mn-cs"/>
                <a:sym typeface="Wingdings" pitchFamily="2" charset="2"/>
              </a:rPr>
              <a:t>码的最小距离越大，码的抗干扰能力就越强</a:t>
            </a:r>
            <a:r>
              <a:rPr kumimoji="0" lang="zh-CN" altLang="en-US"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sym typeface="Wingdings" pitchFamily="2" charset="2"/>
              </a:rPr>
              <a:t>。</a:t>
            </a:r>
          </a:p>
        </p:txBody>
      </p:sp>
      <p:graphicFrame>
        <p:nvGraphicFramePr>
          <p:cNvPr id="5" name="Object 4"/>
          <p:cNvGraphicFramePr>
            <a:graphicFrameLocks noChangeAspect="1"/>
          </p:cNvGraphicFramePr>
          <p:nvPr/>
        </p:nvGraphicFramePr>
        <p:xfrm>
          <a:off x="1331640" y="3212976"/>
          <a:ext cx="5949950" cy="568325"/>
        </p:xfrm>
        <a:graphic>
          <a:graphicData uri="http://schemas.openxmlformats.org/presentationml/2006/ole">
            <mc:AlternateContent xmlns:mc="http://schemas.openxmlformats.org/markup-compatibility/2006">
              <mc:Choice xmlns:v="urn:schemas-microsoft-com:vml" Requires="v">
                <p:oleObj name="公式" r:id="rId2" imgW="2920680" imgH="304560" progId="Equation.3">
                  <p:embed/>
                </p:oleObj>
              </mc:Choice>
              <mc:Fallback>
                <p:oleObj name="公式" r:id="rId2" imgW="2920680" imgH="30456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212976"/>
                        <a:ext cx="5949950" cy="568325"/>
                      </a:xfrm>
                      <a:prstGeom prst="rect">
                        <a:avLst/>
                      </a:prstGeom>
                      <a:solidFill>
                        <a:srgbClr val="FFEFEF"/>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539552" y="1701179"/>
            <a:ext cx="7910512" cy="5256213"/>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汉明距离、汉明重量和汉明球</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汉明球</a:t>
            </a: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以码字 </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C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为中心，半径为 </a:t>
            </a:r>
            <a:r>
              <a:rPr kumimoji="0" lang="en-US" altLang="zh-CN" sz="2400" b="0" i="1" u="none" strike="noStrike" kern="1200" cap="none" spc="0" normalizeH="0" baseline="0" noProof="0" dirty="0">
                <a:ln>
                  <a:noFill/>
                </a:ln>
                <a:solidFill>
                  <a:schemeClr val="tx1"/>
                </a:solidFill>
                <a:effectLst/>
                <a:uLnTx/>
                <a:uFillTx/>
                <a:latin typeface="+mn-lt"/>
                <a:ea typeface="+mn-ea"/>
                <a:cs typeface="+mn-cs"/>
              </a:rPr>
              <a:t>t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的汉明球是与 </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C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的汉明距离≤</a:t>
            </a:r>
            <a:r>
              <a:rPr kumimoji="0" lang="en-US" altLang="zh-CN" sz="2400" b="0" i="1" u="none" strike="noStrike" kern="1200" cap="none" spc="0" normalizeH="0" baseline="0" noProof="0" dirty="0">
                <a:ln>
                  <a:noFill/>
                </a:ln>
                <a:solidFill>
                  <a:schemeClr val="tx1"/>
                </a:solidFill>
                <a:effectLst/>
                <a:uLnTx/>
                <a:uFillTx/>
                <a:latin typeface="+mn-lt"/>
                <a:ea typeface="+mn-ea"/>
                <a:cs typeface="+mn-cs"/>
              </a:rPr>
              <a:t>t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的向量全体 </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S</a:t>
            </a:r>
            <a:r>
              <a:rPr kumimoji="0" lang="en-US" altLang="zh-CN" sz="2400" b="0" i="1" u="none" strike="noStrike" kern="1200" cap="none" spc="0" normalizeH="0" baseline="-25000" noProof="0" dirty="0">
                <a:ln>
                  <a:noFill/>
                </a:ln>
                <a:solidFill>
                  <a:schemeClr val="tx1"/>
                </a:solidFill>
                <a:effectLst/>
                <a:uLnTx/>
                <a:uFillTx/>
                <a:latin typeface="Arial Black" pitchFamily="34" charset="0"/>
                <a:ea typeface="+mn-ea"/>
                <a:cs typeface="+mn-cs"/>
              </a:rPr>
              <a:t>C</a:t>
            </a:r>
            <a:r>
              <a:rPr kumimoji="0" lang="en-US" altLang="zh-CN" sz="2400" b="0" i="0" u="none" strike="noStrike" kern="1200" cap="none" spc="0" normalizeH="0" baseline="30000" noProof="0" dirty="0">
                <a:ln>
                  <a:noFill/>
                </a:ln>
                <a:solidFill>
                  <a:schemeClr val="tx1"/>
                </a:solidFill>
                <a:effectLst/>
                <a:uLnTx/>
                <a:uFillTx/>
                <a:latin typeface="+mn-lt"/>
                <a:ea typeface="+mn-ea"/>
                <a:cs typeface="+mn-cs"/>
              </a:rPr>
              <a:t>(</a:t>
            </a:r>
            <a:r>
              <a:rPr kumimoji="0" lang="en-US" altLang="zh-CN" sz="24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400" b="0" i="0" u="none" strike="noStrike" kern="1200" cap="none" spc="0" normalizeH="0" baseline="30000" noProof="0" dirty="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2400" b="0" i="0" u="none" strike="noStrike" kern="1200" cap="none" spc="0" normalizeH="0" baseline="3000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zh-CN" altLang="en-US" sz="2400" b="0" i="0" u="none" strike="noStrike" kern="1200" cap="none" spc="0" normalizeH="0" baseline="3000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zh-CN" altLang="en-US" sz="2400" b="0" i="0" u="none" strike="noStrike" kern="1200" cap="none" spc="0" normalizeH="0" baseline="3000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zh-CN" altLang="en-US" sz="2400" b="0" i="0" u="none" strike="noStrike" kern="1200" cap="none" spc="0" normalizeH="0" baseline="30000" noProof="0" dirty="0">
              <a:ln>
                <a:noFill/>
              </a:ln>
              <a:solidFill>
                <a:schemeClr val="tx1"/>
              </a:solidFill>
              <a:effectLst/>
              <a:uLnTx/>
              <a:uFillTx/>
              <a:latin typeface="+mn-lt"/>
              <a:ea typeface="+mn-ea"/>
              <a:cs typeface="+mn-cs"/>
            </a:endParaRPr>
          </a:p>
          <a:p>
            <a:pPr marL="804863" marR="0" lvl="1" indent="-269875"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300" b="1" i="0" u="sng" strike="noStrike" kern="1200" cap="none" spc="0" normalizeH="0" baseline="0" noProof="0" dirty="0">
                <a:ln>
                  <a:noFill/>
                </a:ln>
                <a:solidFill>
                  <a:srgbClr val="FF0000"/>
                </a:solidFill>
                <a:effectLst>
                  <a:outerShdw blurRad="38100" dist="38100" dir="2700000" algn="tl">
                    <a:srgbClr val="C0C0C0"/>
                  </a:outerShdw>
                </a:effectLst>
                <a:uLnTx/>
                <a:uFillTx/>
                <a:latin typeface="宋体" pitchFamily="2" charset="-122"/>
                <a:ea typeface="宋体" pitchFamily="2" charset="-122"/>
                <a:cs typeface="+mn-cs"/>
              </a:rPr>
              <a:t>任意两个汉明球不相交最大程度取决于任意两个码字之间的最小汉明距离 </a:t>
            </a:r>
            <a:r>
              <a:rPr kumimoji="0" lang="en-US" altLang="zh-CN" sz="2300" b="1" i="1" u="sng" strike="noStrike" kern="1200" cap="none" spc="0" normalizeH="0" baseline="0" noProof="0" dirty="0" err="1">
                <a:ln>
                  <a:noFill/>
                </a:ln>
                <a:solidFill>
                  <a:srgbClr val="FF0000"/>
                </a:solidFill>
                <a:effectLst>
                  <a:outerShdw blurRad="38100" dist="38100" dir="2700000" algn="tl">
                    <a:srgbClr val="C0C0C0"/>
                  </a:outerShdw>
                </a:effectLst>
                <a:uLnTx/>
                <a:uFillTx/>
                <a:latin typeface="宋体" pitchFamily="2" charset="-122"/>
                <a:ea typeface="宋体" pitchFamily="2" charset="-122"/>
                <a:cs typeface="+mn-cs"/>
              </a:rPr>
              <a:t>d</a:t>
            </a:r>
            <a:r>
              <a:rPr kumimoji="0" lang="en-US" altLang="zh-CN" sz="2300" b="1" i="0" u="sng" strike="noStrike" kern="1200" cap="none" spc="0" normalizeH="0" baseline="-25000" noProof="0" dirty="0" err="1">
                <a:ln>
                  <a:noFill/>
                </a:ln>
                <a:solidFill>
                  <a:srgbClr val="FF0000"/>
                </a:solidFill>
                <a:effectLst>
                  <a:outerShdw blurRad="38100" dist="38100" dir="2700000" algn="tl">
                    <a:srgbClr val="C0C0C0"/>
                  </a:outerShdw>
                </a:effectLst>
                <a:uLnTx/>
                <a:uFillTx/>
                <a:latin typeface="宋体" pitchFamily="2" charset="-122"/>
                <a:ea typeface="宋体" pitchFamily="2" charset="-122"/>
                <a:cs typeface="+mn-cs"/>
              </a:rPr>
              <a:t>min</a:t>
            </a:r>
            <a:r>
              <a:rPr kumimoji="0" lang="zh-CN" altLang="en-US"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a:t>
            </a:r>
          </a:p>
        </p:txBody>
      </p:sp>
      <p:graphicFrame>
        <p:nvGraphicFramePr>
          <p:cNvPr id="5" name="Object 4"/>
          <p:cNvGraphicFramePr>
            <a:graphicFrameLocks noChangeAspect="1"/>
          </p:cNvGraphicFramePr>
          <p:nvPr/>
        </p:nvGraphicFramePr>
        <p:xfrm>
          <a:off x="2483768" y="3140968"/>
          <a:ext cx="3578225" cy="544513"/>
        </p:xfrm>
        <a:graphic>
          <a:graphicData uri="http://schemas.openxmlformats.org/presentationml/2006/ole">
            <mc:AlternateContent xmlns:mc="http://schemas.openxmlformats.org/markup-compatibility/2006">
              <mc:Choice xmlns:v="urn:schemas-microsoft-com:vml" Requires="v">
                <p:oleObj name="公式" r:id="rId2" imgW="1447560" imgH="241200" progId="Equation.3">
                  <p:embed/>
                </p:oleObj>
              </mc:Choice>
              <mc:Fallback>
                <p:oleObj name="公式" r:id="rId2" imgW="1447560" imgH="241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140968"/>
                        <a:ext cx="3578225" cy="544513"/>
                      </a:xfrm>
                      <a:prstGeom prst="rect">
                        <a:avLst/>
                      </a:prstGeom>
                      <a:solidFill>
                        <a:srgbClr val="F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539552" y="1412776"/>
            <a:ext cx="7910512" cy="5256213"/>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a:ln>
                  <a:noFill/>
                </a:ln>
                <a:solidFill>
                  <a:schemeClr val="tx1"/>
                </a:solidFill>
                <a:effectLst/>
                <a:uLnTx/>
                <a:uFillTx/>
                <a:latin typeface="+mn-lt"/>
                <a:ea typeface="+mn-ea"/>
                <a:cs typeface="+mn-cs"/>
              </a:rPr>
              <a:t>汉明距离、汉明重量和汉明球</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400" b="0" i="0" u="sng" strike="noStrike" kern="1200" cap="none" spc="0" normalizeH="0" baseline="0" noProof="0">
                <a:ln>
                  <a:noFill/>
                </a:ln>
                <a:solidFill>
                  <a:srgbClr val="0000CC"/>
                </a:solidFill>
                <a:effectLst/>
                <a:uLnTx/>
                <a:uFillTx/>
                <a:latin typeface="+mn-lt"/>
                <a:ea typeface="+mn-ea"/>
                <a:cs typeface="+mn-cs"/>
              </a:rPr>
              <a:t>汉明球</a:t>
            </a:r>
            <a:r>
              <a:rPr kumimoji="0" lang="zh-CN" altLang="en-US" sz="2400" b="0" i="0" u="none" strike="noStrike" kern="1200" cap="none" spc="0" normalizeH="0" baseline="0" noProof="0">
                <a:ln>
                  <a:noFill/>
                </a:ln>
                <a:solidFill>
                  <a:srgbClr val="0000CC"/>
                </a:solidFill>
                <a:effectLst/>
                <a:uLnTx/>
                <a:uFillTx/>
                <a:latin typeface="+mn-lt"/>
                <a:ea typeface="+mn-ea"/>
                <a:cs typeface="+mn-cs"/>
              </a:rPr>
              <a:t>：</a:t>
            </a:r>
            <a:endParaRPr kumimoji="0" lang="zh-CN" altLang="en-US" sz="2400" b="0" i="0" u="none" strike="noStrike" kern="1200" cap="none" spc="0" normalizeH="0" baseline="0" noProof="0" dirty="0">
              <a:ln>
                <a:noFill/>
              </a:ln>
              <a:solidFill>
                <a:srgbClr val="FF0000"/>
              </a:solidFill>
              <a:effectLst/>
              <a:uLnTx/>
              <a:uFillTx/>
              <a:latin typeface="+mn-lt"/>
              <a:ea typeface="+mn-ea"/>
              <a:cs typeface="+mn-cs"/>
              <a:sym typeface="Wingdings" pitchFamily="2" charset="2"/>
            </a:endParaRPr>
          </a:p>
        </p:txBody>
      </p:sp>
      <p:graphicFrame>
        <p:nvGraphicFramePr>
          <p:cNvPr id="5" name="Object 4"/>
          <p:cNvGraphicFramePr>
            <a:graphicFrameLocks noChangeAspect="1"/>
          </p:cNvGraphicFramePr>
          <p:nvPr/>
        </p:nvGraphicFramePr>
        <p:xfrm>
          <a:off x="1803202" y="2462926"/>
          <a:ext cx="4948237" cy="3717925"/>
        </p:xfrm>
        <a:graphic>
          <a:graphicData uri="http://schemas.openxmlformats.org/presentationml/2006/ole">
            <mc:AlternateContent xmlns:mc="http://schemas.openxmlformats.org/markup-compatibility/2006">
              <mc:Choice xmlns:v="urn:schemas-microsoft-com:vml" Requires="v">
                <p:oleObj name="Visio" r:id="rId2" imgW="3274609" imgH="2299574" progId="Visio.Drawing.11">
                  <p:embed/>
                </p:oleObj>
              </mc:Choice>
              <mc:Fallback>
                <p:oleObj name="Visio" r:id="rId2" imgW="3274609" imgH="2299574"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202" y="2462926"/>
                        <a:ext cx="4948237" cy="3717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611560" y="1601787"/>
            <a:ext cx="7910512" cy="5256213"/>
          </a:xfrm>
          <a:prstGeom prst="rect">
            <a:avLst/>
          </a:prstGeom>
        </p:spPr>
        <p:txBody>
          <a:bodyPr vert="horz">
            <a:normAutofit/>
          </a:bodyPr>
          <a:lstStyle/>
          <a:p>
            <a:pPr marL="355600" marR="0" lvl="0" indent="-355600" algn="l" defTabSz="762000" rtl="0" eaLnBrk="1" fontAlgn="auto" latinLnBrk="0" hangingPunct="1">
              <a:lnSpc>
                <a:spcPct val="15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汉明距离、汉明重量和汉明球</a:t>
            </a:r>
          </a:p>
          <a:p>
            <a:pPr marL="355600" marR="0" lvl="0" indent="-355600" algn="l" defTabSz="7620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汉明重量</a:t>
            </a: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（码字重量）</a:t>
            </a:r>
            <a:r>
              <a:rPr kumimoji="0" lang="en-US" altLang="zh-CN" sz="2400" b="0" i="1" u="sng" strike="noStrike" kern="1200" cap="none" spc="0" normalizeH="0" baseline="0" noProof="0" dirty="0">
                <a:ln>
                  <a:noFill/>
                </a:ln>
                <a:solidFill>
                  <a:srgbClr val="0000CC"/>
                </a:solidFill>
                <a:effectLst/>
                <a:uLnTx/>
                <a:uFillTx/>
                <a:latin typeface="+mn-lt"/>
                <a:ea typeface="+mn-ea"/>
                <a:cs typeface="+mn-cs"/>
              </a:rPr>
              <a:t>W</a:t>
            </a: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码字中非 </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0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码元符号的个数，称为该码字的汉明重量。</a:t>
            </a:r>
          </a:p>
          <a:p>
            <a:pPr marL="804863" marR="0" lvl="1" indent="-269875" algn="l" defTabSz="762000" rtl="0" eaLnBrk="1" fontAlgn="auto" latinLnBrk="0" hangingPunct="1">
              <a:lnSpc>
                <a:spcPct val="150000"/>
              </a:lnSpc>
              <a:spcBef>
                <a:spcPts val="324"/>
              </a:spcBef>
              <a:spcAft>
                <a:spcPts val="0"/>
              </a:spcAft>
              <a:buClr>
                <a:schemeClr val="accent1"/>
              </a:buClr>
              <a:buSzTx/>
              <a:buFont typeface="Verdana"/>
              <a:buChar char="◦"/>
              <a:tabLst/>
              <a:defRPr/>
            </a:pPr>
            <a:r>
              <a:rPr kumimoji="0" lang="zh-CN" altLang="en-US"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在二元线性码中，码字重量就是码字中含“</a:t>
            </a:r>
            <a:r>
              <a:rPr kumimoji="0" lang="en-US" altLang="zh-CN"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1”</a:t>
            </a:r>
            <a:r>
              <a:rPr kumimoji="0" lang="zh-CN" altLang="en-US"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的个数。</a:t>
            </a:r>
          </a:p>
          <a:p>
            <a:pPr marL="804863" marR="0" lvl="1" indent="-269875" algn="l" defTabSz="762000" rtl="0" eaLnBrk="1" fontAlgn="auto" latinLnBrk="0" hangingPunct="1">
              <a:lnSpc>
                <a:spcPct val="150000"/>
              </a:lnSpc>
              <a:spcBef>
                <a:spcPts val="324"/>
              </a:spcBef>
              <a:spcAft>
                <a:spcPts val="0"/>
              </a:spcAft>
              <a:buClr>
                <a:schemeClr val="accent1"/>
              </a:buClr>
              <a:buSzTx/>
              <a:buFont typeface="Verdana"/>
              <a:buChar char="◦"/>
              <a:tabLst/>
              <a:defRPr/>
            </a:pPr>
            <a:endParaRPr kumimoji="0" lang="zh-CN" altLang="en-US" sz="1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a:p>
            <a:pPr marL="355600" marR="0" lvl="0" indent="-355600" algn="l" defTabSz="7620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最小重量 </a:t>
            </a:r>
            <a:r>
              <a:rPr kumimoji="0" lang="en-US" altLang="zh-CN" sz="2400" b="0" i="1" u="sng" strike="noStrike" kern="1200" cap="none" spc="0" normalizeH="0" baseline="0" noProof="0" dirty="0" err="1">
                <a:ln>
                  <a:noFill/>
                </a:ln>
                <a:solidFill>
                  <a:srgbClr val="0000CC"/>
                </a:solidFill>
                <a:effectLst/>
                <a:uLnTx/>
                <a:uFillTx/>
                <a:latin typeface="+mn-lt"/>
                <a:ea typeface="+mn-ea"/>
                <a:cs typeface="+mn-cs"/>
              </a:rPr>
              <a:t>W</a:t>
            </a:r>
            <a:r>
              <a:rPr kumimoji="0" lang="en-US" altLang="zh-CN" sz="2400" b="0" i="0" u="sng" strike="noStrike" kern="1200" cap="none" spc="0" normalizeH="0" baseline="-25000" noProof="0" dirty="0" err="1">
                <a:ln>
                  <a:noFill/>
                </a:ln>
                <a:solidFill>
                  <a:srgbClr val="0000CC"/>
                </a:solidFill>
                <a:effectLst/>
                <a:uLnTx/>
                <a:uFillTx/>
                <a:latin typeface="+mn-lt"/>
                <a:ea typeface="+mn-ea"/>
                <a:cs typeface="+mn-cs"/>
              </a:rPr>
              <a:t>min</a:t>
            </a:r>
            <a:r>
              <a:rPr kumimoji="0" lang="en-US" altLang="zh-CN" sz="2400" b="0" i="0" u="none" strike="noStrike" kern="1200" cap="none" spc="0" normalizeH="0" baseline="-25000" noProof="0" dirty="0">
                <a:ln>
                  <a:noFill/>
                </a:ln>
                <a:solidFill>
                  <a:srgbClr val="0000CC"/>
                </a:solidFill>
                <a:effectLst/>
                <a:uLnTx/>
                <a:uFillTx/>
                <a:latin typeface="+mn-lt"/>
                <a:ea typeface="+mn-ea"/>
                <a:cs typeface="+mn-cs"/>
              </a:rPr>
              <a:t> </a:t>
            </a: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线性分组码 </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C</a:t>
            </a:r>
            <a:r>
              <a:rPr kumimoji="0" lang="en-US" altLang="zh-CN" sz="2400" b="0" i="0" u="none" strike="noStrike" kern="1200" cap="none" spc="0" normalizeH="0" baseline="-25000" noProof="0" dirty="0">
                <a:ln>
                  <a:noFill/>
                </a:ln>
                <a:solidFill>
                  <a:schemeClr val="tx1"/>
                </a:solidFill>
                <a:effectLst/>
                <a:uLnTx/>
                <a:uFillTx/>
                <a:latin typeface="+mn-lt"/>
                <a:ea typeface="+mn-ea"/>
                <a:cs typeface="+mn-cs"/>
              </a:rPr>
              <a:t>I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中，非 </a:t>
            </a:r>
            <a:r>
              <a:rPr kumimoji="0" lang="en-US" altLang="zh-CN" sz="2400" b="0" i="0" u="none" strike="noStrike" kern="1200" cap="none" spc="0" normalizeH="0" baseline="0" noProof="0" dirty="0">
                <a:ln>
                  <a:noFill/>
                </a:ln>
                <a:solidFill>
                  <a:schemeClr val="tx1"/>
                </a:solidFill>
                <a:effectLst/>
                <a:uLnTx/>
                <a:uFillTx/>
                <a:latin typeface="Arial Black" pitchFamily="34" charset="0"/>
                <a:ea typeface="+mn-ea"/>
                <a:cs typeface="+mn-cs"/>
              </a:rPr>
              <a:t>0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码字重量最小值，叫做码 </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C</a:t>
            </a:r>
            <a:r>
              <a:rPr kumimoji="0" lang="en-US" altLang="zh-CN" sz="2400" b="0" i="0" u="none" strike="noStrike" kern="1200" cap="none" spc="0" normalizeH="0" baseline="-25000" noProof="0" dirty="0">
                <a:ln>
                  <a:noFill/>
                </a:ln>
                <a:solidFill>
                  <a:schemeClr val="tx1"/>
                </a:solidFill>
                <a:effectLst/>
                <a:uLnTx/>
                <a:uFillTx/>
                <a:latin typeface="+mn-lt"/>
                <a:ea typeface="+mn-ea"/>
                <a:cs typeface="+mn-cs"/>
              </a:rPr>
              <a:t>I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的最小重量：</a:t>
            </a:r>
          </a:p>
          <a:p>
            <a:pPr marL="355600" marR="0" lvl="0" indent="-355600" algn="ctr" defTabSz="762000" rtl="0" eaLnBrk="1" fontAlgn="auto" latinLnBrk="0" hangingPunct="1">
              <a:lnSpc>
                <a:spcPct val="150000"/>
              </a:lnSpc>
              <a:spcBef>
                <a:spcPts val="400"/>
              </a:spcBef>
              <a:spcAft>
                <a:spcPts val="0"/>
              </a:spcAft>
              <a:buClr>
                <a:schemeClr val="accent1"/>
              </a:buClr>
              <a:buSzPct val="68000"/>
              <a:buFont typeface="Wingdings" pitchFamily="2" charset="2"/>
              <a:buNone/>
              <a:tabLst/>
              <a:defRPr/>
            </a:pPr>
            <a:r>
              <a:rPr kumimoji="0" lang="en-US" altLang="zh-CN" sz="2400" b="0" i="1" u="none" strike="noStrike" kern="1200" cap="none" spc="0" normalizeH="0" baseline="0" noProof="0" dirty="0" err="1">
                <a:ln>
                  <a:noFill/>
                </a:ln>
                <a:solidFill>
                  <a:srgbClr val="FF0000"/>
                </a:solidFill>
                <a:effectLst/>
                <a:uLnTx/>
                <a:uFillTx/>
                <a:latin typeface="+mn-lt"/>
                <a:ea typeface="+mn-ea"/>
                <a:cs typeface="+mn-cs"/>
              </a:rPr>
              <a:t>W</a:t>
            </a:r>
            <a:r>
              <a:rPr kumimoji="0" lang="en-US" altLang="zh-CN" sz="2400" b="0" i="0" u="none" strike="noStrike" kern="1200" cap="none" spc="0" normalizeH="0" baseline="-25000" noProof="0" dirty="0" err="1">
                <a:ln>
                  <a:noFill/>
                </a:ln>
                <a:solidFill>
                  <a:srgbClr val="FF0000"/>
                </a:solidFill>
                <a:effectLst/>
                <a:uLnTx/>
                <a:uFillTx/>
                <a:latin typeface="+mn-lt"/>
                <a:ea typeface="+mn-ea"/>
                <a:cs typeface="+mn-cs"/>
              </a:rPr>
              <a:t>min</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 =min{</a:t>
            </a:r>
            <a:r>
              <a:rPr kumimoji="0" lang="en-US" altLang="zh-CN" sz="2400" b="0" i="1" u="none" strike="noStrike" kern="1200" cap="none" spc="0" normalizeH="0" baseline="0" noProof="0" dirty="0">
                <a:ln>
                  <a:noFill/>
                </a:ln>
                <a:solidFill>
                  <a:srgbClr val="FF0000"/>
                </a:solidFill>
                <a:effectLst/>
                <a:uLnTx/>
                <a:uFillTx/>
                <a:latin typeface="+mn-lt"/>
                <a:ea typeface="+mn-ea"/>
                <a:cs typeface="+mn-cs"/>
              </a:rPr>
              <a:t>W</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400" b="0" i="1" u="none" strike="noStrike" kern="1200" cap="none" spc="0" normalizeH="0" baseline="0" noProof="0" dirty="0">
                <a:ln>
                  <a:noFill/>
                </a:ln>
                <a:solidFill>
                  <a:srgbClr val="FF0000"/>
                </a:solidFill>
                <a:effectLst/>
                <a:uLnTx/>
                <a:uFillTx/>
                <a:latin typeface="Arial Black" pitchFamily="34" charset="0"/>
                <a:ea typeface="+mn-ea"/>
                <a:cs typeface="+mn-cs"/>
              </a:rPr>
              <a:t>V</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400" b="0" i="1" u="none" strike="noStrike" kern="1200" cap="none" spc="0" normalizeH="0" baseline="0" noProof="0" dirty="0">
                <a:ln>
                  <a:noFill/>
                </a:ln>
                <a:solidFill>
                  <a:srgbClr val="FF0000"/>
                </a:solidFill>
                <a:effectLst/>
                <a:uLnTx/>
                <a:uFillTx/>
                <a:latin typeface="Arial Black" pitchFamily="34" charset="0"/>
                <a:ea typeface="+mn-ea"/>
                <a:cs typeface="+mn-cs"/>
              </a:rPr>
              <a:t>V</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400" b="0" i="1" u="none" strike="noStrike" kern="1200" cap="none" spc="0" normalizeH="0" baseline="0" noProof="0" dirty="0">
                <a:ln>
                  <a:noFill/>
                </a:ln>
                <a:solidFill>
                  <a:srgbClr val="FF0000"/>
                </a:solidFill>
                <a:effectLst/>
                <a:uLnTx/>
                <a:uFillTx/>
                <a:latin typeface="Arial Black" pitchFamily="34" charset="0"/>
                <a:ea typeface="+mn-ea"/>
                <a:cs typeface="+mn-cs"/>
              </a:rPr>
              <a:t>C</a:t>
            </a:r>
            <a:r>
              <a:rPr kumimoji="0" lang="en-US" altLang="zh-CN" sz="2400" b="0" i="0" u="none" strike="noStrike" kern="1200" cap="none" spc="0" normalizeH="0" baseline="-25000" noProof="0" dirty="0">
                <a:ln>
                  <a:noFill/>
                </a:ln>
                <a:solidFill>
                  <a:srgbClr val="FF0000"/>
                </a:solidFill>
                <a:effectLst/>
                <a:uLnTx/>
                <a:uFillTx/>
                <a:latin typeface="+mn-lt"/>
                <a:ea typeface="+mn-ea"/>
                <a:cs typeface="+mn-cs"/>
              </a:rPr>
              <a:t>I </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400" b="0" i="1" u="none" strike="noStrike" kern="1200" cap="none" spc="0" normalizeH="0" baseline="0" noProof="0" dirty="0">
                <a:ln>
                  <a:noFill/>
                </a:ln>
                <a:solidFill>
                  <a:srgbClr val="FF0000"/>
                </a:solidFill>
                <a:effectLst/>
                <a:uLnTx/>
                <a:uFillTx/>
                <a:latin typeface="Arial Black" pitchFamily="34" charset="0"/>
                <a:ea typeface="+mn-ea"/>
                <a:cs typeface="+mn-cs"/>
              </a:rPr>
              <a:t>V</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400" b="0" i="0" u="none" strike="noStrike" kern="1200" cap="none" spc="0" normalizeH="0" baseline="0" noProof="0" dirty="0">
                <a:ln>
                  <a:noFill/>
                </a:ln>
                <a:solidFill>
                  <a:srgbClr val="FF0000"/>
                </a:solidFill>
                <a:effectLst/>
                <a:uLnTx/>
                <a:uFillTx/>
                <a:latin typeface="Arial Black" pitchFamily="34" charset="0"/>
                <a:ea typeface="+mn-ea"/>
                <a:cs typeface="+mn-cs"/>
              </a:rPr>
              <a:t>0</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396056" y="1413147"/>
            <a:ext cx="8280400" cy="5256213"/>
          </a:xfrm>
          <a:prstGeom prst="rect">
            <a:avLst/>
          </a:prstGeom>
        </p:spPr>
        <p:txBody>
          <a:bodyPr vert="horz">
            <a:normAutofit/>
          </a:bodyPr>
          <a:lstStyle/>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a:ln>
                  <a:noFill/>
                </a:ln>
                <a:solidFill>
                  <a:schemeClr val="tx1"/>
                </a:solidFill>
                <a:effectLst/>
                <a:uLnTx/>
                <a:uFillTx/>
                <a:latin typeface="+mn-lt"/>
                <a:ea typeface="+mn-ea"/>
                <a:cs typeface="+mn-cs"/>
              </a:rPr>
              <a:t>汉明距离、汉明重量和汉明球</a:t>
            </a: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700" b="0" i="0" u="none" strike="noStrike" kern="1200" cap="none" spc="0" normalizeH="0" baseline="0" noProof="0">
                <a:ln>
                  <a:noFill/>
                </a:ln>
                <a:solidFill>
                  <a:srgbClr val="0000CC"/>
                </a:solidFill>
                <a:effectLst/>
                <a:uLnTx/>
                <a:uFillTx/>
                <a:latin typeface="+mn-lt"/>
                <a:ea typeface="+mn-ea"/>
                <a:cs typeface="+mn-cs"/>
              </a:rPr>
              <a:t> </a:t>
            </a:r>
            <a:r>
              <a:rPr kumimoji="0" lang="zh-CN" altLang="en-US" sz="2400" b="0" i="0" u="sng" strike="noStrike" kern="1200" cap="none" spc="0" normalizeH="0" baseline="0" noProof="0">
                <a:ln>
                  <a:noFill/>
                </a:ln>
                <a:solidFill>
                  <a:srgbClr val="0000CC"/>
                </a:solidFill>
                <a:effectLst/>
                <a:uLnTx/>
                <a:uFillTx/>
                <a:latin typeface="+mn-lt"/>
                <a:ea typeface="+mn-ea"/>
                <a:cs typeface="+mn-cs"/>
              </a:rPr>
              <a:t>最小距离 与最小重量 的关系</a:t>
            </a:r>
            <a:r>
              <a:rPr kumimoji="0" lang="zh-CN" altLang="en-US" sz="2400" b="0" i="0" u="none" strike="noStrike" kern="1200" cap="none" spc="0" normalizeH="0" baseline="0" noProof="0">
                <a:ln>
                  <a:noFill/>
                </a:ln>
                <a:solidFill>
                  <a:srgbClr val="0000CC"/>
                </a:solidFill>
                <a:effectLst/>
                <a:uLnTx/>
                <a:uFillTx/>
                <a:latin typeface="+mn-lt"/>
                <a:ea typeface="+mn-ea"/>
                <a:cs typeface="+mn-cs"/>
              </a:rPr>
              <a:t>：</a:t>
            </a:r>
            <a:r>
              <a:rPr kumimoji="0" lang="zh-CN" altLang="en-US" sz="2000" b="0" i="0" u="none" strike="noStrike" kern="1200" cap="none" spc="0" normalizeH="0" baseline="0" noProof="0">
                <a:ln>
                  <a:noFill/>
                </a:ln>
                <a:solidFill>
                  <a:srgbClr val="FF0000"/>
                </a:solidFill>
                <a:effectLst/>
                <a:uLnTx/>
                <a:uFillTx/>
                <a:latin typeface="+mn-lt"/>
                <a:ea typeface="+mn-ea"/>
                <a:cs typeface="+mn-cs"/>
              </a:rPr>
              <a:t>线性分组码的最小距离等于它的最小重量。</a:t>
            </a: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endParaRPr kumimoji="0" lang="zh-CN" altLang="en-US" sz="800" b="0" i="0" u="none" strike="noStrike" kern="1200" cap="none" spc="0" normalizeH="0" baseline="0" noProof="0">
              <a:ln>
                <a:noFill/>
              </a:ln>
              <a:solidFill>
                <a:srgbClr val="0000CC"/>
              </a:solidFill>
              <a:effectLst/>
              <a:uLnTx/>
              <a:uFillTx/>
              <a:latin typeface="+mn-lt"/>
              <a:ea typeface="+mn-ea"/>
              <a:cs typeface="+mn-cs"/>
            </a:endParaRP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a:ln>
                  <a:noFill/>
                </a:ln>
                <a:solidFill>
                  <a:srgbClr val="0000CC"/>
                </a:solidFill>
                <a:effectLst/>
                <a:uLnTx/>
                <a:uFillTx/>
                <a:latin typeface="+mn-lt"/>
                <a:ea typeface="+mn-ea"/>
                <a:cs typeface="+mn-cs"/>
              </a:rPr>
              <a:t>[</a:t>
            </a:r>
            <a:r>
              <a:rPr kumimoji="0" lang="zh-CN" altLang="en-US" sz="2000" b="0" i="0" u="none" strike="noStrike" kern="1200" cap="none" spc="0" normalizeH="0" baseline="0" noProof="0">
                <a:ln>
                  <a:noFill/>
                </a:ln>
                <a:solidFill>
                  <a:srgbClr val="0000CC"/>
                </a:solidFill>
                <a:effectLst/>
                <a:uLnTx/>
                <a:uFillTx/>
                <a:latin typeface="+mn-lt"/>
                <a:ea typeface="+mn-ea"/>
                <a:cs typeface="+mn-cs"/>
              </a:rPr>
              <a:t>证明</a:t>
            </a:r>
            <a:r>
              <a:rPr kumimoji="0" lang="en-US" altLang="zh-CN" sz="2000" b="0" i="0" u="none" strike="noStrike" kern="1200" cap="none" spc="0" normalizeH="0" baseline="0" noProof="0">
                <a:ln>
                  <a:noFill/>
                </a:ln>
                <a:solidFill>
                  <a:srgbClr val="0000CC"/>
                </a:solidFill>
                <a:effectLst/>
                <a:uLnTx/>
                <a:uFillTx/>
                <a:latin typeface="+mn-lt"/>
                <a:ea typeface="+mn-ea"/>
                <a:cs typeface="+mn-cs"/>
              </a:rPr>
              <a:t>]</a:t>
            </a:r>
            <a:r>
              <a:rPr kumimoji="0" lang="zh-CN" altLang="en-US" sz="2000" b="0" i="0" u="none" strike="noStrike" kern="1200" cap="none" spc="0" normalizeH="0" baseline="0" noProof="0">
                <a:ln>
                  <a:noFill/>
                </a:ln>
                <a:solidFill>
                  <a:srgbClr val="0000CC"/>
                </a:solidFill>
                <a:effectLst/>
                <a:uLnTx/>
                <a:uFillTx/>
                <a:latin typeface="+mn-lt"/>
                <a:ea typeface="+mn-ea"/>
                <a:cs typeface="+mn-cs"/>
              </a:rPr>
              <a:t>：</a:t>
            </a:r>
          </a:p>
          <a:p>
            <a:pPr marL="358775" marR="0" lvl="1" indent="-228600" algn="l" defTabSz="762000" rtl="0" eaLnBrk="1" fontAlgn="auto" latinLnBrk="0" hangingPunct="1">
              <a:lnSpc>
                <a:spcPct val="120000"/>
              </a:lnSpc>
              <a:spcBef>
                <a:spcPts val="324"/>
              </a:spcBef>
              <a:spcAft>
                <a:spcPts val="0"/>
              </a:spcAft>
              <a:buClr>
                <a:schemeClr val="folHlink"/>
              </a:buClr>
              <a:buSzTx/>
              <a:buFont typeface="Wingdings" pitchFamily="2" charset="2"/>
              <a:buChar char="]"/>
              <a:tabLst/>
              <a:defRPr/>
            </a:pP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 设线性码 </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C</a:t>
            </a:r>
            <a:r>
              <a:rPr kumimoji="0" lang="en-US" altLang="zh-CN" sz="2000" b="1" i="0" u="none" strike="noStrike" kern="1200" cap="none" spc="0" normalizeH="0" baseline="-25000" noProof="0">
                <a:ln>
                  <a:noFill/>
                </a:ln>
                <a:solidFill>
                  <a:schemeClr val="tx1"/>
                </a:solidFill>
                <a:effectLst/>
                <a:uLnTx/>
                <a:uFillTx/>
                <a:latin typeface="宋体" pitchFamily="2" charset="-122"/>
                <a:ea typeface="宋体" pitchFamily="2" charset="-122"/>
                <a:cs typeface="+mn-cs"/>
              </a:rPr>
              <a:t>I</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，且 </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U</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C</a:t>
            </a:r>
            <a:r>
              <a:rPr kumimoji="0" lang="en-US" altLang="zh-CN" sz="2000" b="1" i="0" u="none" strike="noStrike" kern="1200" cap="none" spc="0" normalizeH="0" baseline="-25000" noProof="0">
                <a:ln>
                  <a:noFill/>
                </a:ln>
                <a:solidFill>
                  <a:schemeClr val="tx1"/>
                </a:solidFill>
                <a:effectLst/>
                <a:uLnTx/>
                <a:uFillTx/>
                <a:latin typeface="宋体" pitchFamily="2" charset="-122"/>
                <a:ea typeface="宋体" pitchFamily="2" charset="-122"/>
                <a:cs typeface="+mn-cs"/>
              </a:rPr>
              <a:t>I</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 </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V</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C</a:t>
            </a:r>
            <a:r>
              <a:rPr kumimoji="0" lang="en-US" altLang="zh-CN" sz="2000" b="1" i="0" u="none" strike="noStrike" kern="1200" cap="none" spc="0" normalizeH="0" baseline="-25000" noProof="0">
                <a:ln>
                  <a:noFill/>
                </a:ln>
                <a:solidFill>
                  <a:schemeClr val="tx1"/>
                </a:solidFill>
                <a:effectLst/>
                <a:uLnTx/>
                <a:uFillTx/>
                <a:latin typeface="宋体" pitchFamily="2" charset="-122"/>
                <a:ea typeface="宋体" pitchFamily="2" charset="-122"/>
                <a:cs typeface="+mn-cs"/>
              </a:rPr>
              <a:t>I</a:t>
            </a:r>
            <a:endPar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endParaRPr>
          </a:p>
          <a:p>
            <a:pPr marL="358775" marR="0" lvl="1" indent="-228600" algn="l" defTabSz="762000" rtl="0" eaLnBrk="1" fontAlgn="auto" latinLnBrk="0" hangingPunct="1">
              <a:lnSpc>
                <a:spcPct val="120000"/>
              </a:lnSpc>
              <a:spcBef>
                <a:spcPts val="324"/>
              </a:spcBef>
              <a:spcAft>
                <a:spcPts val="0"/>
              </a:spcAft>
              <a:buClr>
                <a:schemeClr val="folHlink"/>
              </a:buClr>
              <a:buSzTx/>
              <a:buFont typeface="Wingdings" pitchFamily="2" charset="2"/>
              <a:buChar char="]"/>
              <a:tabLst/>
              <a:defRPr/>
            </a:pP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又设 </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U</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V</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Z</a:t>
            </a:r>
            <a:endPar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endParaRPr>
          </a:p>
          <a:p>
            <a:pPr marL="358775" marR="0" lvl="1" indent="-228600" algn="l" defTabSz="762000" rtl="0" eaLnBrk="1" fontAlgn="auto" latinLnBrk="0" hangingPunct="1">
              <a:lnSpc>
                <a:spcPct val="120000"/>
              </a:lnSpc>
              <a:spcBef>
                <a:spcPts val="324"/>
              </a:spcBef>
              <a:spcAft>
                <a:spcPts val="0"/>
              </a:spcAft>
              <a:buClr>
                <a:schemeClr val="folHlink"/>
              </a:buClr>
              <a:buSzTx/>
              <a:buFont typeface="Wingdings" pitchFamily="2" charset="2"/>
              <a:buChar char="]"/>
              <a:tabLst/>
              <a:defRPr/>
            </a:pP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由线性码的封闭性知，</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Z</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C</a:t>
            </a:r>
            <a:r>
              <a:rPr kumimoji="0" lang="en-US" altLang="zh-CN" sz="2000" b="1" i="0" u="none" strike="noStrike" kern="1200" cap="none" spc="0" normalizeH="0" baseline="-25000" noProof="0">
                <a:ln>
                  <a:noFill/>
                </a:ln>
                <a:solidFill>
                  <a:schemeClr val="tx1"/>
                </a:solidFill>
                <a:effectLst/>
                <a:uLnTx/>
                <a:uFillTx/>
                <a:latin typeface="宋体" pitchFamily="2" charset="-122"/>
                <a:ea typeface="宋体" pitchFamily="2" charset="-122"/>
                <a:cs typeface="+mn-cs"/>
              </a:rPr>
              <a:t>I</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 </a:t>
            </a:r>
          </a:p>
          <a:p>
            <a:pPr marL="358775" marR="0" lvl="1" indent="-228600" algn="l" defTabSz="762000" rtl="0" eaLnBrk="1" fontAlgn="auto" latinLnBrk="0" hangingPunct="1">
              <a:lnSpc>
                <a:spcPct val="120000"/>
              </a:lnSpc>
              <a:spcBef>
                <a:spcPts val="324"/>
              </a:spcBef>
              <a:spcAft>
                <a:spcPts val="0"/>
              </a:spcAft>
              <a:buClr>
                <a:schemeClr val="folHlink"/>
              </a:buClr>
              <a:buSzTx/>
              <a:buFont typeface="Wingdings" pitchFamily="2" charset="2"/>
              <a:buChar char="]"/>
              <a:tabLst/>
              <a:defRPr/>
            </a:pP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因此，</a:t>
            </a:r>
            <a:r>
              <a:rPr kumimoji="0" lang="en-US" altLang="zh-CN" sz="2000" b="1" i="1" u="none" strike="noStrike" kern="1200" cap="none" spc="0" normalizeH="0" baseline="0" noProof="0">
                <a:ln>
                  <a:noFill/>
                </a:ln>
                <a:solidFill>
                  <a:schemeClr val="tx1"/>
                </a:solidFill>
                <a:effectLst/>
                <a:uLnTx/>
                <a:uFillTx/>
                <a:latin typeface="宋体" pitchFamily="2" charset="-122"/>
                <a:ea typeface="宋体" pitchFamily="2" charset="-122"/>
                <a:cs typeface="+mn-cs"/>
              </a:rPr>
              <a:t>d</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U</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V</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a:ln>
                  <a:noFill/>
                </a:ln>
                <a:solidFill>
                  <a:schemeClr val="tx1"/>
                </a:solidFill>
                <a:effectLst/>
                <a:uLnTx/>
                <a:uFillTx/>
                <a:latin typeface="宋体" pitchFamily="2" charset="-122"/>
                <a:ea typeface="宋体" pitchFamily="2" charset="-122"/>
                <a:cs typeface="+mn-cs"/>
              </a:rPr>
              <a:t>W</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Z</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a:t>
            </a:r>
          </a:p>
          <a:p>
            <a:pPr marL="358775" marR="0" lvl="1" indent="-228600" algn="l" defTabSz="762000" rtl="0" eaLnBrk="1" fontAlgn="auto" latinLnBrk="0" hangingPunct="1">
              <a:lnSpc>
                <a:spcPct val="120000"/>
              </a:lnSpc>
              <a:spcBef>
                <a:spcPts val="324"/>
              </a:spcBef>
              <a:spcAft>
                <a:spcPts val="0"/>
              </a:spcAft>
              <a:buClr>
                <a:schemeClr val="folHlink"/>
              </a:buClr>
              <a:buSzTx/>
              <a:buFont typeface="Wingdings" pitchFamily="2" charset="2"/>
              <a:buChar char="]"/>
              <a:tabLst/>
              <a:defRPr/>
            </a:pP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由此可推知，线性分组码的最小距离必等于非 </a:t>
            </a:r>
            <a:r>
              <a:rPr kumimoji="0" lang="en-US" altLang="zh-CN" sz="2000" b="1" i="0" u="none" strike="noStrike" kern="1200" cap="none" spc="0" normalizeH="0" baseline="0" noProof="0">
                <a:ln>
                  <a:noFill/>
                </a:ln>
                <a:solidFill>
                  <a:schemeClr val="tx1"/>
                </a:solidFill>
                <a:effectLst/>
                <a:uLnTx/>
                <a:uFillTx/>
                <a:latin typeface="Arial Black" pitchFamily="34" charset="0"/>
                <a:ea typeface="宋体" pitchFamily="2" charset="-122"/>
                <a:cs typeface="+mn-cs"/>
              </a:rPr>
              <a:t>0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码字的最小重量。</a:t>
            </a:r>
            <a:endParaRPr kumimoji="0" lang="zh-CN" altLang="en-US" sz="2000" b="0" i="0" u="none" strike="noStrike" kern="1200" cap="none" spc="0" normalizeH="0" baseline="0" noProof="0" dirty="0">
              <a:ln>
                <a:noFill/>
              </a:ln>
              <a:solidFill>
                <a:srgbClr val="FF0000"/>
              </a:solidFill>
              <a:effectLst/>
              <a:uLnTx/>
              <a:uFillTx/>
              <a:latin typeface="宋体" pitchFamily="2" charset="-122"/>
              <a:ea typeface="宋体" pitchFamily="2" charset="-122"/>
              <a:cs typeface="+mn-cs"/>
              <a:sym typeface="Wingdings" pitchFamily="2" charset="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a:spLocks noGrp="1" noChangeArrowheads="1"/>
          </p:cNvSpPr>
          <p:nvPr>
            <p:ph idx="1"/>
          </p:nvPr>
        </p:nvSpPr>
        <p:spPr/>
        <p:txBody>
          <a:bodyPr/>
          <a:lstStyle/>
          <a:p>
            <a:pPr marL="355600" indent="-355600" defTabSz="762000" eaLnBrk="1" hangingPunct="1">
              <a:buFont typeface="Wingdings" pitchFamily="2" charset="2"/>
              <a:buNone/>
            </a:pPr>
            <a:r>
              <a:rPr lang="en-US" altLang="zh-CN" dirty="0"/>
              <a:t>(2) </a:t>
            </a:r>
            <a:r>
              <a:rPr lang="zh-CN" altLang="en-US" dirty="0"/>
              <a:t>最小距离与检、纠错能力</a:t>
            </a:r>
          </a:p>
          <a:p>
            <a:pPr marL="355600" indent="-355600" defTabSz="762000" eaLnBrk="1" hangingPunct="1"/>
            <a:r>
              <a:rPr lang="zh-CN" altLang="en-US" sz="2400" u="sng" dirty="0">
                <a:solidFill>
                  <a:srgbClr val="0000CC"/>
                </a:solidFill>
              </a:rPr>
              <a:t>检错能力</a:t>
            </a:r>
            <a:r>
              <a:rPr lang="zh-CN" altLang="en-US" sz="2400" dirty="0">
                <a:solidFill>
                  <a:srgbClr val="0000CC"/>
                </a:solidFill>
              </a:rPr>
              <a:t>：</a:t>
            </a:r>
            <a:r>
              <a:rPr lang="zh-CN" altLang="en-US" sz="2400" dirty="0"/>
              <a:t>如果一个线性码能检出长度≤</a:t>
            </a:r>
            <a:r>
              <a:rPr lang="en-US" altLang="zh-CN" sz="2800" i="1" dirty="0">
                <a:solidFill>
                  <a:srgbClr val="FF0000"/>
                </a:solidFill>
                <a:latin typeface="Bell MT" panose="02020503060305020303" pitchFamily="18" charset="0"/>
              </a:rPr>
              <a:t>l</a:t>
            </a:r>
            <a:r>
              <a:rPr lang="en-US" altLang="zh-CN" sz="2400" i="1" dirty="0"/>
              <a:t> </a:t>
            </a:r>
            <a:r>
              <a:rPr lang="zh-CN" altLang="en-US" sz="2400" dirty="0"/>
              <a:t>个码元的任何错误图样，称码的</a:t>
            </a:r>
            <a:r>
              <a:rPr lang="zh-CN" altLang="en-US" sz="2400" dirty="0">
                <a:solidFill>
                  <a:srgbClr val="FF0000"/>
                </a:solidFill>
              </a:rPr>
              <a:t>检错能力为 </a:t>
            </a:r>
            <a:r>
              <a:rPr lang="en-US" altLang="zh-CN" sz="2800" i="1" dirty="0">
                <a:solidFill>
                  <a:srgbClr val="FF0000"/>
                </a:solidFill>
                <a:latin typeface="Bell MT" panose="02020503060305020303" pitchFamily="18" charset="0"/>
              </a:rPr>
              <a:t>l</a:t>
            </a:r>
            <a:r>
              <a:rPr lang="zh-CN" altLang="en-US" sz="2400" dirty="0"/>
              <a:t>。</a:t>
            </a:r>
          </a:p>
          <a:p>
            <a:pPr marL="355600" indent="-355600" defTabSz="762000" eaLnBrk="1" hangingPunct="1"/>
            <a:endParaRPr lang="zh-CN" altLang="en-US" sz="800" dirty="0"/>
          </a:p>
          <a:p>
            <a:pPr marL="355600" indent="-355600" defTabSz="762000" eaLnBrk="1" hangingPunct="1"/>
            <a:r>
              <a:rPr lang="zh-CN" altLang="en-US" sz="2400" u="sng" dirty="0">
                <a:solidFill>
                  <a:srgbClr val="0000CC"/>
                </a:solidFill>
              </a:rPr>
              <a:t>纠错能力</a:t>
            </a:r>
            <a:r>
              <a:rPr lang="zh-CN" altLang="en-US" sz="2400" dirty="0">
                <a:solidFill>
                  <a:srgbClr val="0000CC"/>
                </a:solidFill>
              </a:rPr>
              <a:t>：</a:t>
            </a:r>
            <a:r>
              <a:rPr lang="zh-CN" altLang="en-US" sz="2400" dirty="0"/>
              <a:t>如果线性码能纠正长度≤</a:t>
            </a:r>
            <a:r>
              <a:rPr lang="en-US" altLang="zh-CN" sz="2400" b="1" i="1" dirty="0">
                <a:solidFill>
                  <a:srgbClr val="FF0000"/>
                </a:solidFill>
                <a:latin typeface="Bell MT" panose="02020503060305020303" pitchFamily="18" charset="0"/>
              </a:rPr>
              <a:t>t</a:t>
            </a:r>
            <a:r>
              <a:rPr lang="en-US" altLang="zh-CN" sz="2400" i="1" dirty="0"/>
              <a:t> </a:t>
            </a:r>
            <a:r>
              <a:rPr lang="zh-CN" altLang="en-US" sz="2400" dirty="0"/>
              <a:t>个码元的任意错误图样，称码的</a:t>
            </a:r>
            <a:r>
              <a:rPr lang="zh-CN" altLang="en-US" sz="2400" dirty="0">
                <a:solidFill>
                  <a:srgbClr val="FF0000"/>
                </a:solidFill>
              </a:rPr>
              <a:t>纠错</a:t>
            </a:r>
            <a:r>
              <a:rPr lang="zh-CN" altLang="en-US" sz="2400">
                <a:solidFill>
                  <a:srgbClr val="FF0000"/>
                </a:solidFill>
              </a:rPr>
              <a:t>能力为</a:t>
            </a:r>
            <a:r>
              <a:rPr lang="en-US" altLang="zh-CN" sz="2400" b="1" i="1">
                <a:solidFill>
                  <a:srgbClr val="FF0000"/>
                </a:solidFill>
                <a:latin typeface="Bell MT" panose="02020503060305020303" pitchFamily="18" charset="0"/>
              </a:rPr>
              <a:t>t</a:t>
            </a:r>
            <a:r>
              <a:rPr lang="zh-CN" altLang="en-US" sz="2400" dirty="0">
                <a:solidFill>
                  <a:srgbClr val="FF0000"/>
                </a:solidFill>
              </a:rPr>
              <a:t>。</a:t>
            </a:r>
          </a:p>
          <a:p>
            <a:pPr marL="355600" indent="-355600" defTabSz="762000" eaLnBrk="1" hangingPunct="1"/>
            <a:endParaRPr lang="zh-CN" altLang="en-US" sz="800" dirty="0">
              <a:solidFill>
                <a:srgbClr val="FF0000"/>
              </a:solidFill>
            </a:endParaRPr>
          </a:p>
          <a:p>
            <a:pPr marL="355600" indent="-355600" defTabSz="762000" eaLnBrk="1" hangingPunct="1"/>
            <a:r>
              <a:rPr lang="zh-CN" altLang="en-US" sz="2400" u="sng" dirty="0">
                <a:solidFill>
                  <a:srgbClr val="0000CC"/>
                </a:solidFill>
              </a:rPr>
              <a:t>最小距离与检纠错能力的关系</a:t>
            </a:r>
            <a:r>
              <a:rPr lang="zh-CN" altLang="en-US" sz="2400" dirty="0">
                <a:solidFill>
                  <a:srgbClr val="0000CC"/>
                </a:solidFill>
              </a:rPr>
              <a:t>：</a:t>
            </a:r>
            <a:r>
              <a:rPr lang="zh-CN" altLang="en-US" sz="2400" dirty="0"/>
              <a:t>线性码的最小距离越大，意味着任意码字间的差别越大，则码的检、纠错能力越强。</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5" name="Rectangle 2"/>
          <p:cNvSpPr txBox="1">
            <a:spLocks noChangeArrowheads="1"/>
          </p:cNvSpPr>
          <p:nvPr/>
        </p:nvSpPr>
        <p:spPr>
          <a:xfrm>
            <a:off x="611560" y="1412776"/>
            <a:ext cx="7910512" cy="5256213"/>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最小距离与检、纠错能力</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000" b="0" i="0" u="sng" strike="noStrike" kern="1200" cap="none" spc="0" normalizeH="0" baseline="0" noProof="0" dirty="0">
                <a:ln>
                  <a:noFill/>
                </a:ln>
                <a:solidFill>
                  <a:srgbClr val="0000CC"/>
                </a:solidFill>
                <a:effectLst/>
                <a:uLnTx/>
                <a:uFillTx/>
                <a:latin typeface="+mn-lt"/>
                <a:ea typeface="+mn-ea"/>
                <a:cs typeface="+mn-cs"/>
              </a:rPr>
              <a:t>最小距离与纠错能力</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en-US" altLang="zh-CN" sz="20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err="1">
                <a:ln>
                  <a:noFill/>
                </a:ln>
                <a:solidFill>
                  <a:srgbClr val="FF0000"/>
                </a:solidFill>
                <a:effectLst/>
                <a:uLnTx/>
                <a:uFillTx/>
                <a:latin typeface="+mn-lt"/>
                <a:ea typeface="+mn-ea"/>
                <a:cs typeface="+mn-cs"/>
                <a:sym typeface="Wingdings" pitchFamily="2" charset="2"/>
              </a:rPr>
              <a:t>n</a:t>
            </a:r>
            <a:r>
              <a:rPr kumimoji="0" lang="en-US" altLang="zh-CN" sz="2000" b="0" i="0" u="none" strike="noStrike" kern="1200" cap="none" spc="0" normalizeH="0" baseline="0" noProof="0" dirty="0" err="1">
                <a:ln>
                  <a:noFill/>
                </a:ln>
                <a:solidFill>
                  <a:srgbClr val="FF0000"/>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err="1">
                <a:ln>
                  <a:noFill/>
                </a:ln>
                <a:solidFill>
                  <a:srgbClr val="FF0000"/>
                </a:solidFill>
                <a:effectLst/>
                <a:uLnTx/>
                <a:uFillTx/>
                <a:latin typeface="+mn-lt"/>
                <a:ea typeface="+mn-ea"/>
                <a:cs typeface="+mn-cs"/>
                <a:sym typeface="Wingdings" pitchFamily="2" charset="2"/>
              </a:rPr>
              <a:t>k</a:t>
            </a:r>
            <a:r>
              <a:rPr kumimoji="0" lang="en-US" altLang="zh-CN" sz="20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 </a:t>
            </a:r>
            <a:r>
              <a:rPr kumimoji="0" lang="zh-CN" altLang="en-US" sz="20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线性码能纠 </a:t>
            </a:r>
            <a:r>
              <a:rPr kumimoji="0" lang="en-US" altLang="zh-CN" sz="2000" b="0" i="1" u="none" strike="noStrike" kern="1200" cap="none" spc="0" normalizeH="0" baseline="0" noProof="0" dirty="0">
                <a:ln>
                  <a:noFill/>
                </a:ln>
                <a:solidFill>
                  <a:srgbClr val="FF0000"/>
                </a:solidFill>
                <a:effectLst/>
                <a:uLnTx/>
                <a:uFillTx/>
                <a:latin typeface="+mn-lt"/>
                <a:ea typeface="+mn-ea"/>
                <a:cs typeface="+mn-cs"/>
                <a:sym typeface="Wingdings" pitchFamily="2" charset="2"/>
              </a:rPr>
              <a:t>t </a:t>
            </a:r>
            <a:r>
              <a:rPr kumimoji="0" lang="zh-CN" altLang="en-US" sz="20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个错误的充要条件是码的最小距离为：</a:t>
            </a:r>
          </a:p>
          <a:p>
            <a:pPr marL="355600" marR="0" lvl="0" indent="-355600" algn="ctr"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000" b="0" i="1" u="none" strike="noStrike" kern="1200" cap="none" spc="0" normalizeH="0" baseline="0" noProof="0" dirty="0">
                <a:ln>
                  <a:noFill/>
                </a:ln>
                <a:solidFill>
                  <a:srgbClr val="FF0000"/>
                </a:solidFill>
                <a:effectLst/>
                <a:uLnTx/>
                <a:uFillTx/>
                <a:latin typeface="+mn-lt"/>
                <a:ea typeface="+mn-ea"/>
                <a:cs typeface="+mn-cs"/>
                <a:sym typeface="Wingdings" pitchFamily="2" charset="2"/>
              </a:rPr>
              <a:t>d</a:t>
            </a:r>
            <a:r>
              <a:rPr kumimoji="0" lang="en-US" altLang="zh-CN" sz="2000" b="0" i="0" u="none" strike="noStrike" kern="1200" cap="none" spc="0" normalizeH="0" baseline="-25000" noProof="0" dirty="0">
                <a:ln>
                  <a:noFill/>
                </a:ln>
                <a:solidFill>
                  <a:srgbClr val="FF0000"/>
                </a:solidFill>
                <a:effectLst/>
                <a:uLnTx/>
                <a:uFillTx/>
                <a:latin typeface="+mn-lt"/>
                <a:ea typeface="+mn-ea"/>
                <a:cs typeface="+mn-cs"/>
                <a:sym typeface="Wingdings" pitchFamily="2" charset="2"/>
              </a:rPr>
              <a:t>min</a:t>
            </a:r>
            <a:r>
              <a:rPr kumimoji="0" lang="en-US" altLang="zh-CN" sz="20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≥2</a:t>
            </a:r>
            <a:r>
              <a:rPr kumimoji="0" lang="en-US" altLang="zh-CN" sz="2000" b="0" i="1" u="none" strike="noStrike" kern="1200" cap="none" spc="0" normalizeH="0" baseline="0" noProof="0" dirty="0">
                <a:ln>
                  <a:noFill/>
                </a:ln>
                <a:solidFill>
                  <a:srgbClr val="FF0000"/>
                </a:solidFill>
                <a:effectLst/>
                <a:uLnTx/>
                <a:uFillTx/>
                <a:latin typeface="+mn-lt"/>
                <a:ea typeface="+mn-ea"/>
                <a:cs typeface="+mn-cs"/>
                <a:sym typeface="Wingdings" pitchFamily="2" charset="2"/>
              </a:rPr>
              <a:t>t</a:t>
            </a:r>
            <a:r>
              <a:rPr kumimoji="0" lang="en-US" altLang="zh-CN" sz="20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+1                       (7.5.1)</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证明</a:t>
            </a:r>
            <a:r>
              <a:rPr kumimoji="0" lang="en-US" altLang="zh-CN" sz="20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设发送的码字为 </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V</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；接收的码字为 </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R</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U </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为任意其它码字</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则矢量</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V</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R</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U </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间满足距离的三角不等式：</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None/>
              <a:tabLst/>
              <a:defRPr/>
            </a:pPr>
            <a:r>
              <a:rPr kumimoji="0" lang="zh-CN" altLang="en-US"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      </a:t>
            </a: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d</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R</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V</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d</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R</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U</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d</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U</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V</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(7.5.2)</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设信道干扰使码字中码元发生错误的实际个数为 </a:t>
            </a: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t</a:t>
            </a:r>
            <a:r>
              <a:rPr kumimoji="0" lang="zh-CN"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，且 </a:t>
            </a: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t</a:t>
            </a:r>
            <a:r>
              <a:rPr kumimoji="0" lang="zh-CN"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 </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t</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None/>
              <a:tabLst/>
              <a:defRPr/>
            </a:pP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      d</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R</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V</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t</a:t>
            </a:r>
            <a:r>
              <a:rPr kumimoji="0" lang="zh-CN"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a:t>
            </a:r>
            <a:r>
              <a:rPr kumimoji="0" lang="en-US" altLang="zh-CN" sz="2000" b="0" i="1" u="none" strike="noStrike" kern="1200" cap="none" spc="0" normalizeH="0" baseline="0" noProof="0" dirty="0">
                <a:ln>
                  <a:noFill/>
                </a:ln>
                <a:solidFill>
                  <a:schemeClr val="tx1"/>
                </a:solidFill>
                <a:effectLst/>
                <a:uLnTx/>
                <a:uFillTx/>
                <a:latin typeface="+mn-lt"/>
                <a:ea typeface="+mn-ea"/>
                <a:cs typeface="+mn-cs"/>
                <a:sym typeface="Wingdings" pitchFamily="2" charset="2"/>
              </a:rPr>
              <a:t>t</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(7.5.3)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539552" y="1268760"/>
            <a:ext cx="7977187" cy="5256213"/>
          </a:xfrm>
          <a:prstGeom prst="rect">
            <a:avLst/>
          </a:prstGeom>
        </p:spPr>
        <p:txBody>
          <a:bodyPr vert="horz">
            <a:normAutofit/>
          </a:bodyPr>
          <a:lstStyle/>
          <a:p>
            <a:pPr marL="355600" marR="0" lvl="0" indent="-355600" algn="l" defTabSz="762000" rtl="0" eaLnBrk="1" fontAlgn="auto" latinLnBrk="0" hangingPunct="1">
              <a:lnSpc>
                <a:spcPct val="13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最小距离与检、纠错能力</a:t>
            </a:r>
          </a:p>
          <a:p>
            <a:pPr marL="355600" marR="0" lvl="0" indent="-355600" algn="l" defTabSz="762000" rtl="0" eaLnBrk="1" fontAlgn="auto" latinLnBrk="0" hangingPunct="1">
              <a:lnSpc>
                <a:spcPct val="130000"/>
              </a:lnSpc>
              <a:spcBef>
                <a:spcPts val="400"/>
              </a:spcBef>
              <a:spcAft>
                <a:spcPts val="0"/>
              </a:spcAft>
              <a:buClr>
                <a:schemeClr val="accent1"/>
              </a:buClr>
              <a:buSzPct val="68000"/>
              <a:buFont typeface="Wingdings 3"/>
              <a:buChar char=""/>
              <a:tabLst/>
              <a:defRPr/>
            </a:pP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最小距离与纠错能力：</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n</a:t>
            </a:r>
            <a:r>
              <a:rPr kumimoji="0" lang="en-US" altLang="zh-CN" sz="2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k</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 </a:t>
            </a:r>
            <a:r>
              <a:rPr kumimoji="0" lang="zh-CN" altLang="en-US"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线性码能纠 </a:t>
            </a: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t </a:t>
            </a:r>
            <a:r>
              <a:rPr kumimoji="0" lang="zh-CN" altLang="en-US"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个错误的充要条件是码的最小距离为：</a:t>
            </a:r>
          </a:p>
          <a:p>
            <a:pPr marL="355600" marR="0" lvl="0" indent="-355600" algn="ctr" defTabSz="762000" rtl="0" eaLnBrk="1" fontAlgn="auto" latinLnBrk="0" hangingPunct="1">
              <a:lnSpc>
                <a:spcPct val="130000"/>
              </a:lnSpc>
              <a:spcBef>
                <a:spcPts val="400"/>
              </a:spcBef>
              <a:spcAft>
                <a:spcPts val="0"/>
              </a:spcAft>
              <a:buClr>
                <a:schemeClr val="accent1"/>
              </a:buClr>
              <a:buSzPct val="68000"/>
              <a:buFont typeface="Wingdings" pitchFamily="2" charset="2"/>
              <a:buNone/>
              <a:tabLst/>
              <a:defRPr/>
            </a:pP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25000" noProof="0" dirty="0">
                <a:ln>
                  <a:noFill/>
                </a:ln>
                <a:solidFill>
                  <a:srgbClr val="FF0000"/>
                </a:solidFill>
                <a:effectLst/>
                <a:uLnTx/>
                <a:uFillTx/>
                <a:latin typeface="Times New Roman" pitchFamily="18" charset="0"/>
                <a:cs typeface="Times New Roman" pitchFamily="18" charset="0"/>
                <a:sym typeface="Wingdings" pitchFamily="2" charset="2"/>
              </a:rPr>
              <a:t>min</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≥2</a:t>
            </a: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t</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+1                       (7.5.1)</a:t>
            </a:r>
          </a:p>
          <a:p>
            <a:pPr marL="355600" marR="0" lvl="0" indent="-355600" algn="l" defTabSz="762000" rtl="0" eaLnBrk="1" fontAlgn="auto" latinLnBrk="0" hangingPunct="1">
              <a:lnSpc>
                <a:spcPct val="130000"/>
              </a:lnSpc>
              <a:spcBef>
                <a:spcPts val="400"/>
              </a:spcBef>
              <a:spcAft>
                <a:spcPts val="0"/>
              </a:spcAft>
              <a:buClr>
                <a:schemeClr val="accent1"/>
              </a:buClr>
              <a:buSzPct val="68000"/>
              <a:buFont typeface="Wingdings" pitchFamily="2" charset="2"/>
              <a:buNone/>
              <a:tabLst/>
              <a:defRPr/>
            </a:pPr>
            <a:r>
              <a:rPr kumimoji="0" lang="en-US" altLang="zh-CN"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证明</a:t>
            </a:r>
            <a:r>
              <a:rPr kumimoji="0" lang="en-US" altLang="zh-CN"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p>
          <a:p>
            <a:pPr marL="355600" marR="0" lvl="0" indent="-355600" algn="l" defTabSz="762000" rtl="0" eaLnBrk="1" fontAlgn="auto" latinLnBrk="0" hangingPunct="1">
              <a:lnSpc>
                <a:spcPct val="130000"/>
              </a:lnSpc>
              <a:spcBef>
                <a:spcPts val="400"/>
              </a:spcBef>
              <a:spcAft>
                <a:spcPts val="0"/>
              </a:spcAft>
              <a:buClr>
                <a:schemeClr val="folHlink"/>
              </a:buClr>
              <a:buSzPct val="68000"/>
              <a:buFont typeface="Wingdings" pitchFamily="2" charset="2"/>
              <a:buChar char="]"/>
              <a:tabLst/>
              <a:defRPr/>
            </a:pP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由于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U</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V</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sym typeface="Wingdings" pitchFamily="2" charset="2"/>
              </a:rPr>
              <a:t>min</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=2</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t</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+1</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，代入式 </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(7.5.2) </a:t>
            </a:r>
          </a:p>
          <a:p>
            <a:pPr marL="355600" marR="0" lvl="0" indent="-355600" algn="l" defTabSz="762000" rtl="0" eaLnBrk="1" fontAlgn="auto" latinLnBrk="0" hangingPunct="1">
              <a:lnSpc>
                <a:spcPct val="130000"/>
              </a:lnSpc>
              <a:spcBef>
                <a:spcPts val="400"/>
              </a:spcBef>
              <a:spcAft>
                <a:spcPts val="0"/>
              </a:spcAft>
              <a:buClr>
                <a:schemeClr val="folHlink"/>
              </a:buClr>
              <a:buSzPct val="68000"/>
              <a:buFont typeface="Wingdings" pitchFamily="2" charset="2"/>
              <a:buChar char="]"/>
              <a:tabLst/>
              <a:defRPr/>
            </a:pP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得：</a:t>
            </a:r>
            <a:r>
              <a:rPr kumimoji="0" lang="zh-CN" altLang="en-US"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R</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U</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 </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U</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V</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R</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V</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 2</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t</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+1</a:t>
            </a:r>
            <a:r>
              <a:rPr kumimoji="0" lang="zh-CN" altLang="en-US"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t</a:t>
            </a:r>
            <a:r>
              <a:rPr kumimoji="0" lang="zh-CN"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 &gt;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(8.5.4)</a:t>
            </a:r>
          </a:p>
          <a:p>
            <a:pPr marL="355600" lvl="0" indent="-355600" defTabSz="762000">
              <a:lnSpc>
                <a:spcPct val="130000"/>
              </a:lnSpc>
              <a:spcBef>
                <a:spcPts val="400"/>
              </a:spcBef>
              <a:buClr>
                <a:schemeClr val="accent1"/>
              </a:buClr>
              <a:buSzPct val="68000"/>
            </a:pPr>
            <a:r>
              <a:rPr kumimoji="0" lang="en-US" altLang="zh-CN"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     </a:t>
            </a:r>
            <a:r>
              <a:rPr kumimoji="0" lang="zh-CN" altLang="en-US" sz="2000" b="1" i="0" u="sng"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含义</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如果接收字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中错误个数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t</a:t>
            </a:r>
            <a:r>
              <a:rPr kumimoji="0" lang="zh-CN"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t</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，即接收字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和发送字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V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间距离</a:t>
            </a:r>
            <a:r>
              <a:rPr lang="en-US" altLang="zh-CN" sz="2000" b="1" i="1" dirty="0">
                <a:latin typeface="Times New Roman" pitchFamily="18" charset="0"/>
                <a:cs typeface="Times New Roman" pitchFamily="18" charset="0"/>
                <a:sym typeface="Wingdings" pitchFamily="2" charset="2"/>
              </a:rPr>
              <a:t>d</a:t>
            </a:r>
            <a:r>
              <a:rPr lang="en-US" altLang="zh-CN" sz="2000" b="1" dirty="0">
                <a:latin typeface="Times New Roman" pitchFamily="18" charset="0"/>
                <a:cs typeface="Times New Roman" pitchFamily="18" charset="0"/>
                <a:sym typeface="Wingdings" pitchFamily="2" charset="2"/>
              </a:rPr>
              <a:t>(</a:t>
            </a:r>
            <a:r>
              <a:rPr lang="en-US" altLang="zh-CN" sz="2000" b="1" i="1" dirty="0">
                <a:latin typeface="Times New Roman" pitchFamily="18" charset="0"/>
                <a:cs typeface="Times New Roman" pitchFamily="18" charset="0"/>
                <a:sym typeface="Wingdings" pitchFamily="2" charset="2"/>
              </a:rPr>
              <a:t>R</a:t>
            </a:r>
            <a:r>
              <a:rPr lang="en-US" altLang="zh-CN" sz="2000" b="1" dirty="0">
                <a:latin typeface="Times New Roman" pitchFamily="18" charset="0"/>
                <a:cs typeface="Times New Roman" pitchFamily="18" charset="0"/>
                <a:sym typeface="Wingdings" pitchFamily="2" charset="2"/>
              </a:rPr>
              <a:t>,</a:t>
            </a:r>
            <a:r>
              <a:rPr lang="en-US" altLang="zh-CN" sz="2000" b="1" i="1" dirty="0">
                <a:latin typeface="Times New Roman" pitchFamily="18" charset="0"/>
                <a:cs typeface="Times New Roman" pitchFamily="18" charset="0"/>
                <a:sym typeface="Wingdings" pitchFamily="2" charset="2"/>
              </a:rPr>
              <a:t>V</a:t>
            </a:r>
            <a:r>
              <a:rPr lang="en-US" altLang="zh-CN" sz="2000" b="1" dirty="0">
                <a:latin typeface="Times New Roman" pitchFamily="18" charset="0"/>
                <a:cs typeface="Times New Roman" pitchFamily="18" charset="0"/>
                <a:sym typeface="Wingdings" pitchFamily="2" charset="2"/>
              </a:rPr>
              <a:t>)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t</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，而与其它任何码字间距离都大于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t,</a:t>
            </a:r>
            <a:r>
              <a:rPr lang="en-US" altLang="zh-CN" sz="2000" b="1" i="1" dirty="0">
                <a:latin typeface="Times New Roman" pitchFamily="18" charset="0"/>
                <a:cs typeface="Times New Roman" pitchFamily="18" charset="0"/>
                <a:sym typeface="Wingdings" pitchFamily="2" charset="2"/>
              </a:rPr>
              <a:t> d</a:t>
            </a:r>
            <a:r>
              <a:rPr lang="en-US" altLang="zh-CN" sz="2000" b="1" dirty="0">
                <a:latin typeface="Times New Roman" pitchFamily="18" charset="0"/>
                <a:cs typeface="Times New Roman" pitchFamily="18" charset="0"/>
                <a:sym typeface="Wingdings" pitchFamily="2" charset="2"/>
              </a:rPr>
              <a:t>(</a:t>
            </a:r>
            <a:r>
              <a:rPr lang="en-US" altLang="zh-CN" sz="2000" b="1" i="1" dirty="0">
                <a:latin typeface="Times New Roman" pitchFamily="18" charset="0"/>
                <a:cs typeface="Times New Roman" pitchFamily="18" charset="0"/>
                <a:sym typeface="Wingdings" pitchFamily="2" charset="2"/>
              </a:rPr>
              <a:t>R</a:t>
            </a:r>
            <a:r>
              <a:rPr lang="en-US" altLang="zh-CN" sz="2000" b="1" dirty="0">
                <a:latin typeface="Times New Roman" pitchFamily="18" charset="0"/>
                <a:cs typeface="Times New Roman" pitchFamily="18" charset="0"/>
                <a:sym typeface="Wingdings" pitchFamily="2" charset="2"/>
              </a:rPr>
              <a:t>,</a:t>
            </a:r>
            <a:r>
              <a:rPr lang="en-US" altLang="zh-CN" sz="2000" b="1" i="1" dirty="0">
                <a:latin typeface="Times New Roman" pitchFamily="18" charset="0"/>
                <a:cs typeface="Times New Roman" pitchFamily="18" charset="0"/>
                <a:sym typeface="Wingdings" pitchFamily="2" charset="2"/>
              </a:rPr>
              <a:t>U</a:t>
            </a:r>
            <a:r>
              <a:rPr lang="en-US" altLang="zh-CN" sz="2000" b="1" dirty="0">
                <a:latin typeface="Times New Roman" pitchFamily="18" charset="0"/>
                <a:cs typeface="Times New Roman" pitchFamily="18" charset="0"/>
                <a:sym typeface="Wingdings" pitchFamily="2" charset="2"/>
              </a:rPr>
              <a:t>)≥t+1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，按最小距离译码把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译为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V</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。此时译码正确，码字中的错误被纠正。</a:t>
            </a:r>
          </a:p>
          <a:p>
            <a:pPr marL="355600" marR="0" lvl="0" indent="-355600" algn="l" defTabSz="762000" rtl="0" eaLnBrk="1" fontAlgn="auto" latinLnBrk="0" hangingPunct="1">
              <a:lnSpc>
                <a:spcPct val="130000"/>
              </a:lnSpc>
              <a:spcBef>
                <a:spcPts val="400"/>
              </a:spcBef>
              <a:spcAft>
                <a:spcPts val="0"/>
              </a:spcAft>
              <a:buClr>
                <a:schemeClr val="folHlink"/>
              </a:buClr>
              <a:buSzPct val="68000"/>
              <a:buFont typeface="Wingdings" pitchFamily="2" charset="2"/>
              <a:buChar char="]"/>
              <a:tabLst/>
              <a:defRPr/>
            </a:pPr>
            <a:r>
              <a:rPr kumimoji="0" lang="zh-CN" altLang="en-US" sz="2000" b="0" i="0" u="sng" strike="noStrike" kern="1200" cap="none" spc="0" normalizeH="0" baseline="0" noProof="0" dirty="0">
                <a:ln>
                  <a:noFill/>
                </a:ln>
                <a:solidFill>
                  <a:srgbClr val="0000CC"/>
                </a:solidFill>
                <a:effectLst/>
                <a:uLnTx/>
                <a:uFillTx/>
                <a:latin typeface="+mn-lt"/>
                <a:ea typeface="+mn-ea"/>
                <a:cs typeface="+mn-cs"/>
                <a:sym typeface="Wingdings" pitchFamily="2" charset="2"/>
              </a:rPr>
              <a:t>几何意义</a:t>
            </a:r>
            <a:r>
              <a:rPr kumimoji="0" lang="zh-CN" altLang="en-US" sz="20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p>
        </p:txBody>
      </p:sp>
      <p:sp>
        <p:nvSpPr>
          <p:cNvPr id="5" name="AutoShape 4">
            <a:hlinkClick r:id="rId2" action="ppaction://hlinksldjump" highlightClick="1"/>
          </p:cNvPr>
          <p:cNvSpPr>
            <a:spLocks noChangeArrowheads="1"/>
          </p:cNvSpPr>
          <p:nvPr/>
        </p:nvSpPr>
        <p:spPr bwMode="auto">
          <a:xfrm>
            <a:off x="2339752" y="5877272"/>
            <a:ext cx="962025" cy="431800"/>
          </a:xfrm>
          <a:prstGeom prst="actionButtonBlank">
            <a:avLst/>
          </a:prstGeom>
          <a:solidFill>
            <a:schemeClr val="accent1"/>
          </a:solidFill>
          <a:ln w="12700">
            <a:noFill/>
            <a:miter lim="800000"/>
            <a:headEnd/>
            <a:tailEnd/>
          </a:ln>
        </p:spPr>
        <p:txBody>
          <a:bodyPr wrap="none" anchor="ctr"/>
          <a:lstStyle/>
          <a:p>
            <a:pPr algn="ctr" eaLnBrk="0" hangingPunct="0">
              <a:lnSpc>
                <a:spcPct val="90000"/>
              </a:lnSpc>
            </a:pPr>
            <a:r>
              <a:rPr lang="zh-CN" altLang="en-US" sz="1400" dirty="0">
                <a:latin typeface="Times New Roman" pitchFamily="18" charset="0"/>
              </a:rPr>
              <a:t>参见图示</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graphicFrame>
        <p:nvGraphicFramePr>
          <p:cNvPr id="2776068" name="Object 4"/>
          <p:cNvGraphicFramePr>
            <a:graphicFrameLocks noChangeAspect="1"/>
          </p:cNvGraphicFramePr>
          <p:nvPr/>
        </p:nvGraphicFramePr>
        <p:xfrm>
          <a:off x="1835696" y="1844824"/>
          <a:ext cx="4948238" cy="3717925"/>
        </p:xfrm>
        <a:graphic>
          <a:graphicData uri="http://schemas.openxmlformats.org/presentationml/2006/ole">
            <mc:AlternateContent xmlns:mc="http://schemas.openxmlformats.org/markup-compatibility/2006">
              <mc:Choice xmlns:v="urn:schemas-microsoft-com:vml" Requires="v">
                <p:oleObj name="Visio" r:id="rId2" imgW="3274662" imgH="2299531" progId="Visio.Drawing.11">
                  <p:embed/>
                </p:oleObj>
              </mc:Choice>
              <mc:Fallback>
                <p:oleObj name="Visio" r:id="rId2" imgW="3274662" imgH="2299531"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844824"/>
                        <a:ext cx="4948238" cy="3717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pPr marL="355600" indent="-355600" defTabSz="762000">
              <a:buNone/>
            </a:pPr>
            <a:r>
              <a:rPr lang="en-US" altLang="zh-CN" sz="2800" dirty="0">
                <a:solidFill>
                  <a:srgbClr val="0000CC"/>
                </a:solidFill>
              </a:rPr>
              <a:t>(3) </a:t>
            </a:r>
            <a:r>
              <a:rPr lang="zh-CN" altLang="en-US" sz="2800" dirty="0">
                <a:solidFill>
                  <a:srgbClr val="0000CC"/>
                </a:solidFill>
              </a:rPr>
              <a:t>术语</a:t>
            </a:r>
          </a:p>
          <a:p>
            <a:pPr marL="355600" indent="-355600" defTabSz="762000"/>
            <a:r>
              <a:rPr lang="zh-CN" altLang="en-US" sz="2800" dirty="0">
                <a:solidFill>
                  <a:srgbClr val="0000CC"/>
                </a:solidFill>
              </a:rPr>
              <a:t>线性分组码：</a:t>
            </a:r>
            <a:r>
              <a:rPr lang="zh-CN" altLang="en-US" sz="2800" dirty="0"/>
              <a:t>通过预定的线性运算将长为 </a:t>
            </a:r>
            <a:r>
              <a:rPr lang="en-US" altLang="zh-CN" sz="2800" i="1" dirty="0"/>
              <a:t>k </a:t>
            </a:r>
            <a:r>
              <a:rPr lang="zh-CN" altLang="en-US" sz="2800" dirty="0"/>
              <a:t>位的信息码组变换成 </a:t>
            </a:r>
            <a:r>
              <a:rPr lang="en-US" altLang="zh-CN" sz="2800" i="1" dirty="0"/>
              <a:t>n </a:t>
            </a:r>
            <a:r>
              <a:rPr lang="zh-CN" altLang="en-US" sz="2800" dirty="0"/>
              <a:t>重的码字 </a:t>
            </a:r>
            <a:r>
              <a:rPr lang="en-US" altLang="zh-CN" sz="2800" dirty="0"/>
              <a:t>(</a:t>
            </a:r>
            <a:r>
              <a:rPr lang="en-US" altLang="zh-CN" sz="2800" i="1" dirty="0"/>
              <a:t>n</a:t>
            </a:r>
            <a:r>
              <a:rPr lang="en-US" altLang="zh-CN" sz="2800" dirty="0"/>
              <a:t>&gt;</a:t>
            </a:r>
            <a:r>
              <a:rPr lang="en-US" altLang="zh-CN" sz="2800" i="1" dirty="0"/>
              <a:t>k</a:t>
            </a:r>
            <a:r>
              <a:rPr lang="en-US" altLang="zh-CN" sz="2800" dirty="0"/>
              <a:t>)</a:t>
            </a:r>
            <a:r>
              <a:rPr lang="zh-CN" altLang="en-US" sz="2800" dirty="0"/>
              <a:t>。由 </a:t>
            </a:r>
            <a:r>
              <a:rPr lang="en-US" altLang="zh-CN" sz="2800" dirty="0"/>
              <a:t>2</a:t>
            </a:r>
            <a:r>
              <a:rPr lang="en-US" altLang="zh-CN" sz="2800" i="1" baseline="30000" dirty="0"/>
              <a:t>k </a:t>
            </a:r>
            <a:r>
              <a:rPr lang="zh-CN" altLang="en-US" sz="2800" dirty="0"/>
              <a:t>个信息码组所编成的 </a:t>
            </a:r>
            <a:r>
              <a:rPr lang="en-US" altLang="zh-CN" sz="2800" dirty="0"/>
              <a:t>2</a:t>
            </a:r>
            <a:r>
              <a:rPr lang="en-US" altLang="zh-CN" sz="2800" i="1" baseline="30000" dirty="0"/>
              <a:t>k</a:t>
            </a:r>
            <a:r>
              <a:rPr lang="zh-CN" altLang="en-US" sz="2800" dirty="0"/>
              <a:t>个码字集合，称为</a:t>
            </a:r>
            <a:r>
              <a:rPr lang="zh-CN" altLang="en-US" sz="2800" dirty="0">
                <a:solidFill>
                  <a:srgbClr val="FF0000"/>
                </a:solidFill>
              </a:rPr>
              <a:t>线性分组码</a:t>
            </a:r>
            <a:r>
              <a:rPr lang="zh-CN" altLang="en-US" sz="2800" dirty="0"/>
              <a:t>。</a:t>
            </a:r>
            <a:endParaRPr lang="zh-CN" altLang="en-US" sz="2800" u="sng" dirty="0">
              <a:solidFill>
                <a:srgbClr val="FFFF00"/>
              </a:solidFill>
            </a:endParaRPr>
          </a:p>
          <a:p>
            <a:pPr marL="355600" indent="-355600" defTabSz="762000"/>
            <a:r>
              <a:rPr lang="zh-CN" altLang="en-US" sz="2800" dirty="0">
                <a:solidFill>
                  <a:srgbClr val="0000CC"/>
                </a:solidFill>
              </a:rPr>
              <a:t>码字：</a:t>
            </a:r>
            <a:r>
              <a:rPr lang="zh-CN" altLang="en-US" sz="2800" dirty="0"/>
              <a:t>一个 </a:t>
            </a:r>
            <a:r>
              <a:rPr lang="en-US" altLang="zh-CN" sz="2800" i="1" dirty="0"/>
              <a:t>n </a:t>
            </a:r>
            <a:r>
              <a:rPr lang="zh-CN" altLang="en-US" sz="2800" dirty="0"/>
              <a:t>重的码字可以用矢量来表示：</a:t>
            </a:r>
          </a:p>
          <a:p>
            <a:pPr marL="355600" indent="-355600" algn="ctr" defTabSz="762000">
              <a:buNone/>
            </a:pPr>
            <a:r>
              <a:rPr lang="en-US" altLang="zh-CN" sz="2800" i="1" dirty="0">
                <a:solidFill>
                  <a:srgbClr val="FF0000"/>
                </a:solidFill>
                <a:latin typeface="Arial Black" pitchFamily="34" charset="0"/>
              </a:rPr>
              <a:t>C</a:t>
            </a:r>
            <a:r>
              <a:rPr lang="en-US" altLang="zh-CN" sz="2800" dirty="0">
                <a:solidFill>
                  <a:srgbClr val="FF0000"/>
                </a:solidFill>
              </a:rPr>
              <a:t>=(</a:t>
            </a:r>
            <a:r>
              <a:rPr lang="en-US" altLang="zh-CN" sz="2800" i="1" dirty="0" err="1">
                <a:solidFill>
                  <a:srgbClr val="FF0000"/>
                </a:solidFill>
              </a:rPr>
              <a:t>c</a:t>
            </a:r>
            <a:r>
              <a:rPr lang="en-US" altLang="zh-CN" sz="2800" i="1" baseline="-25000" dirty="0" err="1">
                <a:solidFill>
                  <a:srgbClr val="FF0000"/>
                </a:solidFill>
              </a:rPr>
              <a:t>n</a:t>
            </a:r>
            <a:r>
              <a:rPr lang="zh-CN" altLang="en-US" sz="2800" baseline="-25000" dirty="0">
                <a:solidFill>
                  <a:srgbClr val="FF0000"/>
                </a:solidFill>
              </a:rPr>
              <a:t>－</a:t>
            </a:r>
            <a:r>
              <a:rPr lang="en-US" altLang="zh-CN" sz="2800" baseline="-25000" dirty="0">
                <a:solidFill>
                  <a:srgbClr val="FF0000"/>
                </a:solidFill>
              </a:rPr>
              <a:t>1</a:t>
            </a:r>
            <a:r>
              <a:rPr lang="en-US" altLang="zh-CN" sz="2800" dirty="0">
                <a:solidFill>
                  <a:srgbClr val="FF0000"/>
                </a:solidFill>
              </a:rPr>
              <a:t>,</a:t>
            </a:r>
            <a:r>
              <a:rPr lang="en-US" altLang="zh-CN" sz="2800" i="1" dirty="0">
                <a:solidFill>
                  <a:srgbClr val="FF0000"/>
                </a:solidFill>
              </a:rPr>
              <a:t>c</a:t>
            </a:r>
            <a:r>
              <a:rPr lang="en-US" altLang="zh-CN" sz="2800" i="1" baseline="-25000" dirty="0">
                <a:solidFill>
                  <a:srgbClr val="FF0000"/>
                </a:solidFill>
              </a:rPr>
              <a:t>n</a:t>
            </a:r>
            <a:r>
              <a:rPr lang="zh-CN" altLang="en-US" sz="2800" baseline="-25000" dirty="0">
                <a:solidFill>
                  <a:srgbClr val="FF0000"/>
                </a:solidFill>
              </a:rPr>
              <a:t>－</a:t>
            </a:r>
            <a:r>
              <a:rPr lang="en-US" altLang="zh-CN" sz="2800" baseline="-25000" dirty="0">
                <a:solidFill>
                  <a:srgbClr val="FF0000"/>
                </a:solidFill>
              </a:rPr>
              <a:t>1</a:t>
            </a:r>
            <a:r>
              <a:rPr lang="en-US" altLang="zh-CN" sz="2800" dirty="0">
                <a:solidFill>
                  <a:srgbClr val="FF0000"/>
                </a:solidFill>
              </a:rPr>
              <a:t>,…,</a:t>
            </a:r>
            <a:r>
              <a:rPr lang="en-US" altLang="zh-CN" sz="2800" i="1" dirty="0">
                <a:solidFill>
                  <a:srgbClr val="FF0000"/>
                </a:solidFill>
              </a:rPr>
              <a:t>c</a:t>
            </a:r>
            <a:r>
              <a:rPr lang="en-US" altLang="zh-CN" sz="2800" baseline="-25000" dirty="0">
                <a:solidFill>
                  <a:srgbClr val="FF0000"/>
                </a:solidFill>
              </a:rPr>
              <a:t>1</a:t>
            </a:r>
            <a:r>
              <a:rPr lang="en-US" altLang="zh-CN" sz="2800" dirty="0">
                <a:solidFill>
                  <a:srgbClr val="FF0000"/>
                </a:solidFill>
              </a:rPr>
              <a:t>,</a:t>
            </a:r>
            <a:r>
              <a:rPr lang="en-US" altLang="zh-CN" sz="2800" i="1" dirty="0">
                <a:solidFill>
                  <a:srgbClr val="FF0000"/>
                </a:solidFill>
              </a:rPr>
              <a:t>c</a:t>
            </a:r>
            <a:r>
              <a:rPr lang="en-US" altLang="zh-CN" sz="2800" baseline="-25000" dirty="0">
                <a:solidFill>
                  <a:srgbClr val="FF0000"/>
                </a:solidFill>
              </a:rPr>
              <a:t>0</a:t>
            </a:r>
            <a:r>
              <a:rPr lang="en-US" altLang="zh-CN" sz="2800" dirty="0">
                <a:solidFill>
                  <a:srgbClr val="FF0000"/>
                </a:solidFill>
              </a:rPr>
              <a:t> )</a:t>
            </a:r>
            <a:endParaRPr lang="en-US" altLang="zh-CN" sz="2800" u="sng" dirty="0"/>
          </a:p>
          <a:p>
            <a:pPr marL="355600" indent="-355600" defTabSz="762000"/>
            <a:r>
              <a:rPr lang="en-US" altLang="zh-CN" sz="2800" dirty="0">
                <a:solidFill>
                  <a:srgbClr val="0000CC"/>
                </a:solidFill>
              </a:rPr>
              <a:t>(</a:t>
            </a:r>
            <a:r>
              <a:rPr lang="en-US" altLang="zh-CN" sz="2800" i="1" dirty="0" err="1">
                <a:solidFill>
                  <a:srgbClr val="0000CC"/>
                </a:solidFill>
              </a:rPr>
              <a:t>n</a:t>
            </a:r>
            <a:r>
              <a:rPr lang="en-US" altLang="zh-CN" sz="2800" dirty="0" err="1">
                <a:solidFill>
                  <a:srgbClr val="0000CC"/>
                </a:solidFill>
              </a:rPr>
              <a:t>,</a:t>
            </a:r>
            <a:r>
              <a:rPr lang="en-US" altLang="zh-CN" sz="2800" i="1" dirty="0" err="1">
                <a:solidFill>
                  <a:srgbClr val="0000CC"/>
                </a:solidFill>
              </a:rPr>
              <a:t>k</a:t>
            </a:r>
            <a:r>
              <a:rPr lang="en-US" altLang="zh-CN" sz="2800" dirty="0">
                <a:solidFill>
                  <a:srgbClr val="0000CC"/>
                </a:solidFill>
              </a:rPr>
              <a:t>) </a:t>
            </a:r>
            <a:r>
              <a:rPr lang="zh-CN" altLang="en-US" sz="2800" dirty="0">
                <a:solidFill>
                  <a:srgbClr val="0000CC"/>
                </a:solidFill>
              </a:rPr>
              <a:t>线性码：</a:t>
            </a:r>
            <a:r>
              <a:rPr lang="zh-CN" altLang="en-US" sz="2800" dirty="0"/>
              <a:t>信息位长为 </a:t>
            </a:r>
            <a:r>
              <a:rPr lang="en-US" altLang="zh-CN" sz="2800" i="1" dirty="0"/>
              <a:t>k</a:t>
            </a:r>
            <a:r>
              <a:rPr lang="zh-CN" altLang="en-US" sz="2800" dirty="0"/>
              <a:t>，码长为 </a:t>
            </a:r>
            <a:r>
              <a:rPr lang="en-US" altLang="zh-CN" sz="2800" i="1" dirty="0"/>
              <a:t>n </a:t>
            </a:r>
            <a:r>
              <a:rPr lang="zh-CN" altLang="en-US" sz="2800" dirty="0"/>
              <a:t>的线性码。</a:t>
            </a:r>
            <a:endParaRPr lang="zh-CN" altLang="en-US" sz="2800" u="sng" dirty="0"/>
          </a:p>
          <a:p>
            <a:pPr marL="355600" indent="-355600" defTabSz="762000"/>
            <a:r>
              <a:rPr lang="zh-CN" altLang="en-US" sz="2800" dirty="0">
                <a:solidFill>
                  <a:srgbClr val="0000CC"/>
                </a:solidFill>
              </a:rPr>
              <a:t>编码效率</a:t>
            </a:r>
            <a:r>
              <a:rPr lang="en-US" altLang="zh-CN" sz="2800" dirty="0"/>
              <a:t>/</a:t>
            </a:r>
            <a:r>
              <a:rPr lang="zh-CN" altLang="en-US" sz="2800" dirty="0"/>
              <a:t>编码速率</a:t>
            </a:r>
            <a:r>
              <a:rPr lang="en-US" altLang="zh-CN" sz="2800" dirty="0"/>
              <a:t>/</a:t>
            </a:r>
            <a:r>
              <a:rPr lang="zh-CN" altLang="en-US" sz="2800" dirty="0"/>
              <a:t>码率</a:t>
            </a:r>
            <a:r>
              <a:rPr lang="en-US" altLang="zh-CN" sz="2800" dirty="0"/>
              <a:t>/</a:t>
            </a:r>
            <a:r>
              <a:rPr lang="zh-CN" altLang="en-US" sz="2800" dirty="0"/>
              <a:t>传信率：</a:t>
            </a:r>
            <a:r>
              <a:rPr lang="en-US" altLang="zh-CN" sz="2800" i="1" dirty="0">
                <a:solidFill>
                  <a:srgbClr val="FF0000"/>
                </a:solidFill>
              </a:rPr>
              <a:t>R</a:t>
            </a:r>
            <a:r>
              <a:rPr lang="en-US" altLang="zh-CN" sz="2800" dirty="0">
                <a:solidFill>
                  <a:srgbClr val="FF0000"/>
                </a:solidFill>
              </a:rPr>
              <a:t>=</a:t>
            </a:r>
            <a:r>
              <a:rPr lang="en-US" altLang="zh-CN" sz="2800" i="1" dirty="0">
                <a:solidFill>
                  <a:srgbClr val="FF0000"/>
                </a:solidFill>
              </a:rPr>
              <a:t>k </a:t>
            </a:r>
            <a:r>
              <a:rPr lang="en-US" altLang="zh-CN" sz="2800" dirty="0">
                <a:solidFill>
                  <a:srgbClr val="FF0000"/>
                </a:solidFill>
              </a:rPr>
              <a:t>/</a:t>
            </a:r>
            <a:r>
              <a:rPr lang="en-US" altLang="zh-CN" sz="2800" i="1" dirty="0">
                <a:solidFill>
                  <a:srgbClr val="FF0000"/>
                </a:solidFill>
              </a:rPr>
              <a:t>n</a:t>
            </a:r>
            <a:r>
              <a:rPr lang="zh-CN" altLang="en-US" sz="2800" dirty="0"/>
              <a:t>。它说明了信道的利用效率，</a:t>
            </a:r>
            <a:r>
              <a:rPr lang="en-US" altLang="zh-CN" sz="2800" i="1" dirty="0">
                <a:solidFill>
                  <a:srgbClr val="FF0000"/>
                </a:solidFill>
              </a:rPr>
              <a:t>R </a:t>
            </a:r>
            <a:r>
              <a:rPr lang="zh-CN" altLang="en-US" sz="2800" dirty="0">
                <a:solidFill>
                  <a:srgbClr val="FF0000"/>
                </a:solidFill>
              </a:rPr>
              <a:t>是衡量码性能的一个重要参数。</a:t>
            </a:r>
          </a:p>
          <a:p>
            <a:endParaRPr lang="zh-CN" altLang="en-US" dirty="0"/>
          </a:p>
        </p:txBody>
      </p:sp>
      <p:sp>
        <p:nvSpPr>
          <p:cNvPr id="3" name="标题 2"/>
          <p:cNvSpPr>
            <a:spLocks noGrp="1"/>
          </p:cNvSpPr>
          <p:nvPr>
            <p:ph type="title"/>
          </p:nvPr>
        </p:nvSpPr>
        <p:spPr/>
        <p:txBody>
          <a:bodyPr/>
          <a:lstStyle/>
          <a:p>
            <a:r>
              <a:rPr lang="en-US" altLang="zh-CN" sz="4000" dirty="0"/>
              <a:t>7.3.1 </a:t>
            </a:r>
            <a:r>
              <a:rPr lang="zh-CN" altLang="en-US" sz="4000" dirty="0">
                <a:solidFill>
                  <a:schemeClr val="tx1"/>
                </a:solidFill>
              </a:rPr>
              <a:t>一般概念</a:t>
            </a:r>
            <a:endParaRPr lang="zh-CN" altLang="en-US" dirty="0"/>
          </a:p>
        </p:txBody>
      </p:sp>
      <p:sp>
        <p:nvSpPr>
          <p:cNvPr id="4" name="AutoShape 4">
            <a:hlinkClick r:id="rId2" action="ppaction://hlinksldjump" highlightClick="1"/>
          </p:cNvPr>
          <p:cNvSpPr>
            <a:spLocks noChangeArrowheads="1"/>
          </p:cNvSpPr>
          <p:nvPr/>
        </p:nvSpPr>
        <p:spPr bwMode="auto">
          <a:xfrm>
            <a:off x="7961313" y="6021388"/>
            <a:ext cx="796925" cy="360362"/>
          </a:xfrm>
          <a:prstGeom prst="actionButtonBlank">
            <a:avLst/>
          </a:prstGeom>
          <a:solidFill>
            <a:schemeClr val="accent1"/>
          </a:solidFill>
          <a:ln w="12700">
            <a:noFill/>
            <a:miter lim="800000"/>
            <a:headEnd/>
            <a:tailEnd/>
          </a:ln>
        </p:spPr>
        <p:txBody>
          <a:bodyPr wrap="none" anchor="ctr"/>
          <a:lstStyle/>
          <a:p>
            <a:pPr algn="ctr" eaLnBrk="0" hangingPunct="0">
              <a:lnSpc>
                <a:spcPct val="90000"/>
              </a:lnSpc>
            </a:pPr>
            <a:r>
              <a:rPr lang="zh-CN" altLang="en-US" sz="1400" dirty="0">
                <a:latin typeface="Times New Roman" pitchFamily="18" charset="0"/>
              </a:rPr>
              <a:t>返回目录</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611560" y="1485155"/>
            <a:ext cx="7910512" cy="5256213"/>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1" i="0" u="none" strike="noStrike" kern="1200" cap="none" spc="0" normalizeH="0" baseline="0" noProof="0" dirty="0">
                <a:ln>
                  <a:noFill/>
                </a:ln>
                <a:solidFill>
                  <a:schemeClr val="tx1"/>
                </a:solidFill>
                <a:effectLst/>
                <a:uLnTx/>
                <a:uFillTx/>
                <a:latin typeface="+mn-lt"/>
                <a:ea typeface="+mn-ea"/>
                <a:cs typeface="+mn-cs"/>
              </a:rPr>
              <a:t>(2) </a:t>
            </a:r>
            <a:r>
              <a:rPr kumimoji="0" lang="zh-CN" altLang="en-US" sz="2700" b="1" i="0" u="none" strike="noStrike" kern="1200" cap="none" spc="0" normalizeH="0" baseline="0" noProof="0" dirty="0">
                <a:ln>
                  <a:noFill/>
                </a:ln>
                <a:solidFill>
                  <a:schemeClr val="tx1"/>
                </a:solidFill>
                <a:effectLst/>
                <a:uLnTx/>
                <a:uFillTx/>
                <a:latin typeface="+mn-lt"/>
                <a:ea typeface="+mn-ea"/>
                <a:cs typeface="+mn-cs"/>
              </a:rPr>
              <a:t>最小距离与检、纠错能力</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000" b="1" i="0" u="sng" strike="noStrike" kern="1200" cap="none" spc="0" normalizeH="0" baseline="0" noProof="0" dirty="0">
                <a:ln>
                  <a:noFill/>
                </a:ln>
                <a:solidFill>
                  <a:srgbClr val="0000CC"/>
                </a:solidFill>
                <a:effectLst/>
                <a:uLnTx/>
                <a:uFillTx/>
                <a:latin typeface="Times New Roman" pitchFamily="18" charset="0"/>
                <a:cs typeface="Times New Roman" pitchFamily="18" charset="0"/>
              </a:rPr>
              <a:t>最小距离与检错能力</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n</a:t>
            </a:r>
            <a:r>
              <a:rPr kumimoji="0" lang="en-US" altLang="zh-CN" sz="2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k</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 </a:t>
            </a:r>
            <a:r>
              <a:rPr kumimoji="0" lang="zh-CN" altLang="en-US"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线性码能够发现 </a:t>
            </a: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l </a:t>
            </a:r>
            <a:r>
              <a:rPr kumimoji="0" lang="zh-CN" altLang="en-US"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个错误的充要条件是码的最小距离为：</a:t>
            </a:r>
          </a:p>
          <a:p>
            <a:pPr marL="355600" marR="0" lvl="0" indent="-355600" algn="ctr"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25000" noProof="0" dirty="0">
                <a:ln>
                  <a:noFill/>
                </a:ln>
                <a:solidFill>
                  <a:srgbClr val="FF0000"/>
                </a:solidFill>
                <a:effectLst/>
                <a:uLnTx/>
                <a:uFillTx/>
                <a:latin typeface="Times New Roman" pitchFamily="18" charset="0"/>
                <a:cs typeface="Times New Roman" pitchFamily="18" charset="0"/>
                <a:sym typeface="Wingdings" pitchFamily="2" charset="2"/>
              </a:rPr>
              <a:t>min</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l</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+1                        (8.5.5)</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证明</a:t>
            </a:r>
            <a:r>
              <a:rPr kumimoji="0" lang="en-US" altLang="zh-CN"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Char char="]"/>
              <a:tabLst/>
              <a:defRPr/>
            </a:pP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设发送的码字为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V</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；接收的码字为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U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为任意其它码字</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Char char="]"/>
              <a:tabLst/>
              <a:defRPr/>
            </a:pP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则矢量</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V</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U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间满足距离的三角不等式：</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None/>
              <a:tabLst/>
              <a:defRPr/>
            </a:pPr>
            <a:r>
              <a:rPr kumimoji="0" lang="zh-CN" altLang="en-US"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V</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U</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U</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V</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(8.5.2)</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Char char="]"/>
              <a:tabLst/>
              <a:defRPr/>
            </a:pP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设信道干扰使码字中码元发生错误的实际个数为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a:t>
            </a:r>
            <a:r>
              <a:rPr kumimoji="0" lang="zh-CN"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，且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a:t>
            </a:r>
            <a:r>
              <a:rPr kumimoji="0" lang="zh-CN"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None/>
              <a:tabLst/>
              <a:defRPr/>
            </a:pP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d</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V</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a:t>
            </a:r>
            <a:r>
              <a:rPr kumimoji="0" lang="zh-CN"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(8.5.6)</a:t>
            </a:r>
          </a:p>
          <a:p>
            <a:pPr marL="355600" lvl="0" indent="-355600" defTabSz="762000">
              <a:spcBef>
                <a:spcPts val="400"/>
              </a:spcBef>
              <a:buClr>
                <a:schemeClr val="folHlink"/>
              </a:buClr>
              <a:buSzPct val="68000"/>
              <a:buFont typeface="Wingdings" pitchFamily="2" charset="2"/>
              <a:buChar char="]"/>
              <a:defRPr/>
            </a:pPr>
            <a:r>
              <a:rPr lang="zh-CN" altLang="en-US" sz="2000" b="1" dirty="0">
                <a:latin typeface="Times New Roman" pitchFamily="18" charset="0"/>
                <a:cs typeface="Times New Roman" pitchFamily="18" charset="0"/>
                <a:sym typeface="Wingdings" pitchFamily="2" charset="2"/>
              </a:rPr>
              <a:t>充分性：由于 </a:t>
            </a:r>
            <a:r>
              <a:rPr lang="en-US" altLang="zh-CN" sz="2000" b="1" i="1" dirty="0">
                <a:latin typeface="Times New Roman" pitchFamily="18" charset="0"/>
                <a:cs typeface="Times New Roman" pitchFamily="18" charset="0"/>
                <a:sym typeface="Wingdings" pitchFamily="2" charset="2"/>
              </a:rPr>
              <a:t>d</a:t>
            </a:r>
            <a:r>
              <a:rPr lang="en-US" altLang="zh-CN" sz="2000" b="1" dirty="0">
                <a:latin typeface="Times New Roman" pitchFamily="18" charset="0"/>
                <a:cs typeface="Times New Roman" pitchFamily="18" charset="0"/>
                <a:sym typeface="Wingdings" pitchFamily="2" charset="2"/>
              </a:rPr>
              <a:t>(</a:t>
            </a:r>
            <a:r>
              <a:rPr lang="en-US" altLang="zh-CN" sz="2000" b="1" i="1" dirty="0">
                <a:latin typeface="Times New Roman" pitchFamily="18" charset="0"/>
                <a:cs typeface="Times New Roman" pitchFamily="18" charset="0"/>
                <a:sym typeface="Wingdings" pitchFamily="2" charset="2"/>
              </a:rPr>
              <a:t>U</a:t>
            </a:r>
            <a:r>
              <a:rPr lang="en-US" altLang="zh-CN" sz="2000" b="1" dirty="0">
                <a:latin typeface="Times New Roman" pitchFamily="18" charset="0"/>
                <a:cs typeface="Times New Roman" pitchFamily="18" charset="0"/>
                <a:sym typeface="Wingdings" pitchFamily="2" charset="2"/>
              </a:rPr>
              <a:t>,</a:t>
            </a:r>
            <a:r>
              <a:rPr lang="en-US" altLang="zh-CN" sz="2000" b="1" i="1" dirty="0">
                <a:latin typeface="Times New Roman" pitchFamily="18" charset="0"/>
                <a:cs typeface="Times New Roman" pitchFamily="18" charset="0"/>
                <a:sym typeface="Wingdings" pitchFamily="2" charset="2"/>
              </a:rPr>
              <a:t>V</a:t>
            </a:r>
            <a:r>
              <a:rPr lang="en-US" altLang="zh-CN" sz="2000" b="1" dirty="0">
                <a:latin typeface="Times New Roman" pitchFamily="18" charset="0"/>
                <a:cs typeface="Times New Roman" pitchFamily="18" charset="0"/>
                <a:sym typeface="Wingdings" pitchFamily="2" charset="2"/>
              </a:rPr>
              <a:t>)≥</a:t>
            </a:r>
            <a:r>
              <a:rPr lang="en-US" altLang="zh-CN" sz="2000" b="1" i="1" dirty="0" err="1">
                <a:latin typeface="Times New Roman" pitchFamily="18" charset="0"/>
                <a:cs typeface="Times New Roman" pitchFamily="18" charset="0"/>
                <a:sym typeface="Wingdings" pitchFamily="2" charset="2"/>
              </a:rPr>
              <a:t>d</a:t>
            </a:r>
            <a:r>
              <a:rPr lang="en-US" altLang="zh-CN" sz="2000" b="1" baseline="-25000" dirty="0" err="1">
                <a:latin typeface="Times New Roman" pitchFamily="18" charset="0"/>
                <a:cs typeface="Times New Roman" pitchFamily="18" charset="0"/>
                <a:sym typeface="Wingdings" pitchFamily="2" charset="2"/>
              </a:rPr>
              <a:t>min</a:t>
            </a:r>
            <a:r>
              <a:rPr lang="en-US" altLang="zh-CN" sz="2000" b="1" dirty="0">
                <a:latin typeface="Times New Roman" pitchFamily="18" charset="0"/>
                <a:cs typeface="Times New Roman" pitchFamily="18" charset="0"/>
                <a:sym typeface="Wingdings" pitchFamily="2" charset="2"/>
              </a:rPr>
              <a:t>=</a:t>
            </a:r>
            <a:r>
              <a:rPr lang="en-US" altLang="zh-CN" sz="2000" b="1" i="1" dirty="0">
                <a:latin typeface="Times New Roman" pitchFamily="18" charset="0"/>
                <a:cs typeface="Times New Roman" pitchFamily="18" charset="0"/>
                <a:sym typeface="Wingdings" pitchFamily="2" charset="2"/>
              </a:rPr>
              <a:t>l</a:t>
            </a:r>
            <a:r>
              <a:rPr lang="en-US" altLang="zh-CN" sz="2000" b="1" dirty="0">
                <a:latin typeface="Times New Roman" pitchFamily="18" charset="0"/>
                <a:cs typeface="Times New Roman" pitchFamily="18" charset="0"/>
                <a:sym typeface="Wingdings" pitchFamily="2" charset="2"/>
              </a:rPr>
              <a:t>+1</a:t>
            </a:r>
            <a:r>
              <a:rPr lang="zh-CN" altLang="en-US" sz="2000" b="1" dirty="0">
                <a:latin typeface="Times New Roman" pitchFamily="18" charset="0"/>
                <a:cs typeface="Times New Roman" pitchFamily="18" charset="0"/>
                <a:sym typeface="Wingdings" pitchFamily="2" charset="2"/>
              </a:rPr>
              <a:t>，代入式</a:t>
            </a:r>
            <a:r>
              <a:rPr lang="en-US" altLang="zh-CN" sz="2000" b="1" dirty="0">
                <a:latin typeface="Times New Roman" pitchFamily="18" charset="0"/>
                <a:cs typeface="Times New Roman" pitchFamily="18" charset="0"/>
                <a:sym typeface="Wingdings" pitchFamily="2" charset="2"/>
              </a:rPr>
              <a:t>(7.5.2)</a:t>
            </a:r>
          </a:p>
          <a:p>
            <a:pPr marL="355600" lvl="0" indent="-355600" defTabSz="762000">
              <a:spcBef>
                <a:spcPts val="400"/>
              </a:spcBef>
              <a:buClr>
                <a:schemeClr val="folHlink"/>
              </a:buClr>
              <a:buSzPct val="68000"/>
              <a:buFont typeface="Wingdings" pitchFamily="2" charset="2"/>
              <a:buChar char="]"/>
              <a:defRPr/>
            </a:pPr>
            <a:r>
              <a:rPr lang="zh-CN" altLang="en-US" sz="2000" b="1" dirty="0">
                <a:latin typeface="Times New Roman" pitchFamily="18" charset="0"/>
                <a:cs typeface="Times New Roman" pitchFamily="18" charset="0"/>
                <a:sym typeface="Wingdings" pitchFamily="2" charset="2"/>
              </a:rPr>
              <a:t>得：</a:t>
            </a:r>
            <a:r>
              <a:rPr lang="en-US" altLang="zh-CN" sz="2000" b="1" i="1" dirty="0">
                <a:solidFill>
                  <a:schemeClr val="folHlink"/>
                </a:solidFill>
                <a:latin typeface="Times New Roman" pitchFamily="18" charset="0"/>
                <a:cs typeface="Times New Roman" pitchFamily="18" charset="0"/>
                <a:sym typeface="Wingdings" pitchFamily="2" charset="2"/>
              </a:rPr>
              <a:t>d</a:t>
            </a:r>
            <a:r>
              <a:rPr lang="en-US" altLang="zh-CN" sz="2000" b="1" dirty="0">
                <a:solidFill>
                  <a:schemeClr val="folHlink"/>
                </a:solidFill>
                <a:latin typeface="Times New Roman" pitchFamily="18" charset="0"/>
                <a:cs typeface="Times New Roman" pitchFamily="18" charset="0"/>
                <a:sym typeface="Wingdings" pitchFamily="2" charset="2"/>
              </a:rPr>
              <a:t>(</a:t>
            </a:r>
            <a:r>
              <a:rPr lang="en-US" altLang="zh-CN" sz="2000" b="1" i="1" dirty="0">
                <a:solidFill>
                  <a:schemeClr val="folHlink"/>
                </a:solidFill>
                <a:latin typeface="Times New Roman" pitchFamily="18" charset="0"/>
                <a:cs typeface="Times New Roman" pitchFamily="18" charset="0"/>
                <a:sym typeface="Wingdings" pitchFamily="2" charset="2"/>
              </a:rPr>
              <a:t>R</a:t>
            </a:r>
            <a:r>
              <a:rPr lang="en-US" altLang="zh-CN" sz="2000" b="1" dirty="0">
                <a:solidFill>
                  <a:schemeClr val="folHlink"/>
                </a:solidFill>
                <a:latin typeface="Times New Roman" pitchFamily="18" charset="0"/>
                <a:cs typeface="Times New Roman" pitchFamily="18" charset="0"/>
                <a:sym typeface="Wingdings" pitchFamily="2" charset="2"/>
              </a:rPr>
              <a:t>,</a:t>
            </a:r>
            <a:r>
              <a:rPr lang="en-US" altLang="zh-CN" sz="2000" b="1" i="1" dirty="0">
                <a:solidFill>
                  <a:schemeClr val="folHlink"/>
                </a:solidFill>
                <a:latin typeface="Times New Roman" pitchFamily="18" charset="0"/>
                <a:cs typeface="Times New Roman" pitchFamily="18" charset="0"/>
                <a:sym typeface="Wingdings" pitchFamily="2" charset="2"/>
              </a:rPr>
              <a:t>U</a:t>
            </a:r>
            <a:r>
              <a:rPr lang="en-US" altLang="zh-CN" sz="2000" b="1" dirty="0">
                <a:solidFill>
                  <a:schemeClr val="folHlink"/>
                </a:solidFill>
                <a:latin typeface="Times New Roman" pitchFamily="18" charset="0"/>
                <a:cs typeface="Times New Roman" pitchFamily="18" charset="0"/>
                <a:sym typeface="Wingdings" pitchFamily="2" charset="2"/>
              </a:rPr>
              <a:t>)≥ </a:t>
            </a:r>
            <a:r>
              <a:rPr lang="en-US" altLang="zh-CN" sz="2000" b="1" i="1" dirty="0">
                <a:solidFill>
                  <a:schemeClr val="folHlink"/>
                </a:solidFill>
                <a:latin typeface="Times New Roman" pitchFamily="18" charset="0"/>
                <a:cs typeface="Times New Roman" pitchFamily="18" charset="0"/>
                <a:sym typeface="Wingdings" pitchFamily="2" charset="2"/>
              </a:rPr>
              <a:t>d</a:t>
            </a:r>
            <a:r>
              <a:rPr lang="en-US" altLang="zh-CN" sz="2000" b="1" dirty="0">
                <a:solidFill>
                  <a:schemeClr val="folHlink"/>
                </a:solidFill>
                <a:latin typeface="Times New Roman" pitchFamily="18" charset="0"/>
                <a:cs typeface="Times New Roman" pitchFamily="18" charset="0"/>
                <a:sym typeface="Wingdings" pitchFamily="2" charset="2"/>
              </a:rPr>
              <a:t>(</a:t>
            </a:r>
            <a:r>
              <a:rPr lang="en-US" altLang="zh-CN" sz="2000" b="1" i="1" dirty="0">
                <a:solidFill>
                  <a:schemeClr val="folHlink"/>
                </a:solidFill>
                <a:latin typeface="Times New Roman" pitchFamily="18" charset="0"/>
                <a:cs typeface="Times New Roman" pitchFamily="18" charset="0"/>
                <a:sym typeface="Wingdings" pitchFamily="2" charset="2"/>
              </a:rPr>
              <a:t>U</a:t>
            </a:r>
            <a:r>
              <a:rPr lang="en-US" altLang="zh-CN" sz="2000" b="1" dirty="0">
                <a:solidFill>
                  <a:schemeClr val="folHlink"/>
                </a:solidFill>
                <a:latin typeface="Times New Roman" pitchFamily="18" charset="0"/>
                <a:cs typeface="Times New Roman" pitchFamily="18" charset="0"/>
                <a:sym typeface="Wingdings" pitchFamily="2" charset="2"/>
              </a:rPr>
              <a:t>,</a:t>
            </a:r>
            <a:r>
              <a:rPr lang="en-US" altLang="zh-CN" sz="2000" b="1" i="1" dirty="0">
                <a:solidFill>
                  <a:schemeClr val="folHlink"/>
                </a:solidFill>
                <a:latin typeface="Times New Roman" pitchFamily="18" charset="0"/>
                <a:cs typeface="Times New Roman" pitchFamily="18" charset="0"/>
                <a:sym typeface="Wingdings" pitchFamily="2" charset="2"/>
              </a:rPr>
              <a:t>V</a:t>
            </a:r>
            <a:r>
              <a:rPr lang="en-US" altLang="zh-CN" sz="2000" b="1" dirty="0">
                <a:solidFill>
                  <a:schemeClr val="folHlink"/>
                </a:solidFill>
                <a:latin typeface="Times New Roman" pitchFamily="18" charset="0"/>
                <a:cs typeface="Times New Roman" pitchFamily="18" charset="0"/>
                <a:sym typeface="Wingdings" pitchFamily="2" charset="2"/>
              </a:rPr>
              <a:t>)</a:t>
            </a:r>
            <a:r>
              <a:rPr lang="zh-CN" altLang="en-US" sz="2000" b="1" dirty="0">
                <a:solidFill>
                  <a:schemeClr val="folHlink"/>
                </a:solidFill>
                <a:latin typeface="Times New Roman" pitchFamily="18" charset="0"/>
                <a:cs typeface="Times New Roman" pitchFamily="18" charset="0"/>
                <a:sym typeface="Wingdings" pitchFamily="2" charset="2"/>
              </a:rPr>
              <a:t>－</a:t>
            </a:r>
            <a:r>
              <a:rPr lang="en-US" altLang="zh-CN" sz="2000" b="1" i="1" dirty="0">
                <a:solidFill>
                  <a:schemeClr val="folHlink"/>
                </a:solidFill>
                <a:latin typeface="Times New Roman" pitchFamily="18" charset="0"/>
                <a:cs typeface="Times New Roman" pitchFamily="18" charset="0"/>
                <a:sym typeface="Wingdings" pitchFamily="2" charset="2"/>
              </a:rPr>
              <a:t>d</a:t>
            </a:r>
            <a:r>
              <a:rPr lang="en-US" altLang="zh-CN" sz="2000" b="1" dirty="0">
                <a:solidFill>
                  <a:schemeClr val="folHlink"/>
                </a:solidFill>
                <a:latin typeface="Times New Roman" pitchFamily="18" charset="0"/>
                <a:cs typeface="Times New Roman" pitchFamily="18" charset="0"/>
                <a:sym typeface="Wingdings" pitchFamily="2" charset="2"/>
              </a:rPr>
              <a:t>(</a:t>
            </a:r>
            <a:r>
              <a:rPr lang="en-US" altLang="zh-CN" sz="2000" b="1" i="1" dirty="0">
                <a:solidFill>
                  <a:schemeClr val="folHlink"/>
                </a:solidFill>
                <a:latin typeface="Times New Roman" pitchFamily="18" charset="0"/>
                <a:cs typeface="Times New Roman" pitchFamily="18" charset="0"/>
                <a:sym typeface="Wingdings" pitchFamily="2" charset="2"/>
              </a:rPr>
              <a:t>R</a:t>
            </a:r>
            <a:r>
              <a:rPr lang="en-US" altLang="zh-CN" sz="2000" b="1" dirty="0">
                <a:solidFill>
                  <a:schemeClr val="folHlink"/>
                </a:solidFill>
                <a:latin typeface="Times New Roman" pitchFamily="18" charset="0"/>
                <a:cs typeface="Times New Roman" pitchFamily="18" charset="0"/>
                <a:sym typeface="Wingdings" pitchFamily="2" charset="2"/>
              </a:rPr>
              <a:t>,</a:t>
            </a:r>
            <a:r>
              <a:rPr lang="en-US" altLang="zh-CN" sz="2000" b="1" i="1" dirty="0">
                <a:solidFill>
                  <a:schemeClr val="folHlink"/>
                </a:solidFill>
                <a:latin typeface="Times New Roman" pitchFamily="18" charset="0"/>
                <a:cs typeface="Times New Roman" pitchFamily="18" charset="0"/>
                <a:sym typeface="Wingdings" pitchFamily="2" charset="2"/>
              </a:rPr>
              <a:t>V</a:t>
            </a:r>
            <a:r>
              <a:rPr lang="en-US" altLang="zh-CN" sz="2000" b="1" dirty="0">
                <a:solidFill>
                  <a:schemeClr val="folHlink"/>
                </a:solidFill>
                <a:latin typeface="Times New Roman" pitchFamily="18" charset="0"/>
                <a:cs typeface="Times New Roman" pitchFamily="18" charset="0"/>
                <a:sym typeface="Wingdings" pitchFamily="2" charset="2"/>
              </a:rPr>
              <a:t>)=</a:t>
            </a:r>
            <a:r>
              <a:rPr lang="en-US" altLang="zh-CN" sz="2000" b="1" i="1" dirty="0">
                <a:solidFill>
                  <a:schemeClr val="folHlink"/>
                </a:solidFill>
                <a:latin typeface="Times New Roman" pitchFamily="18" charset="0"/>
                <a:cs typeface="Times New Roman" pitchFamily="18" charset="0"/>
                <a:sym typeface="Wingdings" pitchFamily="2" charset="2"/>
              </a:rPr>
              <a:t>l</a:t>
            </a:r>
            <a:r>
              <a:rPr lang="en-US" altLang="zh-CN" sz="2000" b="1" dirty="0">
                <a:solidFill>
                  <a:schemeClr val="folHlink"/>
                </a:solidFill>
                <a:latin typeface="Times New Roman" pitchFamily="18" charset="0"/>
                <a:cs typeface="Times New Roman" pitchFamily="18" charset="0"/>
                <a:sym typeface="Wingdings" pitchFamily="2" charset="2"/>
              </a:rPr>
              <a:t>+1</a:t>
            </a:r>
            <a:r>
              <a:rPr lang="zh-CN" altLang="en-US" sz="2000" b="1" dirty="0">
                <a:solidFill>
                  <a:schemeClr val="folHlink"/>
                </a:solidFill>
                <a:latin typeface="Times New Roman" pitchFamily="18" charset="0"/>
                <a:cs typeface="Times New Roman" pitchFamily="18" charset="0"/>
                <a:sym typeface="Wingdings" pitchFamily="2" charset="2"/>
              </a:rPr>
              <a:t>－</a:t>
            </a:r>
            <a:r>
              <a:rPr lang="en-US" altLang="zh-CN" sz="2000" b="1" i="1" dirty="0">
                <a:solidFill>
                  <a:schemeClr val="folHlink"/>
                </a:solidFill>
                <a:latin typeface="Times New Roman" pitchFamily="18" charset="0"/>
                <a:cs typeface="Times New Roman" pitchFamily="18" charset="0"/>
                <a:sym typeface="Wingdings" pitchFamily="2" charset="2"/>
              </a:rPr>
              <a:t>l</a:t>
            </a:r>
            <a:r>
              <a:rPr lang="zh-CN" altLang="zh-CN" sz="2000" b="1" i="1" dirty="0">
                <a:solidFill>
                  <a:schemeClr val="folHlink"/>
                </a:solidFill>
                <a:latin typeface="Times New Roman" pitchFamily="18" charset="0"/>
                <a:cs typeface="Times New Roman" pitchFamily="18" charset="0"/>
                <a:sym typeface="Wingdings" pitchFamily="2" charset="2"/>
              </a:rPr>
              <a:t>'</a:t>
            </a:r>
            <a:r>
              <a:rPr lang="en-US" altLang="zh-CN" sz="2000" b="1" dirty="0">
                <a:solidFill>
                  <a:schemeClr val="folHlink"/>
                </a:solidFill>
                <a:latin typeface="Times New Roman" pitchFamily="18" charset="0"/>
                <a:cs typeface="Times New Roman" pitchFamily="18" charset="0"/>
                <a:sym typeface="Wingdings" pitchFamily="2" charset="2"/>
              </a:rPr>
              <a:t> &gt;0</a:t>
            </a:r>
            <a:r>
              <a:rPr lang="en-US" altLang="zh-CN" sz="2000" b="1" dirty="0">
                <a:latin typeface="Times New Roman" pitchFamily="18" charset="0"/>
                <a:cs typeface="Times New Roman" pitchFamily="18" charset="0"/>
                <a:sym typeface="Wingdings" pitchFamily="2" charset="2"/>
              </a:rPr>
              <a:t> </a:t>
            </a:r>
            <a:r>
              <a:rPr lang="en-US" altLang="zh-CN" sz="2000" b="1" i="1" dirty="0">
                <a:latin typeface="Times New Roman" pitchFamily="18" charset="0"/>
                <a:cs typeface="Times New Roman" pitchFamily="18" charset="0"/>
                <a:sym typeface="Wingdings" pitchFamily="2" charset="2"/>
              </a:rPr>
              <a:t>           </a:t>
            </a:r>
            <a:r>
              <a:rPr lang="en-US" altLang="zh-CN" sz="2000" b="1" dirty="0">
                <a:latin typeface="Times New Roman" pitchFamily="18" charset="0"/>
                <a:cs typeface="Times New Roman" pitchFamily="18" charset="0"/>
                <a:sym typeface="Wingdings" pitchFamily="2" charset="2"/>
              </a:rPr>
              <a:t>(8.5.7)</a:t>
            </a:r>
          </a:p>
          <a:p>
            <a:pPr marL="355600" lvl="0" indent="-355600" defTabSz="762000">
              <a:spcBef>
                <a:spcPts val="400"/>
              </a:spcBef>
              <a:buClr>
                <a:schemeClr val="folHlink"/>
              </a:buClr>
              <a:buSzPct val="68000"/>
              <a:defRPr/>
            </a:pPr>
            <a:r>
              <a:rPr lang="en-US" altLang="zh-CN" sz="2000" b="1" dirty="0">
                <a:solidFill>
                  <a:srgbClr val="0000CC"/>
                </a:solidFill>
                <a:latin typeface="Times New Roman" pitchFamily="18" charset="0"/>
                <a:cs typeface="Times New Roman" pitchFamily="18" charset="0"/>
                <a:sym typeface="Wingdings" pitchFamily="2" charset="2"/>
              </a:rPr>
              <a:t>      </a:t>
            </a:r>
            <a:r>
              <a:rPr lang="zh-CN" altLang="en-US" sz="2000" b="1" u="sng" dirty="0">
                <a:solidFill>
                  <a:srgbClr val="0000CC"/>
                </a:solidFill>
                <a:latin typeface="Times New Roman" pitchFamily="18" charset="0"/>
                <a:cs typeface="Times New Roman" pitchFamily="18" charset="0"/>
                <a:sym typeface="Wingdings" pitchFamily="2" charset="2"/>
              </a:rPr>
              <a:t>含义</a:t>
            </a:r>
            <a:r>
              <a:rPr lang="zh-CN" altLang="en-US" sz="2000" b="1" dirty="0">
                <a:solidFill>
                  <a:srgbClr val="0000CC"/>
                </a:solidFill>
                <a:latin typeface="Times New Roman" pitchFamily="18" charset="0"/>
                <a:cs typeface="Times New Roman" pitchFamily="18" charset="0"/>
                <a:sym typeface="Wingdings" pitchFamily="2" charset="2"/>
              </a:rPr>
              <a:t>：</a:t>
            </a:r>
            <a:r>
              <a:rPr lang="zh-CN" altLang="en-US" sz="2000" b="1" dirty="0">
                <a:solidFill>
                  <a:schemeClr val="accent2">
                    <a:lumMod val="60000"/>
                    <a:lumOff val="40000"/>
                  </a:schemeClr>
                </a:solidFill>
                <a:latin typeface="Times New Roman" pitchFamily="18" charset="0"/>
                <a:cs typeface="Times New Roman" pitchFamily="18" charset="0"/>
                <a:sym typeface="Wingdings" pitchFamily="2" charset="2"/>
              </a:rPr>
              <a:t>由于接收字 </a:t>
            </a:r>
            <a:r>
              <a:rPr lang="en-US" altLang="zh-CN" sz="2000" b="1" i="1" dirty="0">
                <a:solidFill>
                  <a:schemeClr val="accent2">
                    <a:lumMod val="60000"/>
                    <a:lumOff val="40000"/>
                  </a:schemeClr>
                </a:solidFill>
                <a:latin typeface="Times New Roman" pitchFamily="18" charset="0"/>
                <a:cs typeface="Times New Roman" pitchFamily="18" charset="0"/>
                <a:sym typeface="Wingdings" pitchFamily="2" charset="2"/>
              </a:rPr>
              <a:t>R </a:t>
            </a:r>
            <a:r>
              <a:rPr lang="zh-CN" altLang="en-US" sz="2000" b="1" dirty="0">
                <a:solidFill>
                  <a:schemeClr val="accent2">
                    <a:lumMod val="60000"/>
                    <a:lumOff val="40000"/>
                  </a:schemeClr>
                </a:solidFill>
                <a:latin typeface="Times New Roman" pitchFamily="18" charset="0"/>
                <a:cs typeface="Times New Roman" pitchFamily="18" charset="0"/>
                <a:sym typeface="Wingdings" pitchFamily="2" charset="2"/>
              </a:rPr>
              <a:t>与其它任何码字 </a:t>
            </a:r>
            <a:r>
              <a:rPr lang="en-US" altLang="zh-CN" sz="2000" b="1" i="1" dirty="0">
                <a:solidFill>
                  <a:schemeClr val="accent2">
                    <a:lumMod val="60000"/>
                    <a:lumOff val="40000"/>
                  </a:schemeClr>
                </a:solidFill>
                <a:latin typeface="Times New Roman" pitchFamily="18" charset="0"/>
                <a:cs typeface="Times New Roman" pitchFamily="18" charset="0"/>
                <a:sym typeface="Wingdings" pitchFamily="2" charset="2"/>
              </a:rPr>
              <a:t>U </a:t>
            </a:r>
            <a:r>
              <a:rPr lang="zh-CN" altLang="en-US" sz="2000" b="1" dirty="0">
                <a:solidFill>
                  <a:schemeClr val="accent2">
                    <a:lumMod val="60000"/>
                    <a:lumOff val="40000"/>
                  </a:schemeClr>
                </a:solidFill>
                <a:latin typeface="Times New Roman" pitchFamily="18" charset="0"/>
                <a:cs typeface="Times New Roman" pitchFamily="18" charset="0"/>
                <a:sym typeface="Wingdings" pitchFamily="2" charset="2"/>
              </a:rPr>
              <a:t>的距离都大于</a:t>
            </a:r>
            <a:r>
              <a:rPr lang="en-US" altLang="zh-CN" sz="2000" b="1" dirty="0">
                <a:solidFill>
                  <a:schemeClr val="accent2">
                    <a:lumMod val="60000"/>
                    <a:lumOff val="40000"/>
                  </a:schemeClr>
                </a:solidFill>
                <a:latin typeface="Times New Roman" pitchFamily="18" charset="0"/>
                <a:cs typeface="Times New Roman" pitchFamily="18" charset="0"/>
                <a:sym typeface="Wingdings" pitchFamily="2" charset="2"/>
              </a:rPr>
              <a:t>0</a:t>
            </a:r>
            <a:r>
              <a:rPr lang="zh-CN" altLang="en-US" sz="2000" b="1" dirty="0">
                <a:solidFill>
                  <a:schemeClr val="accent2">
                    <a:lumMod val="60000"/>
                    <a:lumOff val="40000"/>
                  </a:schemeClr>
                </a:solidFill>
                <a:latin typeface="Times New Roman" pitchFamily="18" charset="0"/>
                <a:cs typeface="Times New Roman" pitchFamily="18" charset="0"/>
                <a:sym typeface="Wingdings" pitchFamily="2" charset="2"/>
              </a:rPr>
              <a:t>，说明接收字 </a:t>
            </a:r>
            <a:r>
              <a:rPr lang="en-US" altLang="zh-CN" sz="2000" b="1" i="1">
                <a:solidFill>
                  <a:schemeClr val="accent2">
                    <a:lumMod val="60000"/>
                    <a:lumOff val="40000"/>
                  </a:schemeClr>
                </a:solidFill>
                <a:latin typeface="Times New Roman" pitchFamily="18" charset="0"/>
                <a:cs typeface="Times New Roman" pitchFamily="18" charset="0"/>
                <a:sym typeface="Wingdings" pitchFamily="2" charset="2"/>
              </a:rPr>
              <a:t>R </a:t>
            </a:r>
            <a:r>
              <a:rPr lang="zh-CN" altLang="en-US" sz="2000" b="1">
                <a:solidFill>
                  <a:schemeClr val="accent2">
                    <a:lumMod val="60000"/>
                    <a:lumOff val="40000"/>
                  </a:schemeClr>
                </a:solidFill>
                <a:latin typeface="Times New Roman" pitchFamily="18" charset="0"/>
                <a:cs typeface="Times New Roman" pitchFamily="18" charset="0"/>
                <a:sym typeface="Wingdings" pitchFamily="2" charset="2"/>
              </a:rPr>
              <a:t>与任何其它码字均不相同，</a:t>
            </a:r>
            <a:r>
              <a:rPr lang="zh-CN" altLang="en-US" sz="2000" b="1" dirty="0">
                <a:solidFill>
                  <a:schemeClr val="accent2">
                    <a:lumMod val="60000"/>
                    <a:lumOff val="40000"/>
                  </a:schemeClr>
                </a:solidFill>
                <a:latin typeface="Times New Roman" pitchFamily="18" charset="0"/>
                <a:cs typeface="Times New Roman" pitchFamily="18" charset="0"/>
                <a:sym typeface="Wingdings" pitchFamily="2" charset="2"/>
              </a:rPr>
              <a:t>因而必能发现错误。</a:t>
            </a:r>
          </a:p>
          <a:p>
            <a:pPr marL="355600" marR="0" lvl="0" indent="-355600" algn="l" defTabSz="762000" rtl="0" eaLnBrk="1" fontAlgn="auto" latinLnBrk="0" hangingPunct="1">
              <a:lnSpc>
                <a:spcPct val="100000"/>
              </a:lnSpc>
              <a:spcBef>
                <a:spcPts val="400"/>
              </a:spcBef>
              <a:spcAft>
                <a:spcPts val="0"/>
              </a:spcAft>
              <a:buClr>
                <a:schemeClr val="folHlink"/>
              </a:buClr>
              <a:buSzPct val="68000"/>
              <a:buFont typeface="Wingdings" pitchFamily="2" charset="2"/>
              <a:buNone/>
              <a:tabLst/>
              <a:defRPr/>
            </a:pPr>
            <a:endPar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t>必要性：</a:t>
            </a:r>
            <a:r>
              <a:rPr lang="en-US" altLang="zh-CN" dirty="0"/>
              <a:t>if </a:t>
            </a:r>
            <a:r>
              <a:rPr lang="en-US" altLang="zh-CN" sz="2800" b="1" i="1" dirty="0" err="1">
                <a:solidFill>
                  <a:srgbClr val="FF0000"/>
                </a:solidFill>
                <a:latin typeface="Times New Roman" pitchFamily="18" charset="0"/>
                <a:cs typeface="Times New Roman" pitchFamily="18" charset="0"/>
                <a:sym typeface="Wingdings" pitchFamily="2" charset="2"/>
              </a:rPr>
              <a:t>d</a:t>
            </a:r>
            <a:r>
              <a:rPr lang="en-US" altLang="zh-CN" sz="2800" b="1" baseline="-25000" dirty="0" err="1">
                <a:solidFill>
                  <a:srgbClr val="FF0000"/>
                </a:solidFill>
                <a:latin typeface="Times New Roman" pitchFamily="18" charset="0"/>
                <a:cs typeface="Times New Roman" pitchFamily="18" charset="0"/>
                <a:sym typeface="Wingdings" pitchFamily="2" charset="2"/>
              </a:rPr>
              <a:t>min</a:t>
            </a:r>
            <a:r>
              <a:rPr lang="en-US" altLang="zh-CN" sz="2800" b="1" dirty="0">
                <a:solidFill>
                  <a:srgbClr val="FF0000"/>
                </a:solidFill>
                <a:latin typeface="Times New Roman" pitchFamily="18" charset="0"/>
                <a:cs typeface="Times New Roman" pitchFamily="18" charset="0"/>
                <a:sym typeface="Wingdings" pitchFamily="2" charset="2"/>
              </a:rPr>
              <a:t>&lt;</a:t>
            </a:r>
            <a:r>
              <a:rPr lang="en-US" altLang="zh-CN" sz="2800" b="1" i="1" dirty="0">
                <a:solidFill>
                  <a:srgbClr val="FF0000"/>
                </a:solidFill>
                <a:latin typeface="Times New Roman" pitchFamily="18" charset="0"/>
                <a:cs typeface="Times New Roman" pitchFamily="18" charset="0"/>
                <a:sym typeface="Wingdings" pitchFamily="2" charset="2"/>
              </a:rPr>
              <a:t>l</a:t>
            </a:r>
            <a:r>
              <a:rPr lang="en-US" altLang="zh-CN" sz="2800" b="1" dirty="0">
                <a:solidFill>
                  <a:srgbClr val="FF0000"/>
                </a:solidFill>
                <a:latin typeface="Times New Roman" pitchFamily="18" charset="0"/>
                <a:cs typeface="Times New Roman" pitchFamily="18" charset="0"/>
                <a:sym typeface="Wingdings" pitchFamily="2" charset="2"/>
              </a:rPr>
              <a:t>+1,</a:t>
            </a:r>
            <a:r>
              <a:rPr lang="zh-CN" altLang="en-US" sz="2800" b="1" dirty="0">
                <a:solidFill>
                  <a:srgbClr val="FF0000"/>
                </a:solidFill>
                <a:latin typeface="Times New Roman" pitchFamily="18" charset="0"/>
                <a:cs typeface="Times New Roman" pitchFamily="18" charset="0"/>
                <a:sym typeface="Wingdings" pitchFamily="2" charset="2"/>
              </a:rPr>
              <a:t>纠错能力</a:t>
            </a:r>
            <a:r>
              <a:rPr lang="en-US" altLang="zh-CN" sz="2800" b="1" dirty="0">
                <a:solidFill>
                  <a:srgbClr val="FF0000"/>
                </a:solidFill>
                <a:latin typeface="Times New Roman" pitchFamily="18" charset="0"/>
                <a:cs typeface="Times New Roman" pitchFamily="18" charset="0"/>
                <a:sym typeface="Wingdings" pitchFamily="2" charset="2"/>
              </a:rPr>
              <a:t>&lt;</a:t>
            </a:r>
            <a:r>
              <a:rPr lang="en-US" altLang="zh-CN" sz="2800" b="1" i="1">
                <a:latin typeface="Times New Roman" pitchFamily="18" charset="0"/>
                <a:cs typeface="Times New Roman" pitchFamily="18" charset="0"/>
                <a:sym typeface="Wingdings" pitchFamily="2" charset="2"/>
              </a:rPr>
              <a:t>l</a:t>
            </a:r>
            <a:r>
              <a:rPr lang="en-US" altLang="zh-CN" sz="2800" b="1">
                <a:solidFill>
                  <a:srgbClr val="FF0000"/>
                </a:solidFill>
                <a:latin typeface="Times New Roman" pitchFamily="18" charset="0"/>
                <a:cs typeface="Times New Roman" pitchFamily="18" charset="0"/>
                <a:sym typeface="Wingdings" pitchFamily="2" charset="2"/>
              </a:rPr>
              <a:t>?</a:t>
            </a:r>
          </a:p>
          <a:p>
            <a:pPr marL="109728" indent="0">
              <a:buNone/>
            </a:pPr>
            <a:r>
              <a:rPr lang="zh-CN" altLang="en-US" sz="2800" b="1">
                <a:solidFill>
                  <a:srgbClr val="FF0000"/>
                </a:solidFill>
                <a:latin typeface="Times New Roman" pitchFamily="18" charset="0"/>
                <a:cs typeface="Times New Roman" pitchFamily="18" charset="0"/>
                <a:sym typeface="Wingdings" pitchFamily="2" charset="2"/>
              </a:rPr>
              <a:t>     当发生</a:t>
            </a:r>
            <a:r>
              <a:rPr lang="en-US" altLang="zh-CN" sz="2800" b="1" i="1">
                <a:solidFill>
                  <a:srgbClr val="FF0000"/>
                </a:solidFill>
                <a:latin typeface="Times New Roman" pitchFamily="18" charset="0"/>
                <a:cs typeface="Times New Roman" pitchFamily="18" charset="0"/>
                <a:sym typeface="Wingdings" pitchFamily="2" charset="2"/>
              </a:rPr>
              <a:t>l</a:t>
            </a:r>
            <a:r>
              <a:rPr lang="zh-CN" altLang="en-US" sz="2800" b="1">
                <a:solidFill>
                  <a:srgbClr val="FF0000"/>
                </a:solidFill>
                <a:latin typeface="Times New Roman" pitchFamily="18" charset="0"/>
                <a:cs typeface="Times New Roman" pitchFamily="18" charset="0"/>
                <a:sym typeface="Wingdings" pitchFamily="2" charset="2"/>
              </a:rPr>
              <a:t>个错误后，由于 </a:t>
            </a:r>
            <a:r>
              <a:rPr lang="en-US" altLang="zh-CN" sz="2800" b="1" i="1">
                <a:solidFill>
                  <a:srgbClr val="FF0000"/>
                </a:solidFill>
                <a:latin typeface="Times New Roman" pitchFamily="18" charset="0"/>
                <a:cs typeface="Times New Roman" pitchFamily="18" charset="0"/>
                <a:sym typeface="Wingdings" pitchFamily="2" charset="2"/>
              </a:rPr>
              <a:t>l</a:t>
            </a:r>
            <a:r>
              <a:rPr lang="en-US" altLang="zh-CN" sz="2800" b="1">
                <a:solidFill>
                  <a:srgbClr val="FF0000"/>
                </a:solidFill>
                <a:latin typeface="Times New Roman" pitchFamily="18" charset="0"/>
                <a:cs typeface="Times New Roman" pitchFamily="18" charset="0"/>
                <a:sym typeface="Wingdings" pitchFamily="2" charset="2"/>
              </a:rPr>
              <a:t>+1&gt;</a:t>
            </a:r>
            <a:r>
              <a:rPr lang="en-US" altLang="zh-CN" sz="2800" b="1" i="1">
                <a:solidFill>
                  <a:srgbClr val="FF0000"/>
                </a:solidFill>
                <a:latin typeface="Times New Roman" pitchFamily="18" charset="0"/>
                <a:cs typeface="Times New Roman" pitchFamily="18" charset="0"/>
                <a:sym typeface="Wingdings" pitchFamily="2" charset="2"/>
              </a:rPr>
              <a:t>d</a:t>
            </a:r>
            <a:r>
              <a:rPr lang="en-US" altLang="zh-CN" sz="2800" b="1" baseline="-25000">
                <a:solidFill>
                  <a:srgbClr val="FF0000"/>
                </a:solidFill>
                <a:latin typeface="Times New Roman" pitchFamily="18" charset="0"/>
                <a:cs typeface="Times New Roman" pitchFamily="18" charset="0"/>
                <a:sym typeface="Wingdings" pitchFamily="2" charset="2"/>
              </a:rPr>
              <a:t>min</a:t>
            </a:r>
            <a:r>
              <a:rPr lang="en-US" altLang="zh-CN" sz="2800" b="1">
                <a:solidFill>
                  <a:srgbClr val="FF0000"/>
                </a:solidFill>
                <a:latin typeface="Times New Roman" pitchFamily="18" charset="0"/>
                <a:cs typeface="Times New Roman" pitchFamily="18" charset="0"/>
                <a:sym typeface="Wingdings" pitchFamily="2" charset="2"/>
              </a:rPr>
              <a:t>,</a:t>
            </a:r>
            <a:r>
              <a:rPr lang="en-US" altLang="zh-CN" sz="3200" b="1">
                <a:solidFill>
                  <a:srgbClr val="FF0000"/>
                </a:solidFill>
                <a:latin typeface="Times New Roman" pitchFamily="18" charset="0"/>
                <a:cs typeface="Times New Roman" pitchFamily="18" charset="0"/>
                <a:sym typeface="Wingdings" pitchFamily="2" charset="2"/>
              </a:rPr>
              <a:t> </a:t>
            </a:r>
            <a:r>
              <a:rPr lang="zh-CN" altLang="en-US" sz="2800" b="1">
                <a:solidFill>
                  <a:srgbClr val="FF0000"/>
                </a:solidFill>
                <a:latin typeface="Times New Roman" pitchFamily="18" charset="0"/>
                <a:cs typeface="Times New Roman" pitchFamily="18" charset="0"/>
                <a:sym typeface="Wingdings" pitchFamily="2" charset="2"/>
              </a:rPr>
              <a:t>说明接收到的码字</a:t>
            </a:r>
            <a:r>
              <a:rPr lang="en-US" altLang="zh-CN" sz="2800" b="1">
                <a:solidFill>
                  <a:srgbClr val="FF0000"/>
                </a:solidFill>
                <a:latin typeface="Times New Roman" pitchFamily="18" charset="0"/>
                <a:cs typeface="Times New Roman" pitchFamily="18" charset="0"/>
                <a:sym typeface="Wingdings" pitchFamily="2" charset="2"/>
              </a:rPr>
              <a:t>R</a:t>
            </a:r>
            <a:r>
              <a:rPr lang="zh-CN" altLang="en-US" sz="2800" b="1">
                <a:solidFill>
                  <a:srgbClr val="FF0000"/>
                </a:solidFill>
                <a:latin typeface="Times New Roman" pitchFamily="18" charset="0"/>
                <a:cs typeface="Times New Roman" pitchFamily="18" charset="0"/>
                <a:sym typeface="Wingdings" pitchFamily="2" charset="2"/>
              </a:rPr>
              <a:t>有可能恰恰错误成另一个码字，导致检错失败。</a:t>
            </a:r>
            <a:endParaRPr lang="zh-CN" altLang="en-US" sz="2800" b="1" dirty="0">
              <a:solidFill>
                <a:srgbClr val="FF0000"/>
              </a:solidFill>
              <a:latin typeface="Times New Roman" pitchFamily="18" charset="0"/>
              <a:cs typeface="Times New Roman" pitchFamily="18" charset="0"/>
            </a:endParaRPr>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082191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639217" y="1398339"/>
            <a:ext cx="7910512" cy="5256213"/>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(2) </a:t>
            </a:r>
            <a:r>
              <a:rPr kumimoji="0" lang="zh-CN" altLang="en-US" sz="2700" b="0" i="0" u="none" strike="noStrike" kern="1200" cap="none" spc="0" normalizeH="0" baseline="0" noProof="0">
                <a:ln>
                  <a:noFill/>
                </a:ln>
                <a:solidFill>
                  <a:schemeClr val="tx1"/>
                </a:solidFill>
                <a:effectLst/>
                <a:uLnTx/>
                <a:uFillTx/>
                <a:latin typeface="+mn-lt"/>
                <a:ea typeface="+mn-ea"/>
                <a:cs typeface="+mn-cs"/>
              </a:rPr>
              <a:t>最小距离与检、纠错能力</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400" b="0" i="0" u="sng" strike="noStrike" kern="1200" cap="none" spc="0" normalizeH="0" baseline="0" noProof="0">
                <a:ln>
                  <a:noFill/>
                </a:ln>
                <a:solidFill>
                  <a:srgbClr val="0000CC"/>
                </a:solidFill>
                <a:effectLst/>
                <a:uLnTx/>
                <a:uFillTx/>
                <a:latin typeface="+mn-lt"/>
                <a:ea typeface="+mn-ea"/>
                <a:cs typeface="+mn-cs"/>
              </a:rPr>
              <a:t>最小距离与检错能力</a:t>
            </a:r>
            <a:r>
              <a:rPr kumimoji="0" lang="zh-CN" altLang="en-US" sz="2400" b="0" i="0" u="none" strike="noStrike" kern="1200" cap="none" spc="0" normalizeH="0" baseline="0" noProof="0">
                <a:ln>
                  <a:noFill/>
                </a:ln>
                <a:solidFill>
                  <a:srgbClr val="0000CC"/>
                </a:solidFill>
                <a:effectLst/>
                <a:uLnTx/>
                <a:uFillTx/>
                <a:latin typeface="+mn-lt"/>
                <a:ea typeface="+mn-ea"/>
                <a:cs typeface="+mn-cs"/>
              </a:rPr>
              <a:t>：</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a:ln>
                  <a:noFill/>
                </a:ln>
                <a:solidFill>
                  <a:schemeClr val="tx1"/>
                </a:solidFill>
                <a:effectLst/>
                <a:uLnTx/>
                <a:uFillTx/>
                <a:latin typeface="+mn-lt"/>
                <a:ea typeface="+mn-ea"/>
                <a:cs typeface="+mn-cs"/>
                <a:sym typeface="Wingdings" pitchFamily="2" charset="2"/>
              </a:rPr>
              <a:t>      </a:t>
            </a:r>
            <a:r>
              <a:rPr kumimoji="0" lang="zh-CN" altLang="en-US" sz="2400" b="0" i="0" u="sng" strike="noStrike" kern="1200" cap="none" spc="0" normalizeH="0" baseline="0" noProof="0">
                <a:ln>
                  <a:noFill/>
                </a:ln>
                <a:solidFill>
                  <a:srgbClr val="0000CC"/>
                </a:solidFill>
                <a:effectLst/>
                <a:uLnTx/>
                <a:uFillTx/>
                <a:latin typeface="+mn-lt"/>
                <a:ea typeface="+mn-ea"/>
                <a:cs typeface="+mn-cs"/>
                <a:sym typeface="Wingdings" pitchFamily="2" charset="2"/>
              </a:rPr>
              <a:t>几何意义</a:t>
            </a:r>
            <a:r>
              <a:rPr kumimoji="0" lang="zh-CN" altLang="en-US" sz="2400" b="0" i="0" u="none" strike="noStrike" kern="1200" cap="none" spc="0" normalizeH="0" baseline="0" noProof="0">
                <a:ln>
                  <a:noFill/>
                </a:ln>
                <a:solidFill>
                  <a:srgbClr val="0000CC"/>
                </a:solidFill>
                <a:effectLst/>
                <a:uLnTx/>
                <a:uFillTx/>
                <a:latin typeface="+mn-lt"/>
                <a:ea typeface="+mn-ea"/>
                <a:cs typeface="+mn-cs"/>
                <a:sym typeface="Wingdings" pitchFamily="2" charset="2"/>
              </a:rPr>
              <a:t>：</a:t>
            </a:r>
          </a:p>
        </p:txBody>
      </p:sp>
      <p:graphicFrame>
        <p:nvGraphicFramePr>
          <p:cNvPr id="5" name="Object 4"/>
          <p:cNvGraphicFramePr>
            <a:graphicFrameLocks noChangeAspect="1"/>
          </p:cNvGraphicFramePr>
          <p:nvPr/>
        </p:nvGraphicFramePr>
        <p:xfrm>
          <a:off x="2843808" y="2492896"/>
          <a:ext cx="4038600" cy="3441700"/>
        </p:xfrm>
        <a:graphic>
          <a:graphicData uri="http://schemas.openxmlformats.org/presentationml/2006/ole">
            <mc:AlternateContent xmlns:mc="http://schemas.openxmlformats.org/markup-compatibility/2006">
              <mc:Choice xmlns:v="urn:schemas-microsoft-com:vml" Requires="v">
                <p:oleObj name="Visio" r:id="rId2" imgW="3683284" imgH="3088965" progId="Visio.Drawing.11">
                  <p:embed/>
                </p:oleObj>
              </mc:Choice>
              <mc:Fallback>
                <p:oleObj name="Visio" r:id="rId2" imgW="3683284" imgH="3088965"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492896"/>
                        <a:ext cx="4038600" cy="3441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489148" y="1413147"/>
            <a:ext cx="8115300" cy="5256213"/>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(2) </a:t>
            </a:r>
            <a:r>
              <a:rPr kumimoji="0" lang="zh-CN" altLang="en-US" sz="27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最小距离与检、纠错能力</a:t>
            </a:r>
          </a:p>
          <a:p>
            <a:pPr marL="355600" marR="0" lvl="0" indent="-355600" algn="l" defTabSz="762000" rtl="0" eaLnBrk="1" fontAlgn="auto" latinLnBrk="0" hangingPunct="1">
              <a:lnSpc>
                <a:spcPct val="130000"/>
              </a:lnSpc>
              <a:spcBef>
                <a:spcPts val="400"/>
              </a:spcBef>
              <a:spcAft>
                <a:spcPts val="0"/>
              </a:spcAft>
              <a:buClr>
                <a:schemeClr val="accent1"/>
              </a:buClr>
              <a:buSzPct val="68000"/>
              <a:buFont typeface="Wingdings 3"/>
              <a:buChar char=""/>
              <a:tabLst/>
              <a:defRPr/>
            </a:pPr>
            <a:r>
              <a:rPr kumimoji="0" lang="zh-CN" altLang="en-US" sz="2000" b="1" i="0" u="sng"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最小距离与检、纠错能力</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n</a:t>
            </a:r>
            <a:r>
              <a:rPr kumimoji="0" lang="en-US" altLang="zh-CN" sz="2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k</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 </a:t>
            </a:r>
            <a:r>
              <a:rPr kumimoji="0" lang="zh-CN" altLang="en-US"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线性码能纠 </a:t>
            </a: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t </a:t>
            </a:r>
            <a:r>
              <a:rPr kumimoji="0" lang="zh-CN" altLang="en-US"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个错误，并能发现 </a:t>
            </a: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l </a:t>
            </a:r>
            <a:r>
              <a:rPr kumimoji="0" lang="zh-CN" altLang="en-US"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个错误 </a:t>
            </a:r>
            <a:r>
              <a:rPr kumimoji="0" lang="en-US" altLang="zh-CN" sz="2000"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a:ln>
                  <a:noFill/>
                </a:ln>
                <a:solidFill>
                  <a:srgbClr val="FF0000"/>
                </a:solidFill>
                <a:effectLst/>
                <a:uLnTx/>
                <a:uFillTx/>
                <a:latin typeface="Times New Roman" pitchFamily="18" charset="0"/>
                <a:cs typeface="Times New Roman" pitchFamily="18" charset="0"/>
                <a:sym typeface="Wingdings" pitchFamily="2" charset="2"/>
              </a:rPr>
              <a:t>l </a:t>
            </a:r>
            <a:r>
              <a:rPr kumimoji="0" lang="en-US" altLang="zh-CN" sz="2000"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Wingdings" pitchFamily="2" charset="2"/>
              </a:rPr>
              <a:t>&gt;</a:t>
            </a: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t</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 </a:t>
            </a:r>
            <a:r>
              <a:rPr kumimoji="0" lang="zh-CN" altLang="en-US"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的充要条件是码的最小距离为：</a:t>
            </a:r>
          </a:p>
          <a:p>
            <a:pPr marL="355600" marR="0" lvl="0" indent="-355600" algn="ctr" defTabSz="762000" rtl="0" eaLnBrk="1" fontAlgn="auto" latinLnBrk="0" hangingPunct="1">
              <a:lnSpc>
                <a:spcPct val="130000"/>
              </a:lnSpc>
              <a:spcBef>
                <a:spcPts val="400"/>
              </a:spcBef>
              <a:spcAft>
                <a:spcPts val="0"/>
              </a:spcAft>
              <a:buClr>
                <a:schemeClr val="accent1"/>
              </a:buClr>
              <a:buSzPct val="68000"/>
              <a:buFont typeface="Wingdings" pitchFamily="2" charset="2"/>
              <a:buNone/>
              <a:tabLst/>
              <a:defRPr/>
            </a:pPr>
            <a:r>
              <a:rPr kumimoji="0" lang="en-US" altLang="zh-CN" sz="20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25000" noProof="0" dirty="0" err="1">
                <a:ln>
                  <a:noFill/>
                </a:ln>
                <a:solidFill>
                  <a:srgbClr val="FF0000"/>
                </a:solidFill>
                <a:effectLst/>
                <a:uLnTx/>
                <a:uFillTx/>
                <a:latin typeface="Times New Roman" pitchFamily="18" charset="0"/>
                <a:cs typeface="Times New Roman" pitchFamily="18" charset="0"/>
                <a:sym typeface="Wingdings" pitchFamily="2" charset="2"/>
              </a:rPr>
              <a:t>min</a:t>
            </a:r>
            <a:r>
              <a:rPr kumimoji="0" lang="en-US" altLang="zh-CN" sz="2000" b="1" i="0" u="none" strike="noStrike" kern="1200" cap="none" spc="0" normalizeH="0" baseline="-25000" noProof="0" dirty="0">
                <a:ln>
                  <a:noFill/>
                </a:ln>
                <a:solidFill>
                  <a:srgbClr val="FF0000"/>
                </a:solidFill>
                <a:effectLst/>
                <a:uLnTx/>
                <a:uFillTx/>
                <a:latin typeface="Times New Roman" pitchFamily="18" charset="0"/>
                <a:cs typeface="Times New Roman" pitchFamily="18" charset="0"/>
                <a:sym typeface="Wingdings" pitchFamily="2" charset="2"/>
              </a:rPr>
              <a:t> </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 </a:t>
            </a: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t</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l</a:t>
            </a:r>
            <a:r>
              <a:rPr kumimoji="0" lang="en-US" altLang="zh-CN" sz="2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Wingdings" pitchFamily="2" charset="2"/>
              </a:rPr>
              <a:t>+1                     (7.5.8)</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证明</a:t>
            </a:r>
            <a:r>
              <a:rPr kumimoji="0" lang="en-US" altLang="zh-CN"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sym typeface="Wingdings" pitchFamily="2" charset="2"/>
              </a:rPr>
              <a:t>：</a:t>
            </a:r>
            <a:endPar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因为</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sym typeface="Wingdings" pitchFamily="2" charset="2"/>
              </a:rPr>
              <a:t>min</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&gt;2</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t</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+1</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，根据</a:t>
            </a:r>
            <a:r>
              <a:rPr kumimoji="0" lang="zh-CN" altLang="en-US"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rPr>
              <a:t>最小距离与纠错能力</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定理，该码可纠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t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个错误。</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因为</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sym typeface="Wingdings" pitchFamily="2" charset="2"/>
              </a:rPr>
              <a:t>min</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&gt;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+1</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，根据</a:t>
            </a:r>
            <a:r>
              <a:rPr kumimoji="0" lang="zh-CN" altLang="en-US"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rPr>
              <a:t>最小距离与检错能力</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定理</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该码有检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l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个错误的能力。</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1" i="0" u="sng" strike="noStrike" kern="1200" cap="none" spc="0" normalizeH="0" baseline="0" noProof="0" dirty="0">
                <a:ln>
                  <a:noFill/>
                </a:ln>
                <a:solidFill>
                  <a:srgbClr val="0000CC"/>
                </a:solidFill>
                <a:effectLst/>
                <a:uLnTx/>
                <a:uFillTx/>
                <a:latin typeface="Times New Roman" pitchFamily="18" charset="0"/>
                <a:cs typeface="Times New Roman" pitchFamily="18" charset="0"/>
              </a:rPr>
              <a:t>纠错和检错不会发生混淆</a:t>
            </a:r>
            <a:r>
              <a:rPr kumimoji="0" lang="zh-CN" altLang="en-US" sz="20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rPr>
              <a:t>：</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设发送码字为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V</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，接收字为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，实际错误数为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a:t>
            </a:r>
            <a:r>
              <a:rPr kumimoji="0" lang="zh-CN"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，且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t </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a:t>
            </a:r>
            <a:r>
              <a:rPr kumimoji="0" lang="zh-CN"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l</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这时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R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与</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其它任何码字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U </a:t>
            </a:r>
            <a:r>
              <a:rPr kumimoji="0" lang="zh-CN" alt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的距离：</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None/>
              <a:tabLst/>
              <a:defRPr/>
            </a:pPr>
            <a:r>
              <a:rPr kumimoji="0" lang="zh-CN" altLang="en-US"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      </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R</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U</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U</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V</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zh-CN" altLang="en-US"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d</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R</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V</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t</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l</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+1</a:t>
            </a:r>
            <a:r>
              <a:rPr kumimoji="0" lang="zh-CN" altLang="en-US"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l</a:t>
            </a:r>
            <a:r>
              <a:rPr kumimoji="0" lang="zh-CN"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 ≥</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t</a:t>
            </a:r>
            <a:r>
              <a:rPr kumimoji="0" lang="en-US" altLang="zh-CN" sz="2000" b="1" i="0"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+1&gt;</a:t>
            </a:r>
            <a:r>
              <a:rPr kumimoji="0" lang="en-US" altLang="zh-CN" sz="2000" b="1" i="1" u="none" strike="noStrike" kern="1200" cap="none" spc="0" normalizeH="0" baseline="0" noProof="0" dirty="0">
                <a:ln>
                  <a:noFill/>
                </a:ln>
                <a:solidFill>
                  <a:schemeClr val="folHlink"/>
                </a:solidFill>
                <a:effectLst/>
                <a:uLnTx/>
                <a:uFillTx/>
                <a:latin typeface="Times New Roman" pitchFamily="18" charset="0"/>
                <a:cs typeface="Times New Roman" pitchFamily="18" charset="0"/>
                <a:sym typeface="Wingdings" pitchFamily="2" charset="2"/>
              </a:rPr>
              <a:t>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(7.5.9)</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Wingdings" pitchFamily="2" charset="2"/>
              </a:rPr>
              <a:t>      </a:t>
            </a:r>
            <a:r>
              <a:rPr kumimoji="0" lang="en-US" altLang="zh-CN" sz="20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sym typeface="Wingdings" pitchFamily="2" charset="2"/>
              </a:rPr>
              <a:t>∴ </a:t>
            </a:r>
            <a:r>
              <a:rPr kumimoji="0" lang="zh-CN" altLang="en-US" sz="20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sym typeface="Wingdings" pitchFamily="2" charset="2"/>
              </a:rPr>
              <a:t>不会把 </a:t>
            </a:r>
            <a:r>
              <a:rPr kumimoji="0" lang="en-US" altLang="zh-CN" sz="20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sym typeface="Wingdings" pitchFamily="2" charset="2"/>
              </a:rPr>
              <a:t>R </a:t>
            </a:r>
            <a:r>
              <a:rPr kumimoji="0" lang="zh-CN" altLang="en-US" sz="20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sym typeface="Wingdings" pitchFamily="2" charset="2"/>
              </a:rPr>
              <a:t>误纠为 </a:t>
            </a:r>
            <a:r>
              <a:rPr kumimoji="0" lang="en-US" altLang="zh-CN" sz="20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sym typeface="Wingdings" pitchFamily="2" charset="2"/>
              </a:rPr>
              <a:t>U</a:t>
            </a:r>
            <a:r>
              <a:rPr kumimoji="0" lang="zh-CN" altLang="en-US" sz="20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4" name="Rectangle 2"/>
          <p:cNvSpPr txBox="1">
            <a:spLocks noChangeArrowheads="1"/>
          </p:cNvSpPr>
          <p:nvPr/>
        </p:nvSpPr>
        <p:spPr>
          <a:xfrm>
            <a:off x="611560" y="1413147"/>
            <a:ext cx="7910512" cy="5256213"/>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(2) </a:t>
            </a:r>
            <a:r>
              <a:rPr kumimoji="0" lang="zh-CN" altLang="en-US" sz="2700" b="0" i="0" u="none" strike="noStrike" kern="1200" cap="none" spc="0" normalizeH="0" baseline="0" noProof="0">
                <a:ln>
                  <a:noFill/>
                </a:ln>
                <a:solidFill>
                  <a:schemeClr val="tx1"/>
                </a:solidFill>
                <a:effectLst/>
                <a:uLnTx/>
                <a:uFillTx/>
                <a:latin typeface="+mn-lt"/>
                <a:ea typeface="+mn-ea"/>
                <a:cs typeface="+mn-cs"/>
              </a:rPr>
              <a:t>最小距离与检、纠错能力</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400" b="0" i="0" u="none" strike="noStrike" kern="1200" cap="none" spc="0" normalizeH="0" baseline="0" noProof="0">
                <a:ln>
                  <a:noFill/>
                </a:ln>
                <a:solidFill>
                  <a:srgbClr val="0000CC"/>
                </a:solidFill>
                <a:effectLst/>
                <a:uLnTx/>
                <a:uFillTx/>
                <a:latin typeface="+mn-lt"/>
                <a:ea typeface="+mn-ea"/>
                <a:cs typeface="+mn-cs"/>
                <a:sym typeface="Wingdings" pitchFamily="2" charset="2"/>
              </a:rPr>
              <a:t>最小距离与检、纠错能力： </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a:ln>
                  <a:noFill/>
                </a:ln>
                <a:solidFill>
                  <a:srgbClr val="0000CC"/>
                </a:solidFill>
                <a:effectLst/>
                <a:uLnTx/>
                <a:uFillTx/>
                <a:latin typeface="+mn-lt"/>
                <a:ea typeface="+mn-ea"/>
                <a:cs typeface="+mn-cs"/>
                <a:sym typeface="Wingdings" pitchFamily="2" charset="2"/>
              </a:rPr>
              <a:t>     几何意义：</a:t>
            </a:r>
            <a:endParaRPr kumimoji="0" lang="zh-CN" altLang="en-US" sz="2400" b="0" i="0" u="none" strike="noStrike" kern="1200" cap="none" spc="0" normalizeH="0" baseline="0" noProof="0" dirty="0">
              <a:ln>
                <a:noFill/>
              </a:ln>
              <a:solidFill>
                <a:srgbClr val="0000CC"/>
              </a:solidFill>
              <a:effectLst/>
              <a:uLnTx/>
              <a:uFillTx/>
              <a:latin typeface="+mn-lt"/>
              <a:ea typeface="+mn-ea"/>
              <a:cs typeface="+mn-cs"/>
            </a:endParaRPr>
          </a:p>
        </p:txBody>
      </p:sp>
      <p:graphicFrame>
        <p:nvGraphicFramePr>
          <p:cNvPr id="5" name="Object 4"/>
          <p:cNvGraphicFramePr>
            <a:graphicFrameLocks noChangeAspect="1"/>
          </p:cNvGraphicFramePr>
          <p:nvPr/>
        </p:nvGraphicFramePr>
        <p:xfrm>
          <a:off x="2716237" y="2475384"/>
          <a:ext cx="4664075" cy="3617912"/>
        </p:xfrm>
        <a:graphic>
          <a:graphicData uri="http://schemas.openxmlformats.org/presentationml/2006/ole">
            <mc:AlternateContent xmlns:mc="http://schemas.openxmlformats.org/markup-compatibility/2006">
              <mc:Choice xmlns:v="urn:schemas-microsoft-com:vml" Requires="v">
                <p:oleObj name="Visio" r:id="rId2" imgW="4043517" imgH="3079862" progId="Visio.Drawing.11">
                  <p:embed/>
                </p:oleObj>
              </mc:Choice>
              <mc:Fallback>
                <p:oleObj name="Visio" r:id="rId2" imgW="4043517" imgH="3079862"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37" y="2475384"/>
                        <a:ext cx="4664075" cy="3617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
        <p:nvSpPr>
          <p:cNvPr id="5" name="Rectangle 2"/>
          <p:cNvSpPr txBox="1">
            <a:spLocks noChangeArrowheads="1"/>
          </p:cNvSpPr>
          <p:nvPr/>
        </p:nvSpPr>
        <p:spPr>
          <a:xfrm>
            <a:off x="616744" y="1577394"/>
            <a:ext cx="7910512" cy="5256213"/>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1" i="0" u="none" strike="noStrike" kern="1200" cap="none" spc="0" normalizeH="0" baseline="0" noProof="0" dirty="0">
                <a:ln>
                  <a:noFill/>
                </a:ln>
                <a:solidFill>
                  <a:schemeClr val="tx1"/>
                </a:solidFill>
                <a:effectLst/>
                <a:uLnTx/>
                <a:uFillTx/>
                <a:latin typeface="+mn-lt"/>
                <a:ea typeface="+mn-ea"/>
                <a:cs typeface="+mn-cs"/>
              </a:rPr>
              <a:t>(2) </a:t>
            </a:r>
            <a:r>
              <a:rPr kumimoji="0" lang="zh-CN" altLang="en-US" sz="2700" b="1" i="0" u="none" strike="noStrike" kern="1200" cap="none" spc="0" normalizeH="0" baseline="0" noProof="0" dirty="0">
                <a:ln>
                  <a:noFill/>
                </a:ln>
                <a:solidFill>
                  <a:schemeClr val="tx1"/>
                </a:solidFill>
                <a:effectLst/>
                <a:uLnTx/>
                <a:uFillTx/>
                <a:latin typeface="+mn-lt"/>
                <a:ea typeface="+mn-ea"/>
                <a:cs typeface="+mn-cs"/>
              </a:rPr>
              <a:t>最小距离与检、纠错能力</a:t>
            </a:r>
          </a:p>
        </p:txBody>
      </p:sp>
      <p:graphicFrame>
        <p:nvGraphicFramePr>
          <p:cNvPr id="6" name="Object 4"/>
          <p:cNvGraphicFramePr>
            <a:graphicFrameLocks noChangeAspect="1"/>
          </p:cNvGraphicFramePr>
          <p:nvPr/>
        </p:nvGraphicFramePr>
        <p:xfrm>
          <a:off x="5291510" y="1513979"/>
          <a:ext cx="3074987" cy="4951412"/>
        </p:xfrm>
        <a:graphic>
          <a:graphicData uri="http://schemas.openxmlformats.org/presentationml/2006/ole">
            <mc:AlternateContent xmlns:mc="http://schemas.openxmlformats.org/markup-compatibility/2006">
              <mc:Choice xmlns:v="urn:schemas-microsoft-com:vml" Requires="v">
                <p:oleObj name="Visio" r:id="rId2" imgW="2696545" imgH="3880632" progId="Visio.Drawing.11">
                  <p:embed/>
                </p:oleObj>
              </mc:Choice>
              <mc:Fallback>
                <p:oleObj name="Visio" r:id="rId2" imgW="2696545" imgH="3880632"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510" y="1513979"/>
                        <a:ext cx="3074987" cy="495141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5" descr="纸袋"/>
          <p:cNvSpPr txBox="1">
            <a:spLocks noChangeArrowheads="1"/>
          </p:cNvSpPr>
          <p:nvPr/>
        </p:nvSpPr>
        <p:spPr bwMode="auto">
          <a:xfrm>
            <a:off x="827584" y="1988840"/>
            <a:ext cx="4098925" cy="3743325"/>
          </a:xfrm>
          <a:prstGeom prst="rect">
            <a:avLst/>
          </a:prstGeom>
          <a:noFill/>
          <a:ln w="9525" algn="ctr">
            <a:noFill/>
            <a:miter lim="800000"/>
            <a:headEnd/>
            <a:tailEnd/>
          </a:ln>
        </p:spPr>
        <p:txBody>
          <a:bodyPr>
            <a:spAutoFit/>
          </a:bodyPr>
          <a:lstStyle/>
          <a:p>
            <a:pPr marL="357188" indent="-357188">
              <a:lnSpc>
                <a:spcPct val="140000"/>
              </a:lnSpc>
              <a:spcAft>
                <a:spcPct val="20000"/>
              </a:spcAft>
              <a:buClr>
                <a:schemeClr val="bg2"/>
              </a:buClr>
              <a:buSzPct val="85000"/>
              <a:buFont typeface="Wingdings" pitchFamily="2" charset="2"/>
              <a:buChar char="ÿ"/>
            </a:pPr>
            <a:r>
              <a:rPr lang="zh-CN" altLang="en-US" sz="2400" b="1" dirty="0">
                <a:latin typeface="Times New Roman" pitchFamily="18" charset="0"/>
              </a:rPr>
              <a:t>当 </a:t>
            </a:r>
            <a:r>
              <a:rPr lang="en-US" altLang="zh-CN" sz="2400" b="1" dirty="0">
                <a:latin typeface="Times New Roman" pitchFamily="18" charset="0"/>
                <a:sym typeface="Wingdings" pitchFamily="2" charset="2"/>
              </a:rPr>
              <a:t>(</a:t>
            </a:r>
            <a:r>
              <a:rPr lang="en-US" altLang="zh-CN" sz="2400" b="1" i="1" dirty="0" err="1">
                <a:latin typeface="Times New Roman" pitchFamily="18" charset="0"/>
                <a:sym typeface="Wingdings" pitchFamily="2" charset="2"/>
              </a:rPr>
              <a:t>n</a:t>
            </a:r>
            <a:r>
              <a:rPr lang="en-US" altLang="zh-CN" sz="2400" b="1" dirty="0" err="1">
                <a:latin typeface="Times New Roman" pitchFamily="18" charset="0"/>
                <a:sym typeface="Wingdings" pitchFamily="2" charset="2"/>
              </a:rPr>
              <a:t>,</a:t>
            </a:r>
            <a:r>
              <a:rPr lang="en-US" altLang="zh-CN" sz="2400" b="1" i="1" dirty="0" err="1">
                <a:latin typeface="Times New Roman" pitchFamily="18" charset="0"/>
                <a:sym typeface="Wingdings" pitchFamily="2" charset="2"/>
              </a:rPr>
              <a:t>k</a:t>
            </a:r>
            <a:r>
              <a:rPr lang="en-US" altLang="zh-CN" sz="2400" b="1" dirty="0">
                <a:latin typeface="Times New Roman" pitchFamily="18" charset="0"/>
                <a:sym typeface="Wingdings" pitchFamily="2" charset="2"/>
              </a:rPr>
              <a:t>) </a:t>
            </a:r>
            <a:r>
              <a:rPr lang="zh-CN" altLang="en-US" sz="2400" b="1" dirty="0">
                <a:latin typeface="Times New Roman" pitchFamily="18" charset="0"/>
                <a:sym typeface="Wingdings" pitchFamily="2" charset="2"/>
              </a:rPr>
              <a:t>线性码的最小距离 </a:t>
            </a:r>
            <a:r>
              <a:rPr lang="en-US" altLang="zh-CN" sz="2400" b="1" i="1" dirty="0" err="1">
                <a:latin typeface="Times New Roman" pitchFamily="18" charset="0"/>
                <a:sym typeface="Wingdings" pitchFamily="2" charset="2"/>
              </a:rPr>
              <a:t>d</a:t>
            </a:r>
            <a:r>
              <a:rPr lang="en-US" altLang="zh-CN" sz="2400" b="1" baseline="-25000" dirty="0" err="1">
                <a:latin typeface="Times New Roman" pitchFamily="18" charset="0"/>
                <a:sym typeface="Wingdings" pitchFamily="2" charset="2"/>
              </a:rPr>
              <a:t>min</a:t>
            </a:r>
            <a:r>
              <a:rPr lang="en-US" altLang="zh-CN" sz="2400" b="1" dirty="0">
                <a:latin typeface="Times New Roman" pitchFamily="18" charset="0"/>
                <a:sym typeface="Wingdings" pitchFamily="2" charset="2"/>
              </a:rPr>
              <a:t> </a:t>
            </a:r>
            <a:r>
              <a:rPr lang="zh-CN" altLang="en-US" sz="2400" b="1" dirty="0">
                <a:latin typeface="Times New Roman" pitchFamily="18" charset="0"/>
                <a:sym typeface="Wingdings" pitchFamily="2" charset="2"/>
              </a:rPr>
              <a:t>给定后，可按实际需要灵活安排纠错的数目。</a:t>
            </a:r>
          </a:p>
          <a:p>
            <a:pPr marL="357188" indent="-357188">
              <a:lnSpc>
                <a:spcPct val="140000"/>
              </a:lnSpc>
              <a:spcAft>
                <a:spcPct val="20000"/>
              </a:spcAft>
              <a:buClr>
                <a:schemeClr val="bg2"/>
              </a:buClr>
              <a:buSzPct val="85000"/>
              <a:buFont typeface="Wingdings" pitchFamily="2" charset="2"/>
              <a:buChar char="ÿ"/>
            </a:pPr>
            <a:r>
              <a:rPr lang="zh-CN" altLang="en-US" sz="2400" b="1" u="sng" dirty="0">
                <a:solidFill>
                  <a:srgbClr val="0000CC"/>
                </a:solidFill>
                <a:latin typeface="Times New Roman" pitchFamily="18" charset="0"/>
                <a:sym typeface="Wingdings" pitchFamily="2" charset="2"/>
              </a:rPr>
              <a:t>例如</a:t>
            </a:r>
            <a:r>
              <a:rPr lang="zh-CN" altLang="en-US" sz="2400" b="1" dirty="0">
                <a:solidFill>
                  <a:srgbClr val="0000CC"/>
                </a:solidFill>
                <a:latin typeface="Times New Roman" pitchFamily="18" charset="0"/>
                <a:sym typeface="Wingdings" pitchFamily="2" charset="2"/>
              </a:rPr>
              <a:t>：</a:t>
            </a:r>
            <a:r>
              <a:rPr lang="zh-CN" altLang="en-US" sz="2400" b="1" dirty="0">
                <a:latin typeface="Times New Roman" pitchFamily="18" charset="0"/>
                <a:sym typeface="Wingdings" pitchFamily="2" charset="2"/>
              </a:rPr>
              <a:t>对 </a:t>
            </a:r>
            <a:r>
              <a:rPr lang="en-US" altLang="zh-CN" sz="2400" b="1" i="1" dirty="0" err="1">
                <a:latin typeface="Times New Roman" pitchFamily="18" charset="0"/>
                <a:sym typeface="Wingdings" pitchFamily="2" charset="2"/>
              </a:rPr>
              <a:t>d</a:t>
            </a:r>
            <a:r>
              <a:rPr lang="en-US" altLang="zh-CN" sz="2400" b="1" baseline="-25000" dirty="0" err="1">
                <a:latin typeface="Times New Roman" pitchFamily="18" charset="0"/>
                <a:sym typeface="Wingdings" pitchFamily="2" charset="2"/>
              </a:rPr>
              <a:t>min</a:t>
            </a:r>
            <a:r>
              <a:rPr lang="en-US" altLang="zh-CN" sz="2400" b="1" dirty="0">
                <a:latin typeface="Times New Roman" pitchFamily="18" charset="0"/>
                <a:sym typeface="Wingdings" pitchFamily="2" charset="2"/>
              </a:rPr>
              <a:t>=8 </a:t>
            </a:r>
            <a:r>
              <a:rPr lang="zh-CN" altLang="en-US" sz="2400" b="1" dirty="0">
                <a:latin typeface="Times New Roman" pitchFamily="18" charset="0"/>
                <a:sym typeface="Wingdings" pitchFamily="2" charset="2"/>
              </a:rPr>
              <a:t>的码，可用来纠 </a:t>
            </a:r>
            <a:r>
              <a:rPr lang="en-US" altLang="zh-CN" sz="2400" b="1" dirty="0">
                <a:latin typeface="Times New Roman" pitchFamily="18" charset="0"/>
                <a:sym typeface="Wingdings" pitchFamily="2" charset="2"/>
              </a:rPr>
              <a:t>3 </a:t>
            </a:r>
            <a:r>
              <a:rPr lang="zh-CN" altLang="en-US" sz="2400" b="1" dirty="0">
                <a:latin typeface="Times New Roman" pitchFamily="18" charset="0"/>
                <a:sym typeface="Wingdings" pitchFamily="2" charset="2"/>
              </a:rPr>
              <a:t>检 </a:t>
            </a:r>
            <a:r>
              <a:rPr lang="en-US" altLang="zh-CN" sz="2400" b="1" dirty="0">
                <a:latin typeface="Times New Roman" pitchFamily="18" charset="0"/>
                <a:sym typeface="Wingdings" pitchFamily="2" charset="2"/>
              </a:rPr>
              <a:t>4 </a:t>
            </a:r>
            <a:r>
              <a:rPr lang="zh-CN" altLang="en-US" sz="2400" b="1" dirty="0">
                <a:latin typeface="Times New Roman" pitchFamily="18" charset="0"/>
                <a:sym typeface="Wingdings" pitchFamily="2" charset="2"/>
              </a:rPr>
              <a:t>错，或纠 </a:t>
            </a:r>
            <a:r>
              <a:rPr lang="en-US" altLang="zh-CN" sz="2400" b="1" dirty="0">
                <a:latin typeface="Times New Roman" pitchFamily="18" charset="0"/>
                <a:sym typeface="Wingdings" pitchFamily="2" charset="2"/>
              </a:rPr>
              <a:t>2</a:t>
            </a:r>
            <a:r>
              <a:rPr lang="zh-CN" altLang="en-US" sz="2400" b="1" dirty="0">
                <a:latin typeface="Times New Roman" pitchFamily="18" charset="0"/>
                <a:sym typeface="Wingdings" pitchFamily="2" charset="2"/>
              </a:rPr>
              <a:t>检 </a:t>
            </a:r>
            <a:r>
              <a:rPr lang="en-US" altLang="zh-CN" sz="2400" b="1" dirty="0">
                <a:latin typeface="Times New Roman" pitchFamily="18" charset="0"/>
                <a:sym typeface="Wingdings" pitchFamily="2" charset="2"/>
              </a:rPr>
              <a:t>5 </a:t>
            </a:r>
            <a:r>
              <a:rPr lang="zh-CN" altLang="en-US" sz="2400" b="1" dirty="0">
                <a:latin typeface="Times New Roman" pitchFamily="18" charset="0"/>
                <a:sym typeface="Wingdings" pitchFamily="2" charset="2"/>
              </a:rPr>
              <a:t>错，或纠 </a:t>
            </a:r>
            <a:r>
              <a:rPr lang="en-US" altLang="zh-CN" sz="2400" b="1" dirty="0">
                <a:latin typeface="Times New Roman" pitchFamily="18" charset="0"/>
                <a:sym typeface="Wingdings" pitchFamily="2" charset="2"/>
              </a:rPr>
              <a:t>1 </a:t>
            </a:r>
            <a:r>
              <a:rPr lang="zh-CN" altLang="en-US" sz="2400" b="1" dirty="0">
                <a:latin typeface="Times New Roman" pitchFamily="18" charset="0"/>
                <a:sym typeface="Wingdings" pitchFamily="2" charset="2"/>
              </a:rPr>
              <a:t>检 </a:t>
            </a:r>
            <a:r>
              <a:rPr lang="en-US" altLang="zh-CN" sz="2400" b="1" dirty="0">
                <a:latin typeface="Times New Roman" pitchFamily="18" charset="0"/>
                <a:sym typeface="Wingdings" pitchFamily="2" charset="2"/>
              </a:rPr>
              <a:t>6</a:t>
            </a:r>
            <a:r>
              <a:rPr lang="zh-CN" altLang="en-US" sz="2400" b="1" dirty="0">
                <a:latin typeface="Times New Roman" pitchFamily="18" charset="0"/>
                <a:sym typeface="Wingdings" pitchFamily="2" charset="2"/>
              </a:rPr>
              <a:t>错，或者只用于检 </a:t>
            </a:r>
            <a:r>
              <a:rPr lang="en-US" altLang="zh-CN" sz="2400" b="1" dirty="0">
                <a:latin typeface="Times New Roman" pitchFamily="18" charset="0"/>
                <a:sym typeface="Wingdings" pitchFamily="2" charset="2"/>
              </a:rPr>
              <a:t>7 </a:t>
            </a:r>
            <a:r>
              <a:rPr lang="zh-CN" altLang="en-US" sz="2400" b="1" dirty="0">
                <a:latin typeface="Times New Roman" pitchFamily="18" charset="0"/>
                <a:sym typeface="Wingdings" pitchFamily="2" charset="2"/>
              </a:rPr>
              <a:t>个错误。</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a:bodyPr>
              <a:lstStyle/>
              <a:p>
                <a:pPr marL="355600" indent="-355600" defTabSz="762000">
                  <a:buNone/>
                </a:pPr>
                <a:r>
                  <a:rPr lang="en-US" altLang="zh-CN" sz="2400" b="1" dirty="0">
                    <a:sym typeface="Wingdings" pitchFamily="2" charset="2"/>
                  </a:rPr>
                  <a:t>(3) </a:t>
                </a:r>
                <a:r>
                  <a:rPr lang="zh-CN" altLang="en-US" sz="2400" b="1" dirty="0">
                    <a:sym typeface="Wingdings" pitchFamily="2" charset="2"/>
                  </a:rPr>
                  <a:t>线性码的最小距离与监督矩阵的关系</a:t>
                </a:r>
                <a:endParaRPr lang="en-US" altLang="zh-CN" sz="2400" b="1" dirty="0">
                  <a:sym typeface="Wingdings" pitchFamily="2" charset="2"/>
                </a:endParaRPr>
              </a:p>
              <a:p>
                <a:pPr marL="355600" indent="-355600" defTabSz="762000"/>
                <a:r>
                  <a:rPr lang="zh-CN" altLang="en-US" sz="1800" b="1" dirty="0">
                    <a:solidFill>
                      <a:srgbClr val="0000CC"/>
                    </a:solidFill>
                    <a:latin typeface="Times New Roman" pitchFamily="18" charset="0"/>
                    <a:cs typeface="Times New Roman" pitchFamily="18" charset="0"/>
                    <a:sym typeface="Wingdings" pitchFamily="2" charset="2"/>
                  </a:rPr>
                  <a:t>定理</a:t>
                </a:r>
                <a:r>
                  <a:rPr lang="en-US" altLang="zh-CN" sz="1800" b="1">
                    <a:solidFill>
                      <a:srgbClr val="0000CC"/>
                    </a:solidFill>
                    <a:latin typeface="Times New Roman" pitchFamily="18" charset="0"/>
                    <a:cs typeface="Times New Roman" pitchFamily="18" charset="0"/>
                    <a:sym typeface="Wingdings" pitchFamily="2" charset="2"/>
                  </a:rPr>
                  <a:t>8.5</a:t>
                </a:r>
                <a:r>
                  <a:rPr lang="zh-CN" altLang="en-US" sz="1800" b="1">
                    <a:solidFill>
                      <a:srgbClr val="0000CC"/>
                    </a:solidFill>
                    <a:latin typeface="Times New Roman" pitchFamily="18" charset="0"/>
                    <a:cs typeface="Times New Roman" pitchFamily="18" charset="0"/>
                    <a:sym typeface="Wingdings" pitchFamily="2" charset="2"/>
                  </a:rPr>
                  <a:t>：</a:t>
                </a:r>
                <a:r>
                  <a:rPr lang="zh-CN" altLang="en-US" sz="1800" b="1" dirty="0">
                    <a:latin typeface="Times New Roman" pitchFamily="18" charset="0"/>
                    <a:cs typeface="Times New Roman" pitchFamily="18" charset="0"/>
                    <a:sym typeface="Wingdings" pitchFamily="2" charset="2"/>
                  </a:rPr>
                  <a:t>设 </a:t>
                </a:r>
                <a:r>
                  <a:rPr lang="en-US" altLang="zh-CN" sz="1800" b="1" i="1" dirty="0">
                    <a:latin typeface="Times New Roman" pitchFamily="18" charset="0"/>
                    <a:cs typeface="Times New Roman" pitchFamily="18" charset="0"/>
                    <a:sym typeface="Wingdings" pitchFamily="2" charset="2"/>
                  </a:rPr>
                  <a:t>H </a:t>
                </a:r>
                <a:r>
                  <a:rPr lang="zh-CN" altLang="en-US" sz="1800" b="1" dirty="0">
                    <a:latin typeface="Times New Roman" pitchFamily="18" charset="0"/>
                    <a:cs typeface="Times New Roman" pitchFamily="18" charset="0"/>
                    <a:sym typeface="Wingdings" pitchFamily="2" charset="2"/>
                  </a:rPr>
                  <a:t>为 </a:t>
                </a:r>
                <a:r>
                  <a:rPr lang="en-US" altLang="zh-CN" sz="1800" b="1" dirty="0">
                    <a:latin typeface="Times New Roman" pitchFamily="18" charset="0"/>
                    <a:cs typeface="Times New Roman" pitchFamily="18" charset="0"/>
                    <a:sym typeface="Wingdings" pitchFamily="2" charset="2"/>
                  </a:rPr>
                  <a:t>(</a:t>
                </a:r>
                <a:r>
                  <a:rPr lang="en-US" altLang="zh-CN" sz="1800" b="1" i="1" dirty="0" err="1">
                    <a:latin typeface="Times New Roman" pitchFamily="18" charset="0"/>
                    <a:cs typeface="Times New Roman" pitchFamily="18" charset="0"/>
                    <a:sym typeface="Wingdings" pitchFamily="2" charset="2"/>
                  </a:rPr>
                  <a:t>n</a:t>
                </a:r>
                <a:r>
                  <a:rPr lang="en-US" altLang="zh-CN" sz="1800" b="1" dirty="0" err="1">
                    <a:latin typeface="Times New Roman" pitchFamily="18" charset="0"/>
                    <a:cs typeface="Times New Roman" pitchFamily="18" charset="0"/>
                    <a:sym typeface="Wingdings" pitchFamily="2" charset="2"/>
                  </a:rPr>
                  <a:t>,</a:t>
                </a:r>
                <a:r>
                  <a:rPr lang="en-US" altLang="zh-CN" sz="1800" b="1" i="1" dirty="0" err="1">
                    <a:latin typeface="Times New Roman" pitchFamily="18" charset="0"/>
                    <a:cs typeface="Times New Roman" pitchFamily="18" charset="0"/>
                    <a:sym typeface="Wingdings" pitchFamily="2" charset="2"/>
                  </a:rPr>
                  <a:t>k</a:t>
                </a:r>
                <a:r>
                  <a:rPr lang="en-US" altLang="zh-CN" sz="1800" b="1" dirty="0">
                    <a:latin typeface="Times New Roman" pitchFamily="18" charset="0"/>
                    <a:cs typeface="Times New Roman" pitchFamily="18" charset="0"/>
                    <a:sym typeface="Wingdings" pitchFamily="2" charset="2"/>
                  </a:rPr>
                  <a:t>) </a:t>
                </a:r>
                <a:r>
                  <a:rPr lang="zh-CN" altLang="en-US" sz="1800" b="1" dirty="0">
                    <a:latin typeface="Times New Roman" pitchFamily="18" charset="0"/>
                    <a:cs typeface="Times New Roman" pitchFamily="18" charset="0"/>
                    <a:sym typeface="Wingdings" pitchFamily="2" charset="2"/>
                  </a:rPr>
                  <a:t>线性码的一致监督矩阵，则码的最小距离为</a:t>
                </a:r>
                <a:r>
                  <a:rPr lang="en-US" altLang="zh-CN" sz="1800" b="1" dirty="0">
                    <a:latin typeface="Times New Roman" pitchFamily="18" charset="0"/>
                    <a:cs typeface="Times New Roman" pitchFamily="18" charset="0"/>
                    <a:sym typeface="Wingdings" pitchFamily="2" charset="2"/>
                  </a:rPr>
                  <a:t>d</a:t>
                </a:r>
                <a:r>
                  <a:rPr lang="zh-CN" altLang="en-US" sz="1800" b="1" dirty="0">
                    <a:latin typeface="Times New Roman" pitchFamily="18" charset="0"/>
                    <a:cs typeface="Times New Roman" pitchFamily="18" charset="0"/>
                    <a:sym typeface="Wingdings" pitchFamily="2" charset="2"/>
                  </a:rPr>
                  <a:t>的充要条件是</a:t>
                </a:r>
                <a:r>
                  <a:rPr lang="en-US" altLang="zh-CN" sz="1800" b="1" i="1" dirty="0">
                    <a:latin typeface="Times New Roman" pitchFamily="18" charset="0"/>
                    <a:cs typeface="Times New Roman" pitchFamily="18" charset="0"/>
                    <a:sym typeface="Wingdings" pitchFamily="2" charset="2"/>
                  </a:rPr>
                  <a:t>H</a:t>
                </a:r>
                <a:r>
                  <a:rPr lang="zh-CN" altLang="en-US" sz="1800" b="1" dirty="0">
                    <a:latin typeface="Times New Roman" pitchFamily="18" charset="0"/>
                    <a:cs typeface="Times New Roman" pitchFamily="18" charset="0"/>
                    <a:sym typeface="Wingdings" pitchFamily="2" charset="2"/>
                  </a:rPr>
                  <a:t>中任意 </a:t>
                </a:r>
                <a:r>
                  <a:rPr lang="en-US" altLang="zh-CN" sz="1800" b="1" dirty="0">
                    <a:latin typeface="Times New Roman" pitchFamily="18" charset="0"/>
                    <a:cs typeface="Times New Roman" pitchFamily="18" charset="0"/>
                    <a:sym typeface="Wingdings" pitchFamily="2" charset="2"/>
                  </a:rPr>
                  <a:t>d-1</a:t>
                </a:r>
                <a:r>
                  <a:rPr lang="zh-CN" altLang="en-US" sz="1800" b="1" dirty="0">
                    <a:latin typeface="Times New Roman" pitchFamily="18" charset="0"/>
                    <a:cs typeface="Times New Roman" pitchFamily="18" charset="0"/>
                    <a:sym typeface="Wingdings" pitchFamily="2" charset="2"/>
                  </a:rPr>
                  <a:t>个列矢量线性无关，且有</a:t>
                </a:r>
                <a:r>
                  <a:rPr lang="en-US" altLang="zh-CN" sz="1800" b="1" dirty="0">
                    <a:latin typeface="Times New Roman" pitchFamily="18" charset="0"/>
                    <a:cs typeface="Times New Roman" pitchFamily="18" charset="0"/>
                    <a:sym typeface="Wingdings" pitchFamily="2" charset="2"/>
                  </a:rPr>
                  <a:t>d</a:t>
                </a:r>
                <a:r>
                  <a:rPr lang="zh-CN" altLang="en-US" sz="1800" b="1" dirty="0">
                    <a:latin typeface="Times New Roman" pitchFamily="18" charset="0"/>
                    <a:cs typeface="Times New Roman" pitchFamily="18" charset="0"/>
                    <a:sym typeface="Wingdings" pitchFamily="2" charset="2"/>
                  </a:rPr>
                  <a:t>个列矢量线性相关。</a:t>
                </a:r>
                <a:endParaRPr lang="en-US" altLang="zh-CN" sz="1800" b="1" dirty="0">
                  <a:latin typeface="Times New Roman" pitchFamily="18" charset="0"/>
                  <a:cs typeface="Times New Roman" pitchFamily="18" charset="0"/>
                  <a:sym typeface="Wingdings" pitchFamily="2" charset="2"/>
                </a:endParaRPr>
              </a:p>
              <a:p>
                <a:pPr marL="355600" indent="-355600" defTabSz="762000"/>
                <a:r>
                  <a:rPr lang="zh-CN" altLang="en-US" sz="1800" b="1" dirty="0">
                    <a:solidFill>
                      <a:srgbClr val="0070C0"/>
                    </a:solidFill>
                    <a:latin typeface="Times New Roman" pitchFamily="18" charset="0"/>
                    <a:cs typeface="Times New Roman" pitchFamily="18" charset="0"/>
                    <a:sym typeface="Wingdings" pitchFamily="2" charset="2"/>
                  </a:rPr>
                  <a:t>证明</a:t>
                </a:r>
                <a:r>
                  <a:rPr lang="zh-CN" altLang="en-US" sz="1800" b="1" dirty="0">
                    <a:latin typeface="Times New Roman" pitchFamily="18" charset="0"/>
                    <a:cs typeface="Times New Roman" pitchFamily="18" charset="0"/>
                    <a:sym typeface="Wingdings" pitchFamily="2" charset="2"/>
                  </a:rPr>
                  <a:t>：若</a:t>
                </a:r>
                <a14:m>
                  <m:oMath xmlns:m="http://schemas.openxmlformats.org/officeDocument/2006/math">
                    <m:r>
                      <a:rPr lang="en-US" altLang="zh-CN" sz="1800" b="1" i="1" smtClean="0">
                        <a:latin typeface="Cambria Math" panose="02040503050406030204" pitchFamily="18" charset="0"/>
                        <a:cs typeface="Times New Roman" pitchFamily="18" charset="0"/>
                        <a:sym typeface="Wingdings" pitchFamily="2" charset="2"/>
                      </a:rPr>
                      <m:t>𝑪</m:t>
                    </m:r>
                    <m:r>
                      <a:rPr lang="en-US" altLang="zh-CN" sz="1800" b="1" i="1" smtClean="0">
                        <a:latin typeface="Cambria Math" panose="02040503050406030204" pitchFamily="18" charset="0"/>
                        <a:cs typeface="Times New Roman" pitchFamily="18" charset="0"/>
                        <a:sym typeface="Wingdings" pitchFamily="2" charset="2"/>
                      </a:rPr>
                      <m:t>=</m:t>
                    </m:r>
                    <m:d>
                      <m:dPr>
                        <m:ctrlPr>
                          <a:rPr lang="en-US" altLang="zh-CN" sz="1800" b="1" i="1" smtClean="0">
                            <a:latin typeface="Cambria Math" panose="02040503050406030204" pitchFamily="18" charset="0"/>
                            <a:cs typeface="Times New Roman" pitchFamily="18" charset="0"/>
                            <a:sym typeface="Wingdings" pitchFamily="2" charset="2"/>
                          </a:rPr>
                        </m:ctrlPr>
                      </m:dPr>
                      <m:e>
                        <m:sSub>
                          <m:sSubPr>
                            <m:ctrlPr>
                              <a:rPr lang="en-US" altLang="zh-CN" sz="1800" b="1" i="1" smtClean="0">
                                <a:latin typeface="Cambria Math" panose="02040503050406030204" pitchFamily="18" charset="0"/>
                                <a:cs typeface="Times New Roman" pitchFamily="18" charset="0"/>
                                <a:sym typeface="Wingdings" pitchFamily="2" charset="2"/>
                              </a:rPr>
                            </m:ctrlPr>
                          </m:sSubPr>
                          <m:e>
                            <m:r>
                              <a:rPr lang="en-US" altLang="zh-CN" sz="1800" b="1" i="1" smtClean="0">
                                <a:latin typeface="Cambria Math" panose="02040503050406030204" pitchFamily="18" charset="0"/>
                                <a:cs typeface="Times New Roman" pitchFamily="18" charset="0"/>
                                <a:sym typeface="Wingdings" pitchFamily="2" charset="2"/>
                              </a:rPr>
                              <m:t>𝒄</m:t>
                            </m:r>
                          </m:e>
                          <m:sub>
                            <m:r>
                              <a:rPr lang="en-US" altLang="zh-CN" sz="1800" b="1" i="1" smtClean="0">
                                <a:latin typeface="Cambria Math" panose="02040503050406030204" pitchFamily="18" charset="0"/>
                                <a:cs typeface="Times New Roman" pitchFamily="18" charset="0"/>
                                <a:sym typeface="Wingdings" pitchFamily="2" charset="2"/>
                              </a:rPr>
                              <m:t>𝒏</m:t>
                            </m:r>
                            <m:r>
                              <a:rPr lang="en-US" altLang="zh-CN" sz="1800" b="1" i="1" smtClean="0">
                                <a:latin typeface="Cambria Math" panose="02040503050406030204" pitchFamily="18" charset="0"/>
                                <a:cs typeface="Times New Roman" pitchFamily="18" charset="0"/>
                                <a:sym typeface="Wingdings" pitchFamily="2" charset="2"/>
                              </a:rPr>
                              <m:t>−</m:t>
                            </m:r>
                            <m:r>
                              <a:rPr lang="en-US" altLang="zh-CN" sz="1800" b="1" i="1" smtClean="0">
                                <a:latin typeface="Cambria Math" panose="02040503050406030204" pitchFamily="18" charset="0"/>
                                <a:cs typeface="Times New Roman" pitchFamily="18" charset="0"/>
                                <a:sym typeface="Wingdings" pitchFamily="2" charset="2"/>
                              </a:rPr>
                              <m:t>𝟏</m:t>
                            </m:r>
                          </m:sub>
                        </m:sSub>
                        <m:sSub>
                          <m:sSubPr>
                            <m:ctrlPr>
                              <a:rPr lang="en-US" altLang="zh-CN" sz="1800" b="1" i="1" smtClean="0">
                                <a:latin typeface="Cambria Math" panose="02040503050406030204" pitchFamily="18" charset="0"/>
                                <a:cs typeface="Times New Roman" pitchFamily="18" charset="0"/>
                                <a:sym typeface="Wingdings" pitchFamily="2" charset="2"/>
                              </a:rPr>
                            </m:ctrlPr>
                          </m:sSubPr>
                          <m:e>
                            <m:r>
                              <a:rPr lang="en-US" altLang="zh-CN" sz="1800" b="1" i="1" smtClean="0">
                                <a:latin typeface="Cambria Math" panose="02040503050406030204" pitchFamily="18" charset="0"/>
                                <a:cs typeface="Times New Roman" pitchFamily="18" charset="0"/>
                                <a:sym typeface="Wingdings" pitchFamily="2" charset="2"/>
                              </a:rPr>
                              <m:t>𝑪</m:t>
                            </m:r>
                          </m:e>
                          <m:sub>
                            <m:r>
                              <a:rPr lang="en-US" altLang="zh-CN" sz="1800" b="1" i="1" smtClean="0">
                                <a:latin typeface="Cambria Math" panose="02040503050406030204" pitchFamily="18" charset="0"/>
                                <a:cs typeface="Times New Roman" pitchFamily="18" charset="0"/>
                                <a:sym typeface="Wingdings" pitchFamily="2" charset="2"/>
                              </a:rPr>
                              <m:t>𝒏</m:t>
                            </m:r>
                            <m:r>
                              <a:rPr lang="en-US" altLang="zh-CN" sz="1800" b="1" i="1" smtClean="0">
                                <a:latin typeface="Cambria Math" panose="02040503050406030204" pitchFamily="18" charset="0"/>
                                <a:cs typeface="Times New Roman" pitchFamily="18" charset="0"/>
                                <a:sym typeface="Wingdings" pitchFamily="2" charset="2"/>
                              </a:rPr>
                              <m:t>−</m:t>
                            </m:r>
                            <m:r>
                              <a:rPr lang="en-US" altLang="zh-CN" sz="1800" b="1" i="1" smtClean="0">
                                <a:latin typeface="Cambria Math" panose="02040503050406030204" pitchFamily="18" charset="0"/>
                                <a:cs typeface="Times New Roman" pitchFamily="18" charset="0"/>
                                <a:sym typeface="Wingdings" pitchFamily="2" charset="2"/>
                              </a:rPr>
                              <m:t>𝟐</m:t>
                            </m:r>
                            <m:r>
                              <a:rPr lang="en-US" altLang="zh-CN" sz="1800" b="1" i="1" smtClean="0">
                                <a:latin typeface="Cambria Math" panose="02040503050406030204" pitchFamily="18" charset="0"/>
                                <a:cs typeface="Times New Roman" pitchFamily="18" charset="0"/>
                                <a:sym typeface="Wingdings" pitchFamily="2" charset="2"/>
                              </a:rPr>
                              <m:t> </m:t>
                            </m:r>
                          </m:sub>
                        </m:sSub>
                        <m:r>
                          <a:rPr lang="en-US" altLang="zh-CN" sz="1800" b="1" i="1" smtClean="0">
                            <a:latin typeface="Cambria Math" panose="02040503050406030204" pitchFamily="18" charset="0"/>
                            <a:cs typeface="Times New Roman" pitchFamily="18" charset="0"/>
                            <a:sym typeface="Wingdings" pitchFamily="2" charset="2"/>
                          </a:rPr>
                          <m:t>…</m:t>
                        </m:r>
                        <m:sSub>
                          <m:sSubPr>
                            <m:ctrlPr>
                              <a:rPr lang="en-US" altLang="zh-CN" sz="1800" b="1" i="1" smtClean="0">
                                <a:latin typeface="Cambria Math" panose="02040503050406030204" pitchFamily="18" charset="0"/>
                                <a:cs typeface="Times New Roman" pitchFamily="18" charset="0"/>
                                <a:sym typeface="Wingdings" pitchFamily="2" charset="2"/>
                              </a:rPr>
                            </m:ctrlPr>
                          </m:sSubPr>
                          <m:e>
                            <m:r>
                              <a:rPr lang="en-US" altLang="zh-CN" sz="1800" b="1" i="1" smtClean="0">
                                <a:latin typeface="Cambria Math" panose="02040503050406030204" pitchFamily="18" charset="0"/>
                                <a:cs typeface="Times New Roman" pitchFamily="18" charset="0"/>
                                <a:sym typeface="Wingdings" pitchFamily="2" charset="2"/>
                              </a:rPr>
                              <m:t>𝒄</m:t>
                            </m:r>
                          </m:e>
                          <m:sub>
                            <m:r>
                              <a:rPr lang="en-US" altLang="zh-CN" sz="1800" b="1" i="1" smtClean="0">
                                <a:latin typeface="Cambria Math" panose="02040503050406030204" pitchFamily="18" charset="0"/>
                                <a:cs typeface="Times New Roman" pitchFamily="18" charset="0"/>
                                <a:sym typeface="Wingdings" pitchFamily="2" charset="2"/>
                              </a:rPr>
                              <m:t>𝟎</m:t>
                            </m:r>
                          </m:sub>
                        </m:sSub>
                      </m:e>
                    </m:d>
                    <m:r>
                      <a:rPr lang="en-US" altLang="zh-CN" sz="1800" b="1" i="1" smtClean="0">
                        <a:latin typeface="Cambria Math" panose="02040503050406030204" pitchFamily="18" charset="0"/>
                        <a:cs typeface="Times New Roman" pitchFamily="18" charset="0"/>
                        <a:sym typeface="Wingdings" pitchFamily="2" charset="2"/>
                      </a:rPr>
                      <m:t>∈</m:t>
                    </m:r>
                    <m:r>
                      <a:rPr lang="en-US" altLang="zh-CN" sz="1800" b="1" i="1" smtClean="0">
                        <a:latin typeface="Cambria Math" panose="02040503050406030204" pitchFamily="18" charset="0"/>
                        <a:cs typeface="Times New Roman" pitchFamily="18" charset="0"/>
                        <a:sym typeface="Wingdings" pitchFamily="2" charset="2"/>
                      </a:rPr>
                      <m:t>𝑪</m:t>
                    </m:r>
                    <m:r>
                      <a:rPr lang="en-US" altLang="zh-CN" sz="1800" b="1" i="1" smtClean="0">
                        <a:latin typeface="Cambria Math" panose="02040503050406030204" pitchFamily="18" charset="0"/>
                        <a:cs typeface="Times New Roman" pitchFamily="18" charset="0"/>
                        <a:sym typeface="Wingdings" pitchFamily="2" charset="2"/>
                      </a:rPr>
                      <m:t>, </m:t>
                    </m:r>
                    <m:r>
                      <a:rPr lang="zh-CN" altLang="en-US" sz="1800" b="1" i="1">
                        <a:latin typeface="Cambria Math" panose="02040503050406030204" pitchFamily="18" charset="0"/>
                        <a:cs typeface="Times New Roman" pitchFamily="18" charset="0"/>
                        <a:sym typeface="Wingdings" pitchFamily="2" charset="2"/>
                      </a:rPr>
                      <m:t>则</m:t>
                    </m:r>
                    <m:r>
                      <a:rPr lang="zh-CN" altLang="en-US" sz="1800" b="1" i="1" smtClean="0">
                        <a:latin typeface="Cambria Math" panose="02040503050406030204" pitchFamily="18" charset="0"/>
                        <a:cs typeface="Times New Roman" pitchFamily="18" charset="0"/>
                        <a:sym typeface="Wingdings" pitchFamily="2" charset="2"/>
                      </a:rPr>
                      <m:t>它</m:t>
                    </m:r>
                  </m:oMath>
                </a14:m>
                <a:r>
                  <a:rPr lang="zh-CN" altLang="en-US" sz="1800" b="1" dirty="0">
                    <a:latin typeface="Times New Roman" pitchFamily="18" charset="0"/>
                    <a:cs typeface="Times New Roman" pitchFamily="18" charset="0"/>
                  </a:rPr>
                  <a:t>满足</a:t>
                </a:r>
                <a14:m>
                  <m:oMath xmlns:m="http://schemas.openxmlformats.org/officeDocument/2006/math">
                    <m:r>
                      <a:rPr lang="en-US" altLang="zh-CN" sz="1800" b="1" dirty="0">
                        <a:latin typeface="Cambria Math" panose="02040503050406030204" pitchFamily="18" charset="0"/>
                        <a:cs typeface="Times New Roman" pitchFamily="18" charset="0"/>
                      </a:rPr>
                      <m:t>𝐶</m:t>
                    </m:r>
                    <m:sSup>
                      <m:sSupPr>
                        <m:ctrlPr>
                          <a:rPr lang="en-US" altLang="zh-CN" sz="1800" b="1" i="1" dirty="0">
                            <a:latin typeface="Cambria Math" panose="02040503050406030204" pitchFamily="18" charset="0"/>
                            <a:cs typeface="Times New Roman" pitchFamily="18" charset="0"/>
                          </a:rPr>
                        </m:ctrlPr>
                      </m:sSupPr>
                      <m:e>
                        <m:r>
                          <a:rPr lang="en-US" altLang="zh-CN" sz="1800" b="1" dirty="0">
                            <a:latin typeface="Cambria Math" panose="02040503050406030204" pitchFamily="18" charset="0"/>
                            <a:cs typeface="Times New Roman" pitchFamily="18" charset="0"/>
                          </a:rPr>
                          <m:t>𝐻</m:t>
                        </m:r>
                      </m:e>
                      <m:sup>
                        <m:r>
                          <a:rPr lang="en-US" altLang="zh-CN" sz="1800" b="1" dirty="0">
                            <a:latin typeface="Cambria Math" panose="02040503050406030204" pitchFamily="18" charset="0"/>
                            <a:cs typeface="Times New Roman" pitchFamily="18" charset="0"/>
                          </a:rPr>
                          <m:t>𝑇</m:t>
                        </m:r>
                      </m:sup>
                    </m:sSup>
                    <m:r>
                      <a:rPr lang="en-US" altLang="zh-CN" sz="1800" b="1" dirty="0">
                        <a:latin typeface="Cambria Math" panose="02040503050406030204" pitchFamily="18" charset="0"/>
                        <a:cs typeface="Times New Roman" pitchFamily="18" charset="0"/>
                      </a:rPr>
                      <m:t>=0</m:t>
                    </m:r>
                  </m:oMath>
                </a14:m>
                <a:r>
                  <a:rPr lang="zh-CN" altLang="en-US" sz="1800" b="1" dirty="0">
                    <a:latin typeface="Times New Roman" pitchFamily="18" charset="0"/>
                    <a:cs typeface="Times New Roman" pitchFamily="18" charset="0"/>
                  </a:rPr>
                  <a:t> 即：</a:t>
                </a:r>
                <a:endParaRPr lang="en-US" altLang="zh-CN" sz="1800" b="1" dirty="0">
                  <a:latin typeface="Times New Roman" pitchFamily="18" charset="0"/>
                  <a:cs typeface="Times New Roman" pitchFamily="18" charset="0"/>
                </a:endParaRPr>
              </a:p>
              <a:p>
                <a:pPr marL="355600" indent="-355600" defTabSz="762000"/>
                <a14:m>
                  <m:oMath xmlns:m="http://schemas.openxmlformats.org/officeDocument/2006/math">
                    <m:sSub>
                      <m:sSubPr>
                        <m:ctrlPr>
                          <a:rPr lang="en-US" altLang="zh-CN" sz="1800" b="1" i="1" smtClean="0">
                            <a:latin typeface="Cambria Math" panose="02040503050406030204" pitchFamily="18" charset="0"/>
                            <a:cs typeface="Times New Roman" pitchFamily="18" charset="0"/>
                          </a:rPr>
                        </m:ctrlPr>
                      </m:sSubPr>
                      <m:e>
                        <m:r>
                          <a:rPr lang="en-US" altLang="zh-CN" sz="1800" b="1" i="1" smtClean="0">
                            <a:latin typeface="Cambria Math" panose="02040503050406030204" pitchFamily="18" charset="0"/>
                            <a:cs typeface="Times New Roman" pitchFamily="18" charset="0"/>
                          </a:rPr>
                          <m:t>𝒄</m:t>
                        </m:r>
                      </m:e>
                      <m:sub>
                        <m:r>
                          <a:rPr lang="en-US" altLang="zh-CN" sz="1800" b="1" i="1" smtClean="0">
                            <a:latin typeface="Cambria Math" panose="02040503050406030204" pitchFamily="18" charset="0"/>
                            <a:cs typeface="Times New Roman" pitchFamily="18" charset="0"/>
                          </a:rPr>
                          <m:t>𝒏</m:t>
                        </m:r>
                        <m:r>
                          <a:rPr lang="en-US" altLang="zh-CN" sz="1800" b="1" i="1" smtClean="0">
                            <a:latin typeface="Cambria Math" panose="02040503050406030204" pitchFamily="18" charset="0"/>
                            <a:cs typeface="Times New Roman" pitchFamily="18" charset="0"/>
                          </a:rPr>
                          <m:t>−</m:t>
                        </m:r>
                        <m:r>
                          <a:rPr lang="en-US" altLang="zh-CN" sz="1800" b="1" i="1" smtClean="0">
                            <a:latin typeface="Cambria Math" panose="02040503050406030204" pitchFamily="18" charset="0"/>
                            <a:cs typeface="Times New Roman" pitchFamily="18" charset="0"/>
                          </a:rPr>
                          <m:t>𝟏</m:t>
                        </m:r>
                      </m:sub>
                    </m:sSub>
                    <m:sSub>
                      <m:sSubPr>
                        <m:ctrlPr>
                          <a:rPr lang="en-US" altLang="zh-CN" sz="1800" b="1" i="1" smtClean="0">
                            <a:latin typeface="Cambria Math" panose="02040503050406030204" pitchFamily="18" charset="0"/>
                            <a:cs typeface="Times New Roman" pitchFamily="18" charset="0"/>
                          </a:rPr>
                        </m:ctrlPr>
                      </m:sSubPr>
                      <m:e>
                        <m:r>
                          <a:rPr lang="en-US" altLang="zh-CN" sz="1800" b="1" i="1" smtClean="0">
                            <a:latin typeface="Cambria Math" panose="02040503050406030204" pitchFamily="18" charset="0"/>
                            <a:cs typeface="Times New Roman" pitchFamily="18" charset="0"/>
                          </a:rPr>
                          <m:t>𝒉</m:t>
                        </m:r>
                      </m:e>
                      <m:sub>
                        <m:r>
                          <a:rPr lang="en-US" altLang="zh-CN" sz="1800" b="1" i="1" smtClean="0">
                            <a:latin typeface="Cambria Math" panose="02040503050406030204" pitchFamily="18" charset="0"/>
                            <a:cs typeface="Times New Roman" pitchFamily="18" charset="0"/>
                          </a:rPr>
                          <m:t>𝒏</m:t>
                        </m:r>
                        <m:r>
                          <a:rPr lang="en-US" altLang="zh-CN" sz="1800" b="1" i="1" smtClean="0">
                            <a:latin typeface="Cambria Math" panose="02040503050406030204" pitchFamily="18" charset="0"/>
                            <a:cs typeface="Times New Roman" pitchFamily="18" charset="0"/>
                          </a:rPr>
                          <m:t>−</m:t>
                        </m:r>
                        <m:r>
                          <a:rPr lang="en-US" altLang="zh-CN" sz="1800" b="1" i="1" smtClean="0">
                            <a:latin typeface="Cambria Math" panose="02040503050406030204" pitchFamily="18" charset="0"/>
                            <a:cs typeface="Times New Roman" pitchFamily="18" charset="0"/>
                          </a:rPr>
                          <m:t>𝟏</m:t>
                        </m:r>
                      </m:sub>
                    </m:sSub>
                    <m:r>
                      <a:rPr lang="en-US" altLang="zh-CN" sz="1800" b="1" i="1" smtClean="0">
                        <a:latin typeface="Cambria Math" panose="02040503050406030204" pitchFamily="18" charset="0"/>
                        <a:cs typeface="Times New Roman" pitchFamily="18" charset="0"/>
                      </a:rPr>
                      <m:t>+</m:t>
                    </m:r>
                    <m:sSub>
                      <m:sSubPr>
                        <m:ctrlPr>
                          <a:rPr lang="en-US" altLang="zh-CN" sz="1800" b="1" i="1" smtClean="0">
                            <a:latin typeface="Cambria Math" panose="02040503050406030204" pitchFamily="18" charset="0"/>
                            <a:cs typeface="Times New Roman" pitchFamily="18" charset="0"/>
                          </a:rPr>
                        </m:ctrlPr>
                      </m:sSubPr>
                      <m:e>
                        <m:r>
                          <a:rPr lang="en-US" altLang="zh-CN" sz="1800" b="1" i="1" smtClean="0">
                            <a:latin typeface="Cambria Math" panose="02040503050406030204" pitchFamily="18" charset="0"/>
                            <a:cs typeface="Times New Roman" pitchFamily="18" charset="0"/>
                          </a:rPr>
                          <m:t>𝒄</m:t>
                        </m:r>
                      </m:e>
                      <m:sub>
                        <m:r>
                          <a:rPr lang="en-US" altLang="zh-CN" sz="1800" b="1" i="1" smtClean="0">
                            <a:latin typeface="Cambria Math" panose="02040503050406030204" pitchFamily="18" charset="0"/>
                            <a:cs typeface="Times New Roman" pitchFamily="18" charset="0"/>
                          </a:rPr>
                          <m:t>𝒏</m:t>
                        </m:r>
                        <m:r>
                          <a:rPr lang="en-US" altLang="zh-CN" sz="1800" b="1" i="1" smtClean="0">
                            <a:latin typeface="Cambria Math" panose="02040503050406030204" pitchFamily="18" charset="0"/>
                            <a:cs typeface="Times New Roman" pitchFamily="18" charset="0"/>
                          </a:rPr>
                          <m:t>−</m:t>
                        </m:r>
                        <m:r>
                          <a:rPr lang="en-US" altLang="zh-CN" sz="1800" b="1" i="1" smtClean="0">
                            <a:latin typeface="Cambria Math" panose="02040503050406030204" pitchFamily="18" charset="0"/>
                            <a:cs typeface="Times New Roman" pitchFamily="18" charset="0"/>
                          </a:rPr>
                          <m:t>𝟐</m:t>
                        </m:r>
                      </m:sub>
                    </m:sSub>
                    <m:sSub>
                      <m:sSubPr>
                        <m:ctrlPr>
                          <a:rPr lang="en-US" altLang="zh-CN" sz="1800" b="1" i="1" smtClean="0">
                            <a:latin typeface="Cambria Math" panose="02040503050406030204" pitchFamily="18" charset="0"/>
                            <a:cs typeface="Times New Roman" pitchFamily="18" charset="0"/>
                          </a:rPr>
                        </m:ctrlPr>
                      </m:sSubPr>
                      <m:e>
                        <m:r>
                          <a:rPr lang="en-US" altLang="zh-CN" sz="1800" b="1" i="1" smtClean="0">
                            <a:latin typeface="Cambria Math" panose="02040503050406030204" pitchFamily="18" charset="0"/>
                            <a:cs typeface="Times New Roman" pitchFamily="18" charset="0"/>
                          </a:rPr>
                          <m:t>𝒉</m:t>
                        </m:r>
                      </m:e>
                      <m:sub>
                        <m:r>
                          <a:rPr lang="en-US" altLang="zh-CN" sz="1800" b="1" i="1" smtClean="0">
                            <a:latin typeface="Cambria Math" panose="02040503050406030204" pitchFamily="18" charset="0"/>
                            <a:cs typeface="Times New Roman" pitchFamily="18" charset="0"/>
                          </a:rPr>
                          <m:t>𝒏</m:t>
                        </m:r>
                        <m:r>
                          <a:rPr lang="en-US" altLang="zh-CN" sz="1800" b="1" i="1" smtClean="0">
                            <a:latin typeface="Cambria Math" panose="02040503050406030204" pitchFamily="18" charset="0"/>
                            <a:cs typeface="Times New Roman" pitchFamily="18" charset="0"/>
                          </a:rPr>
                          <m:t>−</m:t>
                        </m:r>
                        <m:r>
                          <a:rPr lang="en-US" altLang="zh-CN" sz="1800" b="1" i="1" smtClean="0">
                            <a:latin typeface="Cambria Math" panose="02040503050406030204" pitchFamily="18" charset="0"/>
                            <a:cs typeface="Times New Roman" pitchFamily="18" charset="0"/>
                          </a:rPr>
                          <m:t>𝟐</m:t>
                        </m:r>
                      </m:sub>
                    </m:sSub>
                    <m:r>
                      <a:rPr lang="en-US" altLang="zh-CN" sz="1800" b="1" i="1" smtClean="0">
                        <a:latin typeface="Cambria Math" panose="02040503050406030204" pitchFamily="18" charset="0"/>
                        <a:cs typeface="Times New Roman" pitchFamily="18" charset="0"/>
                      </a:rPr>
                      <m:t>+…+</m:t>
                    </m:r>
                    <m:sSub>
                      <m:sSubPr>
                        <m:ctrlPr>
                          <a:rPr lang="en-US" altLang="zh-CN" sz="1800" b="1" i="1" smtClean="0">
                            <a:latin typeface="Cambria Math" panose="02040503050406030204" pitchFamily="18" charset="0"/>
                            <a:cs typeface="Times New Roman" pitchFamily="18" charset="0"/>
                          </a:rPr>
                        </m:ctrlPr>
                      </m:sSubPr>
                      <m:e>
                        <m:r>
                          <a:rPr lang="en-US" altLang="zh-CN" sz="1800" b="1" i="1" smtClean="0">
                            <a:latin typeface="Cambria Math" panose="02040503050406030204" pitchFamily="18" charset="0"/>
                            <a:cs typeface="Times New Roman" pitchFamily="18" charset="0"/>
                          </a:rPr>
                          <m:t>𝒄</m:t>
                        </m:r>
                      </m:e>
                      <m:sub>
                        <m:r>
                          <a:rPr lang="en-US" altLang="zh-CN" sz="1800" b="1" i="1" smtClean="0">
                            <a:latin typeface="Cambria Math" panose="02040503050406030204" pitchFamily="18" charset="0"/>
                            <a:cs typeface="Times New Roman" pitchFamily="18" charset="0"/>
                          </a:rPr>
                          <m:t>𝟎</m:t>
                        </m:r>
                      </m:sub>
                    </m:sSub>
                    <m:sSub>
                      <m:sSubPr>
                        <m:ctrlPr>
                          <a:rPr lang="en-US" altLang="zh-CN" sz="1800" b="1" i="1" smtClean="0">
                            <a:latin typeface="Cambria Math" panose="02040503050406030204" pitchFamily="18" charset="0"/>
                            <a:cs typeface="Times New Roman" pitchFamily="18" charset="0"/>
                          </a:rPr>
                        </m:ctrlPr>
                      </m:sSubPr>
                      <m:e>
                        <m:r>
                          <a:rPr lang="en-US" altLang="zh-CN" sz="1800" b="1" i="1" smtClean="0">
                            <a:latin typeface="Cambria Math" panose="02040503050406030204" pitchFamily="18" charset="0"/>
                            <a:cs typeface="Times New Roman" pitchFamily="18" charset="0"/>
                          </a:rPr>
                          <m:t>𝒉</m:t>
                        </m:r>
                      </m:e>
                      <m:sub>
                        <m:r>
                          <a:rPr lang="en-US" altLang="zh-CN" sz="1800" b="1" i="1" smtClean="0">
                            <a:latin typeface="Cambria Math" panose="02040503050406030204" pitchFamily="18" charset="0"/>
                            <a:cs typeface="Times New Roman" pitchFamily="18" charset="0"/>
                          </a:rPr>
                          <m:t>𝟎</m:t>
                        </m:r>
                      </m:sub>
                    </m:sSub>
                    <m:r>
                      <a:rPr lang="en-US" altLang="zh-CN" sz="1800" b="1" i="1" smtClean="0">
                        <a:latin typeface="Cambria Math" panose="02040503050406030204" pitchFamily="18" charset="0"/>
                        <a:cs typeface="Times New Roman" pitchFamily="18" charset="0"/>
                      </a:rPr>
                      <m:t>=</m:t>
                    </m:r>
                    <m:r>
                      <a:rPr lang="en-US" altLang="zh-CN" sz="1800" b="1" i="1" smtClean="0">
                        <a:latin typeface="Cambria Math" panose="02040503050406030204" pitchFamily="18" charset="0"/>
                        <a:cs typeface="Times New Roman" pitchFamily="18" charset="0"/>
                      </a:rPr>
                      <m:t>𝟎</m:t>
                    </m:r>
                    <m:r>
                      <a:rPr lang="en-US" altLang="zh-CN" sz="1800" b="1" i="1" smtClean="0">
                        <a:latin typeface="Cambria Math" panose="02040503050406030204" pitchFamily="18" charset="0"/>
                        <a:cs typeface="Times New Roman" pitchFamily="18" charset="0"/>
                      </a:rPr>
                      <m:t> </m:t>
                    </m:r>
                    <m:r>
                      <a:rPr lang="zh-CN" altLang="en-US" sz="1800" b="1" i="1">
                        <a:latin typeface="Cambria Math" panose="02040503050406030204" pitchFamily="18" charset="0"/>
                        <a:cs typeface="Times New Roman" pitchFamily="18" charset="0"/>
                      </a:rPr>
                      <m:t>式</m:t>
                    </m:r>
                  </m:oMath>
                </a14:m>
                <a:r>
                  <a:rPr lang="zh-CN" altLang="en-US" sz="1800" b="1" dirty="0">
                    <a:latin typeface="Times New Roman" pitchFamily="18" charset="0"/>
                    <a:cs typeface="Times New Roman" pitchFamily="18" charset="0"/>
                  </a:rPr>
                  <a:t>中</a:t>
                </a:r>
                <a14:m>
                  <m:oMath xmlns:m="http://schemas.openxmlformats.org/officeDocument/2006/math">
                    <m:sSub>
                      <m:sSubPr>
                        <m:ctrlPr>
                          <a:rPr lang="en-US" altLang="zh-CN" sz="1800" b="1" i="1">
                            <a:latin typeface="Cambria Math" panose="02040503050406030204" pitchFamily="18" charset="0"/>
                            <a:cs typeface="Times New Roman" pitchFamily="18" charset="0"/>
                          </a:rPr>
                        </m:ctrlPr>
                      </m:sSubPr>
                      <m:e>
                        <m:r>
                          <a:rPr lang="en-US" altLang="zh-CN" sz="1800" b="1" i="1">
                            <a:latin typeface="Cambria Math" panose="02040503050406030204" pitchFamily="18" charset="0"/>
                            <a:cs typeface="Times New Roman" pitchFamily="18" charset="0"/>
                          </a:rPr>
                          <m:t>𝒉</m:t>
                        </m:r>
                      </m:e>
                      <m:sub>
                        <m:r>
                          <a:rPr lang="en-US" altLang="zh-CN" sz="1800" b="1" i="1">
                            <a:latin typeface="Cambria Math" panose="02040503050406030204" pitchFamily="18" charset="0"/>
                            <a:cs typeface="Times New Roman" pitchFamily="18" charset="0"/>
                          </a:rPr>
                          <m:t>𝒏</m:t>
                        </m:r>
                        <m:r>
                          <a:rPr lang="en-US" altLang="zh-CN" sz="1800" b="1" i="1">
                            <a:latin typeface="Cambria Math" panose="02040503050406030204" pitchFamily="18" charset="0"/>
                            <a:cs typeface="Times New Roman" pitchFamily="18" charset="0"/>
                          </a:rPr>
                          <m:t>−</m:t>
                        </m:r>
                        <m:r>
                          <a:rPr lang="en-US" altLang="zh-CN" sz="1800" b="1" i="1">
                            <a:latin typeface="Cambria Math" panose="02040503050406030204" pitchFamily="18" charset="0"/>
                            <a:cs typeface="Times New Roman" pitchFamily="18" charset="0"/>
                          </a:rPr>
                          <m:t>𝟏</m:t>
                        </m:r>
                      </m:sub>
                    </m:sSub>
                  </m:oMath>
                </a14:m>
                <a:r>
                  <a:rPr lang="zh-CN" altLang="en-US" sz="1800" b="1" dirty="0">
                    <a:latin typeface="Times New Roman" pitchFamily="18" charset="0"/>
                    <a:cs typeface="Times New Roman" pitchFamily="18" charset="0"/>
                  </a:rPr>
                  <a:t>，</a:t>
                </a:r>
                <a:r>
                  <a:rPr lang="en-US" altLang="zh-CN" sz="1800" b="1" dirty="0">
                    <a:cs typeface="Times New Roman" pitchFamily="18" charset="0"/>
                  </a:rPr>
                  <a:t> </a:t>
                </a:r>
                <a14:m>
                  <m:oMath xmlns:m="http://schemas.openxmlformats.org/officeDocument/2006/math">
                    <m:sSub>
                      <m:sSubPr>
                        <m:ctrlPr>
                          <a:rPr lang="en-US" altLang="zh-CN" sz="1800" b="1" i="1">
                            <a:latin typeface="Cambria Math" panose="02040503050406030204" pitchFamily="18" charset="0"/>
                            <a:cs typeface="Times New Roman" pitchFamily="18" charset="0"/>
                          </a:rPr>
                        </m:ctrlPr>
                      </m:sSubPr>
                      <m:e>
                        <m:r>
                          <a:rPr lang="en-US" altLang="zh-CN" sz="1800" b="1" i="1">
                            <a:latin typeface="Cambria Math" panose="02040503050406030204" pitchFamily="18" charset="0"/>
                            <a:cs typeface="Times New Roman" pitchFamily="18" charset="0"/>
                          </a:rPr>
                          <m:t>𝒉</m:t>
                        </m:r>
                      </m:e>
                      <m:sub>
                        <m:r>
                          <a:rPr lang="en-US" altLang="zh-CN" sz="1800" b="1" i="1">
                            <a:latin typeface="Cambria Math" panose="02040503050406030204" pitchFamily="18" charset="0"/>
                            <a:cs typeface="Times New Roman" pitchFamily="18" charset="0"/>
                          </a:rPr>
                          <m:t>𝒏</m:t>
                        </m:r>
                        <m:r>
                          <a:rPr lang="en-US" altLang="zh-CN" sz="1800" b="1" i="1">
                            <a:latin typeface="Cambria Math" panose="02040503050406030204" pitchFamily="18" charset="0"/>
                            <a:cs typeface="Times New Roman" pitchFamily="18" charset="0"/>
                          </a:rPr>
                          <m:t>−</m:t>
                        </m:r>
                        <m:r>
                          <a:rPr lang="en-US" altLang="zh-CN" sz="1800" b="1" i="1">
                            <a:latin typeface="Cambria Math" panose="02040503050406030204" pitchFamily="18" charset="0"/>
                            <a:cs typeface="Times New Roman" pitchFamily="18" charset="0"/>
                          </a:rPr>
                          <m:t>𝟐</m:t>
                        </m:r>
                      </m:sub>
                    </m:sSub>
                  </m:oMath>
                </a14:m>
                <a:r>
                  <a:rPr lang="zh-CN" altLang="en-US" sz="1800" b="1" dirty="0">
                    <a:latin typeface="Times New Roman" pitchFamily="18" charset="0"/>
                    <a:cs typeface="Times New Roman" pitchFamily="18" charset="0"/>
                  </a:rPr>
                  <a:t>，</a:t>
                </a:r>
                <a:r>
                  <a:rPr lang="en-US" altLang="zh-CN" sz="1800" b="1" dirty="0">
                    <a:latin typeface="Times New Roman" pitchFamily="18" charset="0"/>
                    <a:cs typeface="Times New Roman" pitchFamily="18" charset="0"/>
                  </a:rPr>
                  <a:t>…,</a:t>
                </a:r>
                <a:r>
                  <a:rPr lang="en-US" altLang="zh-CN" sz="1800" b="1" dirty="0">
                    <a:cs typeface="Times New Roman" pitchFamily="18" charset="0"/>
                  </a:rPr>
                  <a:t> </a:t>
                </a:r>
                <a14:m>
                  <m:oMath xmlns:m="http://schemas.openxmlformats.org/officeDocument/2006/math">
                    <m:sSub>
                      <m:sSubPr>
                        <m:ctrlPr>
                          <a:rPr lang="en-US" altLang="zh-CN" sz="1800" b="1" i="1">
                            <a:latin typeface="Cambria Math" panose="02040503050406030204" pitchFamily="18" charset="0"/>
                            <a:cs typeface="Times New Roman" pitchFamily="18" charset="0"/>
                          </a:rPr>
                        </m:ctrlPr>
                      </m:sSubPr>
                      <m:e>
                        <m:r>
                          <a:rPr lang="en-US" altLang="zh-CN" sz="1800" b="1" i="1">
                            <a:latin typeface="Cambria Math" panose="02040503050406030204" pitchFamily="18" charset="0"/>
                            <a:cs typeface="Times New Roman" pitchFamily="18" charset="0"/>
                          </a:rPr>
                          <m:t>𝒉</m:t>
                        </m:r>
                      </m:e>
                      <m:sub>
                        <m:r>
                          <a:rPr lang="en-US" altLang="zh-CN" sz="1800" b="1" i="1">
                            <a:latin typeface="Cambria Math" panose="02040503050406030204" pitchFamily="18" charset="0"/>
                            <a:cs typeface="Times New Roman" pitchFamily="18" charset="0"/>
                          </a:rPr>
                          <m:t>𝟎</m:t>
                        </m:r>
                      </m:sub>
                    </m:sSub>
                  </m:oMath>
                </a14:m>
                <a:r>
                  <a:rPr lang="zh-CN" altLang="en-US" sz="1800" b="1" dirty="0">
                    <a:latin typeface="Times New Roman" pitchFamily="18" charset="0"/>
                    <a:cs typeface="Times New Roman" pitchFamily="18" charset="0"/>
                  </a:rPr>
                  <a:t>是</a:t>
                </a:r>
                <a:r>
                  <a:rPr lang="en-US" altLang="zh-CN" sz="1800" b="1" dirty="0">
                    <a:latin typeface="Times New Roman" pitchFamily="18" charset="0"/>
                    <a:cs typeface="Times New Roman" pitchFamily="18" charset="0"/>
                  </a:rPr>
                  <a:t>H</a:t>
                </a:r>
                <a:r>
                  <a:rPr lang="zh-CN" altLang="en-US" sz="1800" b="1" dirty="0">
                    <a:latin typeface="Times New Roman" pitchFamily="18" charset="0"/>
                    <a:cs typeface="Times New Roman" pitchFamily="18" charset="0"/>
                  </a:rPr>
                  <a:t>的</a:t>
                </a:r>
                <a:r>
                  <a:rPr lang="en-US" altLang="zh-CN" sz="1800" b="1" dirty="0">
                    <a:latin typeface="Times New Roman" pitchFamily="18" charset="0"/>
                    <a:cs typeface="Times New Roman" pitchFamily="18" charset="0"/>
                  </a:rPr>
                  <a:t>n</a:t>
                </a:r>
                <a:r>
                  <a:rPr lang="zh-CN" altLang="en-US" sz="1800" b="1" dirty="0">
                    <a:latin typeface="Times New Roman" pitchFamily="18" charset="0"/>
                    <a:cs typeface="Times New Roman" pitchFamily="18" charset="0"/>
                  </a:rPr>
                  <a:t>个矢量。</a:t>
                </a:r>
                <a:endParaRPr lang="en-US" altLang="zh-CN" sz="1800" b="1" dirty="0">
                  <a:latin typeface="Times New Roman" pitchFamily="18" charset="0"/>
                  <a:cs typeface="Times New Roman" pitchFamily="18" charset="0"/>
                </a:endParaRPr>
              </a:p>
              <a:p>
                <a:pPr marL="355600" indent="-355600" defTabSz="762000"/>
                <a:r>
                  <a:rPr lang="zh-CN" altLang="en-US" sz="1800" b="1" dirty="0">
                    <a:latin typeface="Times New Roman" pitchFamily="18" charset="0"/>
                    <a:cs typeface="Times New Roman" pitchFamily="18" charset="0"/>
                  </a:rPr>
                  <a:t>必要性：</a:t>
                </a:r>
                <a:r>
                  <a:rPr lang="zh-CN" altLang="en-US" sz="1800" b="1" dirty="0">
                    <a:solidFill>
                      <a:schemeClr val="accent3"/>
                    </a:solidFill>
                    <a:latin typeface="Times New Roman" pitchFamily="18" charset="0"/>
                    <a:cs typeface="Times New Roman" pitchFamily="18" charset="0"/>
                  </a:rPr>
                  <a:t>最小距离为</a:t>
                </a:r>
                <a:r>
                  <a:rPr lang="en-US" altLang="zh-CN" sz="1800" b="1" dirty="0" err="1">
                    <a:solidFill>
                      <a:schemeClr val="accent3"/>
                    </a:solidFill>
                    <a:latin typeface="Times New Roman" pitchFamily="18" charset="0"/>
                    <a:cs typeface="Times New Roman" pitchFamily="18" charset="0"/>
                  </a:rPr>
                  <a:t>d</a:t>
                </a:r>
                <a:r>
                  <a:rPr lang="en-US" altLang="zh-CN" sz="1800" b="1" dirty="0" err="1">
                    <a:solidFill>
                      <a:schemeClr val="accent3"/>
                    </a:solidFill>
                    <a:latin typeface="Times New Roman" pitchFamily="18" charset="0"/>
                    <a:cs typeface="Times New Roman" pitchFamily="18" charset="0"/>
                    <a:sym typeface="Wingdings" panose="05000000000000000000" pitchFamily="2" charset="2"/>
                  </a:rPr>
                  <a:t>d</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个矢量线性相关</a:t>
                </a:r>
                <a:r>
                  <a:rPr lang="en-US" altLang="zh-CN" sz="1800" b="1" dirty="0">
                    <a:latin typeface="Times New Roman" pitchFamily="18" charset="0"/>
                    <a:cs typeface="Times New Roman" pitchFamily="18" charset="0"/>
                    <a:sym typeface="Wingdings" panose="05000000000000000000" pitchFamily="2" charset="2"/>
                  </a:rPr>
                  <a:t>+ </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d-1</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个列矢量线性相关</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最小距离不为</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d.</a:t>
                </a:r>
              </a:p>
              <a:p>
                <a:pPr marL="355600" indent="-355600" defTabSz="762000"/>
                <a:r>
                  <a:rPr lang="zh-CN" altLang="en-US" sz="1800" b="1" dirty="0">
                    <a:latin typeface="Times New Roman" pitchFamily="18" charset="0"/>
                    <a:cs typeface="Times New Roman" pitchFamily="18" charset="0"/>
                  </a:rPr>
                  <a:t>充分性：</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 d</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个矢量线性相关，</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 d-1</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个列矢量线性无关</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可构造一个只有</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d</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个分量非零的码字，其重量为</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d</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，是码</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C</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的有最小重量的码字，</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d(C) =d. </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若其中任何</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d-1</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个列线性无关，保证了不可能有重量小于</a:t>
                </a:r>
                <a:r>
                  <a:rPr lang="en-US" altLang="zh-CN" sz="1800" b="1" dirty="0">
                    <a:solidFill>
                      <a:schemeClr val="accent3"/>
                    </a:solidFill>
                    <a:latin typeface="Times New Roman" pitchFamily="18" charset="0"/>
                    <a:cs typeface="Times New Roman" pitchFamily="18" charset="0"/>
                    <a:sym typeface="Wingdings" panose="05000000000000000000" pitchFamily="2" charset="2"/>
                  </a:rPr>
                  <a:t>d</a:t>
                </a:r>
                <a:r>
                  <a:rPr lang="zh-CN" altLang="en-US" sz="1800" b="1" dirty="0">
                    <a:solidFill>
                      <a:schemeClr val="accent3"/>
                    </a:solidFill>
                    <a:latin typeface="Times New Roman" pitchFamily="18" charset="0"/>
                    <a:cs typeface="Times New Roman" pitchFamily="18" charset="0"/>
                    <a:sym typeface="Wingdings" panose="05000000000000000000" pitchFamily="2" charset="2"/>
                  </a:rPr>
                  <a:t>的码字存在。</a:t>
                </a:r>
                <a:endParaRPr lang="en-US" altLang="zh-CN" sz="1800" b="1" dirty="0">
                  <a:latin typeface="Times New Roman" pitchFamily="18" charset="0"/>
                  <a:cs typeface="Times New Roman" pitchFamily="18" charset="0"/>
                </a:endParaRPr>
              </a:p>
              <a:p>
                <a:pPr marL="355600" indent="-355600" defTabSz="762000"/>
                <a:endParaRPr lang="en-US" altLang="zh-CN" sz="1800" b="1" dirty="0">
                  <a:latin typeface="Times New Roman" pitchFamily="18" charset="0"/>
                  <a:cs typeface="Times New Roman" pitchFamily="18" charset="0"/>
                </a:endParaRPr>
              </a:p>
              <a:p>
                <a:pPr marL="355600" indent="-355600" defTabSz="762000"/>
                <a:endParaRPr lang="zh-CN" altLang="en-US" sz="1800" b="1" dirty="0">
                  <a:latin typeface="Times New Roman" pitchFamily="18" charset="0"/>
                  <a:cs typeface="Times New Roman"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a:blip r:embed="rId2"/>
                <a:stretch>
                  <a:fillRect l="-1111" t="-809" r="-296"/>
                </a:stretch>
              </a:blipFill>
            </p:spPr>
            <p:txBody>
              <a:bodyPr/>
              <a:lstStyle/>
              <a:p>
                <a:r>
                  <a:rPr lang="zh-CN" altLang="en-US">
                    <a:noFill/>
                  </a:rPr>
                  <a:t> </a:t>
                </a:r>
              </a:p>
            </p:txBody>
          </p:sp>
        </mc:Fallback>
      </mc:AlternateContent>
      <p:sp>
        <p:nvSpPr>
          <p:cNvPr id="3" name="标题 2"/>
          <p:cNvSpPr>
            <a:spLocks noGrp="1"/>
          </p:cNvSpPr>
          <p:nvPr>
            <p:ph type="title"/>
          </p:nvPr>
        </p:nvSpPr>
        <p:spPr/>
        <p:txBody>
          <a:bodyPr>
            <a:normAutofit fontScale="90000"/>
          </a:bodyPr>
          <a:lstStyle/>
          <a:p>
            <a:r>
              <a:rPr lang="en-US" altLang="zh-CN" sz="4400" dirty="0"/>
              <a:t>7.3.5 </a:t>
            </a:r>
            <a:r>
              <a:rPr lang="zh-CN" altLang="en-US" sz="4400" dirty="0"/>
              <a:t>线性分组码的最小距离、检错和纠错能力</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08C382E-8F8B-F4A7-64CB-95FE5888B2C7}"/>
              </a:ext>
            </a:extLst>
          </p:cNvPr>
          <p:cNvSpPr>
            <a:spLocks noGrp="1"/>
          </p:cNvSpPr>
          <p:nvPr>
            <p:ph idx="1"/>
          </p:nvPr>
        </p:nvSpPr>
        <p:spPr>
          <a:xfrm>
            <a:off x="457200" y="620688"/>
            <a:ext cx="8229600" cy="5386603"/>
          </a:xfrm>
        </p:spPr>
        <p:txBody>
          <a:bodyPr/>
          <a:lstStyle/>
          <a:p>
            <a:r>
              <a:rPr lang="zh-CN" altLang="en-US" sz="2400" b="1" dirty="0">
                <a:solidFill>
                  <a:srgbClr val="0000CC"/>
                </a:solidFill>
                <a:latin typeface="Times New Roman" pitchFamily="18" charset="0"/>
                <a:cs typeface="Times New Roman" pitchFamily="18" charset="0"/>
                <a:sym typeface="Wingdings" pitchFamily="2" charset="2"/>
              </a:rPr>
              <a:t>定理</a:t>
            </a:r>
            <a:r>
              <a:rPr lang="en-US" altLang="zh-CN" sz="2400" b="1" dirty="0">
                <a:solidFill>
                  <a:srgbClr val="0000CC"/>
                </a:solidFill>
                <a:latin typeface="Times New Roman" pitchFamily="18" charset="0"/>
                <a:cs typeface="Times New Roman" pitchFamily="18" charset="0"/>
                <a:sym typeface="Wingdings" pitchFamily="2" charset="2"/>
              </a:rPr>
              <a:t>8.5</a:t>
            </a:r>
            <a:r>
              <a:rPr lang="zh-CN" altLang="en-US" sz="2400" b="1" dirty="0">
                <a:solidFill>
                  <a:srgbClr val="0000CC"/>
                </a:solidFill>
                <a:latin typeface="Times New Roman" pitchFamily="18" charset="0"/>
                <a:cs typeface="Times New Roman" pitchFamily="18" charset="0"/>
                <a:sym typeface="Wingdings" pitchFamily="2" charset="2"/>
              </a:rPr>
              <a:t>：</a:t>
            </a:r>
            <a:r>
              <a:rPr lang="zh-CN" altLang="en-US" sz="2400" b="1" dirty="0">
                <a:latin typeface="Times New Roman" pitchFamily="18" charset="0"/>
                <a:cs typeface="Times New Roman" pitchFamily="18" charset="0"/>
                <a:sym typeface="Wingdings" pitchFamily="2" charset="2"/>
              </a:rPr>
              <a:t>设 </a:t>
            </a:r>
            <a:r>
              <a:rPr lang="en-US" altLang="zh-CN" sz="2400" b="1" i="1" dirty="0">
                <a:latin typeface="Times New Roman" pitchFamily="18" charset="0"/>
                <a:cs typeface="Times New Roman" pitchFamily="18" charset="0"/>
                <a:sym typeface="Wingdings" pitchFamily="2" charset="2"/>
              </a:rPr>
              <a:t>H </a:t>
            </a:r>
            <a:r>
              <a:rPr lang="zh-CN" altLang="en-US" sz="2400" b="1" dirty="0">
                <a:latin typeface="Times New Roman" pitchFamily="18" charset="0"/>
                <a:cs typeface="Times New Roman" pitchFamily="18" charset="0"/>
                <a:sym typeface="Wingdings" pitchFamily="2" charset="2"/>
              </a:rPr>
              <a:t>为 </a:t>
            </a:r>
            <a:r>
              <a:rPr lang="en-US" altLang="zh-CN" sz="2400" b="1" dirty="0">
                <a:latin typeface="Times New Roman" pitchFamily="18" charset="0"/>
                <a:cs typeface="Times New Roman" pitchFamily="18" charset="0"/>
                <a:sym typeface="Wingdings" pitchFamily="2" charset="2"/>
              </a:rPr>
              <a:t>(</a:t>
            </a:r>
            <a:r>
              <a:rPr lang="en-US" altLang="zh-CN" sz="2400" b="1" i="1" dirty="0" err="1">
                <a:latin typeface="Times New Roman" pitchFamily="18" charset="0"/>
                <a:cs typeface="Times New Roman" pitchFamily="18" charset="0"/>
                <a:sym typeface="Wingdings" pitchFamily="2" charset="2"/>
              </a:rPr>
              <a:t>n</a:t>
            </a:r>
            <a:r>
              <a:rPr lang="en-US" altLang="zh-CN" sz="2400" b="1" dirty="0" err="1">
                <a:latin typeface="Times New Roman" pitchFamily="18" charset="0"/>
                <a:cs typeface="Times New Roman" pitchFamily="18" charset="0"/>
                <a:sym typeface="Wingdings" pitchFamily="2" charset="2"/>
              </a:rPr>
              <a:t>,</a:t>
            </a:r>
            <a:r>
              <a:rPr lang="en-US" altLang="zh-CN" sz="2400" b="1" i="1" dirty="0" err="1">
                <a:latin typeface="Times New Roman" pitchFamily="18" charset="0"/>
                <a:cs typeface="Times New Roman" pitchFamily="18" charset="0"/>
                <a:sym typeface="Wingdings" pitchFamily="2" charset="2"/>
              </a:rPr>
              <a:t>k</a:t>
            </a:r>
            <a:r>
              <a:rPr lang="en-US" altLang="zh-CN" sz="2400" b="1" dirty="0">
                <a:latin typeface="Times New Roman" pitchFamily="18" charset="0"/>
                <a:cs typeface="Times New Roman" pitchFamily="18" charset="0"/>
                <a:sym typeface="Wingdings" pitchFamily="2" charset="2"/>
              </a:rPr>
              <a:t>) </a:t>
            </a:r>
            <a:r>
              <a:rPr lang="zh-CN" altLang="en-US" sz="2400" b="1" dirty="0">
                <a:latin typeface="Times New Roman" pitchFamily="18" charset="0"/>
                <a:cs typeface="Times New Roman" pitchFamily="18" charset="0"/>
                <a:sym typeface="Wingdings" pitchFamily="2" charset="2"/>
              </a:rPr>
              <a:t>线性码的一致监督矩阵，则码的最小距离为</a:t>
            </a:r>
            <a:r>
              <a:rPr lang="en-US" altLang="zh-CN" sz="2400" b="1" dirty="0">
                <a:latin typeface="Times New Roman" pitchFamily="18" charset="0"/>
                <a:cs typeface="Times New Roman" pitchFamily="18" charset="0"/>
                <a:sym typeface="Wingdings" pitchFamily="2" charset="2"/>
              </a:rPr>
              <a:t>d</a:t>
            </a:r>
            <a:r>
              <a:rPr lang="zh-CN" altLang="en-US" sz="2400" b="1" dirty="0">
                <a:latin typeface="Times New Roman" pitchFamily="18" charset="0"/>
                <a:cs typeface="Times New Roman" pitchFamily="18" charset="0"/>
                <a:sym typeface="Wingdings" pitchFamily="2" charset="2"/>
              </a:rPr>
              <a:t>的充要条件是</a:t>
            </a:r>
            <a:r>
              <a:rPr lang="en-US" altLang="zh-CN" sz="2400" b="1" i="1" dirty="0">
                <a:latin typeface="Times New Roman" pitchFamily="18" charset="0"/>
                <a:cs typeface="Times New Roman" pitchFamily="18" charset="0"/>
                <a:sym typeface="Wingdings" pitchFamily="2" charset="2"/>
              </a:rPr>
              <a:t>H</a:t>
            </a:r>
            <a:r>
              <a:rPr lang="zh-CN" altLang="en-US" sz="2400" b="1" dirty="0">
                <a:latin typeface="Times New Roman" pitchFamily="18" charset="0"/>
                <a:cs typeface="Times New Roman" pitchFamily="18" charset="0"/>
                <a:sym typeface="Wingdings" pitchFamily="2" charset="2"/>
              </a:rPr>
              <a:t>中任意 </a:t>
            </a:r>
            <a:r>
              <a:rPr lang="en-US" altLang="zh-CN" sz="2400" b="1" dirty="0">
                <a:latin typeface="Times New Roman" pitchFamily="18" charset="0"/>
                <a:cs typeface="Times New Roman" pitchFamily="18" charset="0"/>
                <a:sym typeface="Wingdings" pitchFamily="2" charset="2"/>
              </a:rPr>
              <a:t>d-1</a:t>
            </a:r>
            <a:r>
              <a:rPr lang="zh-CN" altLang="en-US" sz="2400" b="1" dirty="0">
                <a:latin typeface="Times New Roman" pitchFamily="18" charset="0"/>
                <a:cs typeface="Times New Roman" pitchFamily="18" charset="0"/>
                <a:sym typeface="Wingdings" pitchFamily="2" charset="2"/>
              </a:rPr>
              <a:t>个列矢量线性无关，且有</a:t>
            </a:r>
            <a:r>
              <a:rPr lang="en-US" altLang="zh-CN" sz="2400" b="1" dirty="0">
                <a:latin typeface="Times New Roman" pitchFamily="18" charset="0"/>
                <a:cs typeface="Times New Roman" pitchFamily="18" charset="0"/>
                <a:sym typeface="Wingdings" pitchFamily="2" charset="2"/>
              </a:rPr>
              <a:t>d</a:t>
            </a:r>
            <a:r>
              <a:rPr lang="zh-CN" altLang="en-US" sz="2400" b="1" dirty="0">
                <a:latin typeface="Times New Roman" pitchFamily="18" charset="0"/>
                <a:cs typeface="Times New Roman" pitchFamily="18" charset="0"/>
                <a:sym typeface="Wingdings" pitchFamily="2" charset="2"/>
              </a:rPr>
              <a:t>个列矢量线性相关。</a:t>
            </a:r>
            <a:endParaRPr lang="en-US" altLang="zh-CN" sz="2400" b="1" dirty="0">
              <a:latin typeface="Times New Roman" pitchFamily="18" charset="0"/>
              <a:cs typeface="Times New Roman" pitchFamily="18" charset="0"/>
              <a:sym typeface="Wingdings" pitchFamily="2" charset="2"/>
            </a:endParaRPr>
          </a:p>
          <a:p>
            <a:endParaRPr lang="zh-CN" altLang="en-US" dirty="0"/>
          </a:p>
        </p:txBody>
      </p:sp>
      <p:pic>
        <p:nvPicPr>
          <p:cNvPr id="5" name="图片 4">
            <a:extLst>
              <a:ext uri="{FF2B5EF4-FFF2-40B4-BE49-F238E27FC236}">
                <a16:creationId xmlns:a16="http://schemas.microsoft.com/office/drawing/2014/main" id="{06DF0AB7-5C0B-5F1B-E4E9-61E0505A9241}"/>
              </a:ext>
            </a:extLst>
          </p:cNvPr>
          <p:cNvPicPr>
            <a:picLocks noChangeAspect="1"/>
          </p:cNvPicPr>
          <p:nvPr/>
        </p:nvPicPr>
        <p:blipFill>
          <a:blip r:embed="rId2"/>
          <a:stretch>
            <a:fillRect/>
          </a:stretch>
        </p:blipFill>
        <p:spPr>
          <a:xfrm>
            <a:off x="323528" y="1966081"/>
            <a:ext cx="8624302" cy="4127215"/>
          </a:xfrm>
          <a:prstGeom prst="rect">
            <a:avLst/>
          </a:prstGeom>
        </p:spPr>
      </p:pic>
    </p:spTree>
    <p:extLst>
      <p:ext uri="{BB962C8B-B14F-4D97-AF65-F5344CB8AC3E}">
        <p14:creationId xmlns:p14="http://schemas.microsoft.com/office/powerpoint/2010/main" val="2267712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7.3.6 </a:t>
            </a:r>
            <a:r>
              <a:rPr lang="zh-CN" altLang="en-US" dirty="0"/>
              <a:t>线性分组码的译码</a:t>
            </a:r>
          </a:p>
        </p:txBody>
      </p:sp>
      <p:sp>
        <p:nvSpPr>
          <p:cNvPr id="4" name="AutoShape 3">
            <a:hlinkClick r:id="" action="ppaction://hlinkshowjump?jump=nextslide"/>
          </p:cNvPr>
          <p:cNvSpPr>
            <a:spLocks noChangeArrowheads="1"/>
          </p:cNvSpPr>
          <p:nvPr/>
        </p:nvSpPr>
        <p:spPr bwMode="auto">
          <a:xfrm>
            <a:off x="1182688" y="1772890"/>
            <a:ext cx="6713537" cy="1584325"/>
          </a:xfrm>
          <a:prstGeom prst="irregularSeal2">
            <a:avLst/>
          </a:prstGeom>
          <a:solidFill>
            <a:srgbClr val="FFE7E7"/>
          </a:solidFill>
          <a:ln w="12700">
            <a:noFill/>
            <a:miter lim="800000"/>
            <a:headEnd/>
            <a:tailEnd/>
          </a:ln>
        </p:spPr>
        <p:txBody>
          <a:bodyPr wrap="none" anchor="ctr"/>
          <a:lstStyle/>
          <a:p>
            <a:pPr algn="ctr" eaLnBrk="0" hangingPunct="0">
              <a:lnSpc>
                <a:spcPct val="90000"/>
              </a:lnSpc>
            </a:pPr>
            <a:r>
              <a:rPr lang="en-US" altLang="zh-CN" sz="2800" b="1" dirty="0">
                <a:latin typeface="Times New Roman" pitchFamily="18" charset="0"/>
              </a:rPr>
              <a:t>7.3.6.1  </a:t>
            </a:r>
            <a:r>
              <a:rPr lang="zh-CN" altLang="en-US" sz="2800" b="1" dirty="0">
                <a:latin typeface="Times New Roman" pitchFamily="18" charset="0"/>
              </a:rPr>
              <a:t>伴随式和错误检测</a:t>
            </a:r>
          </a:p>
        </p:txBody>
      </p:sp>
      <p:sp>
        <p:nvSpPr>
          <p:cNvPr id="5" name="AutoShape 4">
            <a:hlinkClick r:id="rId2" action="ppaction://hlinksldjump"/>
          </p:cNvPr>
          <p:cNvSpPr>
            <a:spLocks noChangeArrowheads="1"/>
          </p:cNvSpPr>
          <p:nvPr/>
        </p:nvSpPr>
        <p:spPr bwMode="auto">
          <a:xfrm>
            <a:off x="755576" y="3500786"/>
            <a:ext cx="5716588" cy="1584325"/>
          </a:xfrm>
          <a:prstGeom prst="irregularSeal1">
            <a:avLst/>
          </a:prstGeom>
          <a:solidFill>
            <a:srgbClr val="DDFFDD"/>
          </a:solidFill>
          <a:ln w="12700">
            <a:noFill/>
            <a:miter lim="800000"/>
            <a:headEnd/>
            <a:tailEnd/>
          </a:ln>
        </p:spPr>
        <p:txBody>
          <a:bodyPr wrap="none" anchor="ctr"/>
          <a:lstStyle/>
          <a:p>
            <a:pPr algn="ctr" eaLnBrk="0" hangingPunct="0">
              <a:lnSpc>
                <a:spcPct val="90000"/>
              </a:lnSpc>
            </a:pPr>
            <a:r>
              <a:rPr lang="en-US" altLang="zh-CN" sz="2800" b="1" dirty="0">
                <a:latin typeface="Times New Roman" pitchFamily="18" charset="0"/>
              </a:rPr>
              <a:t>7.3.6.2  </a:t>
            </a:r>
            <a:r>
              <a:rPr lang="zh-CN" altLang="en-US" sz="2800" b="1" dirty="0">
                <a:latin typeface="Times New Roman" pitchFamily="18" charset="0"/>
              </a:rPr>
              <a:t>纠错译码</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4400" dirty="0">
                <a:latin typeface="Times New Roman" pitchFamily="18" charset="0"/>
              </a:rPr>
              <a:t>7.3.6.1 </a:t>
            </a:r>
            <a:r>
              <a:rPr lang="zh-CN" altLang="en-US" sz="4400" dirty="0">
                <a:latin typeface="Times New Roman" pitchFamily="18" charset="0"/>
              </a:rPr>
              <a:t>伴随式和错误检测</a:t>
            </a:r>
            <a:endParaRPr lang="zh-CN" altLang="en-US" dirty="0"/>
          </a:p>
        </p:txBody>
      </p:sp>
      <p:sp>
        <p:nvSpPr>
          <p:cNvPr id="4" name="Rectangle 3"/>
          <p:cNvSpPr>
            <a:spLocks noGrp="1" noChangeArrowheads="1"/>
          </p:cNvSpPr>
          <p:nvPr>
            <p:ph idx="1"/>
          </p:nvPr>
        </p:nvSpPr>
        <p:spPr/>
        <p:txBody>
          <a:bodyPr/>
          <a:lstStyle/>
          <a:p>
            <a:pPr marL="355600" indent="-355600" defTabSz="762000" eaLnBrk="1" hangingPunct="1">
              <a:buFont typeface="Wingdings" pitchFamily="2" charset="2"/>
              <a:buNone/>
            </a:pPr>
            <a:r>
              <a:rPr lang="en-US" altLang="zh-CN" dirty="0"/>
              <a:t>(1) </a:t>
            </a:r>
            <a:r>
              <a:rPr lang="zh-CN" altLang="en-US" dirty="0">
                <a:hlinkClick r:id="" action="ppaction://hlinkshowjump?jump=nextslide"/>
              </a:rPr>
              <a:t>如何译码？</a:t>
            </a:r>
            <a:endParaRPr lang="zh-CN" altLang="en-US" dirty="0"/>
          </a:p>
          <a:p>
            <a:pPr marL="355600" indent="-355600" defTabSz="762000" eaLnBrk="1" hangingPunct="1">
              <a:buFont typeface="Wingdings" pitchFamily="2" charset="2"/>
              <a:buNone/>
            </a:pPr>
            <a:r>
              <a:rPr lang="en-US" altLang="zh-CN" dirty="0"/>
              <a:t>(2) </a:t>
            </a:r>
            <a:r>
              <a:rPr lang="zh-CN" altLang="en-US" dirty="0">
                <a:hlinkClick r:id="" action="ppaction://hlinkshowjump?jump=nextslide"/>
              </a:rPr>
              <a:t>伴随式</a:t>
            </a:r>
            <a:endParaRPr lang="zh-CN" altLang="en-US" dirty="0"/>
          </a:p>
          <a:p>
            <a:pPr marL="355600" indent="-355600" defTabSz="762000" eaLnBrk="1" hangingPunct="1">
              <a:buFont typeface="Wingdings" pitchFamily="2" charset="2"/>
              <a:buNone/>
            </a:pPr>
            <a:r>
              <a:rPr lang="en-US" altLang="zh-CN" dirty="0"/>
              <a:t>(3) </a:t>
            </a:r>
            <a:r>
              <a:rPr lang="zh-CN" altLang="en-US" dirty="0">
                <a:hlinkClick r:id="rId2" action="ppaction://hlinksldjump"/>
              </a:rPr>
              <a:t>伴随式的计算</a:t>
            </a:r>
            <a:endParaRPr lang="zh-CN" altLang="en-US" dirty="0"/>
          </a:p>
          <a:p>
            <a:pPr marL="355600" indent="-355600" defTabSz="762000" eaLnBrk="1" hangingPunct="1">
              <a:buFont typeface="Wingdings" pitchFamily="2" charset="2"/>
              <a:buNone/>
            </a:pPr>
            <a:r>
              <a:rPr lang="en-US" altLang="zh-CN" dirty="0"/>
              <a:t>(4) </a:t>
            </a:r>
            <a:r>
              <a:rPr lang="zh-CN" altLang="en-US" dirty="0">
                <a:hlinkClick r:id="rId3" action="ppaction://hlinksldjump"/>
              </a:rPr>
              <a:t>伴随式的特性</a:t>
            </a:r>
            <a:endParaRPr lang="zh-CN" altLang="en-US" dirty="0"/>
          </a:p>
          <a:p>
            <a:pPr marL="355600" indent="-355600" defTabSz="762000" eaLnBrk="1" hangingPunct="1">
              <a:buFont typeface="Wingdings" pitchFamily="2" charset="2"/>
              <a:buNone/>
            </a:pPr>
            <a:r>
              <a:rPr lang="en-US" altLang="zh-CN" dirty="0"/>
              <a:t>(5) </a:t>
            </a:r>
            <a:r>
              <a:rPr lang="zh-CN" altLang="en-US" dirty="0">
                <a:hlinkClick r:id="rId4" action="ppaction://hlinksldjump"/>
              </a:rPr>
              <a:t>举例</a:t>
            </a:r>
            <a:endParaRPr lang="zh-CN" altLang="en-US" dirty="0"/>
          </a:p>
          <a:p>
            <a:pPr marL="355600" indent="-355600" defTabSz="762000" eaLnBrk="1" hangingPunct="1">
              <a:buFont typeface="Wingdings" pitchFamily="2" charset="2"/>
              <a:buNone/>
            </a:pPr>
            <a:r>
              <a:rPr lang="en-US" altLang="zh-CN" dirty="0"/>
              <a:t>(6) </a:t>
            </a:r>
            <a:r>
              <a:rPr lang="zh-CN" altLang="en-US" dirty="0">
                <a:hlinkClick r:id="rId5" action="ppaction://hlinksldjump"/>
              </a:rPr>
              <a:t>伴随式计算电路</a:t>
            </a:r>
            <a:endParaRPr lang="zh-CN" alt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sz="4400" dirty="0"/>
              <a:t>7.3.2</a:t>
            </a:r>
            <a:r>
              <a:rPr lang="zh-CN" altLang="en-US" sz="4400" dirty="0"/>
              <a:t>一致监督方程和一致监督矩阵</a:t>
            </a:r>
            <a:endParaRPr lang="zh-CN" altLang="en-US" dirty="0"/>
          </a:p>
        </p:txBody>
      </p:sp>
      <p:sp>
        <p:nvSpPr>
          <p:cNvPr id="4" name="Text Box 3" descr="大棋盘">
            <a:hlinkClick r:id="" action="ppaction://hlinkshowjump?jump=nextslide"/>
          </p:cNvPr>
          <p:cNvSpPr txBox="1">
            <a:spLocks noChangeArrowheads="1"/>
          </p:cNvSpPr>
          <p:nvPr/>
        </p:nvSpPr>
        <p:spPr bwMode="auto">
          <a:xfrm>
            <a:off x="1763688" y="1672580"/>
            <a:ext cx="2989262" cy="604837"/>
          </a:xfrm>
          <a:prstGeom prst="rect">
            <a:avLst/>
          </a:prstGeom>
          <a:pattFill prst="pct50">
            <a:fgClr>
              <a:schemeClr val="bg2">
                <a:lumMod val="75000"/>
              </a:schemeClr>
            </a:fgClr>
            <a:bgClr>
              <a:schemeClr val="bg1"/>
            </a:bgClr>
          </a:pattFill>
          <a:ln w="12700">
            <a:noFill/>
            <a:miter lim="800000"/>
            <a:headEnd/>
            <a:tailEnd/>
          </a:ln>
        </p:spPr>
        <p:txBody>
          <a:bodyPr>
            <a:spAutoFit/>
          </a:bodyPr>
          <a:lstStyle/>
          <a:p>
            <a:pPr eaLnBrk="0" hangingPunct="0">
              <a:lnSpc>
                <a:spcPct val="120000"/>
              </a:lnSpc>
              <a:spcBef>
                <a:spcPct val="40000"/>
              </a:spcBef>
              <a:buClr>
                <a:schemeClr val="bg2"/>
              </a:buClr>
              <a:buSzPct val="85000"/>
              <a:buFont typeface="Wingdings" pitchFamily="2" charset="2"/>
              <a:buNone/>
            </a:pPr>
            <a:r>
              <a:rPr lang="en-US" altLang="zh-CN" sz="2800" b="1" dirty="0">
                <a:latin typeface="Times New Roman" pitchFamily="18" charset="0"/>
              </a:rPr>
              <a:t>(1) </a:t>
            </a:r>
            <a:r>
              <a:rPr lang="zh-CN" altLang="en-US" sz="2800" b="1" dirty="0">
                <a:latin typeface="Times New Roman" pitchFamily="18" charset="0"/>
              </a:rPr>
              <a:t>一致监督方程</a:t>
            </a:r>
          </a:p>
        </p:txBody>
      </p:sp>
      <p:sp>
        <p:nvSpPr>
          <p:cNvPr id="5" name="Text Box 4" descr="苏格兰方格呢">
            <a:hlinkClick r:id="rId2" action="ppaction://hlinksldjump"/>
          </p:cNvPr>
          <p:cNvSpPr txBox="1">
            <a:spLocks noChangeArrowheads="1"/>
          </p:cNvSpPr>
          <p:nvPr/>
        </p:nvSpPr>
        <p:spPr bwMode="auto">
          <a:xfrm>
            <a:off x="2493938" y="2607617"/>
            <a:ext cx="2660650" cy="561975"/>
          </a:xfrm>
          <a:prstGeom prst="rect">
            <a:avLst/>
          </a:prstGeom>
          <a:pattFill prst="pct50">
            <a:fgClr>
              <a:schemeClr val="bg2">
                <a:lumMod val="75000"/>
              </a:schemeClr>
            </a:fgClr>
            <a:bgClr>
              <a:schemeClr val="bg1"/>
            </a:bgClr>
          </a:pattFill>
          <a:ln w="12700">
            <a:noFill/>
            <a:miter lim="800000"/>
            <a:headEnd/>
            <a:tailEnd/>
          </a:ln>
        </p:spPr>
        <p:txBody>
          <a:bodyPr>
            <a:spAutoFit/>
          </a:bodyPr>
          <a:lstStyle/>
          <a:p>
            <a:pPr eaLnBrk="0" hangingPunct="0">
              <a:lnSpc>
                <a:spcPct val="110000"/>
              </a:lnSpc>
              <a:spcBef>
                <a:spcPct val="40000"/>
              </a:spcBef>
              <a:buClr>
                <a:schemeClr val="bg2"/>
              </a:buClr>
              <a:buSzPct val="85000"/>
              <a:buFont typeface="Wingdings" pitchFamily="2" charset="2"/>
              <a:buNone/>
            </a:pPr>
            <a:r>
              <a:rPr lang="en-US" altLang="zh-CN" sz="2800" b="1">
                <a:latin typeface="Times New Roman" pitchFamily="18" charset="0"/>
              </a:rPr>
              <a:t>(2) </a:t>
            </a:r>
            <a:r>
              <a:rPr lang="zh-CN" altLang="en-US" sz="2800" b="1">
                <a:latin typeface="Times New Roman" pitchFamily="18" charset="0"/>
              </a:rPr>
              <a:t>举  例</a:t>
            </a:r>
          </a:p>
        </p:txBody>
      </p:sp>
      <p:sp>
        <p:nvSpPr>
          <p:cNvPr id="6" name="Text Box 5" descr="球体">
            <a:hlinkClick r:id="rId3" action="ppaction://hlinksldjump"/>
          </p:cNvPr>
          <p:cNvSpPr txBox="1">
            <a:spLocks noChangeArrowheads="1"/>
          </p:cNvSpPr>
          <p:nvPr/>
        </p:nvSpPr>
        <p:spPr bwMode="auto">
          <a:xfrm>
            <a:off x="3157513" y="3615680"/>
            <a:ext cx="2963862" cy="604837"/>
          </a:xfrm>
          <a:prstGeom prst="rect">
            <a:avLst/>
          </a:prstGeom>
          <a:pattFill prst="pct50">
            <a:fgClr>
              <a:schemeClr val="bg2">
                <a:lumMod val="75000"/>
              </a:schemeClr>
            </a:fgClr>
            <a:bgClr>
              <a:schemeClr val="bg1"/>
            </a:bgClr>
          </a:pattFill>
          <a:ln w="12700">
            <a:noFill/>
            <a:miter lim="800000"/>
            <a:headEnd/>
            <a:tailEnd/>
          </a:ln>
        </p:spPr>
        <p:txBody>
          <a:bodyPr>
            <a:spAutoFit/>
          </a:bodyPr>
          <a:lstStyle/>
          <a:p>
            <a:pPr eaLnBrk="0" hangingPunct="0">
              <a:lnSpc>
                <a:spcPct val="120000"/>
              </a:lnSpc>
              <a:spcBef>
                <a:spcPct val="40000"/>
              </a:spcBef>
              <a:buClr>
                <a:schemeClr val="bg2"/>
              </a:buClr>
              <a:buSzPct val="85000"/>
              <a:buFont typeface="Wingdings" pitchFamily="2" charset="2"/>
              <a:buNone/>
            </a:pPr>
            <a:r>
              <a:rPr lang="en-US" altLang="zh-CN" sz="2800" b="1">
                <a:latin typeface="Times New Roman" pitchFamily="18" charset="0"/>
              </a:rPr>
              <a:t>(3) </a:t>
            </a:r>
            <a:r>
              <a:rPr lang="zh-CN" altLang="en-US" sz="2800" b="1">
                <a:latin typeface="Times New Roman" pitchFamily="18" charset="0"/>
              </a:rPr>
              <a:t>一致监督矩阵</a:t>
            </a:r>
          </a:p>
        </p:txBody>
      </p:sp>
      <p:sp>
        <p:nvSpPr>
          <p:cNvPr id="7" name="Text Box 6" descr="大棋盘">
            <a:hlinkClick r:id="rId4" action="ppaction://hlinksldjump"/>
          </p:cNvPr>
          <p:cNvSpPr txBox="1">
            <a:spLocks noChangeArrowheads="1"/>
          </p:cNvSpPr>
          <p:nvPr/>
        </p:nvSpPr>
        <p:spPr bwMode="auto">
          <a:xfrm>
            <a:off x="3817342" y="4624362"/>
            <a:ext cx="3798888" cy="604838"/>
          </a:xfrm>
          <a:prstGeom prst="rect">
            <a:avLst/>
          </a:prstGeom>
          <a:pattFill prst="pct50">
            <a:fgClr>
              <a:schemeClr val="bg2">
                <a:lumMod val="75000"/>
              </a:schemeClr>
            </a:fgClr>
            <a:bgClr>
              <a:schemeClr val="bg1"/>
            </a:bgClr>
          </a:pattFill>
          <a:ln w="12700">
            <a:noFill/>
            <a:miter lim="800000"/>
            <a:headEnd/>
            <a:tailEnd/>
          </a:ln>
        </p:spPr>
        <p:txBody>
          <a:bodyPr>
            <a:spAutoFit/>
          </a:bodyPr>
          <a:lstStyle/>
          <a:p>
            <a:pPr eaLnBrk="0" hangingPunct="0">
              <a:lnSpc>
                <a:spcPct val="120000"/>
              </a:lnSpc>
              <a:spcBef>
                <a:spcPct val="40000"/>
              </a:spcBef>
              <a:buClr>
                <a:schemeClr val="bg2"/>
              </a:buClr>
              <a:buSzPct val="85000"/>
              <a:buFont typeface="Wingdings" pitchFamily="2" charset="2"/>
              <a:buNone/>
            </a:pPr>
            <a:r>
              <a:rPr lang="en-US" altLang="zh-CN" sz="2800" b="1" dirty="0">
                <a:latin typeface="Times New Roman" pitchFamily="18" charset="0"/>
              </a:rPr>
              <a:t>(4) </a:t>
            </a:r>
            <a:r>
              <a:rPr lang="zh-CN" altLang="en-US" sz="2800" b="1" dirty="0">
                <a:latin typeface="Times New Roman" pitchFamily="18" charset="0"/>
              </a:rPr>
              <a:t>一致监督矩阵特性</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000" dirty="0">
                <a:latin typeface="Times New Roman" pitchFamily="18" charset="0"/>
              </a:rPr>
              <a:t>7.3.6.1 </a:t>
            </a:r>
            <a:r>
              <a:rPr lang="zh-CN" altLang="en-US" sz="4000" dirty="0">
                <a:latin typeface="Times New Roman" pitchFamily="18" charset="0"/>
              </a:rPr>
              <a:t>伴随式和错误检测</a:t>
            </a:r>
            <a:endParaRPr lang="zh-CN" altLang="en-US" dirty="0"/>
          </a:p>
        </p:txBody>
      </p:sp>
      <p:sp>
        <p:nvSpPr>
          <p:cNvPr id="4" name="Rectangle 3"/>
          <p:cNvSpPr txBox="1">
            <a:spLocks noChangeArrowheads="1"/>
          </p:cNvSpPr>
          <p:nvPr/>
        </p:nvSpPr>
        <p:spPr>
          <a:xfrm>
            <a:off x="467544" y="1601787"/>
            <a:ext cx="8294687" cy="3771429"/>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如何译码？</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     用监督矩阵编码，也</a:t>
            </a:r>
            <a:r>
              <a:rPr kumimoji="0" lang="zh-CN" altLang="en-US" sz="2400" b="0" i="0" u="none" strike="noStrike" kern="1200" cap="none" spc="0" normalizeH="0" baseline="0" noProof="0" dirty="0">
                <a:ln>
                  <a:noFill/>
                </a:ln>
                <a:solidFill>
                  <a:srgbClr val="FF0000"/>
                </a:solidFill>
                <a:effectLst/>
                <a:uLnTx/>
                <a:uFillTx/>
                <a:latin typeface="+mn-lt"/>
                <a:ea typeface="+mn-ea"/>
                <a:cs typeface="+mn-cs"/>
              </a:rPr>
              <a:t>用监督矩阵译码：</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接收到一个字 </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R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后，校验 </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R </a:t>
            </a:r>
            <a:r>
              <a:rPr kumimoji="0" lang="en-US" altLang="zh-CN" sz="24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400" b="0" i="0" u="none" strike="noStrike" kern="1200" cap="none" spc="0" normalizeH="0" baseline="0" noProof="0" dirty="0">
                <a:ln>
                  <a:noFill/>
                </a:ln>
                <a:solidFill>
                  <a:schemeClr val="tx1"/>
                </a:solidFill>
                <a:effectLst/>
                <a:uLnTx/>
                <a:uFillTx/>
                <a:latin typeface="Arial Black" pitchFamily="34" charset="0"/>
                <a:ea typeface="+mn-ea"/>
                <a:cs typeface="+mn-cs"/>
              </a:rPr>
              <a:t>0</a:t>
            </a:r>
            <a:r>
              <a:rPr kumimoji="0" lang="en-US" altLang="zh-CN" sz="2400" b="0" i="1" u="none" strike="noStrike" kern="1200" cap="none" spc="0" normalizeH="0" baseline="30000" noProof="0" dirty="0">
                <a:ln>
                  <a:noFill/>
                </a:ln>
                <a:solidFill>
                  <a:schemeClr val="tx1"/>
                </a:solidFill>
                <a:effectLst/>
                <a:uLnTx/>
                <a:uFillTx/>
                <a:latin typeface="+mn-lt"/>
                <a:ea typeface="+mn-ea"/>
                <a:cs typeface="+mn-cs"/>
              </a:rPr>
              <a:t>T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是否成立：</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若关系成立，则认为 </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R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是一个码字；</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否则判为码字在传输中发生了错误；</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rPr>
              <a:t>R </a:t>
            </a:r>
            <a:r>
              <a:rPr kumimoji="0" lang="en-US" altLang="zh-CN" sz="2400" b="0" i="1" u="none" strike="noStrike" kern="1200" cap="none" spc="0" normalizeH="0" baseline="30000" noProof="0" dirty="0">
                <a:ln>
                  <a:noFill/>
                </a:ln>
                <a:solidFill>
                  <a:schemeClr val="tx1"/>
                </a:solidFill>
                <a:effectLst/>
                <a:uLnTx/>
                <a:uFillTx/>
                <a:latin typeface="+mn-lt"/>
                <a:ea typeface="+mn-ea"/>
                <a:cs typeface="+mn-cs"/>
              </a:rPr>
              <a:t>T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的值是否为 </a:t>
            </a:r>
            <a:r>
              <a:rPr kumimoji="0" lang="en-US" altLang="zh-CN" sz="2400" b="0" i="0" u="none" strike="noStrike" kern="1200" cap="none" spc="0" normalizeH="0" baseline="0" noProof="0" dirty="0">
                <a:ln>
                  <a:noFill/>
                </a:ln>
                <a:solidFill>
                  <a:schemeClr val="tx1"/>
                </a:solidFill>
                <a:effectLst/>
                <a:uLnTx/>
                <a:uFillTx/>
                <a:latin typeface="Arial Black" pitchFamily="34" charset="0"/>
                <a:ea typeface="+mn-ea"/>
                <a:cs typeface="+mn-cs"/>
              </a:rPr>
              <a:t>0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是校验码字出错与否的依据。</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zh-CN" altLang="en-US" sz="8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600" b="0" i="0" u="none" strike="noStrike" kern="1200" cap="none" spc="0" normalizeH="0" baseline="0" noProof="0" dirty="0">
                <a:ln>
                  <a:noFill/>
                </a:ln>
                <a:solidFill>
                  <a:schemeClr val="tx1"/>
                </a:solidFill>
                <a:effectLst/>
                <a:uLnTx/>
                <a:uFillTx/>
                <a:latin typeface="+mn-lt"/>
                <a:ea typeface="+mn-ea"/>
                <a:cs typeface="+mn-cs"/>
              </a:rPr>
              <a:t>(2) </a:t>
            </a:r>
            <a:r>
              <a:rPr kumimoji="0" lang="zh-CN" altLang="en-US" sz="2600" b="0" i="0" u="none" strike="noStrike" kern="1200" cap="none" spc="0" normalizeH="0" baseline="0" noProof="0" dirty="0">
                <a:ln>
                  <a:noFill/>
                </a:ln>
                <a:solidFill>
                  <a:srgbClr val="0000CC"/>
                </a:solidFill>
                <a:effectLst/>
                <a:uLnTx/>
                <a:uFillTx/>
                <a:latin typeface="+mn-lt"/>
                <a:ea typeface="+mn-ea"/>
                <a:cs typeface="+mn-cs"/>
              </a:rPr>
              <a:t>伴随式</a:t>
            </a:r>
            <a:r>
              <a:rPr kumimoji="0" lang="en-US" altLang="zh-CN" sz="26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600" b="0" i="0" u="none" strike="noStrike" kern="1200" cap="none" spc="0" normalizeH="0" baseline="0" noProof="0" dirty="0">
                <a:ln>
                  <a:noFill/>
                </a:ln>
                <a:solidFill>
                  <a:srgbClr val="0000CC"/>
                </a:solidFill>
                <a:effectLst/>
                <a:uLnTx/>
                <a:uFillTx/>
                <a:latin typeface="+mn-lt"/>
                <a:ea typeface="+mn-ea"/>
                <a:cs typeface="+mn-cs"/>
              </a:rPr>
              <a:t>监督子</a:t>
            </a:r>
            <a:r>
              <a:rPr kumimoji="0" lang="en-US" altLang="zh-CN" sz="26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600" b="0" i="0" u="none" strike="noStrike" kern="1200" cap="none" spc="0" normalizeH="0" baseline="0" noProof="0" dirty="0">
                <a:ln>
                  <a:noFill/>
                </a:ln>
                <a:solidFill>
                  <a:srgbClr val="0000CC"/>
                </a:solidFill>
                <a:effectLst/>
                <a:uLnTx/>
                <a:uFillTx/>
                <a:latin typeface="+mn-lt"/>
                <a:ea typeface="+mn-ea"/>
                <a:cs typeface="+mn-cs"/>
              </a:rPr>
              <a:t>校验子：</a:t>
            </a:r>
            <a:r>
              <a:rPr kumimoji="0" lang="en-US" altLang="zh-CN" sz="2600" b="0" i="1" u="none" strike="noStrike" kern="1200" cap="none" spc="0" normalizeH="0" baseline="0" noProof="0" dirty="0">
                <a:ln>
                  <a:noFill/>
                </a:ln>
                <a:solidFill>
                  <a:schemeClr val="tx1"/>
                </a:solidFill>
                <a:effectLst/>
                <a:uLnTx/>
                <a:uFillTx/>
                <a:latin typeface="Arial Black" pitchFamily="34" charset="0"/>
                <a:ea typeface="+mn-ea"/>
                <a:cs typeface="+mn-cs"/>
              </a:rPr>
              <a:t>S</a:t>
            </a:r>
            <a:r>
              <a:rPr kumimoji="0" lang="en-US" altLang="zh-CN" sz="26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600" b="0" i="1" u="none" strike="noStrike" kern="1200" cap="none" spc="0" normalizeH="0" baseline="0" noProof="0" dirty="0">
                <a:ln>
                  <a:noFill/>
                </a:ln>
                <a:solidFill>
                  <a:schemeClr val="tx1"/>
                </a:solidFill>
                <a:effectLst/>
                <a:uLnTx/>
                <a:uFillTx/>
                <a:latin typeface="Arial Black" pitchFamily="34" charset="0"/>
                <a:ea typeface="+mn-ea"/>
                <a:cs typeface="+mn-cs"/>
              </a:rPr>
              <a:t>R</a:t>
            </a:r>
            <a:r>
              <a:rPr kumimoji="0" lang="en-US" altLang="zh-CN" sz="26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600" b="0" i="1" u="none" strike="noStrike" kern="1200" cap="none" spc="0" normalizeH="0" baseline="0" noProof="0" dirty="0">
                <a:ln>
                  <a:noFill/>
                </a:ln>
                <a:solidFill>
                  <a:schemeClr val="tx1"/>
                </a:solidFill>
                <a:effectLst/>
                <a:uLnTx/>
                <a:uFillTx/>
                <a:latin typeface="Arial Black" pitchFamily="34" charset="0"/>
                <a:ea typeface="+mn-ea"/>
                <a:cs typeface="+mn-cs"/>
              </a:rPr>
              <a:t>H </a:t>
            </a:r>
            <a:r>
              <a:rPr kumimoji="0" lang="en-US" altLang="zh-CN" sz="2600" b="0" i="1" u="none" strike="noStrike" kern="1200" cap="none" spc="0" normalizeH="0" baseline="30000" noProof="0" dirty="0">
                <a:ln>
                  <a:noFill/>
                </a:ln>
                <a:solidFill>
                  <a:schemeClr val="tx1"/>
                </a:solidFill>
                <a:effectLst/>
                <a:uLnTx/>
                <a:uFillTx/>
                <a:latin typeface="+mn-lt"/>
                <a:ea typeface="+mn-ea"/>
                <a:cs typeface="+mn-cs"/>
              </a:rPr>
              <a:t>T  </a:t>
            </a:r>
            <a:r>
              <a:rPr kumimoji="0" lang="zh-CN" altLang="en-US" sz="2600" b="0" i="0" u="none" strike="noStrike" kern="1200" cap="none" spc="0" normalizeH="0" baseline="0" noProof="0" dirty="0">
                <a:ln>
                  <a:noFill/>
                </a:ln>
                <a:solidFill>
                  <a:schemeClr val="tx1"/>
                </a:solidFill>
                <a:effectLst/>
                <a:uLnTx/>
                <a:uFillTx/>
                <a:latin typeface="+mn-lt"/>
                <a:ea typeface="+mn-ea"/>
                <a:cs typeface="+mn-cs"/>
              </a:rPr>
              <a:t>或 </a:t>
            </a:r>
            <a:r>
              <a:rPr kumimoji="0" lang="en-US" altLang="zh-CN" sz="2600" b="0" i="1" u="none" strike="noStrike" kern="1200" cap="none" spc="0" normalizeH="0" baseline="0" noProof="0" dirty="0">
                <a:ln>
                  <a:noFill/>
                </a:ln>
                <a:solidFill>
                  <a:schemeClr val="tx1"/>
                </a:solidFill>
                <a:effectLst/>
                <a:uLnTx/>
                <a:uFillTx/>
                <a:latin typeface="Arial Black" pitchFamily="34" charset="0"/>
                <a:ea typeface="+mn-ea"/>
                <a:cs typeface="+mn-cs"/>
              </a:rPr>
              <a:t>S </a:t>
            </a:r>
            <a:r>
              <a:rPr kumimoji="0" lang="en-US" altLang="zh-CN" sz="26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6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6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6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600" b="0" i="1" u="none" strike="noStrike" kern="1200" cap="none" spc="0" normalizeH="0" baseline="0" noProof="0" dirty="0">
                <a:ln>
                  <a:noFill/>
                </a:ln>
                <a:solidFill>
                  <a:schemeClr val="tx1"/>
                </a:solidFill>
                <a:effectLst/>
                <a:uLnTx/>
                <a:uFillTx/>
                <a:latin typeface="Arial Black" pitchFamily="34" charset="0"/>
                <a:ea typeface="+mn-ea"/>
                <a:cs typeface="+mn-cs"/>
              </a:rPr>
              <a:t>R </a:t>
            </a:r>
            <a:r>
              <a:rPr kumimoji="0" lang="en-US" altLang="zh-CN" sz="2600" b="0" i="1" u="none" strike="noStrike" kern="1200" cap="none" spc="0" normalizeH="0" baseline="30000" noProof="0" dirty="0">
                <a:ln>
                  <a:noFill/>
                </a:ln>
                <a:solidFill>
                  <a:schemeClr val="tx1"/>
                </a:solidFill>
                <a:effectLst/>
                <a:uLnTx/>
                <a:uFillTx/>
                <a:latin typeface="+mn-lt"/>
                <a:ea typeface="+mn-ea"/>
                <a:cs typeface="+mn-cs"/>
              </a:rPr>
              <a:t>T</a:t>
            </a:r>
            <a:endParaRPr kumimoji="0" lang="en-US" altLang="zh-CN" sz="26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7.3.6.1 </a:t>
            </a:r>
            <a:r>
              <a:rPr lang="zh-CN" altLang="en-US" sz="4400" dirty="0">
                <a:latin typeface="Times New Roman" pitchFamily="18" charset="0"/>
              </a:rPr>
              <a:t>伴随式和错误检测</a:t>
            </a:r>
            <a:endParaRPr lang="zh-CN" altLang="en-US" dirty="0"/>
          </a:p>
        </p:txBody>
      </p:sp>
      <p:sp>
        <p:nvSpPr>
          <p:cNvPr id="5" name="Rectangle 3"/>
          <p:cNvSpPr txBox="1">
            <a:spLocks noChangeArrowheads="1"/>
          </p:cNvSpPr>
          <p:nvPr/>
        </p:nvSpPr>
        <p:spPr>
          <a:xfrm>
            <a:off x="611560" y="1413147"/>
            <a:ext cx="7910512" cy="5256213"/>
          </a:xfrm>
          <a:prstGeom prst="rect">
            <a:avLst/>
          </a:prstGeom>
        </p:spPr>
        <p:txBody>
          <a:bodyPr vert="horz">
            <a:normAutofit/>
          </a:bodyPr>
          <a:lstStyle/>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伴随式的计算</a:t>
            </a:r>
          </a:p>
          <a:p>
            <a:pPr marL="365760" marR="0" lvl="0" indent="-256032"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 </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发送码字：</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C</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c</a:t>
            </a:r>
            <a:r>
              <a:rPr kumimoji="0" lang="en-US" altLang="zh-CN" sz="2000" b="0" i="1" u="none" strike="noStrike" kern="1200" cap="none" spc="0" normalizeH="0" baseline="-25000" noProof="0" dirty="0" err="1">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1</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c</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2</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c</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0</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 </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信道错误图样：</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E</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e</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1</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e</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2</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e</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0</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e</a:t>
            </a:r>
            <a:r>
              <a:rPr kumimoji="0" lang="en-US" altLang="zh-CN" sz="2000" b="1" i="1"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i</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=0</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，表示第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i</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位无错；</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e</a:t>
            </a:r>
            <a:r>
              <a:rPr kumimoji="0" lang="en-US" altLang="zh-CN" sz="2000" b="1" i="1"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i</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=1</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，表示第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i</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位有错。</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i</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n</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1,</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n</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2,…,0</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 </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接收字：</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R</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r</a:t>
            </a:r>
            <a:r>
              <a:rPr kumimoji="0" lang="en-US" altLang="zh-CN" sz="2000" b="0" i="1" u="none" strike="noStrike" kern="1200" cap="none" spc="0" normalizeH="0" baseline="-25000" noProof="0" dirty="0" err="1">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1</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r</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2</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r</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0</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C</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E</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c</a:t>
            </a:r>
            <a:r>
              <a:rPr kumimoji="0" lang="en-US" altLang="zh-CN" sz="2000" b="0" i="1" u="none" strike="noStrike" kern="1200" cap="none" spc="0" normalizeH="0" baseline="-25000" noProof="0" dirty="0" err="1">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1</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e</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1</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c</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2</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e</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2500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2</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c</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0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e</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0</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求接收字的伴随式（接收字用监督矩阵进行检验）</a:t>
            </a:r>
          </a:p>
          <a:p>
            <a:pPr marL="365760" marR="0" lvl="0" indent="-256032" algn="ctr"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000" b="0" i="1" u="none" strike="noStrike" kern="1200" cap="none" spc="0" normalizeH="0" baseline="0" noProof="0" dirty="0">
                <a:ln>
                  <a:noFill/>
                </a:ln>
                <a:solidFill>
                  <a:schemeClr val="tx1"/>
                </a:solidFill>
                <a:effectLst/>
                <a:uLnTx/>
                <a:uFillTx/>
                <a:latin typeface="Arial Black" pitchFamily="34" charset="0"/>
                <a:ea typeface="+mn-ea"/>
                <a:cs typeface="+mn-cs"/>
              </a:rPr>
              <a:t>   </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S </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R </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C</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E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C </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E </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(7.6.1)</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 H</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C </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T</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0" u="none" strike="noStrike" kern="1200" cap="none" spc="0" normalizeH="0" baseline="0" noProof="0" dirty="0">
                <a:ln>
                  <a:noFill/>
                </a:ln>
                <a:solidFill>
                  <a:schemeClr val="tx1"/>
                </a:solidFill>
                <a:effectLst/>
                <a:uLnTx/>
                <a:uFillTx/>
                <a:latin typeface="Arial Black" pitchFamily="34" charset="0"/>
                <a:ea typeface="+mn-ea"/>
                <a:cs typeface="+mn-cs"/>
              </a:rPr>
              <a:t>0</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，所以  </a:t>
            </a:r>
            <a:r>
              <a:rPr kumimoji="0" lang="en-US" altLang="zh-CN" sz="2000" b="0" i="1" u="none" strike="noStrike" kern="1200" cap="none" spc="0" normalizeH="0" baseline="0" noProof="0" dirty="0">
                <a:ln>
                  <a:noFill/>
                </a:ln>
                <a:solidFill>
                  <a:srgbClr val="FF0000"/>
                </a:solidFill>
                <a:effectLst/>
                <a:uLnTx/>
                <a:uFillTx/>
                <a:latin typeface="Arial Black" pitchFamily="34" charset="0"/>
                <a:ea typeface="+mn-ea"/>
                <a:cs typeface="+mn-cs"/>
              </a:rPr>
              <a:t>S </a:t>
            </a:r>
            <a:r>
              <a:rPr kumimoji="0" lang="en-US" altLang="zh-CN" sz="2000" b="0" i="1" u="none" strike="noStrike" kern="1200" cap="none" spc="0" normalizeH="0" baseline="30000" noProof="0" dirty="0">
                <a:ln>
                  <a:noFill/>
                </a:ln>
                <a:solidFill>
                  <a:srgbClr val="FF0000"/>
                </a:solidFill>
                <a:effectLst/>
                <a:uLnTx/>
                <a:uFillTx/>
                <a:latin typeface="+mn-lt"/>
                <a:ea typeface="+mn-ea"/>
                <a:cs typeface="+mn-cs"/>
              </a:rPr>
              <a:t>T</a:t>
            </a:r>
            <a:r>
              <a:rPr kumimoji="0" lang="en-US" altLang="zh-CN" sz="20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000" b="0" i="1" u="none" strike="noStrike" kern="1200" cap="none" spc="0" normalizeH="0" baseline="0" noProof="0" dirty="0">
                <a:ln>
                  <a:noFill/>
                </a:ln>
                <a:solidFill>
                  <a:srgbClr val="FF0000"/>
                </a:solidFill>
                <a:effectLst/>
                <a:uLnTx/>
                <a:uFillTx/>
                <a:latin typeface="Arial Black" pitchFamily="34" charset="0"/>
                <a:ea typeface="+mn-ea"/>
                <a:cs typeface="+mn-cs"/>
              </a:rPr>
              <a:t>H</a:t>
            </a:r>
            <a:r>
              <a:rPr kumimoji="0" lang="en-US" altLang="zh-CN" sz="2000" b="0" i="0" u="none" strike="noStrike" kern="1200" cap="none" spc="0" normalizeH="0" baseline="0" noProof="0" dirty="0">
                <a:ln>
                  <a:noFill/>
                </a:ln>
                <a:solidFill>
                  <a:srgbClr val="FF0000"/>
                </a:solidFill>
                <a:effectLst/>
                <a:uLnTx/>
                <a:uFillTx/>
                <a:latin typeface="+mn-lt"/>
                <a:ea typeface="+mn-ea"/>
                <a:cs typeface="+mn-cs"/>
                <a:sym typeface="Wingdings" pitchFamily="2" charset="2"/>
              </a:rPr>
              <a:t></a:t>
            </a:r>
            <a:r>
              <a:rPr kumimoji="0" lang="en-US" altLang="zh-CN" sz="2000" b="0" i="1" u="none" strike="noStrike" kern="1200" cap="none" spc="0" normalizeH="0" baseline="0" noProof="0" dirty="0">
                <a:ln>
                  <a:noFill/>
                </a:ln>
                <a:solidFill>
                  <a:srgbClr val="FF0000"/>
                </a:solidFill>
                <a:effectLst/>
                <a:uLnTx/>
                <a:uFillTx/>
                <a:latin typeface="Arial Black" pitchFamily="34" charset="0"/>
                <a:ea typeface="+mn-ea"/>
                <a:cs typeface="+mn-cs"/>
              </a:rPr>
              <a:t>E </a:t>
            </a:r>
            <a:r>
              <a:rPr kumimoji="0" lang="en-US" altLang="zh-CN" sz="2000" b="0" i="1" u="none" strike="noStrike" kern="1200" cap="none" spc="0" normalizeH="0" baseline="30000" noProof="0" dirty="0">
                <a:ln>
                  <a:noFill/>
                </a:ln>
                <a:solidFill>
                  <a:srgbClr val="FF0000"/>
                </a:solidFill>
                <a:effectLst/>
                <a:uLnTx/>
                <a:uFillTx/>
                <a:latin typeface="+mn-lt"/>
                <a:ea typeface="+mn-ea"/>
                <a:cs typeface="+mn-cs"/>
              </a:rPr>
              <a:t>T</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设 </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1</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2</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Arial Black" pitchFamily="34" charset="0"/>
                <a:ea typeface="+mn-ea"/>
                <a:cs typeface="+mn-cs"/>
              </a:rPr>
              <a:t>h</a:t>
            </a:r>
            <a:r>
              <a:rPr kumimoji="0" lang="en-US" altLang="zh-CN" sz="2000" b="0" i="1" u="none" strike="noStrike" kern="1200" cap="none" spc="0" normalizeH="0" baseline="-25000" noProof="0" dirty="0" err="1">
                <a:ln>
                  <a:noFill/>
                </a:ln>
                <a:solidFill>
                  <a:schemeClr val="tx1"/>
                </a:solidFill>
                <a:effectLst/>
                <a:uLnTx/>
                <a:uFillTx/>
                <a:latin typeface="+mn-lt"/>
                <a:ea typeface="+mn-ea"/>
                <a:cs typeface="+mn-cs"/>
              </a:rPr>
              <a:t>n</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h</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i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表示 </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H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的列）。代入式</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(7.6.1)</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得：</a:t>
            </a:r>
          </a:p>
          <a:p>
            <a:pPr marL="365760" marR="0" lvl="0" indent="-256032" algn="ctr"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0" i="1" u="none" strike="noStrike" kern="1200" cap="none" spc="0" normalizeH="0" baseline="0" noProof="0" dirty="0">
                <a:ln>
                  <a:noFill/>
                </a:ln>
                <a:solidFill>
                  <a:srgbClr val="FF0000"/>
                </a:solidFill>
                <a:effectLst/>
                <a:uLnTx/>
                <a:uFillTx/>
                <a:latin typeface="Arial Black" pitchFamily="34" charset="0"/>
                <a:ea typeface="+mn-ea"/>
                <a:cs typeface="+mn-cs"/>
              </a:rPr>
              <a:t>S </a:t>
            </a:r>
            <a:r>
              <a:rPr kumimoji="0" lang="en-US" altLang="zh-CN" sz="2000" b="0" i="1" u="none" strike="noStrike" kern="1200" cap="none" spc="0" normalizeH="0" baseline="30000" noProof="0" dirty="0">
                <a:ln>
                  <a:noFill/>
                </a:ln>
                <a:solidFill>
                  <a:srgbClr val="FF0000"/>
                </a:solidFill>
                <a:effectLst/>
                <a:uLnTx/>
                <a:uFillTx/>
                <a:latin typeface="+mn-lt"/>
                <a:ea typeface="+mn-ea"/>
                <a:cs typeface="+mn-cs"/>
              </a:rPr>
              <a:t>T</a:t>
            </a:r>
            <a:r>
              <a:rPr kumimoji="0" lang="en-US" altLang="zh-CN" sz="20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000" b="0" i="1" u="none" strike="noStrike" kern="1200" cap="none" spc="0" normalizeH="0" baseline="0" noProof="0" dirty="0">
                <a:ln>
                  <a:noFill/>
                </a:ln>
                <a:solidFill>
                  <a:srgbClr val="FF0000"/>
                </a:solidFill>
                <a:effectLst/>
                <a:uLnTx/>
                <a:uFillTx/>
                <a:latin typeface="Arial Black" pitchFamily="34" charset="0"/>
                <a:ea typeface="+mn-ea"/>
                <a:cs typeface="+mn-cs"/>
              </a:rPr>
              <a:t>h</a:t>
            </a:r>
            <a:r>
              <a:rPr kumimoji="0" lang="en-US" altLang="zh-CN" sz="2000" b="0" i="0" u="none" strike="noStrike" kern="1200" cap="none" spc="0" normalizeH="0" baseline="-25000" noProof="0" dirty="0">
                <a:ln>
                  <a:noFill/>
                </a:ln>
                <a:solidFill>
                  <a:srgbClr val="FF0000"/>
                </a:solidFill>
                <a:effectLst/>
                <a:uLnTx/>
                <a:uFillTx/>
                <a:latin typeface="+mn-lt"/>
                <a:ea typeface="+mn-ea"/>
                <a:cs typeface="+mn-cs"/>
              </a:rPr>
              <a:t>1 </a:t>
            </a:r>
            <a:r>
              <a:rPr kumimoji="0" lang="en-US" altLang="zh-CN" sz="2000" b="0" i="1" u="none" strike="noStrike" kern="1200" cap="none" spc="0" normalizeH="0" baseline="0" noProof="0" dirty="0">
                <a:ln>
                  <a:noFill/>
                </a:ln>
                <a:solidFill>
                  <a:srgbClr val="FF0000"/>
                </a:solidFill>
                <a:effectLst/>
                <a:uLnTx/>
                <a:uFillTx/>
                <a:latin typeface="+mn-lt"/>
                <a:ea typeface="+mn-ea"/>
                <a:cs typeface="+mn-cs"/>
              </a:rPr>
              <a:t>e</a:t>
            </a:r>
            <a:r>
              <a:rPr kumimoji="0" lang="en-US" altLang="zh-CN" sz="2000" b="0" i="1" u="none" strike="noStrike" kern="1200" cap="none" spc="0" normalizeH="0" baseline="-25000" noProof="0" dirty="0">
                <a:ln>
                  <a:noFill/>
                </a:ln>
                <a:solidFill>
                  <a:srgbClr val="FF0000"/>
                </a:solidFill>
                <a:effectLst/>
                <a:uLnTx/>
                <a:uFillTx/>
                <a:latin typeface="+mn-lt"/>
                <a:ea typeface="+mn-ea"/>
                <a:cs typeface="+mn-cs"/>
              </a:rPr>
              <a:t>n</a:t>
            </a:r>
            <a:r>
              <a:rPr kumimoji="0" lang="zh-CN" altLang="en-US" sz="2000" b="0" i="0" u="none" strike="noStrike" kern="1200" cap="none" spc="0" normalizeH="0" baseline="-25000" noProof="0" dirty="0">
                <a:ln>
                  <a:noFill/>
                </a:ln>
                <a:solidFill>
                  <a:srgbClr val="FF0000"/>
                </a:solidFill>
                <a:effectLst/>
                <a:uLnTx/>
                <a:uFillTx/>
                <a:latin typeface="+mn-lt"/>
                <a:ea typeface="+mn-ea"/>
                <a:cs typeface="+mn-cs"/>
              </a:rPr>
              <a:t>－</a:t>
            </a:r>
            <a:r>
              <a:rPr kumimoji="0" lang="en-US" altLang="zh-CN" sz="2000" b="0" i="0" u="none" strike="noStrike" kern="1200" cap="none" spc="0" normalizeH="0" baseline="-25000" noProof="0" dirty="0">
                <a:ln>
                  <a:noFill/>
                </a:ln>
                <a:solidFill>
                  <a:srgbClr val="FF0000"/>
                </a:solidFill>
                <a:effectLst/>
                <a:uLnTx/>
                <a:uFillTx/>
                <a:latin typeface="+mn-lt"/>
                <a:ea typeface="+mn-ea"/>
                <a:cs typeface="+mn-cs"/>
              </a:rPr>
              <a:t>1</a:t>
            </a:r>
            <a:r>
              <a:rPr kumimoji="0" lang="en-US" altLang="zh-CN" sz="2000" b="0" i="0" u="none" strike="noStrike" kern="1200" cap="none" spc="0" normalizeH="0" baseline="0" noProof="0" dirty="0">
                <a:ln>
                  <a:noFill/>
                </a:ln>
                <a:solidFill>
                  <a:srgbClr val="FF0000"/>
                </a:solidFill>
                <a:effectLst/>
                <a:uLnTx/>
                <a:uFillTx/>
                <a:latin typeface="+mn-lt"/>
                <a:ea typeface="+mn-ea"/>
                <a:cs typeface="+mn-cs"/>
              </a:rPr>
              <a:t>+ </a:t>
            </a:r>
            <a:r>
              <a:rPr kumimoji="0" lang="en-US" altLang="zh-CN" sz="2000" b="0" i="1" u="none" strike="noStrike" kern="1200" cap="none" spc="0" normalizeH="0" baseline="0" noProof="0" dirty="0">
                <a:ln>
                  <a:noFill/>
                </a:ln>
                <a:solidFill>
                  <a:srgbClr val="FF0000"/>
                </a:solidFill>
                <a:effectLst/>
                <a:uLnTx/>
                <a:uFillTx/>
                <a:latin typeface="Arial Black" pitchFamily="34" charset="0"/>
                <a:ea typeface="+mn-ea"/>
                <a:cs typeface="+mn-cs"/>
              </a:rPr>
              <a:t>h</a:t>
            </a:r>
            <a:r>
              <a:rPr kumimoji="0" lang="en-US" altLang="zh-CN" sz="2000" b="0" i="0" u="none" strike="noStrike" kern="1200" cap="none" spc="0" normalizeH="0" baseline="-25000" noProof="0" dirty="0">
                <a:ln>
                  <a:noFill/>
                </a:ln>
                <a:solidFill>
                  <a:srgbClr val="FF0000"/>
                </a:solidFill>
                <a:effectLst/>
                <a:uLnTx/>
                <a:uFillTx/>
                <a:latin typeface="+mn-lt"/>
                <a:ea typeface="+mn-ea"/>
                <a:cs typeface="+mn-cs"/>
              </a:rPr>
              <a:t>2 </a:t>
            </a:r>
            <a:r>
              <a:rPr kumimoji="0" lang="en-US" altLang="zh-CN" sz="2000" b="0" i="1" u="none" strike="noStrike" kern="1200" cap="none" spc="0" normalizeH="0" baseline="0" noProof="0" dirty="0">
                <a:ln>
                  <a:noFill/>
                </a:ln>
                <a:solidFill>
                  <a:srgbClr val="FF0000"/>
                </a:solidFill>
                <a:effectLst/>
                <a:uLnTx/>
                <a:uFillTx/>
                <a:latin typeface="+mn-lt"/>
                <a:ea typeface="+mn-ea"/>
                <a:cs typeface="+mn-cs"/>
              </a:rPr>
              <a:t>e</a:t>
            </a:r>
            <a:r>
              <a:rPr kumimoji="0" lang="en-US" altLang="zh-CN" sz="2000" b="0" i="1" u="none" strike="noStrike" kern="1200" cap="none" spc="0" normalizeH="0" baseline="-25000" noProof="0" dirty="0">
                <a:ln>
                  <a:noFill/>
                </a:ln>
                <a:solidFill>
                  <a:srgbClr val="FF0000"/>
                </a:solidFill>
                <a:effectLst/>
                <a:uLnTx/>
                <a:uFillTx/>
                <a:latin typeface="+mn-lt"/>
                <a:ea typeface="+mn-ea"/>
                <a:cs typeface="+mn-cs"/>
              </a:rPr>
              <a:t>n</a:t>
            </a:r>
            <a:r>
              <a:rPr kumimoji="0" lang="zh-CN" altLang="en-US" sz="2000" b="0" i="0" u="none" strike="noStrike" kern="1200" cap="none" spc="0" normalizeH="0" baseline="-25000" noProof="0" dirty="0">
                <a:ln>
                  <a:noFill/>
                </a:ln>
                <a:solidFill>
                  <a:srgbClr val="FF0000"/>
                </a:solidFill>
                <a:effectLst/>
                <a:uLnTx/>
                <a:uFillTx/>
                <a:latin typeface="+mn-lt"/>
                <a:ea typeface="+mn-ea"/>
                <a:cs typeface="+mn-cs"/>
              </a:rPr>
              <a:t>－</a:t>
            </a:r>
            <a:r>
              <a:rPr kumimoji="0" lang="en-US" altLang="zh-CN" sz="2000" b="0" i="0" u="none" strike="noStrike" kern="1200" cap="none" spc="0" normalizeH="0" baseline="-25000" noProof="0" dirty="0">
                <a:ln>
                  <a:noFill/>
                </a:ln>
                <a:solidFill>
                  <a:srgbClr val="FF0000"/>
                </a:solidFill>
                <a:effectLst/>
                <a:uLnTx/>
                <a:uFillTx/>
                <a:latin typeface="+mn-lt"/>
                <a:ea typeface="+mn-ea"/>
                <a:cs typeface="+mn-cs"/>
              </a:rPr>
              <a:t>2</a:t>
            </a:r>
            <a:r>
              <a:rPr kumimoji="0" lang="en-US" altLang="zh-CN" sz="2000" b="0" i="0" u="none" strike="noStrike" kern="1200" cap="none" spc="0" normalizeH="0" baseline="0" noProof="0" dirty="0">
                <a:ln>
                  <a:noFill/>
                </a:ln>
                <a:solidFill>
                  <a:srgbClr val="FF0000"/>
                </a:solidFill>
                <a:effectLst/>
                <a:uLnTx/>
                <a:uFillTx/>
                <a:latin typeface="+mn-lt"/>
                <a:ea typeface="+mn-ea"/>
                <a:cs typeface="+mn-cs"/>
              </a:rPr>
              <a:t>+ …+ </a:t>
            </a:r>
            <a:r>
              <a:rPr kumimoji="0" lang="en-US" altLang="zh-CN" sz="2000" b="0" i="1" u="none" strike="noStrike" kern="1200" cap="none" spc="0" normalizeH="0" baseline="0" noProof="0" dirty="0" err="1">
                <a:ln>
                  <a:noFill/>
                </a:ln>
                <a:solidFill>
                  <a:srgbClr val="FF0000"/>
                </a:solidFill>
                <a:effectLst/>
                <a:uLnTx/>
                <a:uFillTx/>
                <a:latin typeface="Arial Black" pitchFamily="34" charset="0"/>
                <a:ea typeface="+mn-ea"/>
                <a:cs typeface="+mn-cs"/>
              </a:rPr>
              <a:t>h</a:t>
            </a:r>
            <a:r>
              <a:rPr kumimoji="0" lang="en-US" altLang="zh-CN" sz="2000" b="0" i="1" u="none" strike="noStrike" kern="1200" cap="none" spc="0" normalizeH="0" baseline="-25000" noProof="0" dirty="0" err="1">
                <a:ln>
                  <a:noFill/>
                </a:ln>
                <a:solidFill>
                  <a:srgbClr val="FF0000"/>
                </a:solidFill>
                <a:effectLst/>
                <a:uLnTx/>
                <a:uFillTx/>
                <a:latin typeface="+mn-lt"/>
                <a:ea typeface="+mn-ea"/>
                <a:cs typeface="+mn-cs"/>
              </a:rPr>
              <a:t>n</a:t>
            </a:r>
            <a:r>
              <a:rPr kumimoji="0" lang="en-US" altLang="zh-CN" sz="2000" b="0" i="0" u="none" strike="noStrike" kern="1200" cap="none" spc="0" normalizeH="0" baseline="-25000" noProof="0" dirty="0">
                <a:ln>
                  <a:noFill/>
                </a:ln>
                <a:solidFill>
                  <a:srgbClr val="FF0000"/>
                </a:solidFill>
                <a:effectLst/>
                <a:uLnTx/>
                <a:uFillTx/>
                <a:latin typeface="+mn-lt"/>
                <a:ea typeface="+mn-ea"/>
                <a:cs typeface="+mn-cs"/>
              </a:rPr>
              <a:t> </a:t>
            </a:r>
            <a:r>
              <a:rPr kumimoji="0" lang="en-US" altLang="zh-CN" sz="2000" b="0" i="1" u="none" strike="noStrike" kern="1200" cap="none" spc="0" normalizeH="0" baseline="0" noProof="0" dirty="0">
                <a:ln>
                  <a:noFill/>
                </a:ln>
                <a:solidFill>
                  <a:srgbClr val="FF0000"/>
                </a:solidFill>
                <a:effectLst/>
                <a:uLnTx/>
                <a:uFillTx/>
                <a:latin typeface="+mn-lt"/>
                <a:ea typeface="+mn-ea"/>
                <a:cs typeface="+mn-cs"/>
              </a:rPr>
              <a:t>e</a:t>
            </a:r>
            <a:r>
              <a:rPr kumimoji="0" lang="en-US" altLang="zh-CN" sz="2000" b="0" i="0" u="none" strike="noStrike" kern="1200" cap="none" spc="0" normalizeH="0" baseline="-25000" noProof="0" dirty="0">
                <a:ln>
                  <a:noFill/>
                </a:ln>
                <a:solidFill>
                  <a:srgbClr val="FF0000"/>
                </a:solidFill>
                <a:effectLst/>
                <a:uLnTx/>
                <a:uFillTx/>
                <a:latin typeface="+mn-lt"/>
                <a:ea typeface="+mn-ea"/>
                <a:cs typeface="+mn-cs"/>
              </a:rPr>
              <a:t>0</a:t>
            </a:r>
            <a:endParaRPr kumimoji="0" lang="en-US" altLang="zh-CN" sz="2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defTabSz="762000">
              <a:buNone/>
            </a:pPr>
            <a:r>
              <a:rPr lang="en-US" altLang="zh-CN" dirty="0"/>
              <a:t>(4) </a:t>
            </a:r>
            <a:r>
              <a:rPr lang="zh-CN" altLang="en-US" dirty="0"/>
              <a:t>伴随式的特性</a:t>
            </a:r>
          </a:p>
          <a:p>
            <a:pPr defTabSz="762000"/>
            <a:r>
              <a:rPr lang="zh-CN" altLang="en-US" sz="2400" dirty="0"/>
              <a:t> 伴随式仅与错误图样有关，而与发送的具体码字无关，即</a:t>
            </a:r>
            <a:r>
              <a:rPr lang="zh-CN" altLang="en-US" sz="2400" dirty="0">
                <a:solidFill>
                  <a:srgbClr val="FF0000"/>
                </a:solidFill>
              </a:rPr>
              <a:t>伴随式仅由错误图样决定；</a:t>
            </a:r>
          </a:p>
          <a:p>
            <a:pPr defTabSz="762000"/>
            <a:r>
              <a:rPr lang="zh-CN" altLang="en-US" sz="2400" dirty="0">
                <a:solidFill>
                  <a:srgbClr val="0000CC"/>
                </a:solidFill>
              </a:rPr>
              <a:t> 伴随式是错误的判别式：</a:t>
            </a:r>
          </a:p>
          <a:p>
            <a:pPr marL="352425" lvl="1" defTabSz="762000"/>
            <a:r>
              <a:rPr lang="zh-CN" altLang="en-US" dirty="0"/>
              <a:t> 若 </a:t>
            </a:r>
            <a:r>
              <a:rPr lang="en-US" altLang="zh-CN" i="1" dirty="0">
                <a:latin typeface="Arial Black" pitchFamily="34" charset="0"/>
              </a:rPr>
              <a:t>S</a:t>
            </a:r>
            <a:r>
              <a:rPr lang="en-US" altLang="zh-CN" dirty="0"/>
              <a:t>=</a:t>
            </a:r>
            <a:r>
              <a:rPr lang="en-US" altLang="zh-CN" dirty="0">
                <a:latin typeface="Arial Black" pitchFamily="34" charset="0"/>
              </a:rPr>
              <a:t>0</a:t>
            </a:r>
            <a:r>
              <a:rPr lang="zh-CN" altLang="en-US" dirty="0"/>
              <a:t>，则判为没有出错，接收字是一个码字；</a:t>
            </a:r>
          </a:p>
          <a:p>
            <a:pPr marL="352425" lvl="1" defTabSz="762000"/>
            <a:r>
              <a:rPr lang="zh-CN" altLang="en-US" dirty="0"/>
              <a:t> 若 </a:t>
            </a:r>
            <a:r>
              <a:rPr lang="en-US" altLang="zh-CN" i="1" dirty="0">
                <a:latin typeface="Arial Black" pitchFamily="34" charset="0"/>
              </a:rPr>
              <a:t>S</a:t>
            </a:r>
            <a:r>
              <a:rPr lang="en-US" altLang="zh-CN" dirty="0"/>
              <a:t>≠</a:t>
            </a:r>
            <a:r>
              <a:rPr lang="en-US" altLang="zh-CN" dirty="0">
                <a:latin typeface="Arial Black" pitchFamily="34" charset="0"/>
              </a:rPr>
              <a:t>0</a:t>
            </a:r>
            <a:r>
              <a:rPr lang="zh-CN" altLang="en-US" dirty="0"/>
              <a:t>，则判为有错。</a:t>
            </a:r>
          </a:p>
          <a:p>
            <a:pPr defTabSz="762000"/>
            <a:r>
              <a:rPr lang="zh-CN" altLang="en-US" sz="2400" dirty="0"/>
              <a:t> 不同的错误图样具有不同的伴随式，它们是一一对应的。</a:t>
            </a:r>
            <a:r>
              <a:rPr lang="zh-CN" altLang="en-US" sz="2400" dirty="0">
                <a:solidFill>
                  <a:srgbClr val="FF0000"/>
                </a:solidFill>
              </a:rPr>
              <a:t>对二元码，伴随式是 </a:t>
            </a:r>
            <a:r>
              <a:rPr lang="en-US" altLang="zh-CN" sz="2400" i="1" dirty="0">
                <a:solidFill>
                  <a:srgbClr val="FF0000"/>
                </a:solidFill>
                <a:latin typeface="Arial Black" pitchFamily="34" charset="0"/>
              </a:rPr>
              <a:t>H </a:t>
            </a:r>
            <a:r>
              <a:rPr lang="zh-CN" altLang="en-US" sz="2400" dirty="0">
                <a:solidFill>
                  <a:srgbClr val="FF0000"/>
                </a:solidFill>
              </a:rPr>
              <a:t>阵中与错误码元对应列之和。</a:t>
            </a:r>
            <a:endParaRPr lang="en-US" altLang="zh-CN" sz="2400" dirty="0">
              <a:solidFill>
                <a:srgbClr val="FF0000"/>
              </a:solidFill>
            </a:endParaRPr>
          </a:p>
          <a:p>
            <a:pPr marL="109728" indent="0" defTabSz="762000">
              <a:buNone/>
            </a:pPr>
            <a:r>
              <a:rPr kumimoji="0" lang="en-US" altLang="zh-CN" sz="2800" b="0" i="1" u="none" strike="noStrike" kern="1200" cap="none" spc="0" normalizeH="0" baseline="0" noProof="0" dirty="0">
                <a:ln>
                  <a:noFill/>
                </a:ln>
                <a:solidFill>
                  <a:srgbClr val="FF0000"/>
                </a:solidFill>
                <a:effectLst/>
                <a:uLnTx/>
                <a:uFillTx/>
                <a:latin typeface="Arial Black" pitchFamily="34" charset="0"/>
                <a:ea typeface="+mn-ea"/>
                <a:cs typeface="+mn-cs"/>
              </a:rPr>
              <a:t>           </a:t>
            </a:r>
            <a:r>
              <a:rPr kumimoji="0" lang="en-US" altLang="zh-CN" sz="2400" b="0" i="1" u="none" strike="noStrike" kern="1200" cap="none" spc="0" normalizeH="0" baseline="0" noProof="0" dirty="0">
                <a:ln>
                  <a:noFill/>
                </a:ln>
                <a:solidFill>
                  <a:srgbClr val="FF0000"/>
                </a:solidFill>
                <a:effectLst/>
                <a:uLnTx/>
                <a:uFillTx/>
                <a:latin typeface="Arial Black" pitchFamily="34" charset="0"/>
                <a:ea typeface="+mn-ea"/>
                <a:cs typeface="+mn-cs"/>
              </a:rPr>
              <a:t>S </a:t>
            </a:r>
            <a:r>
              <a:rPr kumimoji="0" lang="en-US" altLang="zh-CN" sz="2400" b="0" i="1" u="none" strike="noStrike" kern="1200" cap="none" spc="0" normalizeH="0" baseline="30000" noProof="0" dirty="0">
                <a:ln>
                  <a:noFill/>
                </a:ln>
                <a:solidFill>
                  <a:srgbClr val="FF0000"/>
                </a:solidFill>
                <a:effectLst/>
                <a:uLnTx/>
                <a:uFillTx/>
                <a:latin typeface="+mn-lt"/>
                <a:ea typeface="+mn-ea"/>
                <a:cs typeface="+mn-cs"/>
              </a:rPr>
              <a:t>T</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400" b="0" i="1" u="none" strike="noStrike" kern="1200" cap="none" spc="0" normalizeH="0" baseline="0" noProof="0" dirty="0">
                <a:ln>
                  <a:noFill/>
                </a:ln>
                <a:solidFill>
                  <a:srgbClr val="FF0000"/>
                </a:solidFill>
                <a:effectLst/>
                <a:uLnTx/>
                <a:uFillTx/>
                <a:latin typeface="Arial Black" pitchFamily="34" charset="0"/>
                <a:ea typeface="+mn-ea"/>
                <a:cs typeface="+mn-cs"/>
              </a:rPr>
              <a:t>h</a:t>
            </a:r>
            <a:r>
              <a:rPr kumimoji="0" lang="en-US" altLang="zh-CN" sz="2400" b="0" i="0" u="none" strike="noStrike" kern="1200" cap="none" spc="0" normalizeH="0" baseline="-25000" noProof="0" dirty="0">
                <a:ln>
                  <a:noFill/>
                </a:ln>
                <a:solidFill>
                  <a:srgbClr val="FF0000"/>
                </a:solidFill>
                <a:effectLst/>
                <a:uLnTx/>
                <a:uFillTx/>
                <a:latin typeface="+mn-lt"/>
                <a:ea typeface="+mn-ea"/>
                <a:cs typeface="+mn-cs"/>
              </a:rPr>
              <a:t>1 </a:t>
            </a:r>
            <a:r>
              <a:rPr kumimoji="0" lang="en-US" altLang="zh-CN" sz="2400" b="0" i="1" u="none" strike="noStrike" kern="1200" cap="none" spc="0" normalizeH="0" baseline="0" noProof="0" dirty="0" err="1">
                <a:ln>
                  <a:noFill/>
                </a:ln>
                <a:solidFill>
                  <a:srgbClr val="FF0000"/>
                </a:solidFill>
                <a:effectLst/>
                <a:uLnTx/>
                <a:uFillTx/>
                <a:latin typeface="+mn-lt"/>
                <a:ea typeface="+mn-ea"/>
                <a:cs typeface="+mn-cs"/>
              </a:rPr>
              <a:t>e</a:t>
            </a:r>
            <a:r>
              <a:rPr kumimoji="0" lang="en-US" altLang="zh-CN" sz="2400" b="0" i="1" u="none" strike="noStrike" kern="1200" cap="none" spc="0" normalizeH="0" baseline="-25000" noProof="0" dirty="0" err="1">
                <a:ln>
                  <a:noFill/>
                </a:ln>
                <a:solidFill>
                  <a:srgbClr val="FF0000"/>
                </a:solidFill>
                <a:effectLst/>
                <a:uLnTx/>
                <a:uFillTx/>
                <a:latin typeface="+mn-lt"/>
                <a:ea typeface="+mn-ea"/>
                <a:cs typeface="+mn-cs"/>
              </a:rPr>
              <a:t>n</a:t>
            </a:r>
            <a:r>
              <a:rPr kumimoji="0" lang="zh-CN" altLang="en-US" sz="2400" b="0" i="0" u="none" strike="noStrike" kern="1200" cap="none" spc="0" normalizeH="0" baseline="-25000" noProof="0" dirty="0">
                <a:ln>
                  <a:noFill/>
                </a:ln>
                <a:solidFill>
                  <a:srgbClr val="FF0000"/>
                </a:solidFill>
                <a:effectLst/>
                <a:uLnTx/>
                <a:uFillTx/>
                <a:latin typeface="+mn-lt"/>
                <a:ea typeface="+mn-ea"/>
                <a:cs typeface="+mn-cs"/>
              </a:rPr>
              <a:t>－</a:t>
            </a:r>
            <a:r>
              <a:rPr kumimoji="0" lang="en-US" altLang="zh-CN" sz="2400" b="0" i="0" u="none" strike="noStrike" kern="1200" cap="none" spc="0" normalizeH="0" baseline="-25000" noProof="0" dirty="0">
                <a:ln>
                  <a:noFill/>
                </a:ln>
                <a:solidFill>
                  <a:srgbClr val="FF0000"/>
                </a:solidFill>
                <a:effectLst/>
                <a:uLnTx/>
                <a:uFillTx/>
                <a:latin typeface="+mn-lt"/>
                <a:ea typeface="+mn-ea"/>
                <a:cs typeface="+mn-cs"/>
              </a:rPr>
              <a:t>1</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 </a:t>
            </a:r>
            <a:r>
              <a:rPr kumimoji="0" lang="en-US" altLang="zh-CN" sz="2400" b="0" i="1" u="none" strike="noStrike" kern="1200" cap="none" spc="0" normalizeH="0" baseline="0" noProof="0" dirty="0">
                <a:ln>
                  <a:noFill/>
                </a:ln>
                <a:solidFill>
                  <a:srgbClr val="FF0000"/>
                </a:solidFill>
                <a:effectLst/>
                <a:uLnTx/>
                <a:uFillTx/>
                <a:latin typeface="Arial Black" pitchFamily="34" charset="0"/>
                <a:ea typeface="+mn-ea"/>
                <a:cs typeface="+mn-cs"/>
              </a:rPr>
              <a:t>h</a:t>
            </a:r>
            <a:r>
              <a:rPr kumimoji="0" lang="en-US" altLang="zh-CN" sz="2400" b="0" i="0" u="none" strike="noStrike" kern="1200" cap="none" spc="0" normalizeH="0" baseline="-25000" noProof="0" dirty="0">
                <a:ln>
                  <a:noFill/>
                </a:ln>
                <a:solidFill>
                  <a:srgbClr val="FF0000"/>
                </a:solidFill>
                <a:effectLst/>
                <a:uLnTx/>
                <a:uFillTx/>
                <a:latin typeface="+mn-lt"/>
                <a:ea typeface="+mn-ea"/>
                <a:cs typeface="+mn-cs"/>
              </a:rPr>
              <a:t>2 </a:t>
            </a:r>
            <a:r>
              <a:rPr kumimoji="0" lang="en-US" altLang="zh-CN" sz="2400" b="0" i="1" u="none" strike="noStrike" kern="1200" cap="none" spc="0" normalizeH="0" baseline="0" noProof="0" dirty="0" err="1">
                <a:ln>
                  <a:noFill/>
                </a:ln>
                <a:solidFill>
                  <a:srgbClr val="FF0000"/>
                </a:solidFill>
                <a:effectLst/>
                <a:uLnTx/>
                <a:uFillTx/>
                <a:latin typeface="+mn-lt"/>
                <a:ea typeface="+mn-ea"/>
                <a:cs typeface="+mn-cs"/>
              </a:rPr>
              <a:t>e</a:t>
            </a:r>
            <a:r>
              <a:rPr kumimoji="0" lang="en-US" altLang="zh-CN" sz="2400" b="0" i="1" u="none" strike="noStrike" kern="1200" cap="none" spc="0" normalizeH="0" baseline="-25000" noProof="0" dirty="0" err="1">
                <a:ln>
                  <a:noFill/>
                </a:ln>
                <a:solidFill>
                  <a:srgbClr val="FF0000"/>
                </a:solidFill>
                <a:effectLst/>
                <a:uLnTx/>
                <a:uFillTx/>
                <a:latin typeface="+mn-lt"/>
                <a:ea typeface="+mn-ea"/>
                <a:cs typeface="+mn-cs"/>
              </a:rPr>
              <a:t>n</a:t>
            </a:r>
            <a:r>
              <a:rPr kumimoji="0" lang="zh-CN" altLang="en-US" sz="2400" b="0" i="0" u="none" strike="noStrike" kern="1200" cap="none" spc="0" normalizeH="0" baseline="-25000" noProof="0" dirty="0">
                <a:ln>
                  <a:noFill/>
                </a:ln>
                <a:solidFill>
                  <a:srgbClr val="FF0000"/>
                </a:solidFill>
                <a:effectLst/>
                <a:uLnTx/>
                <a:uFillTx/>
                <a:latin typeface="+mn-lt"/>
                <a:ea typeface="+mn-ea"/>
                <a:cs typeface="+mn-cs"/>
              </a:rPr>
              <a:t>－</a:t>
            </a:r>
            <a:r>
              <a:rPr kumimoji="0" lang="en-US" altLang="zh-CN" sz="2400" b="0" i="0" u="none" strike="noStrike" kern="1200" cap="none" spc="0" normalizeH="0" baseline="-25000" noProof="0" dirty="0">
                <a:ln>
                  <a:noFill/>
                </a:ln>
                <a:solidFill>
                  <a:srgbClr val="FF0000"/>
                </a:solidFill>
                <a:effectLst/>
                <a:uLnTx/>
                <a:uFillTx/>
                <a:latin typeface="+mn-lt"/>
                <a:ea typeface="+mn-ea"/>
                <a:cs typeface="+mn-cs"/>
              </a:rPr>
              <a:t>2</a:t>
            </a:r>
            <a:r>
              <a:rPr kumimoji="0" lang="en-US" altLang="zh-CN" sz="2400" b="0" i="0" u="none" strike="noStrike" kern="1200" cap="none" spc="0" normalizeH="0" baseline="0" noProof="0" dirty="0">
                <a:ln>
                  <a:noFill/>
                </a:ln>
                <a:solidFill>
                  <a:srgbClr val="FF0000"/>
                </a:solidFill>
                <a:effectLst/>
                <a:uLnTx/>
                <a:uFillTx/>
                <a:latin typeface="+mn-lt"/>
                <a:ea typeface="+mn-ea"/>
                <a:cs typeface="+mn-cs"/>
              </a:rPr>
              <a:t>+ …+ </a:t>
            </a:r>
            <a:r>
              <a:rPr kumimoji="0" lang="en-US" altLang="zh-CN" sz="2400" b="0" i="1" u="none" strike="noStrike" kern="1200" cap="none" spc="0" normalizeH="0" baseline="0" noProof="0" dirty="0" err="1">
                <a:ln>
                  <a:noFill/>
                </a:ln>
                <a:solidFill>
                  <a:srgbClr val="FF0000"/>
                </a:solidFill>
                <a:effectLst/>
                <a:uLnTx/>
                <a:uFillTx/>
                <a:latin typeface="Arial Black" pitchFamily="34" charset="0"/>
                <a:ea typeface="+mn-ea"/>
                <a:cs typeface="+mn-cs"/>
              </a:rPr>
              <a:t>h</a:t>
            </a:r>
            <a:r>
              <a:rPr kumimoji="0" lang="en-US" altLang="zh-CN" sz="2400" b="0" i="1" u="none" strike="noStrike" kern="1200" cap="none" spc="0" normalizeH="0" baseline="-25000" noProof="0" dirty="0" err="1">
                <a:ln>
                  <a:noFill/>
                </a:ln>
                <a:solidFill>
                  <a:srgbClr val="FF0000"/>
                </a:solidFill>
                <a:effectLst/>
                <a:uLnTx/>
                <a:uFillTx/>
                <a:latin typeface="+mn-lt"/>
                <a:ea typeface="+mn-ea"/>
                <a:cs typeface="+mn-cs"/>
              </a:rPr>
              <a:t>n</a:t>
            </a:r>
            <a:r>
              <a:rPr kumimoji="0" lang="en-US" altLang="zh-CN" sz="2400" b="0" i="0" u="none" strike="noStrike" kern="1200" cap="none" spc="0" normalizeH="0" baseline="-25000" noProof="0" dirty="0">
                <a:ln>
                  <a:noFill/>
                </a:ln>
                <a:solidFill>
                  <a:srgbClr val="FF0000"/>
                </a:solidFill>
                <a:effectLst/>
                <a:uLnTx/>
                <a:uFillTx/>
                <a:latin typeface="+mn-lt"/>
                <a:ea typeface="+mn-ea"/>
                <a:cs typeface="+mn-cs"/>
              </a:rPr>
              <a:t> </a:t>
            </a:r>
            <a:r>
              <a:rPr kumimoji="0" lang="en-US" altLang="zh-CN" sz="2400" b="0" i="1" u="none" strike="noStrike" kern="1200" cap="none" spc="0" normalizeH="0" baseline="0" noProof="0" dirty="0">
                <a:ln>
                  <a:noFill/>
                </a:ln>
                <a:solidFill>
                  <a:srgbClr val="FF0000"/>
                </a:solidFill>
                <a:effectLst/>
                <a:uLnTx/>
                <a:uFillTx/>
                <a:latin typeface="+mn-lt"/>
                <a:ea typeface="+mn-ea"/>
                <a:cs typeface="+mn-cs"/>
              </a:rPr>
              <a:t>e</a:t>
            </a:r>
            <a:r>
              <a:rPr kumimoji="0" lang="en-US" altLang="zh-CN" sz="2400" b="0" i="0" u="none" strike="noStrike" kern="1200" cap="none" spc="0" normalizeH="0" baseline="-25000" noProof="0" dirty="0">
                <a:ln>
                  <a:noFill/>
                </a:ln>
                <a:solidFill>
                  <a:srgbClr val="FF0000"/>
                </a:solidFill>
                <a:effectLst/>
                <a:uLnTx/>
                <a:uFillTx/>
                <a:latin typeface="+mn-lt"/>
                <a:ea typeface="+mn-ea"/>
                <a:cs typeface="+mn-cs"/>
              </a:rPr>
              <a:t>0</a:t>
            </a:r>
            <a:endParaRPr kumimoji="0" lang="en-US" altLang="zh-CN" sz="2400" b="0" i="0" u="none" strike="noStrike" kern="1200" cap="none" spc="0" normalizeH="0" baseline="0" noProof="0" dirty="0">
              <a:ln>
                <a:noFill/>
              </a:ln>
              <a:solidFill>
                <a:srgbClr val="FF0000"/>
              </a:solidFill>
              <a:effectLst/>
              <a:uLnTx/>
              <a:uFillTx/>
              <a:latin typeface="+mn-lt"/>
              <a:ea typeface="+mn-ea"/>
              <a:cs typeface="+mn-cs"/>
            </a:endParaRPr>
          </a:p>
          <a:p>
            <a:pPr defTabSz="762000"/>
            <a:endParaRPr lang="zh-CN" altLang="en-US" dirty="0"/>
          </a:p>
        </p:txBody>
      </p:sp>
      <p:sp>
        <p:nvSpPr>
          <p:cNvPr id="3" name="标题 2"/>
          <p:cNvSpPr>
            <a:spLocks noGrp="1"/>
          </p:cNvSpPr>
          <p:nvPr>
            <p:ph type="title"/>
          </p:nvPr>
        </p:nvSpPr>
        <p:spPr/>
        <p:txBody>
          <a:bodyPr/>
          <a:lstStyle/>
          <a:p>
            <a:r>
              <a:rPr lang="en-US" altLang="zh-CN" sz="4400" dirty="0">
                <a:latin typeface="Times New Roman" pitchFamily="18" charset="0"/>
              </a:rPr>
              <a:t>7.3.6.1 </a:t>
            </a:r>
            <a:r>
              <a:rPr lang="zh-CN" altLang="en-US" sz="4400" dirty="0">
                <a:latin typeface="Times New Roman" pitchFamily="18" charset="0"/>
              </a:rPr>
              <a:t>伴随式和错误检测</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7.3.6.1 </a:t>
            </a:r>
            <a:r>
              <a:rPr lang="zh-CN" altLang="en-US" sz="4400" dirty="0">
                <a:latin typeface="Times New Roman" pitchFamily="18" charset="0"/>
              </a:rPr>
              <a:t>伴随式和错误检测</a:t>
            </a:r>
            <a:endParaRPr lang="zh-CN" altLang="en-US" dirty="0"/>
          </a:p>
        </p:txBody>
      </p:sp>
      <p:sp>
        <p:nvSpPr>
          <p:cNvPr id="4" name="Rectangle 4"/>
          <p:cNvSpPr txBox="1">
            <a:spLocks noChangeArrowheads="1"/>
          </p:cNvSpPr>
          <p:nvPr/>
        </p:nvSpPr>
        <p:spPr>
          <a:xfrm>
            <a:off x="611560" y="1485155"/>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举  例：</a:t>
            </a:r>
            <a:r>
              <a:rPr kumimoji="0" lang="en-US" altLang="zh-CN" sz="2400" b="0" i="0" u="sng" strike="noStrike" kern="1200" cap="none" spc="0" normalizeH="0" baseline="0" noProof="0" dirty="0">
                <a:ln>
                  <a:noFill/>
                </a:ln>
                <a:solidFill>
                  <a:schemeClr val="tx1"/>
                </a:solidFill>
                <a:effectLst/>
                <a:uLnTx/>
                <a:uFillTx/>
                <a:latin typeface="+mn-lt"/>
                <a:ea typeface="+mn-ea"/>
                <a:cs typeface="+mn-cs"/>
                <a:sym typeface="Wingdings" pitchFamily="2" charset="2"/>
              </a:rPr>
              <a:t>(7,3) </a:t>
            </a:r>
            <a:r>
              <a:rPr kumimoji="0" lang="zh-CN" altLang="en-US" sz="2400" b="0" i="0" u="sng" strike="noStrike" kern="1200" cap="none" spc="0" normalizeH="0" baseline="0" noProof="0" dirty="0">
                <a:ln>
                  <a:noFill/>
                </a:ln>
                <a:solidFill>
                  <a:schemeClr val="tx1"/>
                </a:solidFill>
                <a:effectLst/>
                <a:uLnTx/>
                <a:uFillTx/>
                <a:latin typeface="+mn-lt"/>
                <a:ea typeface="+mn-ea"/>
                <a:cs typeface="+mn-cs"/>
                <a:sym typeface="Wingdings" pitchFamily="2" charset="2"/>
              </a:rPr>
              <a:t>码接收字 </a:t>
            </a:r>
            <a:r>
              <a:rPr kumimoji="0" lang="en-US" altLang="zh-CN" sz="2400" b="0" i="1" u="sng"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R </a:t>
            </a:r>
            <a:r>
              <a:rPr kumimoji="0" lang="zh-CN" altLang="en-US" sz="2400" b="0" i="0" u="sng" strike="noStrike" kern="1200" cap="none" spc="0" normalizeH="0" baseline="0" noProof="0" dirty="0">
                <a:ln>
                  <a:noFill/>
                </a:ln>
                <a:solidFill>
                  <a:schemeClr val="tx1"/>
                </a:solidFill>
                <a:effectLst/>
                <a:uLnTx/>
                <a:uFillTx/>
                <a:latin typeface="+mn-lt"/>
                <a:ea typeface="+mn-ea"/>
                <a:cs typeface="+mn-cs"/>
                <a:sym typeface="Wingdings" pitchFamily="2" charset="2"/>
              </a:rPr>
              <a:t>的伴随式计算</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若接收字中没有错误：</a:t>
            </a:r>
            <a:endParaRPr kumimoji="0" lang="zh-CN" altLang="en-US" sz="2000" b="0" i="0" u="none" strike="noStrike" kern="1200" cap="none" spc="0" normalizeH="0" baseline="0" noProof="0" dirty="0">
              <a:ln>
                <a:noFill/>
              </a:ln>
              <a:solidFill>
                <a:srgbClr val="0000CC"/>
              </a:solidFill>
              <a:effectLst/>
              <a:uLnTx/>
              <a:uFillTx/>
              <a:latin typeface="+mn-lt"/>
              <a:ea typeface="+mn-ea"/>
              <a:cs typeface="+mn-cs"/>
              <a:sym typeface="Wingdings" pitchFamily="2" charset="2"/>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设发送码字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C</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=1010011</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，接收码字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R</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1010011</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R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与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C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相同：</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endPar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但接收端译码器并不知道就是发送的码字</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根据接收字</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R</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计算伴随式：</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S </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sym typeface="Wingdings" pitchFamily="2" charset="2"/>
              </a:rPr>
              <a:t>T</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HR </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sym typeface="Wingdings" pitchFamily="2" charset="2"/>
              </a:rPr>
              <a:t>T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r>
              <a:rPr kumimoji="0" lang="en-US" altLang="zh-CN" sz="2000" b="1" i="0"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0</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sym typeface="Wingdings" pitchFamily="2" charset="2"/>
              </a:rPr>
              <a:t>T</a:t>
            </a:r>
            <a:endPar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因此，译码器判接收字无错</a:t>
            </a:r>
          </a:p>
        </p:txBody>
      </p:sp>
      <p:graphicFrame>
        <p:nvGraphicFramePr>
          <p:cNvPr id="5" name="Object 3"/>
          <p:cNvGraphicFramePr>
            <a:graphicFrameLocks noChangeAspect="1"/>
          </p:cNvGraphicFramePr>
          <p:nvPr/>
        </p:nvGraphicFramePr>
        <p:xfrm>
          <a:off x="2681660" y="2924944"/>
          <a:ext cx="2922587" cy="1555750"/>
        </p:xfrm>
        <a:graphic>
          <a:graphicData uri="http://schemas.openxmlformats.org/presentationml/2006/ole">
            <mc:AlternateContent xmlns:mc="http://schemas.openxmlformats.org/markup-compatibility/2006">
              <mc:Choice xmlns:v="urn:schemas-microsoft-com:vml" Requires="v">
                <p:oleObj name="公式" r:id="rId2" imgW="1841400" imgH="927000" progId="Equation.3">
                  <p:embed/>
                </p:oleObj>
              </mc:Choice>
              <mc:Fallback>
                <p:oleObj name="公式" r:id="rId2" imgW="1841400" imgH="9270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660" y="2924944"/>
                        <a:ext cx="2922587" cy="1555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7.3.6.1 </a:t>
            </a:r>
            <a:r>
              <a:rPr lang="zh-CN" altLang="en-US" sz="4400" dirty="0">
                <a:latin typeface="Times New Roman" pitchFamily="18" charset="0"/>
              </a:rPr>
              <a:t>伴随式和错误检测</a:t>
            </a:r>
            <a:endParaRPr lang="zh-CN" altLang="en-US" dirty="0"/>
          </a:p>
        </p:txBody>
      </p:sp>
      <p:sp>
        <p:nvSpPr>
          <p:cNvPr id="4" name="Rectangle 2"/>
          <p:cNvSpPr txBox="1">
            <a:spLocks noChangeArrowheads="1"/>
          </p:cNvSpPr>
          <p:nvPr/>
        </p:nvSpPr>
        <p:spPr>
          <a:xfrm>
            <a:off x="489148" y="1412776"/>
            <a:ext cx="8115300"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a:ln>
                  <a:noFill/>
                </a:ln>
                <a:solidFill>
                  <a:schemeClr val="tx1"/>
                </a:solidFill>
                <a:effectLst/>
                <a:uLnTx/>
                <a:uFillTx/>
                <a:latin typeface="+mn-lt"/>
                <a:ea typeface="+mn-ea"/>
                <a:cs typeface="+mn-cs"/>
              </a:rPr>
              <a:t>举  例：</a:t>
            </a:r>
            <a:r>
              <a:rPr kumimoji="0" lang="en-US" altLang="zh-CN" sz="2400" b="0" i="0" u="none" strike="noStrike" kern="1200" cap="none" spc="0" normalizeH="0" baseline="0" noProof="0">
                <a:ln>
                  <a:noFill/>
                </a:ln>
                <a:solidFill>
                  <a:schemeClr val="tx1"/>
                </a:solidFill>
                <a:effectLst/>
                <a:uLnTx/>
                <a:uFillTx/>
                <a:latin typeface="+mn-lt"/>
                <a:ea typeface="+mn-ea"/>
                <a:cs typeface="+mn-cs"/>
                <a:sym typeface="Wingdings" pitchFamily="2" charset="2"/>
              </a:rPr>
              <a:t>(7,3) </a:t>
            </a:r>
            <a:r>
              <a:rPr kumimoji="0" lang="zh-CN" altLang="en-US" sz="2400" b="0" i="0" u="none" strike="noStrike" kern="1200" cap="none" spc="0" normalizeH="0" baseline="0" noProof="0">
                <a:ln>
                  <a:noFill/>
                </a:ln>
                <a:solidFill>
                  <a:schemeClr val="tx1"/>
                </a:solidFill>
                <a:effectLst/>
                <a:uLnTx/>
                <a:uFillTx/>
                <a:latin typeface="+mn-lt"/>
                <a:ea typeface="+mn-ea"/>
                <a:cs typeface="+mn-cs"/>
                <a:sym typeface="Wingdings" pitchFamily="2" charset="2"/>
              </a:rPr>
              <a:t>码接收矢量 </a:t>
            </a:r>
            <a:r>
              <a:rPr kumimoji="0" lang="en-US" altLang="zh-CN" sz="2400" b="0" i="1" u="none" strike="noStrike" kern="1200" cap="none" spc="0" normalizeH="0" baseline="0" noProof="0">
                <a:ln>
                  <a:noFill/>
                </a:ln>
                <a:solidFill>
                  <a:schemeClr val="tx1"/>
                </a:solidFill>
                <a:effectLst/>
                <a:uLnTx/>
                <a:uFillTx/>
                <a:latin typeface="Arial Black" pitchFamily="34" charset="0"/>
                <a:ea typeface="+mn-ea"/>
                <a:cs typeface="+mn-cs"/>
                <a:sym typeface="Wingdings" pitchFamily="2" charset="2"/>
              </a:rPr>
              <a:t>R </a:t>
            </a:r>
            <a:r>
              <a:rPr kumimoji="0" lang="zh-CN" altLang="en-US" sz="2400" b="0" i="0" u="none" strike="noStrike" kern="1200" cap="none" spc="0" normalizeH="0" baseline="0" noProof="0">
                <a:ln>
                  <a:noFill/>
                </a:ln>
                <a:solidFill>
                  <a:schemeClr val="tx1"/>
                </a:solidFill>
                <a:effectLst/>
                <a:uLnTx/>
                <a:uFillTx/>
                <a:latin typeface="+mn-lt"/>
                <a:ea typeface="+mn-ea"/>
                <a:cs typeface="+mn-cs"/>
                <a:sym typeface="Wingdings" pitchFamily="2" charset="2"/>
              </a:rPr>
              <a:t>的伴随式计算</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a:ln>
                  <a:noFill/>
                </a:ln>
                <a:solidFill>
                  <a:srgbClr val="0000CC"/>
                </a:solidFill>
                <a:effectLst/>
                <a:uLnTx/>
                <a:uFillTx/>
                <a:latin typeface="+mn-lt"/>
                <a:ea typeface="+mn-ea"/>
                <a:cs typeface="+mn-cs"/>
              </a:rPr>
              <a:t> 若接收字中有 </a:t>
            </a:r>
            <a:r>
              <a:rPr kumimoji="0" lang="en-US" altLang="zh-CN" sz="2000" b="0" i="0" u="none" strike="noStrike" kern="1200" cap="none" spc="0" normalizeH="0" baseline="0" noProof="0">
                <a:ln>
                  <a:noFill/>
                </a:ln>
                <a:solidFill>
                  <a:srgbClr val="0000CC"/>
                </a:solidFill>
                <a:effectLst/>
                <a:uLnTx/>
                <a:uFillTx/>
                <a:latin typeface="+mn-lt"/>
                <a:ea typeface="+mn-ea"/>
                <a:cs typeface="+mn-cs"/>
              </a:rPr>
              <a:t>1 </a:t>
            </a:r>
            <a:r>
              <a:rPr kumimoji="0" lang="zh-CN" altLang="en-US" sz="2000" b="0" i="0" u="none" strike="noStrike" kern="1200" cap="none" spc="0" normalizeH="0" baseline="0" noProof="0">
                <a:ln>
                  <a:noFill/>
                </a:ln>
                <a:solidFill>
                  <a:srgbClr val="0000CC"/>
                </a:solidFill>
                <a:effectLst/>
                <a:uLnTx/>
                <a:uFillTx/>
                <a:latin typeface="+mn-lt"/>
                <a:ea typeface="+mn-ea"/>
                <a:cs typeface="+mn-cs"/>
              </a:rPr>
              <a:t>位错误：</a:t>
            </a:r>
          </a:p>
          <a:p>
            <a:pPr marL="352425"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 发送码字</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C</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=1</a:t>
            </a:r>
            <a:r>
              <a:rPr kumimoji="0" lang="en-US" altLang="zh-CN" sz="2000" b="1" i="0" u="none" strike="noStrike" kern="1200" cap="none" spc="0" normalizeH="0" baseline="0" noProof="0">
                <a:ln>
                  <a:noFill/>
                </a:ln>
                <a:solidFill>
                  <a:srgbClr val="FF0000"/>
                </a:solidFill>
                <a:effectLst/>
                <a:uLnTx/>
                <a:uFillTx/>
                <a:latin typeface="宋体" pitchFamily="2" charset="-122"/>
                <a:ea typeface="宋体" pitchFamily="2" charset="-122"/>
                <a:cs typeface="+mn-cs"/>
              </a:rPr>
              <a:t>0</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10011</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，接收码字</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R</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=1</a:t>
            </a:r>
            <a:r>
              <a:rPr kumimoji="0" lang="en-US" altLang="zh-CN" sz="2000" b="1" i="0" u="none" strike="noStrike" kern="1200" cap="none" spc="0" normalizeH="0" baseline="0" noProof="0">
                <a:ln>
                  <a:noFill/>
                </a:ln>
                <a:solidFill>
                  <a:srgbClr val="FF0000"/>
                </a:solidFill>
                <a:effectLst/>
                <a:uLnTx/>
                <a:uFillTx/>
                <a:latin typeface="宋体" pitchFamily="2" charset="-122"/>
                <a:ea typeface="宋体" pitchFamily="2" charset="-122"/>
                <a:cs typeface="+mn-cs"/>
              </a:rPr>
              <a:t>1</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10011</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rPr>
              <a:t>，伴随式为：</a:t>
            </a:r>
          </a:p>
          <a:p>
            <a:pPr marL="365760" marR="0" lvl="0" indent="-256032" algn="l" defTabSz="762000" rtl="0" eaLnBrk="1" fontAlgn="auto" latinLnBrk="0" hangingPunct="1">
              <a:lnSpc>
                <a:spcPct val="11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1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1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1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1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1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chemeClr val="tx1"/>
              </a:solidFill>
              <a:effectLst/>
              <a:uLnTx/>
              <a:uFillTx/>
              <a:latin typeface="+mn-lt"/>
              <a:ea typeface="+mn-ea"/>
              <a:cs typeface="+mn-cs"/>
            </a:endParaRPr>
          </a:p>
          <a:p>
            <a:pPr marL="352425"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(7,3)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码是纠单个错误的码，且</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sym typeface="Wingdings" pitchFamily="2" charset="2"/>
              </a:rPr>
              <a:t>S </a:t>
            </a:r>
            <a:r>
              <a:rPr kumimoji="0" lang="en-US" altLang="zh-CN" sz="2000" b="1" i="1" u="none" strike="noStrike" kern="1200" cap="none" spc="0" normalizeH="0" baseline="30000" noProof="0">
                <a:ln>
                  <a:noFill/>
                </a:ln>
                <a:solidFill>
                  <a:schemeClr val="tx1"/>
                </a:solidFill>
                <a:effectLst/>
                <a:uLnTx/>
                <a:uFillTx/>
                <a:latin typeface="宋体" pitchFamily="2" charset="-122"/>
                <a:ea typeface="宋体" pitchFamily="2" charset="-122"/>
                <a:cs typeface="+mn-cs"/>
                <a:sym typeface="Wingdings" pitchFamily="2" charset="2"/>
              </a:rPr>
              <a:t>T</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等于</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sym typeface="Wingdings" pitchFamily="2" charset="2"/>
              </a:rPr>
              <a:t>H</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的第二列，因此判定接收字</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R</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的第二位是错的。</a:t>
            </a:r>
          </a:p>
          <a:p>
            <a:pPr marL="352425"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由于接收字</a:t>
            </a:r>
            <a:r>
              <a:rPr kumimoji="0" lang="en-US" altLang="zh-CN" sz="2000" b="1" i="1" u="none" strike="noStrike" kern="1200" cap="none" spc="0" normalizeH="0" baseline="0" noProof="0">
                <a:ln>
                  <a:noFill/>
                </a:ln>
                <a:solidFill>
                  <a:schemeClr val="tx1"/>
                </a:solidFill>
                <a:effectLst/>
                <a:uLnTx/>
                <a:uFillTx/>
                <a:latin typeface="Arial Black" pitchFamily="34" charset="0"/>
                <a:ea typeface="宋体" pitchFamily="2" charset="-122"/>
                <a:cs typeface="+mn-cs"/>
              </a:rPr>
              <a:t>R</a:t>
            </a:r>
            <a:r>
              <a:rPr kumimoji="0" lang="en-US" altLang="zh-CN"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a:t>
            </a: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中错误码元数与码的纠错能力相符，所以译码正确。</a:t>
            </a: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p:txBody>
      </p:sp>
      <p:graphicFrame>
        <p:nvGraphicFramePr>
          <p:cNvPr id="5" name="Object 4"/>
          <p:cNvGraphicFramePr>
            <a:graphicFrameLocks noChangeAspect="1"/>
          </p:cNvGraphicFramePr>
          <p:nvPr/>
        </p:nvGraphicFramePr>
        <p:xfrm>
          <a:off x="1039133" y="2996952"/>
          <a:ext cx="4612987" cy="1656184"/>
        </p:xfrm>
        <a:graphic>
          <a:graphicData uri="http://schemas.openxmlformats.org/presentationml/2006/ole">
            <mc:AlternateContent xmlns:mc="http://schemas.openxmlformats.org/markup-compatibility/2006">
              <mc:Choice xmlns:v="urn:schemas-microsoft-com:vml" Requires="v">
                <p:oleObj name="公式" r:id="rId2" imgW="2527200" imgH="838080" progId="Equation.3">
                  <p:embed/>
                </p:oleObj>
              </mc:Choice>
              <mc:Fallback>
                <p:oleObj name="公式" r:id="rId2" imgW="2527200" imgH="83808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133" y="2996952"/>
                        <a:ext cx="4612987" cy="1656184"/>
                      </a:xfrm>
                      <a:prstGeom prst="rect">
                        <a:avLst/>
                      </a:prstGeom>
                      <a:solidFill>
                        <a:srgbClr val="FFEFEF"/>
                      </a:solidFill>
                      <a:ln>
                        <a:noFill/>
                      </a:ln>
                      <a:extLs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012060" y="3733701"/>
          <a:ext cx="1855788" cy="703263"/>
        </p:xfrm>
        <a:graphic>
          <a:graphicData uri="http://schemas.openxmlformats.org/presentationml/2006/ole">
            <mc:AlternateContent xmlns:mc="http://schemas.openxmlformats.org/markup-compatibility/2006">
              <mc:Choice xmlns:v="urn:schemas-microsoft-com:vml" Requires="v">
                <p:oleObj name="公式" r:id="rId4" imgW="1130040" imgH="457200" progId="Equation.3">
                  <p:embed/>
                </p:oleObj>
              </mc:Choice>
              <mc:Fallback>
                <p:oleObj name="公式" r:id="rId4" imgW="1130040" imgH="457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060" y="3733701"/>
                        <a:ext cx="1855788" cy="703263"/>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7.3.6.1 </a:t>
            </a:r>
            <a:r>
              <a:rPr lang="zh-CN" altLang="en-US" sz="4400" dirty="0">
                <a:latin typeface="Times New Roman" pitchFamily="18" charset="0"/>
              </a:rPr>
              <a:t>伴随式和错误检测</a:t>
            </a:r>
            <a:endParaRPr lang="zh-CN" altLang="en-US" dirty="0"/>
          </a:p>
        </p:txBody>
      </p:sp>
      <p:sp>
        <p:nvSpPr>
          <p:cNvPr id="4" name="Rectangle 3"/>
          <p:cNvSpPr txBox="1">
            <a:spLocks noChangeArrowheads="1"/>
          </p:cNvSpPr>
          <p:nvPr/>
        </p:nvSpPr>
        <p:spPr>
          <a:xfrm>
            <a:off x="611560" y="1413147"/>
            <a:ext cx="7910512" cy="5256213"/>
          </a:xfrm>
          <a:prstGeom prst="rect">
            <a:avLst/>
          </a:prstGeom>
        </p:spPr>
        <p:txBody>
          <a:bodyPr vert="horz">
            <a:normAutofit/>
          </a:bodyPr>
          <a:lstStyle/>
          <a:p>
            <a:pPr marL="365760" marR="0" lvl="0" indent="-256032" algn="l" defTabSz="762000" rtl="0" eaLnBrk="1" fontAlgn="auto" latinLnBrk="0" hangingPunct="1">
              <a:lnSpc>
                <a:spcPct val="11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举  例：</a:t>
            </a:r>
            <a:r>
              <a:rPr kumimoji="0" lang="en-US" altLang="zh-CN"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(7,3) </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码接收矢量 </a:t>
            </a:r>
            <a:r>
              <a:rPr kumimoji="0" lang="en-US" altLang="zh-CN" sz="2400" b="0" i="1" u="none" strike="noStrike" kern="1200" cap="none" spc="0" normalizeH="0" baseline="0" noProof="0" dirty="0">
                <a:ln>
                  <a:noFill/>
                </a:ln>
                <a:solidFill>
                  <a:schemeClr val="tx1"/>
                </a:solidFill>
                <a:effectLst/>
                <a:uLnTx/>
                <a:uFillTx/>
                <a:latin typeface="Arial Black" pitchFamily="34" charset="0"/>
                <a:ea typeface="+mn-ea"/>
                <a:cs typeface="+mn-cs"/>
                <a:sym typeface="Wingdings" pitchFamily="2" charset="2"/>
              </a:rPr>
              <a:t>R </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的伴随式计算</a:t>
            </a:r>
          </a:p>
          <a:p>
            <a:pPr marL="365760" marR="0" lvl="0" indent="-256032" algn="l" defTabSz="762000" rtl="0" eaLnBrk="1" fontAlgn="auto" latinLnBrk="0" hangingPunct="1">
              <a:lnSpc>
                <a:spcPct val="11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当码元错误多于 </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1 </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个时：</a:t>
            </a: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发送码字</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C</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1</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01</a:t>
            </a:r>
            <a:r>
              <a:rPr kumimoji="0" lang="en-US" altLang="zh-CN" sz="2000" b="1" i="0" u="none" strike="noStrike" kern="1200" cap="none" spc="0" normalizeH="0" baseline="0" noProof="0" dirty="0">
                <a:ln>
                  <a:noFill/>
                </a:ln>
                <a:solidFill>
                  <a:srgbClr val="FF00FF"/>
                </a:solidFill>
                <a:effectLst/>
                <a:uLnTx/>
                <a:uFillTx/>
                <a:latin typeface="宋体" pitchFamily="2" charset="-122"/>
                <a:ea typeface="宋体" pitchFamily="2" charset="-122"/>
                <a:cs typeface="+mn-cs"/>
              </a:rPr>
              <a:t>0</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011</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，接收码字</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R</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0</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01</a:t>
            </a:r>
            <a:r>
              <a:rPr kumimoji="0" lang="en-US" altLang="zh-CN" sz="2000" b="1" i="0" u="none" strike="noStrike" kern="1200" cap="none" spc="0" normalizeH="0" baseline="0" noProof="0" dirty="0">
                <a:ln>
                  <a:noFill/>
                </a:ln>
                <a:solidFill>
                  <a:srgbClr val="FF00FF"/>
                </a:solidFill>
                <a:effectLst/>
                <a:uLnTx/>
                <a:uFillTx/>
                <a:latin typeface="宋体" pitchFamily="2" charset="-122"/>
                <a:ea typeface="宋体" pitchFamily="2" charset="-122"/>
                <a:cs typeface="+mn-cs"/>
              </a:rPr>
              <a:t>1</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011</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，伴随式为：</a:t>
            </a: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endParaRP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由于</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S </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sym typeface="Wingdings" pitchFamily="2" charset="2"/>
              </a:rPr>
              <a:t>T</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是第一列和第四列之和，不等于</a:t>
            </a:r>
            <a:r>
              <a:rPr kumimoji="0" lang="en-US" altLang="zh-CN" sz="2000" b="1" i="0"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0</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p>
          <a:p>
            <a:pPr marL="361950" marR="0" lvl="1" indent="-228600" algn="l" defTabSz="762000" rtl="0" eaLnBrk="1" fontAlgn="auto" latinLnBrk="0" hangingPunct="1">
              <a:lnSpc>
                <a:spcPct val="11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但</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sym typeface="Wingdings" pitchFamily="2" charset="2"/>
              </a:rPr>
              <a:t>S </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sym typeface="Wingdings" pitchFamily="2" charset="2"/>
              </a:rPr>
              <a:t>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与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H</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阵中任何一列都不相同无法准确判定错误出在哪些位上，只是发现有错。</a:t>
            </a:r>
          </a:p>
        </p:txBody>
      </p:sp>
      <p:graphicFrame>
        <p:nvGraphicFramePr>
          <p:cNvPr id="5" name="Object 4"/>
          <p:cNvGraphicFramePr>
            <a:graphicFrameLocks noChangeAspect="1"/>
          </p:cNvGraphicFramePr>
          <p:nvPr>
            <p:extLst>
              <p:ext uri="{D42A27DB-BD31-4B8C-83A1-F6EECF244321}">
                <p14:modId xmlns:p14="http://schemas.microsoft.com/office/powerpoint/2010/main" val="3981475826"/>
              </p:ext>
            </p:extLst>
          </p:nvPr>
        </p:nvGraphicFramePr>
        <p:xfrm>
          <a:off x="1619672" y="2708920"/>
          <a:ext cx="5512841" cy="2448272"/>
        </p:xfrm>
        <a:graphic>
          <a:graphicData uri="http://schemas.openxmlformats.org/presentationml/2006/ole">
            <mc:AlternateContent xmlns:mc="http://schemas.openxmlformats.org/markup-compatibility/2006">
              <mc:Choice xmlns:v="urn:schemas-microsoft-com:vml" Requires="v">
                <p:oleObj name="Equation" r:id="rId2" imgW="2412720" imgH="838080" progId="Equation.DSMT4">
                  <p:embed/>
                </p:oleObj>
              </mc:Choice>
              <mc:Fallback>
                <p:oleObj name="Equation" r:id="rId2" imgW="2412720" imgH="83808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08920"/>
                        <a:ext cx="5512841" cy="2448272"/>
                      </a:xfrm>
                      <a:prstGeom prst="rect">
                        <a:avLst/>
                      </a:prstGeom>
                      <a:solidFill>
                        <a:srgbClr val="FFEFEF"/>
                      </a:solidFill>
                      <a:ln>
                        <a:noFill/>
                      </a:ln>
                      <a:extLs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7.3.6.1 </a:t>
            </a:r>
            <a:r>
              <a:rPr lang="zh-CN" altLang="en-US" sz="4400" dirty="0">
                <a:latin typeface="Times New Roman" pitchFamily="18" charset="0"/>
              </a:rPr>
              <a:t>伴随式和错误检测</a:t>
            </a:r>
            <a:endParaRPr lang="zh-CN" altLang="en-US" dirty="0"/>
          </a:p>
        </p:txBody>
      </p:sp>
      <p:sp>
        <p:nvSpPr>
          <p:cNvPr id="4" name="Rectangle 3"/>
          <p:cNvSpPr txBox="1">
            <a:spLocks noChangeArrowheads="1"/>
          </p:cNvSpPr>
          <p:nvPr/>
        </p:nvSpPr>
        <p:spPr>
          <a:xfrm>
            <a:off x="611560" y="1412776"/>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(6) </a:t>
            </a:r>
            <a:r>
              <a:rPr kumimoji="0" lang="zh-CN" altLang="en-US" sz="2700" b="0" i="0" u="none" strike="noStrike" kern="1200" cap="none" spc="0" normalizeH="0" baseline="0" noProof="0">
                <a:ln>
                  <a:noFill/>
                </a:ln>
                <a:solidFill>
                  <a:schemeClr val="tx1"/>
                </a:solidFill>
                <a:effectLst/>
                <a:uLnTx/>
                <a:uFillTx/>
                <a:latin typeface="+mn-lt"/>
                <a:ea typeface="+mn-ea"/>
                <a:cs typeface="+mn-cs"/>
              </a:rPr>
              <a:t>伴随式计算电路</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a:ln>
                  <a:noFill/>
                </a:ln>
                <a:solidFill>
                  <a:schemeClr val="tx1"/>
                </a:solidFill>
                <a:effectLst/>
                <a:uLnTx/>
                <a:uFillTx/>
                <a:latin typeface="+mn-lt"/>
                <a:ea typeface="+mn-ea"/>
                <a:cs typeface="+mn-cs"/>
              </a:rPr>
              <a:t>伴随式的计算可用电路来实现。</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000" b="0" i="0" u="none" strike="noStrike" kern="1200" cap="none" spc="0" normalizeH="0" baseline="0" noProof="0">
                <a:ln>
                  <a:noFill/>
                </a:ln>
                <a:solidFill>
                  <a:schemeClr val="tx1"/>
                </a:solidFill>
                <a:effectLst/>
                <a:uLnTx/>
                <a:uFillTx/>
                <a:latin typeface="+mn-lt"/>
                <a:ea typeface="+mn-ea"/>
                <a:cs typeface="+mn-cs"/>
              </a:rPr>
              <a:t>(7,3) </a:t>
            </a:r>
            <a:r>
              <a:rPr kumimoji="0" lang="zh-CN" altLang="en-US" sz="2000" b="0" i="0" u="none" strike="noStrike" kern="1200" cap="none" spc="0" normalizeH="0" baseline="0" noProof="0">
                <a:ln>
                  <a:noFill/>
                </a:ln>
                <a:solidFill>
                  <a:schemeClr val="tx1"/>
                </a:solidFill>
                <a:effectLst/>
                <a:uLnTx/>
                <a:uFillTx/>
                <a:latin typeface="+mn-lt"/>
                <a:ea typeface="+mn-ea"/>
                <a:cs typeface="+mn-cs"/>
              </a:rPr>
              <a:t>码为例：接收字 </a:t>
            </a:r>
            <a:r>
              <a:rPr kumimoji="0" lang="en-US" altLang="zh-CN" sz="2000" b="0" i="1" u="none" strike="noStrike" kern="1200" cap="none" spc="0" normalizeH="0" baseline="0" noProof="0">
                <a:ln>
                  <a:noFill/>
                </a:ln>
                <a:solidFill>
                  <a:schemeClr val="tx1"/>
                </a:solidFill>
                <a:effectLst/>
                <a:uLnTx/>
                <a:uFillTx/>
                <a:latin typeface="Arial Black" pitchFamily="34" charset="0"/>
                <a:ea typeface="+mn-ea"/>
                <a:cs typeface="+mn-cs"/>
              </a:rPr>
              <a:t>R </a:t>
            </a:r>
            <a:r>
              <a:rPr kumimoji="0" lang="en-US" altLang="zh-CN" sz="2000" b="0" i="0" u="none" strike="noStrike" kern="1200" cap="none" spc="0" normalizeH="0" baseline="0" noProof="0">
                <a:ln>
                  <a:noFill/>
                </a:ln>
                <a:solidFill>
                  <a:schemeClr val="tx1"/>
                </a:solidFill>
                <a:effectLst/>
                <a:uLnTx/>
                <a:uFillTx/>
                <a:latin typeface="+mn-lt"/>
                <a:ea typeface="+mn-ea"/>
                <a:cs typeface="+mn-cs"/>
              </a:rPr>
              <a:t>=(</a:t>
            </a:r>
            <a:r>
              <a:rPr kumimoji="0" lang="en-US" altLang="zh-CN" sz="2000" b="0" i="1" u="none" strike="noStrike" kern="1200" cap="none" spc="0" normalizeH="0" baseline="0" noProof="0">
                <a:ln>
                  <a:noFill/>
                </a:ln>
                <a:solidFill>
                  <a:schemeClr val="tx1"/>
                </a:solidFill>
                <a:effectLst/>
                <a:uLnTx/>
                <a:uFillTx/>
                <a:latin typeface="+mn-lt"/>
                <a:ea typeface="+mn-ea"/>
                <a:cs typeface="+mn-cs"/>
              </a:rPr>
              <a:t>r</a:t>
            </a:r>
            <a:r>
              <a:rPr kumimoji="0" lang="en-US" altLang="zh-CN" sz="2000" b="0" i="0" u="none" strike="noStrike" kern="1200" cap="none" spc="0" normalizeH="0" baseline="-25000" noProof="0">
                <a:ln>
                  <a:noFill/>
                </a:ln>
                <a:solidFill>
                  <a:schemeClr val="tx1"/>
                </a:solidFill>
                <a:effectLst/>
                <a:uLnTx/>
                <a:uFillTx/>
                <a:latin typeface="+mn-lt"/>
                <a:ea typeface="+mn-ea"/>
                <a:cs typeface="+mn-cs"/>
              </a:rPr>
              <a:t>6</a:t>
            </a:r>
            <a:r>
              <a:rPr kumimoji="0" lang="en-US" altLang="zh-CN" sz="2000" b="0" i="1" u="none" strike="noStrike" kern="1200" cap="none" spc="0" normalizeH="0" baseline="0" noProof="0">
                <a:ln>
                  <a:noFill/>
                </a:ln>
                <a:solidFill>
                  <a:schemeClr val="tx1"/>
                </a:solidFill>
                <a:effectLst/>
                <a:uLnTx/>
                <a:uFillTx/>
                <a:latin typeface="+mn-lt"/>
                <a:ea typeface="+mn-ea"/>
                <a:cs typeface="+mn-cs"/>
              </a:rPr>
              <a:t>r</a:t>
            </a:r>
            <a:r>
              <a:rPr kumimoji="0" lang="en-US" altLang="zh-CN" sz="2000" b="0" i="0" u="none" strike="noStrike" kern="1200" cap="none" spc="0" normalizeH="0" baseline="-25000" noProof="0">
                <a:ln>
                  <a:noFill/>
                </a:ln>
                <a:solidFill>
                  <a:schemeClr val="tx1"/>
                </a:solidFill>
                <a:effectLst/>
                <a:uLnTx/>
                <a:uFillTx/>
                <a:latin typeface="+mn-lt"/>
                <a:ea typeface="+mn-ea"/>
                <a:cs typeface="+mn-cs"/>
              </a:rPr>
              <a:t>5</a:t>
            </a:r>
            <a:r>
              <a:rPr kumimoji="0" lang="en-US" altLang="zh-CN" sz="2000" b="0" i="1" u="none" strike="noStrike" kern="1200" cap="none" spc="0" normalizeH="0" baseline="0" noProof="0">
                <a:ln>
                  <a:noFill/>
                </a:ln>
                <a:solidFill>
                  <a:schemeClr val="tx1"/>
                </a:solidFill>
                <a:effectLst/>
                <a:uLnTx/>
                <a:uFillTx/>
                <a:latin typeface="+mn-lt"/>
                <a:ea typeface="+mn-ea"/>
                <a:cs typeface="+mn-cs"/>
              </a:rPr>
              <a:t>r</a:t>
            </a:r>
            <a:r>
              <a:rPr kumimoji="0" lang="en-US" altLang="zh-CN" sz="2000" b="0" i="0" u="none" strike="noStrike" kern="1200" cap="none" spc="0" normalizeH="0" baseline="-25000" noProof="0">
                <a:ln>
                  <a:noFill/>
                </a:ln>
                <a:solidFill>
                  <a:schemeClr val="tx1"/>
                </a:solidFill>
                <a:effectLst/>
                <a:uLnTx/>
                <a:uFillTx/>
                <a:latin typeface="+mn-lt"/>
                <a:ea typeface="+mn-ea"/>
                <a:cs typeface="+mn-cs"/>
              </a:rPr>
              <a:t>4</a:t>
            </a:r>
            <a:r>
              <a:rPr kumimoji="0" lang="en-US" altLang="zh-CN" sz="2000" b="0" i="1" u="none" strike="noStrike" kern="1200" cap="none" spc="0" normalizeH="0" baseline="0" noProof="0">
                <a:ln>
                  <a:noFill/>
                </a:ln>
                <a:solidFill>
                  <a:schemeClr val="tx1"/>
                </a:solidFill>
                <a:effectLst/>
                <a:uLnTx/>
                <a:uFillTx/>
                <a:latin typeface="+mn-lt"/>
                <a:ea typeface="+mn-ea"/>
                <a:cs typeface="+mn-cs"/>
              </a:rPr>
              <a:t>r</a:t>
            </a:r>
            <a:r>
              <a:rPr kumimoji="0" lang="en-US" altLang="zh-CN" sz="2000" b="0" i="0" u="none" strike="noStrike" kern="1200" cap="none" spc="0" normalizeH="0" baseline="-25000" noProof="0">
                <a:ln>
                  <a:noFill/>
                </a:ln>
                <a:solidFill>
                  <a:schemeClr val="tx1"/>
                </a:solidFill>
                <a:effectLst/>
                <a:uLnTx/>
                <a:uFillTx/>
                <a:latin typeface="+mn-lt"/>
                <a:ea typeface="+mn-ea"/>
                <a:cs typeface="+mn-cs"/>
              </a:rPr>
              <a:t>3</a:t>
            </a:r>
            <a:r>
              <a:rPr kumimoji="0" lang="en-US" altLang="zh-CN" sz="2000" b="0" i="1" u="none" strike="noStrike" kern="1200" cap="none" spc="0" normalizeH="0" baseline="0" noProof="0">
                <a:ln>
                  <a:noFill/>
                </a:ln>
                <a:solidFill>
                  <a:schemeClr val="tx1"/>
                </a:solidFill>
                <a:effectLst/>
                <a:uLnTx/>
                <a:uFillTx/>
                <a:latin typeface="+mn-lt"/>
                <a:ea typeface="+mn-ea"/>
                <a:cs typeface="+mn-cs"/>
              </a:rPr>
              <a:t>r</a:t>
            </a:r>
            <a:r>
              <a:rPr kumimoji="0" lang="en-US" altLang="zh-CN" sz="2000" b="0" i="0" u="none" strike="noStrike" kern="1200" cap="none" spc="0" normalizeH="0" baseline="-25000" noProof="0">
                <a:ln>
                  <a:noFill/>
                </a:ln>
                <a:solidFill>
                  <a:schemeClr val="tx1"/>
                </a:solidFill>
                <a:effectLst/>
                <a:uLnTx/>
                <a:uFillTx/>
                <a:latin typeface="+mn-lt"/>
                <a:ea typeface="+mn-ea"/>
                <a:cs typeface="+mn-cs"/>
              </a:rPr>
              <a:t>2</a:t>
            </a:r>
            <a:r>
              <a:rPr kumimoji="0" lang="en-US" altLang="zh-CN" sz="2000" b="0" i="1" u="none" strike="noStrike" kern="1200" cap="none" spc="0" normalizeH="0" baseline="0" noProof="0">
                <a:ln>
                  <a:noFill/>
                </a:ln>
                <a:solidFill>
                  <a:schemeClr val="tx1"/>
                </a:solidFill>
                <a:effectLst/>
                <a:uLnTx/>
                <a:uFillTx/>
                <a:latin typeface="+mn-lt"/>
                <a:ea typeface="+mn-ea"/>
                <a:cs typeface="+mn-cs"/>
              </a:rPr>
              <a:t>r</a:t>
            </a:r>
            <a:r>
              <a:rPr kumimoji="0" lang="en-US" altLang="zh-CN" sz="2000" b="0" i="0" u="none" strike="noStrike" kern="1200" cap="none" spc="0" normalizeH="0" baseline="-25000" noProof="0">
                <a:ln>
                  <a:noFill/>
                </a:ln>
                <a:solidFill>
                  <a:schemeClr val="tx1"/>
                </a:solidFill>
                <a:effectLst/>
                <a:uLnTx/>
                <a:uFillTx/>
                <a:latin typeface="+mn-lt"/>
                <a:ea typeface="+mn-ea"/>
                <a:cs typeface="+mn-cs"/>
              </a:rPr>
              <a:t>1</a:t>
            </a:r>
            <a:r>
              <a:rPr kumimoji="0" lang="en-US" altLang="zh-CN" sz="2000" b="0" i="1" u="none" strike="noStrike" kern="1200" cap="none" spc="0" normalizeH="0" baseline="0" noProof="0">
                <a:ln>
                  <a:noFill/>
                </a:ln>
                <a:solidFill>
                  <a:schemeClr val="tx1"/>
                </a:solidFill>
                <a:effectLst/>
                <a:uLnTx/>
                <a:uFillTx/>
                <a:latin typeface="+mn-lt"/>
                <a:ea typeface="+mn-ea"/>
                <a:cs typeface="+mn-cs"/>
              </a:rPr>
              <a:t>r</a:t>
            </a:r>
            <a:r>
              <a:rPr kumimoji="0" lang="en-US" altLang="zh-CN" sz="2000" b="0" i="0" u="none" strike="noStrike" kern="1200" cap="none" spc="0" normalizeH="0" baseline="-25000" noProof="0">
                <a:ln>
                  <a:noFill/>
                </a:ln>
                <a:solidFill>
                  <a:schemeClr val="tx1"/>
                </a:solidFill>
                <a:effectLst/>
                <a:uLnTx/>
                <a:uFillTx/>
                <a:latin typeface="+mn-lt"/>
                <a:ea typeface="+mn-ea"/>
                <a:cs typeface="+mn-cs"/>
              </a:rPr>
              <a:t>0</a:t>
            </a:r>
            <a:r>
              <a:rPr kumimoji="0" lang="en-US" altLang="zh-CN" sz="2000" b="0" i="0" u="none" strike="noStrike" kern="1200" cap="none" spc="0" normalizeH="0" baseline="0" noProof="0">
                <a:ln>
                  <a:noFill/>
                </a:ln>
                <a:solidFill>
                  <a:schemeClr val="tx1"/>
                </a:solidFill>
                <a:effectLst/>
                <a:uLnTx/>
                <a:uFillTx/>
                <a:latin typeface="+mn-lt"/>
                <a:ea typeface="+mn-ea"/>
                <a:cs typeface="+mn-cs"/>
              </a:rPr>
              <a:t>)</a:t>
            </a:r>
            <a:r>
              <a:rPr kumimoji="0" lang="zh-CN" altLang="en-US" sz="2000" b="0" i="0" u="none" strike="noStrike" kern="1200" cap="none" spc="0" normalizeH="0" baseline="0" noProof="0">
                <a:ln>
                  <a:noFill/>
                </a:ln>
                <a:solidFill>
                  <a:schemeClr val="tx1"/>
                </a:solidFill>
                <a:effectLst/>
                <a:uLnTx/>
                <a:uFillTx/>
                <a:latin typeface="+mn-lt"/>
                <a:ea typeface="+mn-ea"/>
                <a:cs typeface="+mn-cs"/>
              </a:rPr>
              <a:t>，伴随式：</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endParaRPr>
          </a:p>
        </p:txBody>
      </p:sp>
      <p:graphicFrame>
        <p:nvGraphicFramePr>
          <p:cNvPr id="5" name="Object 4"/>
          <p:cNvGraphicFramePr>
            <a:graphicFrameLocks noChangeAspect="1"/>
          </p:cNvGraphicFramePr>
          <p:nvPr/>
        </p:nvGraphicFramePr>
        <p:xfrm>
          <a:off x="611560" y="3068960"/>
          <a:ext cx="7769627" cy="2376264"/>
        </p:xfrm>
        <a:graphic>
          <a:graphicData uri="http://schemas.openxmlformats.org/presentationml/2006/ole">
            <mc:AlternateContent xmlns:mc="http://schemas.openxmlformats.org/markup-compatibility/2006">
              <mc:Choice xmlns:v="urn:schemas-microsoft-com:vml" Requires="v">
                <p:oleObj name="公式" r:id="rId2" imgW="3429000" imgH="977760" progId="Equation.3">
                  <p:embed/>
                </p:oleObj>
              </mc:Choice>
              <mc:Fallback>
                <p:oleObj name="公式" r:id="rId2" imgW="3429000" imgH="97776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68960"/>
                        <a:ext cx="7769627" cy="2376264"/>
                      </a:xfrm>
                      <a:prstGeom prst="rect">
                        <a:avLst/>
                      </a:prstGeom>
                      <a:solidFill>
                        <a:srgbClr val="FFEFEF"/>
                      </a:solidFill>
                      <a:ln>
                        <a:noFill/>
                      </a:ln>
                      <a:extLs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7.3.6.1 </a:t>
            </a:r>
            <a:r>
              <a:rPr lang="zh-CN" altLang="en-US" sz="4400" dirty="0">
                <a:latin typeface="Times New Roman" pitchFamily="18" charset="0"/>
              </a:rPr>
              <a:t>伴随式和错误检测</a:t>
            </a:r>
            <a:endParaRPr lang="zh-CN" altLang="en-US" dirty="0"/>
          </a:p>
        </p:txBody>
      </p:sp>
      <p:sp>
        <p:nvSpPr>
          <p:cNvPr id="4" name="Rectangle 3"/>
          <p:cNvSpPr txBox="1">
            <a:spLocks noChangeArrowheads="1"/>
          </p:cNvSpPr>
          <p:nvPr/>
        </p:nvSpPr>
        <p:spPr>
          <a:xfrm>
            <a:off x="611560" y="1412776"/>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(6) </a:t>
            </a:r>
            <a:r>
              <a:rPr kumimoji="0" lang="zh-CN" altLang="en-US" sz="2700" b="0" i="0" u="none" strike="noStrike" kern="1200" cap="none" spc="0" normalizeH="0" baseline="0" noProof="0">
                <a:ln>
                  <a:noFill/>
                </a:ln>
                <a:solidFill>
                  <a:schemeClr val="tx1"/>
                </a:solidFill>
                <a:effectLst/>
                <a:uLnTx/>
                <a:uFillTx/>
                <a:latin typeface="+mn-lt"/>
                <a:ea typeface="+mn-ea"/>
                <a:cs typeface="+mn-cs"/>
              </a:rPr>
              <a:t>伴随式计算电路</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a:ln>
                  <a:noFill/>
                </a:ln>
                <a:solidFill>
                  <a:schemeClr val="tx1"/>
                </a:solidFill>
                <a:effectLst/>
                <a:uLnTx/>
                <a:uFillTx/>
                <a:latin typeface="+mn-lt"/>
                <a:ea typeface="+mn-ea"/>
                <a:cs typeface="+mn-cs"/>
              </a:rPr>
              <a:t>伴随式计算电路：</a:t>
            </a:r>
          </a:p>
        </p:txBody>
      </p:sp>
      <p:graphicFrame>
        <p:nvGraphicFramePr>
          <p:cNvPr id="5" name="Object 4"/>
          <p:cNvGraphicFramePr>
            <a:graphicFrameLocks noChangeAspect="1"/>
          </p:cNvGraphicFramePr>
          <p:nvPr/>
        </p:nvGraphicFramePr>
        <p:xfrm>
          <a:off x="1114375" y="2564904"/>
          <a:ext cx="7058025" cy="3540125"/>
        </p:xfrm>
        <a:graphic>
          <a:graphicData uri="http://schemas.openxmlformats.org/presentationml/2006/ole">
            <mc:AlternateContent xmlns:mc="http://schemas.openxmlformats.org/markup-compatibility/2006">
              <mc:Choice xmlns:v="urn:schemas-microsoft-com:vml" Requires="v">
                <p:oleObj name="Visio" r:id="rId2" imgW="6166876" imgH="3127654" progId="Visio.Drawing.11">
                  <p:embed/>
                </p:oleObj>
              </mc:Choice>
              <mc:Fallback>
                <p:oleObj name="Visio" r:id="rId2" imgW="6166876" imgH="3127654"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375" y="2564904"/>
                        <a:ext cx="7058025" cy="354012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000" dirty="0">
                <a:latin typeface="Times New Roman" pitchFamily="18" charset="0"/>
              </a:rPr>
              <a:t>7.3.6.2 </a:t>
            </a:r>
            <a:r>
              <a:rPr lang="zh-CN" altLang="en-US" sz="4000" dirty="0"/>
              <a:t>纠错译码</a:t>
            </a:r>
            <a:endParaRPr lang="zh-CN" altLang="en-US" dirty="0"/>
          </a:p>
        </p:txBody>
      </p:sp>
      <p:sp>
        <p:nvSpPr>
          <p:cNvPr id="4" name="Rectangle 3"/>
          <p:cNvSpPr>
            <a:spLocks noGrp="1" noChangeArrowheads="1"/>
          </p:cNvSpPr>
          <p:nvPr>
            <p:ph idx="1"/>
          </p:nvPr>
        </p:nvSpPr>
        <p:spPr/>
        <p:txBody>
          <a:bodyPr/>
          <a:lstStyle/>
          <a:p>
            <a:pPr marL="355600" indent="-355600" defTabSz="762000" eaLnBrk="1" hangingPunct="1">
              <a:buFont typeface="Wingdings" pitchFamily="2" charset="2"/>
              <a:buNone/>
            </a:pPr>
            <a:r>
              <a:rPr lang="en-US" altLang="zh-CN" dirty="0"/>
              <a:t>(1) </a:t>
            </a:r>
            <a:r>
              <a:rPr lang="zh-CN" altLang="en-US" dirty="0">
                <a:hlinkClick r:id="" action="ppaction://hlinkshowjump?jump=nextslide"/>
              </a:rPr>
              <a:t>最佳译码准则（最大似然译码）</a:t>
            </a:r>
            <a:endParaRPr lang="zh-CN" altLang="en-US" dirty="0"/>
          </a:p>
          <a:p>
            <a:pPr marL="355600" indent="-355600" defTabSz="762000" eaLnBrk="1" hangingPunct="1">
              <a:buFont typeface="Wingdings" pitchFamily="2" charset="2"/>
              <a:buNone/>
            </a:pPr>
            <a:r>
              <a:rPr lang="en-US" altLang="zh-CN" dirty="0"/>
              <a:t>(2) </a:t>
            </a:r>
            <a:r>
              <a:rPr lang="zh-CN" altLang="en-US" dirty="0">
                <a:hlinkClick r:id="rId2" action="ppaction://hlinksldjump"/>
              </a:rPr>
              <a:t>查表译码法</a:t>
            </a:r>
            <a:endParaRPr lang="zh-CN" altLang="en-US" dirty="0"/>
          </a:p>
          <a:p>
            <a:pPr marL="355600" indent="-355600" defTabSz="762000" eaLnBrk="1" hangingPunct="1">
              <a:buFont typeface="Wingdings" pitchFamily="2" charset="2"/>
              <a:buNone/>
            </a:pPr>
            <a:r>
              <a:rPr lang="en-US" altLang="zh-CN" dirty="0"/>
              <a:t>(3) </a:t>
            </a:r>
            <a:r>
              <a:rPr lang="zh-CN" altLang="en-US" dirty="0">
                <a:hlinkClick r:id="rId3" action="ppaction://hlinksldjump"/>
              </a:rPr>
              <a:t>标准阵列</a:t>
            </a:r>
            <a:endParaRPr lang="zh-CN" altLang="en-US" dirty="0"/>
          </a:p>
          <a:p>
            <a:pPr marL="355600" indent="-355600" defTabSz="762000" eaLnBrk="1" hangingPunct="1">
              <a:buFont typeface="Wingdings" pitchFamily="2" charset="2"/>
              <a:buNone/>
            </a:pPr>
            <a:r>
              <a:rPr lang="en-US" altLang="zh-CN" dirty="0"/>
              <a:t>(4) </a:t>
            </a:r>
            <a:r>
              <a:rPr lang="zh-CN" altLang="en-US" dirty="0">
                <a:hlinkClick r:id="rId4" action="ppaction://hlinksldjump"/>
              </a:rPr>
              <a:t>举例</a:t>
            </a:r>
            <a:endParaRPr lang="zh-CN" altLang="en-US" dirty="0"/>
          </a:p>
          <a:p>
            <a:pPr marL="355600" indent="-355600" defTabSz="762000" eaLnBrk="1" hangingPunct="1">
              <a:buFont typeface="Wingdings" pitchFamily="2" charset="2"/>
              <a:buNone/>
            </a:pPr>
            <a:r>
              <a:rPr lang="en-US" altLang="zh-CN" dirty="0"/>
              <a:t>(5) </a:t>
            </a:r>
            <a:r>
              <a:rPr lang="zh-CN" altLang="en-US" dirty="0">
                <a:hlinkClick r:id="rId5" action="ppaction://hlinksldjump"/>
              </a:rPr>
              <a:t>结论</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544290" y="1463030"/>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最佳译码准则（最大似然译码）</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 通信是一个统计过程，纠、检错能力最终要反映到差错概率上。</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8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 对于 </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FEC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方式，采用纠错码后的码字差错概率为 </a:t>
            </a:r>
            <a:r>
              <a:rPr kumimoji="0" lang="en-US" altLang="zh-CN" sz="2400" b="0" i="1" u="none" strike="noStrike" kern="1200" cap="none" spc="0" normalizeH="0" baseline="0" noProof="0" dirty="0" err="1">
                <a:ln>
                  <a:noFill/>
                </a:ln>
                <a:solidFill>
                  <a:schemeClr val="tx1"/>
                </a:solidFill>
                <a:effectLst/>
                <a:uLnTx/>
                <a:uFillTx/>
                <a:latin typeface="+mn-lt"/>
                <a:ea typeface="+mn-ea"/>
                <a:cs typeface="+mn-cs"/>
              </a:rPr>
              <a:t>p</a:t>
            </a:r>
            <a:r>
              <a:rPr kumimoji="0" lang="en-US" altLang="zh-CN" sz="2400" b="0" i="1" u="none" strike="noStrike" kern="1200" cap="none" spc="0" normalizeH="0" baseline="-25000" noProof="0" dirty="0" err="1">
                <a:ln>
                  <a:noFill/>
                </a:ln>
                <a:solidFill>
                  <a:schemeClr val="tx1"/>
                </a:solidFill>
                <a:effectLst/>
                <a:uLnTx/>
                <a:uFillTx/>
                <a:latin typeface="+mn-lt"/>
                <a:ea typeface="+mn-ea"/>
                <a:cs typeface="+mn-cs"/>
              </a:rPr>
              <a:t>we</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en-US" altLang="zh-CN" sz="800" b="0" i="0" u="none" strike="noStrike" kern="1200" cap="none" spc="0" normalizeH="0" baseline="0" noProof="0" dirty="0">
              <a:ln>
                <a:noFill/>
              </a:ln>
              <a:solidFill>
                <a:schemeClr val="tx1"/>
              </a:solidFill>
              <a:effectLst/>
              <a:uLnTx/>
              <a:uFillTx/>
              <a:latin typeface="+mn-lt"/>
              <a:ea typeface="+mn-ea"/>
              <a:cs typeface="+mn-cs"/>
            </a:endParaRPr>
          </a:p>
          <a:p>
            <a:pPr marL="109728" marR="0" lvl="0" algn="l" defTabSz="762000" rtl="0" eaLnBrk="1" fontAlgn="auto" latinLnBrk="0" hangingPunct="1">
              <a:lnSpc>
                <a:spcPct val="120000"/>
              </a:lnSpc>
              <a:spcBef>
                <a:spcPts val="400"/>
              </a:spcBef>
              <a:spcAft>
                <a:spcPts val="0"/>
              </a:spcAft>
              <a:buClr>
                <a:schemeClr val="accent1"/>
              </a:buClr>
              <a:buSzPct val="68000"/>
              <a:tabLst/>
              <a:defRPr/>
            </a:pPr>
            <a:r>
              <a:rPr lang="zh-CN" altLang="en-US" sz="1050" dirty="0">
                <a:solidFill>
                  <a:srgbClr val="00B0F0"/>
                </a:solidFill>
              </a:rPr>
              <a:t>                                     （发送码字</a:t>
            </a:r>
            <a:r>
              <a:rPr lang="en-US" altLang="zh-CN" sz="1050" dirty="0">
                <a:solidFill>
                  <a:srgbClr val="00B0F0"/>
                </a:solidFill>
              </a:rPr>
              <a:t>c</a:t>
            </a:r>
            <a:r>
              <a:rPr lang="zh-CN" altLang="en-US" sz="1050" dirty="0">
                <a:solidFill>
                  <a:srgbClr val="00B0F0"/>
                </a:solidFill>
              </a:rPr>
              <a:t>的情况下，译码不是</a:t>
            </a:r>
            <a:r>
              <a:rPr lang="en-US" altLang="zh-CN" sz="1050" dirty="0">
                <a:solidFill>
                  <a:srgbClr val="00B0F0"/>
                </a:solidFill>
              </a:rPr>
              <a:t>C</a:t>
            </a:r>
            <a:r>
              <a:rPr lang="zh-CN" altLang="en-US" sz="1050" dirty="0">
                <a:solidFill>
                  <a:srgbClr val="00B0F0"/>
                </a:solidFill>
              </a:rPr>
              <a:t>的情况发生的概率。）</a:t>
            </a:r>
            <a:endParaRPr kumimoji="0" lang="zh-CN" altLang="en-US" sz="1050" b="0" i="0" u="none" strike="noStrike" kern="1200" cap="none" spc="0" normalizeH="0" baseline="0" noProof="0" dirty="0">
              <a:ln>
                <a:noFill/>
              </a:ln>
              <a:solidFill>
                <a:srgbClr val="00B0F0"/>
              </a:solidFill>
              <a:effectLst/>
              <a:uLnTx/>
              <a:uFillTx/>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300" b="1" i="1" u="none" strike="noStrike" kern="1200" cap="none" spc="0" normalizeH="0" baseline="0" noProof="0" dirty="0">
                <a:ln>
                  <a:noFill/>
                </a:ln>
                <a:solidFill>
                  <a:srgbClr val="0000CC"/>
                </a:solidFill>
                <a:effectLst/>
                <a:uLnTx/>
                <a:uFillTx/>
                <a:latin typeface="宋体" pitchFamily="2" charset="-122"/>
                <a:ea typeface="宋体" pitchFamily="2" charset="-122"/>
                <a:cs typeface="+mn-cs"/>
              </a:rPr>
              <a:t> </a:t>
            </a:r>
            <a:r>
              <a:rPr kumimoji="0" lang="en-US" altLang="zh-CN" sz="2300" b="1" i="1" u="none" strike="noStrike" kern="1200" cap="none" spc="0" normalizeH="0" baseline="0" noProof="0" dirty="0">
                <a:ln>
                  <a:noFill/>
                </a:ln>
                <a:solidFill>
                  <a:srgbClr val="0000CC"/>
                </a:solidFill>
                <a:effectLst/>
                <a:uLnTx/>
                <a:uFillTx/>
                <a:latin typeface="宋体" pitchFamily="2" charset="-122"/>
                <a:ea typeface="宋体" pitchFamily="2" charset="-122"/>
                <a:cs typeface="+mn-cs"/>
              </a:rPr>
              <a:t>p</a:t>
            </a:r>
            <a:r>
              <a:rPr kumimoji="0" lang="en-US" altLang="zh-CN" sz="23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a:t>
            </a:r>
            <a:r>
              <a:rPr kumimoji="0" lang="en-US" altLang="zh-CN" sz="2300" b="1" i="1" u="none" strike="noStrike" kern="1200" cap="none" spc="0" normalizeH="0" baseline="0" noProof="0" dirty="0">
                <a:ln>
                  <a:noFill/>
                </a:ln>
                <a:solidFill>
                  <a:srgbClr val="0000CC"/>
                </a:solidFill>
                <a:effectLst/>
                <a:uLnTx/>
                <a:uFillTx/>
                <a:latin typeface="Arial Black" pitchFamily="34" charset="0"/>
                <a:ea typeface="宋体" pitchFamily="2" charset="-122"/>
                <a:cs typeface="+mn-cs"/>
              </a:rPr>
              <a:t>C</a:t>
            </a:r>
            <a:r>
              <a:rPr kumimoji="0" lang="en-US" altLang="zh-CN" sz="23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a:t>
            </a:r>
            <a:r>
              <a:rPr kumimoji="0" lang="zh-CN" altLang="en-US" sz="23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a:t>
            </a:r>
            <a:r>
              <a:rPr kumimoji="0" lang="zh-CN" altLang="en-US"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发送码字</a:t>
            </a:r>
            <a:r>
              <a:rPr kumimoji="0" lang="en-US" altLang="zh-CN" sz="23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C </a:t>
            </a:r>
            <a:r>
              <a:rPr kumimoji="0" lang="zh-CN" altLang="en-US" sz="23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a:t>
            </a:r>
            <a:r>
              <a:rPr kumimoji="0" lang="zh-CN" altLang="en-US"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先验概率</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300" b="1" i="1" u="none" strike="noStrike" kern="1200" cap="none" spc="0" normalizeH="0" baseline="0" noProof="0" dirty="0">
                <a:ln>
                  <a:noFill/>
                </a:ln>
                <a:solidFill>
                  <a:srgbClr val="0000CC"/>
                </a:solidFill>
                <a:effectLst/>
                <a:uLnTx/>
                <a:uFillTx/>
                <a:latin typeface="宋体" pitchFamily="2" charset="-122"/>
                <a:ea typeface="宋体" pitchFamily="2" charset="-122"/>
                <a:cs typeface="+mn-cs"/>
              </a:rPr>
              <a:t> </a:t>
            </a:r>
            <a:r>
              <a:rPr kumimoji="0" lang="en-US" altLang="zh-CN" sz="2300" b="1" i="1" u="none" strike="noStrike" kern="1200" cap="none" spc="0" normalizeH="0" baseline="0" noProof="0" dirty="0">
                <a:ln>
                  <a:noFill/>
                </a:ln>
                <a:solidFill>
                  <a:srgbClr val="0000CC"/>
                </a:solidFill>
                <a:effectLst/>
                <a:uLnTx/>
                <a:uFillTx/>
                <a:latin typeface="宋体" pitchFamily="2" charset="-122"/>
                <a:ea typeface="宋体" pitchFamily="2" charset="-122"/>
                <a:cs typeface="+mn-cs"/>
              </a:rPr>
              <a:t>p</a:t>
            </a:r>
            <a:r>
              <a:rPr kumimoji="0" lang="en-US" altLang="zh-CN" sz="23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a:t>
            </a:r>
            <a:r>
              <a:rPr kumimoji="0" lang="en-US" altLang="zh-CN" sz="2300" b="1" i="1" u="none" strike="noStrike" kern="1200" cap="none" spc="0" normalizeH="0" baseline="0" noProof="0" dirty="0">
                <a:ln>
                  <a:noFill/>
                </a:ln>
                <a:solidFill>
                  <a:srgbClr val="0000CC"/>
                </a:solidFill>
                <a:effectLst/>
                <a:uLnTx/>
                <a:uFillTx/>
                <a:latin typeface="Arial Black" pitchFamily="34" charset="0"/>
                <a:ea typeface="宋体" pitchFamily="2" charset="-122"/>
                <a:cs typeface="+mn-cs"/>
              </a:rPr>
              <a:t>C</a:t>
            </a:r>
            <a:r>
              <a:rPr kumimoji="0" lang="en-US" altLang="zh-CN" sz="23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a:t>
            </a:r>
            <a:r>
              <a:rPr kumimoji="0" lang="en-US" altLang="zh-CN" sz="2300" b="1" i="1" u="none" strike="noStrike" kern="1200" cap="none" spc="0" normalizeH="0" baseline="0" noProof="0" dirty="0">
                <a:ln>
                  <a:noFill/>
                </a:ln>
                <a:solidFill>
                  <a:srgbClr val="0000CC"/>
                </a:solidFill>
                <a:effectLst/>
                <a:uLnTx/>
                <a:uFillTx/>
                <a:latin typeface="Arial Black" pitchFamily="34" charset="0"/>
                <a:ea typeface="宋体" pitchFamily="2" charset="-122"/>
                <a:cs typeface="+mn-cs"/>
              </a:rPr>
              <a:t>R</a:t>
            </a:r>
            <a:r>
              <a:rPr kumimoji="0" lang="en-US" altLang="zh-CN" sz="23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a:t>
            </a:r>
            <a:r>
              <a:rPr kumimoji="0" lang="zh-CN" altLang="en-US" sz="23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a:t>
            </a:r>
            <a:r>
              <a:rPr kumimoji="0" lang="zh-CN" altLang="en-US"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后验概率</a:t>
            </a:r>
            <a:endParaRPr kumimoji="0" lang="en-US" altLang="zh-CN"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23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15450116"/>
              </p:ext>
            </p:extLst>
          </p:nvPr>
        </p:nvGraphicFramePr>
        <p:xfrm>
          <a:off x="2195736" y="3717032"/>
          <a:ext cx="4054475" cy="554038"/>
        </p:xfrm>
        <a:graphic>
          <a:graphicData uri="http://schemas.openxmlformats.org/presentationml/2006/ole">
            <mc:AlternateContent xmlns:mc="http://schemas.openxmlformats.org/markup-compatibility/2006">
              <mc:Choice xmlns:v="urn:schemas-microsoft-com:vml" Requires="v">
                <p:oleObj name="Equation" r:id="rId2" imgW="1701720" imgH="253800" progId="Equation.DSMT4">
                  <p:embed/>
                </p:oleObj>
              </mc:Choice>
              <mc:Fallback>
                <p:oleObj name="Equation" r:id="rId2" imgW="1701720" imgH="2538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717032"/>
                        <a:ext cx="40544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矩形 1"/>
          <p:cNvSpPr/>
          <p:nvPr/>
        </p:nvSpPr>
        <p:spPr>
          <a:xfrm>
            <a:off x="1688037" y="5373216"/>
            <a:ext cx="5767926" cy="584775"/>
          </a:xfrm>
          <a:prstGeom prst="rect">
            <a:avLst/>
          </a:prstGeom>
        </p:spPr>
        <p:txBody>
          <a:bodyPr wrap="none">
            <a:spAutoFit/>
          </a:bodyPr>
          <a:lstStyle/>
          <a:p>
            <a:r>
              <a:rPr lang="zh-CN" altLang="en-US" sz="3200" b="1" i="1" dirty="0">
                <a:solidFill>
                  <a:srgbClr val="0000CC"/>
                </a:solidFill>
                <a:latin typeface="Arial Black" pitchFamily="34" charset="0"/>
                <a:ea typeface="宋体" pitchFamily="2" charset="-122"/>
              </a:rPr>
              <a:t>发送：</a:t>
            </a:r>
            <a:r>
              <a:rPr lang="en-US" altLang="zh-CN" sz="3200" b="1" i="1" dirty="0">
                <a:solidFill>
                  <a:srgbClr val="0000CC"/>
                </a:solidFill>
                <a:latin typeface="Arial Black" pitchFamily="34" charset="0"/>
                <a:ea typeface="宋体" pitchFamily="2" charset="-122"/>
              </a:rPr>
              <a:t>C</a:t>
            </a:r>
            <a:r>
              <a:rPr lang="en-US" altLang="zh-CN" sz="3200" b="1" i="1" dirty="0">
                <a:solidFill>
                  <a:srgbClr val="0000CC"/>
                </a:solidFill>
                <a:latin typeface="Arial Black" pitchFamily="34" charset="0"/>
                <a:ea typeface="宋体" pitchFamily="2" charset="-122"/>
                <a:sym typeface="Wingdings" panose="05000000000000000000" pitchFamily="2" charset="2"/>
              </a:rPr>
              <a:t></a:t>
            </a:r>
            <a:r>
              <a:rPr lang="zh-CN" altLang="en-US" sz="3200" b="1" i="1" dirty="0">
                <a:solidFill>
                  <a:srgbClr val="0000CC"/>
                </a:solidFill>
                <a:latin typeface="Arial Black" pitchFamily="34" charset="0"/>
                <a:ea typeface="宋体" pitchFamily="2" charset="-122"/>
                <a:sym typeface="Wingdings" panose="05000000000000000000" pitchFamily="2" charset="2"/>
              </a:rPr>
              <a:t>接收：</a:t>
            </a:r>
            <a:r>
              <a:rPr lang="en-US" altLang="zh-CN" sz="3200" b="1" i="1" dirty="0">
                <a:solidFill>
                  <a:srgbClr val="0000CC"/>
                </a:solidFill>
                <a:latin typeface="Arial Black" pitchFamily="34" charset="0"/>
                <a:ea typeface="宋体" pitchFamily="2" charset="-122"/>
              </a:rPr>
              <a:t>R</a:t>
            </a:r>
            <a:r>
              <a:rPr lang="en-US" altLang="zh-CN" sz="3200" b="1" i="1" dirty="0">
                <a:solidFill>
                  <a:srgbClr val="0000CC"/>
                </a:solidFill>
                <a:latin typeface="Arial Black" pitchFamily="34" charset="0"/>
                <a:ea typeface="宋体" pitchFamily="2" charset="-122"/>
                <a:sym typeface="Wingdings" panose="05000000000000000000" pitchFamily="2" charset="2"/>
              </a:rPr>
              <a:t></a:t>
            </a:r>
            <a:r>
              <a:rPr lang="zh-CN" altLang="en-US" sz="3200" b="1" i="1" dirty="0">
                <a:solidFill>
                  <a:srgbClr val="0000CC"/>
                </a:solidFill>
                <a:latin typeface="Arial Black" pitchFamily="34" charset="0"/>
                <a:ea typeface="宋体" pitchFamily="2" charset="-122"/>
                <a:sym typeface="Wingdings" panose="05000000000000000000" pitchFamily="2" charset="2"/>
              </a:rPr>
              <a:t>译码：</a:t>
            </a:r>
            <a:r>
              <a:rPr lang="en-US" altLang="zh-CN" sz="3200" b="1" i="1" dirty="0">
                <a:solidFill>
                  <a:srgbClr val="0000CC"/>
                </a:solidFill>
                <a:latin typeface="Arial Black" pitchFamily="34" charset="0"/>
                <a:ea typeface="宋体" pitchFamily="2" charset="-122"/>
                <a:sym typeface="Wingdings" panose="05000000000000000000" pitchFamily="2" charset="2"/>
              </a:rPr>
              <a:t>C’</a:t>
            </a:r>
            <a:endParaRPr lang="zh-CN" alt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55600" indent="-355600" defTabSz="762000">
              <a:buNone/>
            </a:pPr>
            <a:r>
              <a:rPr lang="en-US" altLang="zh-CN" dirty="0"/>
              <a:t>(1) </a:t>
            </a:r>
            <a:r>
              <a:rPr lang="zh-CN" altLang="en-US" dirty="0"/>
              <a:t>一致监督方程</a:t>
            </a:r>
          </a:p>
          <a:p>
            <a:pPr marL="355600" indent="-355600" defTabSz="762000"/>
            <a:r>
              <a:rPr lang="zh-CN" altLang="en-US" sz="2000" dirty="0">
                <a:solidFill>
                  <a:srgbClr val="0000CC"/>
                </a:solidFill>
              </a:rPr>
              <a:t>构成码字的方法：</a:t>
            </a:r>
            <a:r>
              <a:rPr lang="zh-CN" altLang="en-US" sz="2000" dirty="0"/>
              <a:t>编码是给已知信息码组按预定规则添加监督码元，构成码字。</a:t>
            </a:r>
          </a:p>
          <a:p>
            <a:pPr marL="355600" indent="-355600" defTabSz="762000"/>
            <a:r>
              <a:rPr lang="zh-CN" altLang="en-US" sz="2000" dirty="0"/>
              <a:t>在 </a:t>
            </a:r>
            <a:r>
              <a:rPr lang="en-US" altLang="zh-CN" sz="2000" i="1" dirty="0"/>
              <a:t>k </a:t>
            </a:r>
            <a:r>
              <a:rPr lang="zh-CN" altLang="en-US" sz="2000" dirty="0"/>
              <a:t>个信息码元之后附加 </a:t>
            </a:r>
            <a:r>
              <a:rPr lang="en-US" altLang="zh-CN" sz="2000" i="1" dirty="0"/>
              <a:t>r </a:t>
            </a:r>
            <a:r>
              <a:rPr lang="en-US" altLang="zh-CN" sz="2000" dirty="0"/>
              <a:t>(</a:t>
            </a:r>
            <a:r>
              <a:rPr lang="en-US" altLang="zh-CN" sz="2000" i="1" dirty="0"/>
              <a:t>r</a:t>
            </a:r>
            <a:r>
              <a:rPr lang="en-US" altLang="zh-CN" sz="2000" dirty="0"/>
              <a:t>=</a:t>
            </a:r>
            <a:r>
              <a:rPr lang="en-US" altLang="zh-CN" sz="2000" i="1" dirty="0"/>
              <a:t>n</a:t>
            </a:r>
            <a:r>
              <a:rPr lang="zh-CN" altLang="en-US" sz="2000" dirty="0"/>
              <a:t>－</a:t>
            </a:r>
            <a:r>
              <a:rPr lang="en-US" altLang="zh-CN" sz="2000" i="1" dirty="0"/>
              <a:t>k</a:t>
            </a:r>
            <a:r>
              <a:rPr lang="en-US" altLang="zh-CN" sz="2000" dirty="0"/>
              <a:t>) </a:t>
            </a:r>
            <a:r>
              <a:rPr lang="zh-CN" altLang="en-US" sz="2000" dirty="0"/>
              <a:t>个监督码元，使每个监督元是其中某些信息元的模 </a:t>
            </a:r>
            <a:r>
              <a:rPr lang="en-US" altLang="zh-CN" sz="2000" dirty="0"/>
              <a:t>2 </a:t>
            </a:r>
            <a:r>
              <a:rPr lang="zh-CN" altLang="en-US" sz="2000" dirty="0"/>
              <a:t>和。</a:t>
            </a:r>
          </a:p>
          <a:p>
            <a:pPr marL="355600" indent="-355600" defTabSz="762000"/>
            <a:r>
              <a:rPr lang="zh-CN" altLang="en-US" sz="2000" dirty="0">
                <a:solidFill>
                  <a:srgbClr val="0000CC"/>
                </a:solidFill>
              </a:rPr>
              <a:t>举例：</a:t>
            </a:r>
            <a:r>
              <a:rPr lang="en-US" altLang="zh-CN" sz="2000" i="1" dirty="0"/>
              <a:t>k</a:t>
            </a:r>
            <a:r>
              <a:rPr lang="en-US" altLang="zh-CN" sz="2000" dirty="0"/>
              <a:t>=3, </a:t>
            </a:r>
            <a:r>
              <a:rPr lang="en-US" altLang="zh-CN" sz="2000" i="1" dirty="0"/>
              <a:t>r</a:t>
            </a:r>
            <a:r>
              <a:rPr lang="en-US" altLang="zh-CN" sz="2000" dirty="0"/>
              <a:t>=4</a:t>
            </a:r>
            <a:r>
              <a:rPr lang="zh-CN" altLang="en-US" sz="2000" dirty="0"/>
              <a:t>，构成 </a:t>
            </a:r>
            <a:r>
              <a:rPr lang="en-US" altLang="zh-CN" sz="2000" dirty="0"/>
              <a:t>(7,3) </a:t>
            </a:r>
            <a:r>
              <a:rPr lang="zh-CN" altLang="en-US" sz="2000" dirty="0"/>
              <a:t>线性分组码。设码字为：</a:t>
            </a:r>
          </a:p>
          <a:p>
            <a:pPr marL="355600" indent="-355600" algn="ctr" defTabSz="762000">
              <a:buNone/>
            </a:pPr>
            <a:r>
              <a:rPr lang="en-US" altLang="zh-CN" sz="2000" dirty="0"/>
              <a:t>(</a:t>
            </a:r>
            <a:r>
              <a:rPr lang="en-US" altLang="zh-CN" sz="2000" i="1" dirty="0">
                <a:solidFill>
                  <a:srgbClr val="FF0000"/>
                </a:solidFill>
              </a:rPr>
              <a:t>c</a:t>
            </a:r>
            <a:r>
              <a:rPr lang="en-US" altLang="zh-CN" sz="2000" baseline="-25000" dirty="0">
                <a:solidFill>
                  <a:srgbClr val="FF0000"/>
                </a:solidFill>
              </a:rPr>
              <a:t>6</a:t>
            </a:r>
            <a:r>
              <a:rPr lang="en-US" altLang="zh-CN" sz="2000" dirty="0">
                <a:solidFill>
                  <a:srgbClr val="FF0000"/>
                </a:solidFill>
              </a:rPr>
              <a:t>,</a:t>
            </a:r>
            <a:r>
              <a:rPr lang="en-US" altLang="zh-CN" sz="2000" i="1" dirty="0">
                <a:solidFill>
                  <a:srgbClr val="FF0000"/>
                </a:solidFill>
              </a:rPr>
              <a:t>c</a:t>
            </a:r>
            <a:r>
              <a:rPr lang="en-US" altLang="zh-CN" sz="2000" baseline="-25000" dirty="0">
                <a:solidFill>
                  <a:srgbClr val="FF0000"/>
                </a:solidFill>
              </a:rPr>
              <a:t>5</a:t>
            </a:r>
            <a:r>
              <a:rPr lang="en-US" altLang="zh-CN" sz="2000" dirty="0">
                <a:solidFill>
                  <a:srgbClr val="FF0000"/>
                </a:solidFill>
              </a:rPr>
              <a:t>,</a:t>
            </a:r>
            <a:r>
              <a:rPr lang="en-US" altLang="zh-CN" sz="2000" i="1" dirty="0">
                <a:solidFill>
                  <a:srgbClr val="FF0000"/>
                </a:solidFill>
              </a:rPr>
              <a:t>c</a:t>
            </a:r>
            <a:r>
              <a:rPr lang="en-US" altLang="zh-CN" sz="2000" baseline="-25000" dirty="0">
                <a:solidFill>
                  <a:srgbClr val="FF0000"/>
                </a:solidFill>
              </a:rPr>
              <a:t>4</a:t>
            </a:r>
            <a:r>
              <a:rPr lang="en-US" altLang="zh-CN" sz="2000" dirty="0">
                <a:solidFill>
                  <a:srgbClr val="FF0000"/>
                </a:solidFill>
              </a:rPr>
              <a:t>,</a:t>
            </a:r>
            <a:r>
              <a:rPr lang="en-US" altLang="zh-CN" sz="2000" i="1" dirty="0">
                <a:solidFill>
                  <a:srgbClr val="FF00FF"/>
                </a:solidFill>
              </a:rPr>
              <a:t>c</a:t>
            </a:r>
            <a:r>
              <a:rPr lang="en-US" altLang="zh-CN" sz="2000" baseline="-25000" dirty="0">
                <a:solidFill>
                  <a:srgbClr val="FF00FF"/>
                </a:solidFill>
              </a:rPr>
              <a:t>3</a:t>
            </a:r>
            <a:r>
              <a:rPr lang="en-US" altLang="zh-CN" sz="2000" dirty="0">
                <a:solidFill>
                  <a:srgbClr val="FF00FF"/>
                </a:solidFill>
              </a:rPr>
              <a:t>,</a:t>
            </a:r>
            <a:r>
              <a:rPr lang="en-US" altLang="zh-CN" sz="2000" i="1" dirty="0">
                <a:solidFill>
                  <a:srgbClr val="FF00FF"/>
                </a:solidFill>
              </a:rPr>
              <a:t>c</a:t>
            </a:r>
            <a:r>
              <a:rPr lang="en-US" altLang="zh-CN" sz="2000" baseline="-25000" dirty="0">
                <a:solidFill>
                  <a:srgbClr val="FF00FF"/>
                </a:solidFill>
              </a:rPr>
              <a:t>2</a:t>
            </a:r>
            <a:r>
              <a:rPr lang="en-US" altLang="zh-CN" sz="2000" dirty="0">
                <a:solidFill>
                  <a:srgbClr val="FF00FF"/>
                </a:solidFill>
              </a:rPr>
              <a:t>,</a:t>
            </a:r>
            <a:r>
              <a:rPr lang="en-US" altLang="zh-CN" sz="2000" i="1" dirty="0">
                <a:solidFill>
                  <a:srgbClr val="FF00FF"/>
                </a:solidFill>
              </a:rPr>
              <a:t>c</a:t>
            </a:r>
            <a:r>
              <a:rPr lang="en-US" altLang="zh-CN" sz="2000" baseline="-25000" dirty="0">
                <a:solidFill>
                  <a:srgbClr val="FF00FF"/>
                </a:solidFill>
              </a:rPr>
              <a:t>1</a:t>
            </a:r>
            <a:r>
              <a:rPr lang="en-US" altLang="zh-CN" sz="2000" dirty="0">
                <a:solidFill>
                  <a:srgbClr val="FF00FF"/>
                </a:solidFill>
              </a:rPr>
              <a:t>,</a:t>
            </a:r>
            <a:r>
              <a:rPr lang="en-US" altLang="zh-CN" sz="2000" i="1" dirty="0">
                <a:solidFill>
                  <a:srgbClr val="FF00FF"/>
                </a:solidFill>
              </a:rPr>
              <a:t>c</a:t>
            </a:r>
            <a:r>
              <a:rPr lang="en-US" altLang="zh-CN" sz="2000" baseline="-25000" dirty="0">
                <a:solidFill>
                  <a:srgbClr val="FF00FF"/>
                </a:solidFill>
              </a:rPr>
              <a:t>0</a:t>
            </a:r>
            <a:r>
              <a:rPr lang="en-US" altLang="zh-CN" sz="2000" dirty="0"/>
              <a:t>)</a:t>
            </a:r>
          </a:p>
          <a:p>
            <a:pPr marL="804863" lvl="1" indent="-269875" defTabSz="762000">
              <a:buNone/>
            </a:pPr>
            <a:r>
              <a:rPr lang="en-US" altLang="zh-CN" sz="2000" i="1" dirty="0">
                <a:solidFill>
                  <a:srgbClr val="FF0000"/>
                </a:solidFill>
              </a:rPr>
              <a:t>c</a:t>
            </a:r>
            <a:r>
              <a:rPr lang="en-US" altLang="zh-CN" sz="2000" baseline="-25000" dirty="0">
                <a:solidFill>
                  <a:srgbClr val="FF0000"/>
                </a:solidFill>
              </a:rPr>
              <a:t>6</a:t>
            </a:r>
            <a:r>
              <a:rPr lang="en-US" altLang="zh-CN" sz="2000" dirty="0">
                <a:solidFill>
                  <a:srgbClr val="FF0000"/>
                </a:solidFill>
              </a:rPr>
              <a:t>,</a:t>
            </a:r>
            <a:r>
              <a:rPr lang="en-US" altLang="zh-CN" sz="2000" i="1" dirty="0">
                <a:solidFill>
                  <a:srgbClr val="FF0000"/>
                </a:solidFill>
              </a:rPr>
              <a:t>c</a:t>
            </a:r>
            <a:r>
              <a:rPr lang="en-US" altLang="zh-CN" sz="2000" baseline="-25000" dirty="0">
                <a:solidFill>
                  <a:srgbClr val="FF0000"/>
                </a:solidFill>
              </a:rPr>
              <a:t>5</a:t>
            </a:r>
            <a:r>
              <a:rPr lang="en-US" altLang="zh-CN" sz="2000" dirty="0">
                <a:solidFill>
                  <a:srgbClr val="FF0000"/>
                </a:solidFill>
              </a:rPr>
              <a:t>,</a:t>
            </a:r>
            <a:r>
              <a:rPr lang="en-US" altLang="zh-CN" sz="2000" i="1" dirty="0">
                <a:solidFill>
                  <a:srgbClr val="FF0000"/>
                </a:solidFill>
              </a:rPr>
              <a:t>c</a:t>
            </a:r>
            <a:r>
              <a:rPr lang="en-US" altLang="zh-CN" sz="2000" baseline="-25000" dirty="0">
                <a:solidFill>
                  <a:srgbClr val="FF0000"/>
                </a:solidFill>
              </a:rPr>
              <a:t>4</a:t>
            </a:r>
            <a:r>
              <a:rPr lang="zh-CN" altLang="en-US" sz="2000" dirty="0"/>
              <a:t>为信息元，</a:t>
            </a:r>
            <a:r>
              <a:rPr lang="en-US" altLang="zh-CN" sz="2000" i="1" dirty="0">
                <a:solidFill>
                  <a:srgbClr val="FF00FF"/>
                </a:solidFill>
              </a:rPr>
              <a:t>c</a:t>
            </a:r>
            <a:r>
              <a:rPr lang="en-US" altLang="zh-CN" sz="2000" baseline="-25000" dirty="0">
                <a:solidFill>
                  <a:srgbClr val="FF00FF"/>
                </a:solidFill>
              </a:rPr>
              <a:t>3</a:t>
            </a:r>
            <a:r>
              <a:rPr lang="en-US" altLang="zh-CN" sz="2000" dirty="0">
                <a:solidFill>
                  <a:srgbClr val="FF00FF"/>
                </a:solidFill>
              </a:rPr>
              <a:t>,</a:t>
            </a:r>
            <a:r>
              <a:rPr lang="en-US" altLang="zh-CN" sz="2000" i="1" dirty="0">
                <a:solidFill>
                  <a:srgbClr val="FF00FF"/>
                </a:solidFill>
              </a:rPr>
              <a:t>c</a:t>
            </a:r>
            <a:r>
              <a:rPr lang="en-US" altLang="zh-CN" sz="2000" baseline="-25000" dirty="0">
                <a:solidFill>
                  <a:srgbClr val="FF00FF"/>
                </a:solidFill>
              </a:rPr>
              <a:t>2</a:t>
            </a:r>
            <a:r>
              <a:rPr lang="en-US" altLang="zh-CN" sz="2000" dirty="0">
                <a:solidFill>
                  <a:srgbClr val="FF00FF"/>
                </a:solidFill>
              </a:rPr>
              <a:t>,</a:t>
            </a:r>
            <a:r>
              <a:rPr lang="en-US" altLang="zh-CN" sz="2000" i="1" dirty="0">
                <a:solidFill>
                  <a:srgbClr val="FF00FF"/>
                </a:solidFill>
              </a:rPr>
              <a:t>c</a:t>
            </a:r>
            <a:r>
              <a:rPr lang="en-US" altLang="zh-CN" sz="2000" baseline="-25000" dirty="0">
                <a:solidFill>
                  <a:srgbClr val="FF00FF"/>
                </a:solidFill>
              </a:rPr>
              <a:t>1</a:t>
            </a:r>
            <a:r>
              <a:rPr lang="en-US" altLang="zh-CN" sz="2000" dirty="0">
                <a:solidFill>
                  <a:srgbClr val="FF00FF"/>
                </a:solidFill>
              </a:rPr>
              <a:t>,</a:t>
            </a:r>
            <a:r>
              <a:rPr lang="en-US" altLang="zh-CN" sz="2000" i="1" dirty="0">
                <a:solidFill>
                  <a:srgbClr val="FF00FF"/>
                </a:solidFill>
              </a:rPr>
              <a:t>c</a:t>
            </a:r>
            <a:r>
              <a:rPr lang="en-US" altLang="zh-CN" sz="2000" baseline="-25000" dirty="0">
                <a:solidFill>
                  <a:srgbClr val="FF00FF"/>
                </a:solidFill>
              </a:rPr>
              <a:t>0</a:t>
            </a:r>
            <a:r>
              <a:rPr lang="zh-CN" altLang="en-US" sz="2000" dirty="0"/>
              <a:t>为监督元，每个码元取“</a:t>
            </a:r>
            <a:r>
              <a:rPr lang="en-US" altLang="zh-CN" sz="2000" dirty="0"/>
              <a:t>0”</a:t>
            </a:r>
            <a:r>
              <a:rPr lang="zh-CN" altLang="en-US" sz="2000" dirty="0"/>
              <a:t>或“</a:t>
            </a:r>
            <a:r>
              <a:rPr lang="en-US" altLang="zh-CN" sz="2000" dirty="0"/>
              <a:t>1”</a:t>
            </a:r>
          </a:p>
          <a:p>
            <a:pPr marL="804863" lvl="1" indent="-269875" defTabSz="762000">
              <a:buNone/>
            </a:pPr>
            <a:r>
              <a:rPr lang="zh-CN" altLang="en-US" sz="2000" dirty="0"/>
              <a:t>监督元按下面方程组计算：</a:t>
            </a:r>
            <a:endParaRPr lang="zh-CN" altLang="en-US" sz="2000" dirty="0">
              <a:solidFill>
                <a:srgbClr val="FF0000"/>
              </a:solidFill>
            </a:endParaRPr>
          </a:p>
          <a:p>
            <a:endParaRPr lang="zh-CN" altLang="en-US" dirty="0"/>
          </a:p>
        </p:txBody>
      </p:sp>
      <p:sp>
        <p:nvSpPr>
          <p:cNvPr id="3" name="标题 2"/>
          <p:cNvSpPr>
            <a:spLocks noGrp="1"/>
          </p:cNvSpPr>
          <p:nvPr>
            <p:ph type="title"/>
          </p:nvPr>
        </p:nvSpPr>
        <p:spPr>
          <a:xfrm>
            <a:off x="457200" y="341784"/>
            <a:ext cx="8229600" cy="1143000"/>
          </a:xfrm>
        </p:spPr>
        <p:txBody>
          <a:bodyPr/>
          <a:lstStyle/>
          <a:p>
            <a:r>
              <a:rPr lang="en-US" altLang="zh-CN" sz="4000" dirty="0"/>
              <a:t>7.3.2</a:t>
            </a:r>
            <a:r>
              <a:rPr lang="zh-CN" altLang="en-US" sz="4000" dirty="0"/>
              <a:t>一致监督方程和一致监督矩阵</a:t>
            </a:r>
            <a:endParaRPr lang="zh-CN" altLang="en-US" dirty="0"/>
          </a:p>
        </p:txBody>
      </p:sp>
      <p:graphicFrame>
        <p:nvGraphicFramePr>
          <p:cNvPr id="1027" name="Object 4"/>
          <p:cNvGraphicFramePr>
            <a:graphicFrameLocks noChangeAspect="1"/>
          </p:cNvGraphicFramePr>
          <p:nvPr/>
        </p:nvGraphicFramePr>
        <p:xfrm>
          <a:off x="4214810" y="4857760"/>
          <a:ext cx="2779712" cy="1614487"/>
        </p:xfrm>
        <a:graphic>
          <a:graphicData uri="http://schemas.openxmlformats.org/presentationml/2006/ole">
            <mc:AlternateContent xmlns:mc="http://schemas.openxmlformats.org/markup-compatibility/2006">
              <mc:Choice xmlns:v="urn:schemas-microsoft-com:vml" Requires="v">
                <p:oleObj name="公式" r:id="rId2" imgW="1777680" imgH="952200" progId="Equation.3">
                  <p:embed/>
                </p:oleObj>
              </mc:Choice>
              <mc:Fallback>
                <p:oleObj name="公式" r:id="rId2" imgW="1777680" imgH="952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0" y="4857760"/>
                        <a:ext cx="2779712" cy="1614487"/>
                      </a:xfrm>
                      <a:prstGeom prst="rect">
                        <a:avLst/>
                      </a:prstGeom>
                      <a:solidFill>
                        <a:srgbClr val="FFE7E7"/>
                      </a:solidFill>
                      <a:ln>
                        <a:noFill/>
                      </a:ln>
                      <a:extLst>
                        <a:ext uri="{91240B29-F687-4F45-9708-019B960494DF}">
                          <a14:hiddenLine xmlns:a14="http://schemas.microsoft.com/office/drawing/2010/main" w="9525">
                            <a:solidFill>
                              <a:srgbClr val="FFD5D5"/>
                            </a:solidFill>
                            <a:miter lim="800000"/>
                            <a:headEnd/>
                            <a:tailEnd/>
                          </a14:hiddenLine>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a:xfrm>
                <a:off x="457200" y="1481328"/>
                <a:ext cx="8229600" cy="4755984"/>
              </a:xfrm>
            </p:spPr>
            <p:txBody>
              <a:bodyPr>
                <a:normAutofit fontScale="85000" lnSpcReduction="10000"/>
              </a:bodyPr>
              <a:lstStyle/>
              <a:p>
                <a:pPr marL="355600" indent="-355600" defTabSz="762000" eaLnBrk="1" hangingPunct="1">
                  <a:buFont typeface="Wingdings" pitchFamily="2" charset="2"/>
                  <a:buNone/>
                </a:pPr>
                <a:r>
                  <a:rPr lang="en-US" altLang="zh-CN" dirty="0"/>
                  <a:t>(1) </a:t>
                </a:r>
                <a:r>
                  <a:rPr lang="zh-CN" altLang="en-US" dirty="0"/>
                  <a:t>最佳译码准则（最大似然译码）</a:t>
                </a:r>
              </a:p>
              <a:p>
                <a:pPr marL="355600" indent="-355600" defTabSz="762000" eaLnBrk="1" hangingPunct="1"/>
                <a:r>
                  <a:rPr lang="zh-CN" altLang="en-US" sz="2400" dirty="0"/>
                  <a:t>若码字数为 </a:t>
                </a:r>
                <a:r>
                  <a:rPr lang="en-US" altLang="zh-CN" sz="2400" dirty="0"/>
                  <a:t>2</a:t>
                </a:r>
                <a:r>
                  <a:rPr lang="en-US" altLang="zh-CN" sz="2400" i="1" baseline="30000" dirty="0"/>
                  <a:t>k</a:t>
                </a:r>
                <a:r>
                  <a:rPr lang="zh-CN" altLang="en-US" sz="2400" dirty="0"/>
                  <a:t>，对充分随机的消息源有 </a:t>
                </a:r>
                <a:r>
                  <a:rPr lang="en-US" altLang="zh-CN" sz="2400" i="1" dirty="0"/>
                  <a:t>p</a:t>
                </a:r>
                <a:r>
                  <a:rPr lang="en-US" altLang="zh-CN" sz="2400" dirty="0"/>
                  <a:t>(</a:t>
                </a:r>
                <a:r>
                  <a:rPr lang="en-US" altLang="zh-CN" sz="2400" i="1" dirty="0">
                    <a:latin typeface="Arial Black" pitchFamily="34" charset="0"/>
                  </a:rPr>
                  <a:t>C</a:t>
                </a:r>
                <a:r>
                  <a:rPr lang="en-US" altLang="zh-CN" sz="2400" dirty="0"/>
                  <a:t>)=1/ 2</a:t>
                </a:r>
                <a:r>
                  <a:rPr lang="en-US" altLang="zh-CN" sz="2400" i="1" baseline="30000" dirty="0"/>
                  <a:t>k</a:t>
                </a:r>
                <a:r>
                  <a:rPr lang="zh-CN" altLang="en-US" sz="2400" dirty="0"/>
                  <a:t>，所以最小化的 </a:t>
                </a:r>
                <a:r>
                  <a:rPr lang="en-US" altLang="zh-CN" sz="2400" i="1" dirty="0" err="1"/>
                  <a:t>p</a:t>
                </a:r>
                <a:r>
                  <a:rPr lang="en-US" altLang="zh-CN" sz="2400" i="1" baseline="-25000" dirty="0" err="1"/>
                  <a:t>we</a:t>
                </a:r>
                <a:r>
                  <a:rPr lang="zh-CN" altLang="en-US" sz="2400" dirty="0"/>
                  <a:t>等价为</a:t>
                </a:r>
                <a:r>
                  <a:rPr lang="zh-CN" altLang="en-US" sz="2400" dirty="0">
                    <a:solidFill>
                      <a:srgbClr val="FF0000"/>
                    </a:solidFill>
                  </a:rPr>
                  <a:t>最小化 </a:t>
                </a:r>
                <a:r>
                  <a:rPr lang="en-US" altLang="zh-CN" sz="2400" i="1" dirty="0">
                    <a:solidFill>
                      <a:srgbClr val="FF0000"/>
                    </a:solidFill>
                  </a:rPr>
                  <a:t>p</a:t>
                </a:r>
                <a:r>
                  <a:rPr lang="en-US" altLang="zh-CN" sz="2400" dirty="0">
                    <a:solidFill>
                      <a:srgbClr val="FF0000"/>
                    </a:solidFill>
                  </a:rPr>
                  <a:t>(</a:t>
                </a:r>
                <a:r>
                  <a:rPr lang="en-US" altLang="zh-CN" sz="2400" i="1" dirty="0">
                    <a:solidFill>
                      <a:srgbClr val="FF0000"/>
                    </a:solidFill>
                    <a:latin typeface="Arial Black" pitchFamily="34" charset="0"/>
                  </a:rPr>
                  <a:t>C </a:t>
                </a:r>
                <a:r>
                  <a:rPr lang="en-US" altLang="zh-CN" sz="2400" dirty="0">
                    <a:solidFill>
                      <a:srgbClr val="FF0000"/>
                    </a:solidFill>
                  </a:rPr>
                  <a:t>‘≠</a:t>
                </a:r>
                <a:r>
                  <a:rPr lang="en-US" altLang="zh-CN" sz="2400" i="1" dirty="0">
                    <a:solidFill>
                      <a:srgbClr val="FF0000"/>
                    </a:solidFill>
                    <a:latin typeface="Arial Black" pitchFamily="34" charset="0"/>
                  </a:rPr>
                  <a:t>C</a:t>
                </a:r>
                <a:r>
                  <a:rPr lang="en-US" altLang="zh-CN" sz="2400" dirty="0">
                    <a:solidFill>
                      <a:srgbClr val="FF0000"/>
                    </a:solidFill>
                  </a:rPr>
                  <a:t>/</a:t>
                </a:r>
                <a:r>
                  <a:rPr lang="en-US" altLang="zh-CN" sz="2400" i="1" dirty="0">
                    <a:solidFill>
                      <a:srgbClr val="FF0000"/>
                    </a:solidFill>
                    <a:latin typeface="Arial Black" pitchFamily="34" charset="0"/>
                  </a:rPr>
                  <a:t>R</a:t>
                </a:r>
                <a:r>
                  <a:rPr lang="en-US" altLang="zh-CN" sz="2400" dirty="0">
                    <a:solidFill>
                      <a:srgbClr val="FF0000"/>
                    </a:solidFill>
                  </a:rPr>
                  <a:t> )</a:t>
                </a:r>
                <a:r>
                  <a:rPr lang="zh-CN" altLang="en-US" sz="2400" dirty="0"/>
                  <a:t>，又等价为</a:t>
                </a:r>
                <a:r>
                  <a:rPr lang="zh-CN" altLang="en-US" sz="2400" dirty="0">
                    <a:solidFill>
                      <a:srgbClr val="FF0000"/>
                    </a:solidFill>
                  </a:rPr>
                  <a:t>最大化：</a:t>
                </a:r>
                <a:r>
                  <a:rPr lang="en-US" altLang="zh-CN" sz="2400" i="1" dirty="0">
                    <a:solidFill>
                      <a:srgbClr val="FF0000"/>
                    </a:solidFill>
                  </a:rPr>
                  <a:t>p</a:t>
                </a:r>
                <a:r>
                  <a:rPr lang="en-US" altLang="zh-CN" sz="2400" dirty="0">
                    <a:solidFill>
                      <a:srgbClr val="FF0000"/>
                    </a:solidFill>
                  </a:rPr>
                  <a:t>(</a:t>
                </a:r>
                <a:r>
                  <a:rPr lang="en-US" altLang="zh-CN" sz="2400" i="1" dirty="0">
                    <a:solidFill>
                      <a:srgbClr val="FF0000"/>
                    </a:solidFill>
                    <a:latin typeface="Arial Black" pitchFamily="34" charset="0"/>
                  </a:rPr>
                  <a:t>C </a:t>
                </a:r>
                <a:r>
                  <a:rPr lang="en-US" altLang="zh-CN" sz="2400" dirty="0">
                    <a:solidFill>
                      <a:srgbClr val="FF0000"/>
                    </a:solidFill>
                  </a:rPr>
                  <a:t>'</a:t>
                </a:r>
                <a:r>
                  <a:rPr lang="en-US" altLang="zh-CN" sz="2400" dirty="0">
                    <a:solidFill>
                      <a:srgbClr val="FF0000"/>
                    </a:solidFill>
                    <a:latin typeface="Arial Black" pitchFamily="34" charset="0"/>
                  </a:rPr>
                  <a:t> </a:t>
                </a:r>
                <a:r>
                  <a:rPr lang="en-US" altLang="zh-CN" sz="2400" dirty="0">
                    <a:solidFill>
                      <a:srgbClr val="FF0000"/>
                    </a:solidFill>
                  </a:rPr>
                  <a:t>=</a:t>
                </a:r>
                <a:r>
                  <a:rPr lang="en-US" altLang="zh-CN" sz="2400" i="1" dirty="0">
                    <a:solidFill>
                      <a:srgbClr val="FF0000"/>
                    </a:solidFill>
                    <a:latin typeface="Arial Black" pitchFamily="34" charset="0"/>
                  </a:rPr>
                  <a:t>C</a:t>
                </a:r>
                <a:r>
                  <a:rPr lang="en-US" altLang="zh-CN" sz="2400" dirty="0">
                    <a:solidFill>
                      <a:srgbClr val="FF0000"/>
                    </a:solidFill>
                  </a:rPr>
                  <a:t>/</a:t>
                </a:r>
                <a:r>
                  <a:rPr lang="en-US" altLang="zh-CN" sz="2400" i="1" dirty="0">
                    <a:solidFill>
                      <a:srgbClr val="FF0000"/>
                    </a:solidFill>
                    <a:latin typeface="Arial Black" pitchFamily="34" charset="0"/>
                  </a:rPr>
                  <a:t>R</a:t>
                </a:r>
                <a:r>
                  <a:rPr lang="en-US" altLang="zh-CN" sz="2400" dirty="0">
                    <a:solidFill>
                      <a:srgbClr val="FF0000"/>
                    </a:solidFill>
                  </a:rPr>
                  <a:t>)</a:t>
                </a:r>
                <a:r>
                  <a:rPr lang="zh-CN" altLang="en-US" sz="2400" dirty="0"/>
                  <a:t>；</a:t>
                </a:r>
              </a:p>
              <a:p>
                <a:pPr marL="355600" indent="-355600" defTabSz="762000" eaLnBrk="1" hangingPunct="1"/>
                <a:endParaRPr lang="zh-CN" altLang="en-US" sz="800" dirty="0"/>
              </a:p>
              <a:p>
                <a:pPr marL="355600" indent="-355600" defTabSz="762000" eaLnBrk="1" hangingPunct="1"/>
                <a:r>
                  <a:rPr lang="zh-CN" altLang="en-US" sz="2400" dirty="0">
                    <a:solidFill>
                      <a:srgbClr val="0000CC"/>
                    </a:solidFill>
                  </a:rPr>
                  <a:t>对于 </a:t>
                </a:r>
                <a:r>
                  <a:rPr lang="en-US" altLang="zh-CN" sz="2400" dirty="0">
                    <a:solidFill>
                      <a:srgbClr val="0000CC"/>
                    </a:solidFill>
                  </a:rPr>
                  <a:t>BSC </a:t>
                </a:r>
                <a:r>
                  <a:rPr lang="zh-CN" altLang="en-US" sz="2400" dirty="0">
                    <a:solidFill>
                      <a:srgbClr val="0000CC"/>
                    </a:solidFill>
                  </a:rPr>
                  <a:t>信道：</a:t>
                </a:r>
                <a:r>
                  <a:rPr lang="en-US" altLang="zh-CN" sz="2400" dirty="0">
                    <a:solidFill>
                      <a:srgbClr val="0000CC"/>
                    </a:solidFill>
                  </a:rPr>
                  <a:t>P(C)</a:t>
                </a:r>
                <a:r>
                  <a:rPr lang="zh-CN" altLang="en-US" sz="2400" dirty="0">
                    <a:solidFill>
                      <a:srgbClr val="0000CC"/>
                    </a:solidFill>
                  </a:rPr>
                  <a:t>相同情况下，</a:t>
                </a:r>
                <a:r>
                  <a:rPr lang="zh-CN" altLang="en-US" sz="2400" dirty="0"/>
                  <a:t>最大化的 </a:t>
                </a:r>
                <a:r>
                  <a:rPr lang="en-US" altLang="zh-CN" sz="2400" i="1" dirty="0"/>
                  <a:t>p</a:t>
                </a:r>
                <a:r>
                  <a:rPr lang="en-US" altLang="zh-CN" sz="2400" dirty="0"/>
                  <a:t>(</a:t>
                </a:r>
                <a:r>
                  <a:rPr lang="en-US" altLang="zh-CN" sz="2400" i="1" dirty="0">
                    <a:latin typeface="Arial Black" pitchFamily="34" charset="0"/>
                  </a:rPr>
                  <a:t>C </a:t>
                </a:r>
                <a:r>
                  <a:rPr lang="en-US" altLang="zh-CN" sz="2400" dirty="0"/>
                  <a:t>'</a:t>
                </a:r>
                <a:r>
                  <a:rPr lang="en-US" altLang="zh-CN" sz="2400" dirty="0">
                    <a:latin typeface="Arial Black" pitchFamily="34" charset="0"/>
                  </a:rPr>
                  <a:t> </a:t>
                </a:r>
                <a:r>
                  <a:rPr lang="en-US" altLang="zh-CN" sz="2400" dirty="0"/>
                  <a:t>=</a:t>
                </a:r>
                <a:r>
                  <a:rPr lang="en-US" altLang="zh-CN" sz="2400" i="1" dirty="0">
                    <a:latin typeface="Arial Black" pitchFamily="34" charset="0"/>
                  </a:rPr>
                  <a:t>C</a:t>
                </a:r>
                <a:r>
                  <a:rPr lang="en-US" altLang="zh-CN" sz="2400" dirty="0"/>
                  <a:t>/</a:t>
                </a:r>
                <a:r>
                  <a:rPr lang="en-US" altLang="zh-CN" sz="2400" i="1" dirty="0">
                    <a:latin typeface="Arial Black" pitchFamily="34" charset="0"/>
                  </a:rPr>
                  <a:t>R </a:t>
                </a:r>
                <a:r>
                  <a:rPr lang="en-US" altLang="zh-CN" sz="2400" dirty="0"/>
                  <a:t>) </a:t>
                </a:r>
                <a:r>
                  <a:rPr lang="zh-CN" altLang="en-US" sz="2400" dirty="0"/>
                  <a:t>等价于最大化的  </a:t>
                </a:r>
                <a:r>
                  <a:rPr lang="en-US" altLang="zh-CN" sz="2400" i="1" dirty="0"/>
                  <a:t>p</a:t>
                </a:r>
                <a:r>
                  <a:rPr lang="en-US" altLang="zh-CN" sz="2400" dirty="0"/>
                  <a:t>(</a:t>
                </a:r>
                <a:r>
                  <a:rPr lang="en-US" altLang="zh-CN" sz="2400" i="1" dirty="0">
                    <a:latin typeface="Arial Black" pitchFamily="34" charset="0"/>
                  </a:rPr>
                  <a:t>R </a:t>
                </a:r>
                <a:r>
                  <a:rPr lang="en-US" altLang="zh-CN" sz="2400" dirty="0"/>
                  <a:t>/</a:t>
                </a:r>
                <a:r>
                  <a:rPr lang="en-US" altLang="zh-CN" sz="2400" i="1" dirty="0">
                    <a:latin typeface="Arial Black" pitchFamily="34" charset="0"/>
                  </a:rPr>
                  <a:t>C</a:t>
                </a:r>
                <a:r>
                  <a:rPr lang="en-US" altLang="zh-CN" sz="2400" dirty="0"/>
                  <a:t>) </a:t>
                </a:r>
                <a:r>
                  <a:rPr lang="zh-CN" altLang="en-US" sz="2400" dirty="0"/>
                  <a:t>，最大化的 </a:t>
                </a:r>
                <a:r>
                  <a:rPr lang="en-US" altLang="zh-CN" sz="2400" i="1" dirty="0"/>
                  <a:t>p</a:t>
                </a:r>
                <a:r>
                  <a:rPr lang="en-US" altLang="zh-CN" sz="2400" dirty="0"/>
                  <a:t>(</a:t>
                </a:r>
                <a:r>
                  <a:rPr lang="en-US" altLang="zh-CN" sz="2400" i="1" dirty="0">
                    <a:latin typeface="Arial Black" pitchFamily="34" charset="0"/>
                  </a:rPr>
                  <a:t>R </a:t>
                </a:r>
                <a:r>
                  <a:rPr lang="en-US" altLang="zh-CN" sz="2400" dirty="0"/>
                  <a:t>/</a:t>
                </a:r>
                <a:r>
                  <a:rPr lang="en-US" altLang="zh-CN" sz="2400" i="1" dirty="0">
                    <a:latin typeface="Arial Black" pitchFamily="34" charset="0"/>
                  </a:rPr>
                  <a:t>C</a:t>
                </a:r>
                <a:r>
                  <a:rPr lang="en-US" altLang="zh-CN" sz="2400" dirty="0"/>
                  <a:t>) </a:t>
                </a:r>
                <a:r>
                  <a:rPr lang="zh-CN" altLang="en-US" sz="2400" dirty="0"/>
                  <a:t>又等价于最小化  </a:t>
                </a:r>
                <a:r>
                  <a:rPr lang="en-US" altLang="zh-CN" sz="2400" i="1" dirty="0"/>
                  <a:t>d</a:t>
                </a:r>
                <a:r>
                  <a:rPr lang="en-US" altLang="zh-CN" sz="2400" dirty="0"/>
                  <a:t>(</a:t>
                </a:r>
                <a:r>
                  <a:rPr lang="en-US" altLang="zh-CN" sz="2400" i="1" dirty="0">
                    <a:latin typeface="Arial Black" pitchFamily="34" charset="0"/>
                  </a:rPr>
                  <a:t>R</a:t>
                </a:r>
                <a:r>
                  <a:rPr lang="en-US" altLang="zh-CN" sz="2400" i="1" dirty="0"/>
                  <a:t>,</a:t>
                </a:r>
                <a:r>
                  <a:rPr lang="en-US" altLang="zh-CN" sz="2400" i="1" dirty="0">
                    <a:latin typeface="Arial Black" pitchFamily="34" charset="0"/>
                  </a:rPr>
                  <a:t>C</a:t>
                </a:r>
                <a:r>
                  <a:rPr lang="en-US" altLang="zh-CN" sz="2400" dirty="0"/>
                  <a:t>)</a:t>
                </a:r>
                <a:r>
                  <a:rPr lang="zh-CN" altLang="en-US" sz="2400" dirty="0"/>
                  <a:t>，所以</a:t>
                </a:r>
                <a:r>
                  <a:rPr lang="zh-CN" altLang="en-US" sz="2400" dirty="0">
                    <a:solidFill>
                      <a:srgbClr val="FF0000"/>
                    </a:solidFill>
                  </a:rPr>
                  <a:t>使差错概率最小的译码是使接收向量 </a:t>
                </a:r>
                <a:r>
                  <a:rPr lang="en-US" altLang="zh-CN" sz="2400" i="1" dirty="0">
                    <a:solidFill>
                      <a:srgbClr val="FF0000"/>
                    </a:solidFill>
                    <a:latin typeface="Arial Black" pitchFamily="34" charset="0"/>
                  </a:rPr>
                  <a:t>R </a:t>
                </a:r>
                <a:r>
                  <a:rPr lang="zh-CN" altLang="en-US" sz="2400" dirty="0">
                    <a:solidFill>
                      <a:srgbClr val="FF0000"/>
                    </a:solidFill>
                  </a:rPr>
                  <a:t>与输出码字 </a:t>
                </a:r>
                <a:r>
                  <a:rPr lang="en-US" altLang="zh-CN" sz="2400" i="1" dirty="0">
                    <a:solidFill>
                      <a:srgbClr val="FF0000"/>
                    </a:solidFill>
                    <a:latin typeface="Arial Black" pitchFamily="34" charset="0"/>
                  </a:rPr>
                  <a:t>C </a:t>
                </a:r>
                <a:r>
                  <a:rPr lang="en-US" altLang="zh-CN" sz="2400" dirty="0">
                    <a:solidFill>
                      <a:srgbClr val="FF0000"/>
                    </a:solidFill>
                  </a:rPr>
                  <a:t>' </a:t>
                </a:r>
                <a:r>
                  <a:rPr lang="zh-CN" altLang="en-US" sz="2400" dirty="0">
                    <a:solidFill>
                      <a:srgbClr val="FF0000"/>
                    </a:solidFill>
                  </a:rPr>
                  <a:t>距离最小的译码。</a:t>
                </a:r>
                <a:endParaRPr lang="en-US" altLang="zh-CN" sz="2400" dirty="0">
                  <a:solidFill>
                    <a:srgbClr val="FF0000"/>
                  </a:solidFill>
                </a:endParaRPr>
              </a:p>
              <a:p>
                <a:pPr marL="355600" indent="-355600" defTabSz="762000" eaLnBrk="1" hangingPunct="1"/>
                <a:endParaRPr lang="en-US" altLang="zh-CN" sz="2400" dirty="0">
                  <a:solidFill>
                    <a:srgbClr val="FF0000"/>
                  </a:solidFill>
                </a:endParaRPr>
              </a:p>
              <a:p>
                <a:pPr marL="355600" indent="-355600" defTabSz="762000" eaLnBrk="1" hangingPunct="1"/>
                <a:endParaRPr lang="en-US" altLang="zh-CN" sz="2400" dirty="0">
                  <a:solidFill>
                    <a:srgbClr val="FF0000"/>
                  </a:solidFill>
                </a:endParaRPr>
              </a:p>
              <a:p>
                <a:pPr marL="355600" indent="-355600" defTabSz="762000" eaLnBrk="1" hangingPunct="1"/>
                <a:r>
                  <a:rPr lang="en-US" altLang="zh-CN" sz="2400" dirty="0">
                    <a:solidFill>
                      <a:srgbClr val="FF0000"/>
                    </a:solidFill>
                  </a:rPr>
                  <a:t>C:</a:t>
                </a:r>
                <a:r>
                  <a:rPr lang="zh-CN" altLang="en-US" sz="2400" dirty="0">
                    <a:solidFill>
                      <a:srgbClr val="FF0000"/>
                    </a:solidFill>
                  </a:rPr>
                  <a:t>任一输出码字，</a:t>
                </a:r>
                <a:r>
                  <a:rPr lang="en-US" altLang="zh-CN" sz="2400" dirty="0">
                    <a:solidFill>
                      <a:srgbClr val="FF0000"/>
                    </a:solidFill>
                  </a:rPr>
                  <a:t>C’</a:t>
                </a:r>
                <a:r>
                  <a:rPr lang="zh-CN" altLang="en-US" sz="2400" dirty="0">
                    <a:solidFill>
                      <a:srgbClr val="FF0000"/>
                    </a:solidFill>
                  </a:rPr>
                  <a:t>：与接收向量</a:t>
                </a:r>
                <a:r>
                  <a:rPr lang="en-US" altLang="zh-CN" sz="2400" dirty="0">
                    <a:solidFill>
                      <a:srgbClr val="FF0000"/>
                    </a:solidFill>
                  </a:rPr>
                  <a:t>R</a:t>
                </a:r>
                <a:r>
                  <a:rPr lang="zh-CN" altLang="en-US" sz="2400" dirty="0">
                    <a:solidFill>
                      <a:srgbClr val="FF0000"/>
                    </a:solidFill>
                  </a:rPr>
                  <a:t>具有最小输出距离的译码</a:t>
                </a:r>
                <a:endParaRPr lang="en-US" altLang="zh-CN" sz="2400" dirty="0">
                  <a:solidFill>
                    <a:srgbClr val="FF0000"/>
                  </a:solidFill>
                </a:endParaRPr>
              </a:p>
              <a:p>
                <a:pPr marL="355600" indent="-355600" defTabSz="762000" eaLnBrk="1" hangingPunct="1"/>
                <a:r>
                  <a:rPr lang="en-US" altLang="zh-CN" sz="2400" i="1" dirty="0"/>
                  <a:t>P(R/C)</a:t>
                </a:r>
                <a:r>
                  <a:rPr lang="en-US" altLang="zh-CN" sz="2400" dirty="0">
                    <a:solidFill>
                      <a:srgbClr val="FF0000"/>
                    </a:solidFill>
                  </a:rPr>
                  <a:t>=</a:t>
                </a:r>
                <a14:m>
                  <m:oMath xmlns:m="http://schemas.openxmlformats.org/officeDocument/2006/math">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panose="02040503050406030204" pitchFamily="18" charset="0"/>
                          </a:rPr>
                          <m:t>𝑝</m:t>
                        </m:r>
                      </m:e>
                      <m:sup>
                        <m:d>
                          <m:dPr>
                            <m:ctrlPr>
                              <a:rPr lang="en-US" altLang="zh-CN" sz="2400" b="0" i="1" smtClean="0">
                                <a:solidFill>
                                  <a:srgbClr val="FF0000"/>
                                </a:solidFill>
                                <a:latin typeface="Cambria Math" panose="02040503050406030204" pitchFamily="18" charset="0"/>
                              </a:rPr>
                            </m:ctrlPr>
                          </m:dPr>
                          <m:e>
                            <m:r>
                              <a:rPr lang="en-US" altLang="zh-CN" sz="2400" b="0" i="1" smtClean="0">
                                <a:solidFill>
                                  <a:srgbClr val="FF0000"/>
                                </a:solidFill>
                                <a:latin typeface="Cambria Math" panose="02040503050406030204" pitchFamily="18" charset="0"/>
                              </a:rPr>
                              <m:t>𝑛</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𝑒</m:t>
                            </m:r>
                          </m:e>
                        </m:d>
                      </m:sup>
                    </m:sSup>
                    <m:sSup>
                      <m:sSupPr>
                        <m:ctrlPr>
                          <a:rPr lang="en-US" altLang="zh-CN" sz="2400" b="0" i="1" smtClean="0">
                            <a:solidFill>
                              <a:srgbClr val="FF0000"/>
                            </a:solidFill>
                            <a:latin typeface="Cambria Math" panose="02040503050406030204" pitchFamily="18" charset="0"/>
                          </a:rPr>
                        </m:ctrlPr>
                      </m:sSupPr>
                      <m:e>
                        <m:r>
                          <a:rPr lang="en-US" altLang="zh-CN" sz="2400" b="0" i="1" smtClean="0">
                            <a:solidFill>
                              <a:srgbClr val="FF0000"/>
                            </a:solidFill>
                            <a:latin typeface="Cambria Math" panose="02040503050406030204" pitchFamily="18" charset="0"/>
                          </a:rPr>
                          <m:t>𝑞</m:t>
                        </m:r>
                      </m:e>
                      <m:sup>
                        <m:r>
                          <a:rPr lang="en-US" altLang="zh-CN" sz="2400" b="0" i="1" smtClean="0">
                            <a:solidFill>
                              <a:srgbClr val="FF0000"/>
                            </a:solidFill>
                            <a:latin typeface="Cambria Math" panose="02040503050406030204" pitchFamily="18" charset="0"/>
                          </a:rPr>
                          <m:t>𝑒</m:t>
                        </m:r>
                      </m:sup>
                    </m:sSup>
                    <m:r>
                      <a:rPr lang="en-US" altLang="zh-CN" sz="2400" b="0" i="1" smtClean="0">
                        <a:solidFill>
                          <a:srgbClr val="FF0000"/>
                        </a:solidFill>
                        <a:latin typeface="Cambria Math" panose="02040503050406030204" pitchFamily="18" charset="0"/>
                      </a:rPr>
                      <m:t>,  </m:t>
                    </m:r>
                    <m:r>
                      <a:rPr lang="en-US" altLang="zh-CN" sz="2400" b="0" i="1" smtClean="0">
                        <a:solidFill>
                          <a:srgbClr val="FF0000"/>
                        </a:solidFill>
                        <a:latin typeface="Cambria Math" panose="02040503050406030204" pitchFamily="18" charset="0"/>
                      </a:rPr>
                      <m:t>𝑝</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𝐵𝑆𝐶</m:t>
                    </m:r>
                    <m:r>
                      <a:rPr lang="zh-CN" altLang="en-US" sz="2400" i="1">
                        <a:solidFill>
                          <a:srgbClr val="FF0000"/>
                        </a:solidFill>
                        <a:latin typeface="Cambria Math" panose="02040503050406030204" pitchFamily="18" charset="0"/>
                      </a:rPr>
                      <m:t>信道</m:t>
                    </m:r>
                  </m:oMath>
                </a14:m>
                <a:r>
                  <a:rPr lang="zh-CN" altLang="en-US" sz="2400" dirty="0">
                    <a:solidFill>
                      <a:srgbClr val="FF0000"/>
                    </a:solidFill>
                  </a:rPr>
                  <a:t>正确传输概率，</a:t>
                </a:r>
                <a14:m>
                  <m:oMath xmlns:m="http://schemas.openxmlformats.org/officeDocument/2006/math">
                    <m:r>
                      <a:rPr lang="en-US" altLang="zh-CN" sz="2400" b="0" i="1" smtClean="0">
                        <a:solidFill>
                          <a:srgbClr val="FF0000"/>
                        </a:solidFill>
                        <a:latin typeface="Cambria Math" panose="02040503050406030204" pitchFamily="18" charset="0"/>
                      </a:rPr>
                      <m:t>𝑞</m:t>
                    </m:r>
                    <m:r>
                      <a:rPr lang="en-US" altLang="zh-CN" sz="2400" b="0" i="1" smtClean="0">
                        <a:solidFill>
                          <a:srgbClr val="FF0000"/>
                        </a:solidFill>
                        <a:latin typeface="Cambria Math" panose="02040503050406030204" pitchFamily="18" charset="0"/>
                      </a:rPr>
                      <m:t>:</m:t>
                    </m:r>
                    <m:r>
                      <a:rPr lang="zh-CN" altLang="en-US" sz="2400" i="1">
                        <a:solidFill>
                          <a:srgbClr val="FF0000"/>
                        </a:solidFill>
                        <a:latin typeface="Cambria Math" panose="02040503050406030204" pitchFamily="18" charset="0"/>
                      </a:rPr>
                      <m:t>错误</m:t>
                    </m:r>
                  </m:oMath>
                </a14:m>
                <a:r>
                  <a:rPr lang="zh-CN" altLang="en-US" sz="2400" dirty="0">
                    <a:solidFill>
                      <a:srgbClr val="FF0000"/>
                    </a:solidFill>
                  </a:rPr>
                  <a:t>概率，</a:t>
                </a:r>
                <a:r>
                  <a:rPr lang="en-US" altLang="zh-CN" sz="2400" dirty="0">
                    <a:solidFill>
                      <a:srgbClr val="FF0000"/>
                    </a:solidFill>
                  </a:rPr>
                  <a:t>n:n</a:t>
                </a:r>
                <a:r>
                  <a:rPr lang="zh-CN" altLang="en-US" sz="2400" dirty="0">
                    <a:solidFill>
                      <a:srgbClr val="FF0000"/>
                    </a:solidFill>
                  </a:rPr>
                  <a:t>次扩展，</a:t>
                </a:r>
                <a:r>
                  <a:rPr lang="en-US" altLang="zh-CN" sz="2400" dirty="0">
                    <a:solidFill>
                      <a:srgbClr val="FF0000"/>
                    </a:solidFill>
                  </a:rPr>
                  <a:t>e</a:t>
                </a:r>
                <a:r>
                  <a:rPr lang="zh-CN" altLang="en-US" sz="2400" dirty="0">
                    <a:solidFill>
                      <a:srgbClr val="FF0000"/>
                    </a:solidFill>
                  </a:rPr>
                  <a:t>：错误位数</a:t>
                </a:r>
                <a:r>
                  <a:rPr lang="en-US" altLang="zh-CN" sz="2400" dirty="0">
                    <a:solidFill>
                      <a:srgbClr val="FF0000"/>
                    </a:solidFill>
                  </a:rPr>
                  <a:t>  </a:t>
                </a:r>
                <a:endParaRPr lang="zh-CN" altLang="en-US" sz="2400" dirty="0">
                  <a:solidFill>
                    <a:srgbClr val="FF0000"/>
                  </a:solidFill>
                </a:endParaRPr>
              </a:p>
            </p:txBody>
          </p:sp>
        </mc:Choice>
        <mc:Fallback xmlns="">
          <p:sp>
            <p:nvSpPr>
              <p:cNvPr id="4" name="Rectangle 3"/>
              <p:cNvSpPr>
                <a:spLocks noGrp="1" noRot="1" noChangeAspect="1" noMove="1" noResize="1" noEditPoints="1" noAdjustHandles="1" noChangeArrowheads="1" noChangeShapeType="1" noTextEdit="1"/>
              </p:cNvSpPr>
              <p:nvPr>
                <p:ph idx="1"/>
              </p:nvPr>
            </p:nvSpPr>
            <p:spPr>
              <a:xfrm>
                <a:off x="457200" y="1481328"/>
                <a:ext cx="8229600" cy="4755984"/>
              </a:xfrm>
              <a:blipFill>
                <a:blip r:embed="rId3"/>
                <a:stretch>
                  <a:fillRect l="-1037" t="-1282" r="-370" b="-385"/>
                </a:stretch>
              </a:blipFill>
            </p:spPr>
            <p:txBody>
              <a:bodyPr/>
              <a:lstStyle/>
              <a:p>
                <a:r>
                  <a:rPr lang="zh-CN" altLang="en-US">
                    <a:noFill/>
                  </a:rPr>
                  <a:t> </a:t>
                </a:r>
              </a:p>
            </p:txBody>
          </p:sp>
        </mc:Fallback>
      </mc:AlternateContent>
      <p:graphicFrame>
        <p:nvGraphicFramePr>
          <p:cNvPr id="2801668" name="Object 4"/>
          <p:cNvGraphicFramePr>
            <a:graphicFrameLocks noChangeAspect="1"/>
          </p:cNvGraphicFramePr>
          <p:nvPr>
            <p:extLst>
              <p:ext uri="{D42A27DB-BD31-4B8C-83A1-F6EECF244321}">
                <p14:modId xmlns:p14="http://schemas.microsoft.com/office/powerpoint/2010/main" val="2918753236"/>
              </p:ext>
            </p:extLst>
          </p:nvPr>
        </p:nvGraphicFramePr>
        <p:xfrm>
          <a:off x="2339752" y="4149080"/>
          <a:ext cx="4505325" cy="792088"/>
        </p:xfrm>
        <a:graphic>
          <a:graphicData uri="http://schemas.openxmlformats.org/presentationml/2006/ole">
            <mc:AlternateContent xmlns:mc="http://schemas.openxmlformats.org/markup-compatibility/2006">
              <mc:Choice xmlns:v="urn:schemas-microsoft-com:vml" Requires="v">
                <p:oleObj name="公式" r:id="rId4" imgW="1269720" imgH="279360" progId="Equation.3">
                  <p:embed/>
                </p:oleObj>
              </mc:Choice>
              <mc:Fallback>
                <p:oleObj name="公式" r:id="rId4" imgW="1269720" imgH="2793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149080"/>
                        <a:ext cx="450532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52425" indent="-352425" defTabSz="762000">
              <a:buNone/>
            </a:pPr>
            <a:r>
              <a:rPr lang="en-US" altLang="zh-CN" dirty="0"/>
              <a:t>(2) </a:t>
            </a:r>
            <a:r>
              <a:rPr lang="zh-CN" altLang="en-US" dirty="0"/>
              <a:t>查表译码法</a:t>
            </a:r>
          </a:p>
          <a:p>
            <a:pPr marL="352425" indent="-352425" defTabSz="762000">
              <a:buNone/>
            </a:pPr>
            <a:r>
              <a:rPr lang="zh-CN" altLang="en-US" sz="2800" dirty="0"/>
              <a:t>          按最小距离译码，对有 </a:t>
            </a:r>
            <a:r>
              <a:rPr lang="en-US" altLang="zh-CN" sz="2800" dirty="0"/>
              <a:t>2</a:t>
            </a:r>
            <a:r>
              <a:rPr lang="en-US" altLang="zh-CN" sz="2800" i="1" baseline="30000" dirty="0"/>
              <a:t>k </a:t>
            </a:r>
            <a:r>
              <a:rPr lang="zh-CN" altLang="en-US" sz="2800" dirty="0"/>
              <a:t>个码字的 </a:t>
            </a:r>
            <a:r>
              <a:rPr lang="en-US" altLang="zh-CN" sz="2800" dirty="0"/>
              <a:t>(</a:t>
            </a:r>
            <a:r>
              <a:rPr lang="en-US" altLang="zh-CN" sz="2800" i="1" dirty="0" err="1"/>
              <a:t>n</a:t>
            </a:r>
            <a:r>
              <a:rPr lang="en-US" altLang="zh-CN" sz="2800" dirty="0" err="1"/>
              <a:t>,</a:t>
            </a:r>
            <a:r>
              <a:rPr lang="en-US" altLang="zh-CN" sz="2800" i="1" dirty="0" err="1"/>
              <a:t>k</a:t>
            </a:r>
            <a:r>
              <a:rPr lang="en-US" altLang="zh-CN" sz="2800" dirty="0"/>
              <a:t>) </a:t>
            </a:r>
            <a:r>
              <a:rPr lang="zh-CN" altLang="en-US" sz="2800" dirty="0"/>
              <a:t>线性码，为了找到与接收字 </a:t>
            </a:r>
            <a:r>
              <a:rPr lang="en-US" altLang="zh-CN" sz="2800" i="1" dirty="0">
                <a:latin typeface="Arial Black" pitchFamily="34" charset="0"/>
              </a:rPr>
              <a:t>R </a:t>
            </a:r>
            <a:r>
              <a:rPr lang="zh-CN" altLang="en-US" sz="2800" dirty="0"/>
              <a:t>有最小距离的码字，需将 </a:t>
            </a:r>
            <a:r>
              <a:rPr lang="en-US" altLang="zh-CN" sz="2800" i="1" dirty="0">
                <a:latin typeface="Arial Black" pitchFamily="34" charset="0"/>
              </a:rPr>
              <a:t>R </a:t>
            </a:r>
            <a:r>
              <a:rPr lang="zh-CN" altLang="en-US" sz="2800" dirty="0"/>
              <a:t>分别和 </a:t>
            </a:r>
            <a:r>
              <a:rPr lang="en-US" altLang="zh-CN" sz="2800" dirty="0"/>
              <a:t>2</a:t>
            </a:r>
            <a:r>
              <a:rPr lang="en-US" altLang="zh-CN" sz="2800" i="1" baseline="30000" dirty="0"/>
              <a:t>k </a:t>
            </a:r>
            <a:r>
              <a:rPr lang="zh-CN" altLang="en-US" sz="2800" dirty="0"/>
              <a:t>个码字比较，以求出最小距离。其中利用“标准阵列”译码是最典型的方法。</a:t>
            </a:r>
            <a:endParaRPr lang="zh-CN" altLang="en-US" sz="2800" dirty="0">
              <a:solidFill>
                <a:srgbClr val="FF0000"/>
              </a:solidFill>
            </a:endParaRPr>
          </a:p>
          <a:p>
            <a:endParaRPr lang="zh-CN" altLang="en-US" dirty="0"/>
          </a:p>
        </p:txBody>
      </p:sp>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10000"/>
          </a:bodyPr>
          <a:lstStyle/>
          <a:p>
            <a:pPr marL="352425" indent="-352425" defTabSz="762000">
              <a:buNone/>
            </a:pPr>
            <a:r>
              <a:rPr lang="en-US" altLang="zh-CN" sz="3300" b="1" dirty="0"/>
              <a:t>(3) </a:t>
            </a:r>
            <a:r>
              <a:rPr lang="zh-CN" altLang="en-US" sz="3300" b="1" dirty="0"/>
              <a:t>标准阵列</a:t>
            </a:r>
          </a:p>
          <a:p>
            <a:pPr marL="352425" indent="-352425" defTabSz="762000">
              <a:buClr>
                <a:schemeClr val="tx1"/>
              </a:buClr>
              <a:buSzTx/>
              <a:buNone/>
            </a:pPr>
            <a:r>
              <a:rPr lang="zh-CN" altLang="en-US" sz="2800" dirty="0">
                <a:solidFill>
                  <a:srgbClr val="0000CC"/>
                </a:solidFill>
              </a:rPr>
              <a:t>① </a:t>
            </a:r>
            <a:r>
              <a:rPr lang="zh-CN" altLang="en-US" sz="2800" u="sng" dirty="0">
                <a:solidFill>
                  <a:srgbClr val="0000CC"/>
                </a:solidFill>
              </a:rPr>
              <a:t>码字参数</a:t>
            </a:r>
            <a:r>
              <a:rPr lang="zh-CN" altLang="en-US" sz="2800" dirty="0">
                <a:solidFill>
                  <a:srgbClr val="0000CC"/>
                </a:solidFill>
              </a:rPr>
              <a:t>：</a:t>
            </a:r>
            <a:r>
              <a:rPr lang="zh-CN" altLang="en-US" sz="2800" dirty="0"/>
              <a:t>发送码字：取自于 </a:t>
            </a:r>
            <a:r>
              <a:rPr lang="en-US" altLang="zh-CN" sz="2800" dirty="0"/>
              <a:t>2</a:t>
            </a:r>
            <a:r>
              <a:rPr lang="en-US" altLang="zh-CN" sz="2800" i="1" baseline="30000" dirty="0"/>
              <a:t>k </a:t>
            </a:r>
            <a:r>
              <a:rPr lang="zh-CN" altLang="en-US" sz="2800" dirty="0"/>
              <a:t>个码字集合 </a:t>
            </a:r>
            <a:r>
              <a:rPr lang="en-US" altLang="zh-CN" sz="2800" dirty="0"/>
              <a:t>{</a:t>
            </a:r>
            <a:r>
              <a:rPr lang="en-US" altLang="zh-CN" sz="2800" i="1" dirty="0">
                <a:latin typeface="Arial Black" pitchFamily="34" charset="0"/>
              </a:rPr>
              <a:t>C </a:t>
            </a:r>
            <a:r>
              <a:rPr lang="en-US" altLang="zh-CN" sz="2800" dirty="0"/>
              <a:t>}</a:t>
            </a:r>
            <a:r>
              <a:rPr lang="zh-CN" altLang="en-US" sz="2800" dirty="0"/>
              <a:t>；</a:t>
            </a:r>
          </a:p>
          <a:p>
            <a:pPr marL="352425" indent="-352425" defTabSz="762000">
              <a:buNone/>
            </a:pPr>
            <a:r>
              <a:rPr lang="zh-CN" altLang="en-US" sz="2800" dirty="0"/>
              <a:t>                    接收码字：可以是 </a:t>
            </a:r>
            <a:r>
              <a:rPr lang="en-US" altLang="zh-CN" sz="2800" dirty="0"/>
              <a:t>2</a:t>
            </a:r>
            <a:r>
              <a:rPr lang="en-US" altLang="zh-CN" sz="2800" i="1" baseline="30000" dirty="0"/>
              <a:t>n </a:t>
            </a:r>
            <a:r>
              <a:rPr lang="zh-CN" altLang="en-US" sz="2800" dirty="0"/>
              <a:t>个 </a:t>
            </a:r>
            <a:r>
              <a:rPr lang="en-US" altLang="zh-CN" sz="2800" i="1" dirty="0"/>
              <a:t>n </a:t>
            </a:r>
            <a:r>
              <a:rPr lang="zh-CN" altLang="en-US" sz="2800" dirty="0"/>
              <a:t>重矢量中任一个。</a:t>
            </a:r>
          </a:p>
          <a:p>
            <a:pPr marL="352425" indent="-352425" defTabSz="762000">
              <a:buNone/>
            </a:pPr>
            <a:r>
              <a:rPr lang="zh-CN" altLang="en-US" sz="2800" dirty="0">
                <a:solidFill>
                  <a:srgbClr val="0000CC"/>
                </a:solidFill>
              </a:rPr>
              <a:t>② </a:t>
            </a:r>
            <a:r>
              <a:rPr lang="zh-CN" altLang="en-US" sz="2800" u="sng" dirty="0">
                <a:solidFill>
                  <a:srgbClr val="0000CC"/>
                </a:solidFill>
              </a:rPr>
              <a:t>译码方法</a:t>
            </a:r>
          </a:p>
          <a:p>
            <a:pPr marL="352425" indent="-352425" defTabSz="762000"/>
            <a:r>
              <a:rPr lang="zh-CN" altLang="en-US" sz="2800" dirty="0"/>
              <a:t>把 </a:t>
            </a:r>
            <a:r>
              <a:rPr lang="en-US" altLang="zh-CN" sz="2800" dirty="0"/>
              <a:t>2</a:t>
            </a:r>
            <a:r>
              <a:rPr lang="en-US" altLang="zh-CN" sz="2800" i="1" baseline="30000" dirty="0"/>
              <a:t>n </a:t>
            </a:r>
            <a:r>
              <a:rPr lang="zh-CN" altLang="en-US" sz="2800" dirty="0"/>
              <a:t>个 </a:t>
            </a:r>
            <a:r>
              <a:rPr lang="en-US" altLang="zh-CN" sz="2800" i="1" dirty="0"/>
              <a:t>n </a:t>
            </a:r>
            <a:r>
              <a:rPr lang="zh-CN" altLang="en-US" sz="2800" dirty="0"/>
              <a:t>重矢量划分为 </a:t>
            </a:r>
            <a:r>
              <a:rPr lang="en-US" altLang="zh-CN" sz="2800" dirty="0"/>
              <a:t>2</a:t>
            </a:r>
            <a:r>
              <a:rPr lang="en-US" altLang="zh-CN" sz="2800" i="1" baseline="30000" dirty="0"/>
              <a:t>k </a:t>
            </a:r>
            <a:r>
              <a:rPr lang="zh-CN" altLang="en-US" sz="2800" dirty="0"/>
              <a:t>个互不相交的子集                 ，使得在每个子集中仅含一个码字；</a:t>
            </a:r>
          </a:p>
          <a:p>
            <a:pPr marL="352425" indent="-352425" defTabSz="762000"/>
            <a:r>
              <a:rPr lang="zh-CN" altLang="en-US" sz="2800" dirty="0"/>
              <a:t>根据码字和子集间一一对应关系，若接收矢量</a:t>
            </a:r>
            <a:r>
              <a:rPr lang="zh-CN" altLang="en-US" sz="2800" b="1" dirty="0">
                <a:latin typeface="Times New Roman" pitchFamily="18" charset="0"/>
                <a:cs typeface="Times New Roman" pitchFamily="18" charset="0"/>
              </a:rPr>
              <a:t> </a:t>
            </a:r>
            <a:r>
              <a:rPr lang="en-US" altLang="zh-CN" sz="2800" b="1" i="1" dirty="0" err="1">
                <a:latin typeface="Times New Roman" pitchFamily="18" charset="0"/>
                <a:cs typeface="Times New Roman" pitchFamily="18" charset="0"/>
              </a:rPr>
              <a:t>R</a:t>
            </a:r>
            <a:r>
              <a:rPr lang="en-US" altLang="zh-CN" sz="2800" b="1" i="1" baseline="-25000" dirty="0" err="1">
                <a:latin typeface="Times New Roman" pitchFamily="18" charset="0"/>
                <a:cs typeface="Times New Roman" pitchFamily="18" charset="0"/>
              </a:rPr>
              <a:t>l</a:t>
            </a:r>
            <a:r>
              <a:rPr lang="en-US" altLang="zh-CN" sz="2800" b="1" i="1" baseline="-25000" dirty="0">
                <a:latin typeface="Times New Roman" pitchFamily="18" charset="0"/>
                <a:cs typeface="Times New Roman" pitchFamily="18" charset="0"/>
              </a:rPr>
              <a:t>  </a:t>
            </a:r>
            <a:r>
              <a:rPr lang="zh-CN" altLang="en-US" sz="2800" dirty="0"/>
              <a:t>落在子集 </a:t>
            </a:r>
            <a:r>
              <a:rPr lang="en-US" altLang="zh-CN" sz="2800" b="1" i="1" dirty="0">
                <a:latin typeface="Times New Roman" pitchFamily="18" charset="0"/>
                <a:cs typeface="Times New Roman" pitchFamily="18" charset="0"/>
              </a:rPr>
              <a:t>D</a:t>
            </a:r>
            <a:r>
              <a:rPr lang="en-US" altLang="zh-CN" sz="2800" b="1" i="1" baseline="-25000" dirty="0">
                <a:latin typeface="Times New Roman" pitchFamily="18" charset="0"/>
                <a:cs typeface="Times New Roman" pitchFamily="18" charset="0"/>
              </a:rPr>
              <a:t>l </a:t>
            </a:r>
            <a:r>
              <a:rPr lang="zh-CN" altLang="en-US" sz="2800" dirty="0"/>
              <a:t>中，就把 </a:t>
            </a:r>
            <a:r>
              <a:rPr lang="en-US" altLang="zh-CN" sz="2800" b="1" i="1" dirty="0" err="1">
                <a:latin typeface="Times New Roman" pitchFamily="18" charset="0"/>
                <a:cs typeface="Times New Roman" pitchFamily="18" charset="0"/>
              </a:rPr>
              <a:t>R</a:t>
            </a:r>
            <a:r>
              <a:rPr lang="en-US" altLang="zh-CN" sz="2800" b="1" i="1" baseline="-25000" dirty="0" err="1">
                <a:latin typeface="Times New Roman" pitchFamily="18" charset="0"/>
                <a:cs typeface="Times New Roman" pitchFamily="18" charset="0"/>
              </a:rPr>
              <a:t>l</a:t>
            </a:r>
            <a:r>
              <a:rPr lang="en-US" altLang="zh-CN" sz="2800" b="1" i="1" baseline="-25000" dirty="0">
                <a:latin typeface="Times New Roman" pitchFamily="18" charset="0"/>
                <a:cs typeface="Times New Roman" pitchFamily="18" charset="0"/>
              </a:rPr>
              <a:t> </a:t>
            </a:r>
            <a:r>
              <a:rPr lang="en-US" altLang="zh-CN" sz="2800" i="1" baseline="-25000" dirty="0"/>
              <a:t> </a:t>
            </a:r>
            <a:r>
              <a:rPr lang="zh-CN" altLang="en-US" sz="2800" dirty="0"/>
              <a:t>译为子集 </a:t>
            </a:r>
            <a:r>
              <a:rPr lang="en-US" altLang="zh-CN" sz="2800" b="1" i="1" dirty="0">
                <a:latin typeface="Times New Roman" pitchFamily="18" charset="0"/>
                <a:cs typeface="Times New Roman" pitchFamily="18" charset="0"/>
              </a:rPr>
              <a:t>D</a:t>
            </a:r>
            <a:r>
              <a:rPr lang="en-US" altLang="zh-CN" sz="2800" b="1" i="1" baseline="-25000" dirty="0">
                <a:latin typeface="Times New Roman" pitchFamily="18" charset="0"/>
                <a:cs typeface="Times New Roman" pitchFamily="18" charset="0"/>
              </a:rPr>
              <a:t>l </a:t>
            </a:r>
            <a:r>
              <a:rPr lang="en-US" altLang="zh-CN" sz="2800" i="1" baseline="-25000" dirty="0"/>
              <a:t> </a:t>
            </a:r>
            <a:r>
              <a:rPr lang="zh-CN" altLang="en-US" sz="2800" dirty="0"/>
              <a:t>含有的码字 </a:t>
            </a:r>
            <a:r>
              <a:rPr lang="en-US" altLang="zh-CN" sz="2800" b="1" i="1" dirty="0" err="1">
                <a:latin typeface="Times New Roman" pitchFamily="18" charset="0"/>
                <a:cs typeface="Times New Roman" pitchFamily="18" charset="0"/>
              </a:rPr>
              <a:t>C</a:t>
            </a:r>
            <a:r>
              <a:rPr lang="en-US" altLang="zh-CN" sz="2800" b="1" i="1" baseline="-25000" dirty="0" err="1">
                <a:latin typeface="Times New Roman" pitchFamily="18" charset="0"/>
                <a:cs typeface="Times New Roman" pitchFamily="18" charset="0"/>
              </a:rPr>
              <a:t>l</a:t>
            </a:r>
            <a:r>
              <a:rPr lang="zh-CN" altLang="en-US" sz="2800" dirty="0"/>
              <a:t>；</a:t>
            </a:r>
          </a:p>
          <a:p>
            <a:pPr marL="352425" indent="-352425" defTabSz="762000"/>
            <a:r>
              <a:rPr lang="zh-CN" altLang="en-US" sz="2800" dirty="0"/>
              <a:t>当接收矢量 </a:t>
            </a:r>
            <a:r>
              <a:rPr lang="en-US" altLang="zh-CN" sz="2800" b="1" i="1" dirty="0">
                <a:latin typeface="Times New Roman" pitchFamily="18" charset="0"/>
                <a:cs typeface="Times New Roman" pitchFamily="18" charset="0"/>
              </a:rPr>
              <a:t>R</a:t>
            </a:r>
            <a:r>
              <a:rPr lang="en-US" altLang="zh-CN" sz="2800" i="1" dirty="0">
                <a:latin typeface="Arial Black" pitchFamily="34" charset="0"/>
              </a:rPr>
              <a:t> </a:t>
            </a:r>
            <a:r>
              <a:rPr lang="zh-CN" altLang="en-US" sz="2800" dirty="0"/>
              <a:t>与实际发送码字在同一子集中时，译码就是正确的。</a:t>
            </a:r>
            <a:endParaRPr lang="zh-CN" altLang="en-US" sz="2800" dirty="0">
              <a:solidFill>
                <a:srgbClr val="FF0000"/>
              </a:solidFill>
            </a:endParaRPr>
          </a:p>
          <a:p>
            <a:endParaRPr lang="zh-CN" altLang="en-US" dirty="0"/>
          </a:p>
        </p:txBody>
      </p:sp>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graphicFrame>
        <p:nvGraphicFramePr>
          <p:cNvPr id="60418" name="Object 4"/>
          <p:cNvGraphicFramePr>
            <a:graphicFrameLocks noChangeAspect="1"/>
          </p:cNvGraphicFramePr>
          <p:nvPr/>
        </p:nvGraphicFramePr>
        <p:xfrm>
          <a:off x="1259632" y="3861048"/>
          <a:ext cx="1512167" cy="398463"/>
        </p:xfrm>
        <a:graphic>
          <a:graphicData uri="http://schemas.openxmlformats.org/presentationml/2006/ole">
            <mc:AlternateContent xmlns:mc="http://schemas.openxmlformats.org/markup-compatibility/2006">
              <mc:Choice xmlns:v="urn:schemas-microsoft-com:vml" Requires="v">
                <p:oleObj name="公式" r:id="rId2" imgW="774360" imgH="190440" progId="Equation.3">
                  <p:embed/>
                </p:oleObj>
              </mc:Choice>
              <mc:Fallback>
                <p:oleObj name="公式" r:id="rId2" imgW="774360" imgH="1904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861048"/>
                        <a:ext cx="1512167"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70000" lnSpcReduction="20000"/>
          </a:bodyPr>
          <a:lstStyle/>
          <a:p>
            <a:pPr marL="355600" indent="-355600" defTabSz="762000">
              <a:buNone/>
            </a:pPr>
            <a:r>
              <a:rPr lang="en-US" altLang="zh-CN" sz="4100" dirty="0"/>
              <a:t>(3) </a:t>
            </a:r>
            <a:r>
              <a:rPr lang="zh-CN" altLang="en-US" sz="4100" dirty="0"/>
              <a:t>标准阵列</a:t>
            </a:r>
          </a:p>
          <a:p>
            <a:pPr marL="355600" indent="-355600" defTabSz="762000">
              <a:buNone/>
            </a:pPr>
            <a:r>
              <a:rPr lang="zh-CN" altLang="en-US" sz="3200" dirty="0">
                <a:solidFill>
                  <a:srgbClr val="0000CC"/>
                </a:solidFill>
              </a:rPr>
              <a:t>③ </a:t>
            </a:r>
            <a:r>
              <a:rPr lang="zh-CN" altLang="en-US" sz="3200" u="sng" dirty="0">
                <a:solidFill>
                  <a:srgbClr val="0000CC"/>
                </a:solidFill>
              </a:rPr>
              <a:t>标准阵列构造方法</a:t>
            </a:r>
          </a:p>
          <a:p>
            <a:pPr marL="355600" indent="-355600" defTabSz="762000">
              <a:lnSpc>
                <a:spcPct val="130000"/>
              </a:lnSpc>
            </a:pPr>
            <a:r>
              <a:rPr lang="zh-CN" altLang="en-US" sz="2800" dirty="0"/>
              <a:t>先将 </a:t>
            </a:r>
            <a:r>
              <a:rPr lang="en-US" altLang="zh-CN" sz="2800" dirty="0"/>
              <a:t>2</a:t>
            </a:r>
            <a:r>
              <a:rPr lang="en-US" altLang="zh-CN" sz="2800" i="1" baseline="30000" dirty="0"/>
              <a:t>k </a:t>
            </a:r>
            <a:r>
              <a:rPr lang="zh-CN" altLang="en-US" sz="2800" dirty="0"/>
              <a:t>个码字排成一行，作为</a:t>
            </a:r>
            <a:r>
              <a:rPr lang="zh-CN" altLang="en-US" sz="2800" dirty="0">
                <a:solidFill>
                  <a:srgbClr val="FF0000"/>
                </a:solidFill>
              </a:rPr>
              <a:t>标准阵列</a:t>
            </a:r>
            <a:r>
              <a:rPr lang="zh-CN" altLang="en-US" sz="2800" dirty="0"/>
              <a:t>的第一行，并将全 </a:t>
            </a:r>
            <a:r>
              <a:rPr lang="en-US" altLang="zh-CN" sz="2800" dirty="0"/>
              <a:t>0 </a:t>
            </a:r>
            <a:r>
              <a:rPr lang="zh-CN" altLang="en-US" sz="2800" dirty="0"/>
              <a:t>码字 </a:t>
            </a:r>
            <a:r>
              <a:rPr lang="en-US" altLang="zh-CN" sz="2800" i="1" dirty="0">
                <a:latin typeface="Arial Black" pitchFamily="34" charset="0"/>
              </a:rPr>
              <a:t>C</a:t>
            </a:r>
            <a:r>
              <a:rPr lang="en-US" altLang="zh-CN" sz="2800" baseline="-25000" dirty="0"/>
              <a:t>1</a:t>
            </a:r>
            <a:r>
              <a:rPr lang="en-US" altLang="zh-CN" sz="2800" dirty="0"/>
              <a:t>=(00…0) </a:t>
            </a:r>
            <a:r>
              <a:rPr lang="zh-CN" altLang="en-US" sz="2800" dirty="0"/>
              <a:t>放在最左面的位置上；</a:t>
            </a:r>
          </a:p>
          <a:p>
            <a:pPr marL="355600" indent="-355600" defTabSz="762000">
              <a:lnSpc>
                <a:spcPct val="130000"/>
              </a:lnSpc>
            </a:pPr>
            <a:r>
              <a:rPr lang="zh-CN" altLang="en-US" sz="2800" dirty="0"/>
              <a:t>然后在剩下的 </a:t>
            </a:r>
            <a:r>
              <a:rPr lang="en-US" altLang="zh-CN" sz="2800" dirty="0"/>
              <a:t>(2</a:t>
            </a:r>
            <a:r>
              <a:rPr lang="en-US" altLang="zh-CN" sz="2800" i="1" baseline="30000" dirty="0"/>
              <a:t>n</a:t>
            </a:r>
            <a:r>
              <a:rPr lang="zh-CN" altLang="en-US" sz="2800" dirty="0"/>
              <a:t>－</a:t>
            </a:r>
            <a:r>
              <a:rPr lang="en-US" altLang="zh-CN" sz="2800" dirty="0"/>
              <a:t>2</a:t>
            </a:r>
            <a:r>
              <a:rPr lang="en-US" altLang="zh-CN" sz="2800" i="1" baseline="30000" dirty="0"/>
              <a:t>k</a:t>
            </a:r>
            <a:r>
              <a:rPr lang="en-US" altLang="zh-CN" sz="2800" dirty="0"/>
              <a:t>)</a:t>
            </a:r>
            <a:r>
              <a:rPr lang="en-US" altLang="zh-CN" sz="2800" i="1" baseline="30000" dirty="0"/>
              <a:t> </a:t>
            </a:r>
            <a:r>
              <a:rPr lang="zh-CN" altLang="en-US" sz="2800" dirty="0"/>
              <a:t>个 </a:t>
            </a:r>
            <a:r>
              <a:rPr lang="en-US" altLang="zh-CN" sz="2800" i="1" dirty="0"/>
              <a:t>n </a:t>
            </a:r>
            <a:r>
              <a:rPr lang="zh-CN" altLang="en-US" sz="2800" dirty="0"/>
              <a:t>重中选取一个重量最轻的 </a:t>
            </a:r>
            <a:r>
              <a:rPr lang="en-US" altLang="zh-CN" sz="2800" i="1" dirty="0"/>
              <a:t>n </a:t>
            </a:r>
            <a:r>
              <a:rPr lang="zh-CN" altLang="en-US" sz="2800" dirty="0"/>
              <a:t>重 </a:t>
            </a:r>
            <a:r>
              <a:rPr lang="en-US" altLang="zh-CN" sz="2800" i="1" dirty="0">
                <a:latin typeface="Arial Black" pitchFamily="34" charset="0"/>
              </a:rPr>
              <a:t>E</a:t>
            </a:r>
            <a:r>
              <a:rPr lang="en-US" altLang="zh-CN" sz="2800" baseline="-25000" dirty="0"/>
              <a:t>2 </a:t>
            </a:r>
            <a:r>
              <a:rPr lang="zh-CN" altLang="en-US" sz="2800" dirty="0"/>
              <a:t>放在全 </a:t>
            </a:r>
            <a:r>
              <a:rPr lang="en-US" altLang="zh-CN" sz="2800" dirty="0"/>
              <a:t>0 </a:t>
            </a:r>
            <a:r>
              <a:rPr lang="zh-CN" altLang="en-US" sz="2800" dirty="0"/>
              <a:t>码字 </a:t>
            </a:r>
            <a:r>
              <a:rPr lang="en-US" altLang="zh-CN" sz="2800" i="1" dirty="0">
                <a:latin typeface="Arial Black" pitchFamily="34" charset="0"/>
              </a:rPr>
              <a:t>C</a:t>
            </a:r>
            <a:r>
              <a:rPr lang="en-US" altLang="zh-CN" sz="2800" baseline="-25000" dirty="0"/>
              <a:t>1 </a:t>
            </a:r>
            <a:r>
              <a:rPr lang="zh-CN" altLang="en-US" sz="2800" dirty="0"/>
              <a:t>下面，再将 </a:t>
            </a:r>
            <a:r>
              <a:rPr lang="en-US" altLang="zh-CN" sz="2800" i="1" dirty="0">
                <a:latin typeface="Arial Black" pitchFamily="34" charset="0"/>
              </a:rPr>
              <a:t>E</a:t>
            </a:r>
            <a:r>
              <a:rPr lang="en-US" altLang="zh-CN" sz="2800" baseline="-25000" dirty="0"/>
              <a:t>2 </a:t>
            </a:r>
            <a:r>
              <a:rPr lang="zh-CN" altLang="en-US" sz="2800" dirty="0"/>
              <a:t>分别和码字                    相加，放在对应码字下面构成阵列第二行；</a:t>
            </a:r>
          </a:p>
          <a:p>
            <a:pPr marL="355600" indent="-355600" defTabSz="762000">
              <a:lnSpc>
                <a:spcPct val="130000"/>
              </a:lnSpc>
            </a:pPr>
            <a:r>
              <a:rPr lang="zh-CN" altLang="en-US" sz="2800" dirty="0"/>
              <a:t>在第二次剩下的 </a:t>
            </a:r>
            <a:r>
              <a:rPr lang="en-US" altLang="zh-CN" sz="2800" i="1" dirty="0"/>
              <a:t>n </a:t>
            </a:r>
            <a:r>
              <a:rPr lang="zh-CN" altLang="en-US" sz="2800" dirty="0"/>
              <a:t>重中，选取重量最轻的 </a:t>
            </a:r>
            <a:r>
              <a:rPr lang="en-US" altLang="zh-CN" sz="2800" i="1" dirty="0"/>
              <a:t>n </a:t>
            </a:r>
            <a:r>
              <a:rPr lang="zh-CN" altLang="en-US" sz="2800" dirty="0"/>
              <a:t>重 </a:t>
            </a:r>
            <a:r>
              <a:rPr lang="en-US" altLang="zh-CN" sz="2800" i="1" dirty="0">
                <a:latin typeface="Arial Black" pitchFamily="34" charset="0"/>
              </a:rPr>
              <a:t>E</a:t>
            </a:r>
            <a:r>
              <a:rPr lang="en-US" altLang="zh-CN" sz="2800" baseline="-25000" dirty="0"/>
              <a:t>3</a:t>
            </a:r>
            <a:r>
              <a:rPr lang="zh-CN" altLang="en-US" sz="2800" dirty="0"/>
              <a:t>，放在 </a:t>
            </a:r>
            <a:r>
              <a:rPr lang="en-US" altLang="zh-CN" sz="2800" i="1" dirty="0">
                <a:latin typeface="Arial Black" pitchFamily="34" charset="0"/>
              </a:rPr>
              <a:t>E</a:t>
            </a:r>
            <a:r>
              <a:rPr lang="en-US" altLang="zh-CN" sz="2800" baseline="-25000" dirty="0"/>
              <a:t>2 </a:t>
            </a:r>
            <a:r>
              <a:rPr lang="zh-CN" altLang="en-US" sz="2800" dirty="0"/>
              <a:t>下面，并将 </a:t>
            </a:r>
            <a:r>
              <a:rPr lang="en-US" altLang="zh-CN" sz="2800" i="1" dirty="0">
                <a:latin typeface="Arial Black" pitchFamily="34" charset="0"/>
              </a:rPr>
              <a:t>E</a:t>
            </a:r>
            <a:r>
              <a:rPr lang="en-US" altLang="zh-CN" sz="2800" baseline="-25000" dirty="0"/>
              <a:t>3 </a:t>
            </a:r>
            <a:r>
              <a:rPr lang="zh-CN" altLang="en-US" sz="2800" dirty="0"/>
              <a:t>分别加到第一行各码字上，得到第三行；</a:t>
            </a:r>
          </a:p>
          <a:p>
            <a:pPr marL="355600" indent="-355600" defTabSz="762000">
              <a:lnSpc>
                <a:spcPct val="130000"/>
              </a:lnSpc>
            </a:pPr>
            <a:r>
              <a:rPr lang="en-US" altLang="zh-CN" sz="2800" dirty="0"/>
              <a:t>…</a:t>
            </a:r>
            <a:r>
              <a:rPr lang="zh-CN" altLang="en-US" sz="2800" dirty="0"/>
              <a:t>，继续这样做下去，直到全部 </a:t>
            </a:r>
            <a:r>
              <a:rPr lang="en-US" altLang="zh-CN" sz="2800" i="1" dirty="0"/>
              <a:t>n </a:t>
            </a:r>
            <a:r>
              <a:rPr lang="zh-CN" altLang="en-US" sz="2800" dirty="0"/>
              <a:t>重用完为止。得到表 </a:t>
            </a:r>
            <a:r>
              <a:rPr lang="en-US" altLang="zh-CN" sz="2800" dirty="0"/>
              <a:t>7.6.1 </a:t>
            </a:r>
            <a:r>
              <a:rPr lang="zh-CN" altLang="en-US" sz="2800" dirty="0"/>
              <a:t>所示的给定 </a:t>
            </a:r>
            <a:r>
              <a:rPr lang="en-US" altLang="zh-CN" sz="2800" dirty="0"/>
              <a:t>(</a:t>
            </a:r>
            <a:r>
              <a:rPr lang="en-US" altLang="zh-CN" sz="2800" i="1" dirty="0" err="1"/>
              <a:t>n</a:t>
            </a:r>
            <a:r>
              <a:rPr lang="en-US" altLang="zh-CN" sz="2800" dirty="0" err="1"/>
              <a:t>,</a:t>
            </a:r>
            <a:r>
              <a:rPr lang="en-US" altLang="zh-CN" sz="2800" i="1" dirty="0" err="1"/>
              <a:t>k</a:t>
            </a:r>
            <a:r>
              <a:rPr lang="en-US" altLang="zh-CN" sz="2800" dirty="0"/>
              <a:t>) </a:t>
            </a:r>
            <a:r>
              <a:rPr lang="zh-CN" altLang="en-US" sz="2800" dirty="0"/>
              <a:t>线性码的标准阵列。</a:t>
            </a:r>
            <a:endParaRPr lang="zh-CN" altLang="en-US" sz="2800" dirty="0">
              <a:solidFill>
                <a:srgbClr val="FF0000"/>
              </a:solidFill>
            </a:endParaRPr>
          </a:p>
          <a:p>
            <a:endParaRPr lang="zh-CN" altLang="en-US" dirty="0"/>
          </a:p>
        </p:txBody>
      </p:sp>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649437298"/>
              </p:ext>
            </p:extLst>
          </p:nvPr>
        </p:nvGraphicFramePr>
        <p:xfrm>
          <a:off x="5422379" y="3459733"/>
          <a:ext cx="1528762" cy="369888"/>
        </p:xfrm>
        <a:graphic>
          <a:graphicData uri="http://schemas.openxmlformats.org/presentationml/2006/ole">
            <mc:AlternateContent xmlns:mc="http://schemas.openxmlformats.org/markup-compatibility/2006">
              <mc:Choice xmlns:v="urn:schemas-microsoft-com:vml" Requires="v">
                <p:oleObj name="Equation" r:id="rId2" imgW="914400" imgH="241200" progId="Equation.3">
                  <p:embed/>
                </p:oleObj>
              </mc:Choice>
              <mc:Fallback>
                <p:oleObj name="Equation" r:id="rId2" imgW="914400" imgH="241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379" y="3459733"/>
                        <a:ext cx="1528762"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467544" y="1269131"/>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a:ln>
                  <a:noFill/>
                </a:ln>
                <a:solidFill>
                  <a:srgbClr val="0000CC"/>
                </a:solidFill>
                <a:effectLst/>
                <a:uLnTx/>
                <a:uFillTx/>
                <a:latin typeface="+mn-lt"/>
                <a:ea typeface="+mn-ea"/>
                <a:cs typeface="+mn-cs"/>
              </a:rPr>
              <a:t>③ </a:t>
            </a:r>
            <a:r>
              <a:rPr kumimoji="0" lang="zh-CN" altLang="en-US" sz="2400" b="0" i="0" u="sng" strike="noStrike" kern="1200" cap="none" spc="0" normalizeH="0" baseline="0" noProof="0">
                <a:ln>
                  <a:noFill/>
                </a:ln>
                <a:solidFill>
                  <a:srgbClr val="0000CC"/>
                </a:solidFill>
                <a:effectLst/>
                <a:uLnTx/>
                <a:uFillTx/>
                <a:latin typeface="+mn-lt"/>
                <a:ea typeface="+mn-ea"/>
                <a:cs typeface="+mn-cs"/>
              </a:rPr>
              <a:t>标准阵列构造方法</a:t>
            </a:r>
            <a:endParaRPr kumimoji="0" lang="zh-CN" altLang="en-US" sz="2400" b="0" i="0" u="sng" strike="noStrike" kern="1200" cap="none" spc="0" normalizeH="0" baseline="0" noProof="0" dirty="0">
              <a:ln>
                <a:noFill/>
              </a:ln>
              <a:solidFill>
                <a:srgbClr val="FF0000"/>
              </a:solidFill>
              <a:effectLst/>
              <a:uLnTx/>
              <a:uFillTx/>
              <a:latin typeface="+mn-lt"/>
              <a:ea typeface="+mn-ea"/>
              <a:cs typeface="+mn-cs"/>
            </a:endParaRPr>
          </a:p>
        </p:txBody>
      </p:sp>
      <p:graphicFrame>
        <p:nvGraphicFramePr>
          <p:cNvPr id="5" name="Object 4"/>
          <p:cNvGraphicFramePr>
            <a:graphicFrameLocks noChangeAspect="1"/>
          </p:cNvGraphicFramePr>
          <p:nvPr/>
        </p:nvGraphicFramePr>
        <p:xfrm>
          <a:off x="1080790" y="2348880"/>
          <a:ext cx="6659562" cy="3917950"/>
        </p:xfrm>
        <a:graphic>
          <a:graphicData uri="http://schemas.openxmlformats.org/presentationml/2006/ole">
            <mc:AlternateContent xmlns:mc="http://schemas.openxmlformats.org/markup-compatibility/2006">
              <mc:Choice xmlns:v="urn:schemas-microsoft-com:vml" Requires="v">
                <p:oleObj name="文档" r:id="rId2" imgW="3471336" imgH="1877357" progId="Word.Document.8">
                  <p:embed/>
                </p:oleObj>
              </mc:Choice>
              <mc:Fallback>
                <p:oleObj name="文档" r:id="rId2" imgW="3471336" imgH="1877357"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790" y="2348880"/>
                        <a:ext cx="6659562" cy="391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67544" y="404665"/>
            <a:ext cx="8229600" cy="1656184"/>
          </a:xfrm>
        </p:spPr>
        <p:txBody>
          <a:bodyPr>
            <a:normAutofit/>
          </a:bodyPr>
          <a:lstStyle/>
          <a:p>
            <a:r>
              <a:rPr lang="en-US" altLang="zh-CN" dirty="0"/>
              <a:t>(4,2)</a:t>
            </a:r>
            <a:r>
              <a:rPr lang="zh-CN" altLang="en-US" dirty="0"/>
              <a:t>线性码</a:t>
            </a:r>
            <a:endParaRPr lang="en-US" altLang="zh-CN" dirty="0"/>
          </a:p>
          <a:p>
            <a:r>
              <a:rPr lang="en-US" altLang="zh-CN" dirty="0"/>
              <a:t>x</a:t>
            </a:r>
            <a:r>
              <a:rPr lang="en-US" altLang="zh-CN" baseline="-25000" dirty="0"/>
              <a:t>1</a:t>
            </a:r>
            <a:r>
              <a:rPr lang="en-US" altLang="zh-CN" dirty="0"/>
              <a:t>=x</a:t>
            </a:r>
            <a:r>
              <a:rPr lang="en-US" altLang="zh-CN" baseline="-25000" dirty="0"/>
              <a:t>2</a:t>
            </a:r>
            <a:r>
              <a:rPr lang="en-US" altLang="zh-CN" dirty="0"/>
              <a:t>+x</a:t>
            </a:r>
            <a:r>
              <a:rPr lang="en-US" altLang="zh-CN" baseline="-25000" dirty="0"/>
              <a:t>3</a:t>
            </a:r>
            <a:r>
              <a:rPr lang="en-US" altLang="zh-CN" dirty="0"/>
              <a:t>, x</a:t>
            </a:r>
            <a:r>
              <a:rPr lang="en-US" altLang="zh-CN" baseline="-25000" dirty="0"/>
              <a:t>0</a:t>
            </a:r>
            <a:r>
              <a:rPr lang="en-US" altLang="zh-CN" dirty="0"/>
              <a:t>=x</a:t>
            </a:r>
            <a:r>
              <a:rPr lang="en-US" altLang="zh-CN" baseline="-25000" dirty="0"/>
              <a:t>3</a:t>
            </a:r>
          </a:p>
          <a:p>
            <a:r>
              <a:rPr lang="en-US" altLang="zh-CN" dirty="0"/>
              <a:t>C={0000,0110,1011,1101}</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4057743129"/>
              </p:ext>
            </p:extLst>
          </p:nvPr>
        </p:nvGraphicFramePr>
        <p:xfrm>
          <a:off x="827584" y="2492896"/>
          <a:ext cx="7056785" cy="2160240"/>
        </p:xfrm>
        <a:graphic>
          <a:graphicData uri="http://schemas.openxmlformats.org/drawingml/2006/table">
            <a:tbl>
              <a:tblPr firstRow="1" bandRow="1">
                <a:tableStyleId>{5C22544A-7EE6-4342-B048-85BDC9FD1C3A}</a:tableStyleId>
              </a:tblPr>
              <a:tblGrid>
                <a:gridCol w="1411357">
                  <a:extLst>
                    <a:ext uri="{9D8B030D-6E8A-4147-A177-3AD203B41FA5}">
                      <a16:colId xmlns:a16="http://schemas.microsoft.com/office/drawing/2014/main" val="20000"/>
                    </a:ext>
                  </a:extLst>
                </a:gridCol>
                <a:gridCol w="1411357">
                  <a:extLst>
                    <a:ext uri="{9D8B030D-6E8A-4147-A177-3AD203B41FA5}">
                      <a16:colId xmlns:a16="http://schemas.microsoft.com/office/drawing/2014/main" val="20001"/>
                    </a:ext>
                  </a:extLst>
                </a:gridCol>
                <a:gridCol w="1411357">
                  <a:extLst>
                    <a:ext uri="{9D8B030D-6E8A-4147-A177-3AD203B41FA5}">
                      <a16:colId xmlns:a16="http://schemas.microsoft.com/office/drawing/2014/main" val="20002"/>
                    </a:ext>
                  </a:extLst>
                </a:gridCol>
                <a:gridCol w="1411357">
                  <a:extLst>
                    <a:ext uri="{9D8B030D-6E8A-4147-A177-3AD203B41FA5}">
                      <a16:colId xmlns:a16="http://schemas.microsoft.com/office/drawing/2014/main" val="20003"/>
                    </a:ext>
                  </a:extLst>
                </a:gridCol>
                <a:gridCol w="1411357">
                  <a:extLst>
                    <a:ext uri="{9D8B030D-6E8A-4147-A177-3AD203B41FA5}">
                      <a16:colId xmlns:a16="http://schemas.microsoft.com/office/drawing/2014/main" val="20004"/>
                    </a:ext>
                  </a:extLst>
                </a:gridCol>
              </a:tblGrid>
              <a:tr h="534492">
                <a:tc>
                  <a:txBody>
                    <a:bodyPr/>
                    <a:lstStyle/>
                    <a:p>
                      <a:pPr algn="ctr"/>
                      <a:r>
                        <a:rPr lang="zh-CN" altLang="en-US" dirty="0"/>
                        <a:t>陪集首</a:t>
                      </a:r>
                    </a:p>
                  </a:txBody>
                  <a:tcPr anchor="ctr"/>
                </a:tc>
                <a:tc>
                  <a:txBody>
                    <a:bodyPr/>
                    <a:lstStyle/>
                    <a:p>
                      <a:pPr algn="ctr"/>
                      <a:r>
                        <a:rPr lang="en-US" altLang="zh-CN" dirty="0"/>
                        <a:t>0000</a:t>
                      </a:r>
                      <a:endParaRPr lang="zh-CN" altLang="en-US" dirty="0"/>
                    </a:p>
                  </a:txBody>
                  <a:tcPr anchor="ctr"/>
                </a:tc>
                <a:tc>
                  <a:txBody>
                    <a:bodyPr/>
                    <a:lstStyle/>
                    <a:p>
                      <a:pPr algn="ctr"/>
                      <a:r>
                        <a:rPr lang="en-US" altLang="zh-CN" dirty="0"/>
                        <a:t>0110</a:t>
                      </a:r>
                      <a:endParaRPr lang="zh-CN" altLang="en-US" dirty="0"/>
                    </a:p>
                  </a:txBody>
                  <a:tcPr anchor="ctr"/>
                </a:tc>
                <a:tc>
                  <a:txBody>
                    <a:bodyPr/>
                    <a:lstStyle/>
                    <a:p>
                      <a:pPr algn="ctr"/>
                      <a:r>
                        <a:rPr lang="en-US" altLang="zh-CN" dirty="0"/>
                        <a:t>1011</a:t>
                      </a:r>
                      <a:endParaRPr lang="zh-CN" altLang="en-US" dirty="0"/>
                    </a:p>
                  </a:txBody>
                  <a:tcPr anchor="ctr"/>
                </a:tc>
                <a:tc>
                  <a:txBody>
                    <a:bodyPr/>
                    <a:lstStyle/>
                    <a:p>
                      <a:pPr algn="ctr"/>
                      <a:r>
                        <a:rPr lang="en-US" altLang="zh-CN" dirty="0"/>
                        <a:t>1101</a:t>
                      </a:r>
                      <a:endParaRPr lang="zh-CN" altLang="en-US" dirty="0"/>
                    </a:p>
                  </a:txBody>
                  <a:tcPr anchor="ctr"/>
                </a:tc>
                <a:extLst>
                  <a:ext uri="{0D108BD9-81ED-4DB2-BD59-A6C34878D82A}">
                    <a16:rowId xmlns:a16="http://schemas.microsoft.com/office/drawing/2014/main" val="10000"/>
                  </a:ext>
                </a:extLst>
              </a:tr>
              <a:tr h="541916">
                <a:tc>
                  <a:txBody>
                    <a:bodyPr/>
                    <a:lstStyle/>
                    <a:p>
                      <a:pPr algn="ctr"/>
                      <a:r>
                        <a:rPr lang="en-US" altLang="zh-CN" dirty="0"/>
                        <a:t>0001</a:t>
                      </a:r>
                      <a:endParaRPr lang="zh-CN" altLang="en-US" dirty="0"/>
                    </a:p>
                  </a:txBody>
                  <a:tcPr anchor="ctr"/>
                </a:tc>
                <a:tc>
                  <a:txBody>
                    <a:bodyPr/>
                    <a:lstStyle/>
                    <a:p>
                      <a:pPr algn="ctr"/>
                      <a:r>
                        <a:rPr lang="en-US" altLang="zh-CN" dirty="0"/>
                        <a:t>0001</a:t>
                      </a:r>
                      <a:endParaRPr lang="zh-CN" altLang="en-US" dirty="0"/>
                    </a:p>
                  </a:txBody>
                  <a:tcPr anchor="ctr"/>
                </a:tc>
                <a:tc>
                  <a:txBody>
                    <a:bodyPr/>
                    <a:lstStyle/>
                    <a:p>
                      <a:pPr algn="ctr"/>
                      <a:r>
                        <a:rPr lang="en-US" altLang="zh-CN" dirty="0"/>
                        <a:t>0111</a:t>
                      </a:r>
                      <a:endParaRPr lang="zh-CN" altLang="en-US" dirty="0"/>
                    </a:p>
                  </a:txBody>
                  <a:tcPr anchor="ctr"/>
                </a:tc>
                <a:tc>
                  <a:txBody>
                    <a:bodyPr/>
                    <a:lstStyle/>
                    <a:p>
                      <a:pPr algn="ctr"/>
                      <a:r>
                        <a:rPr lang="en-US" altLang="zh-CN" dirty="0"/>
                        <a:t>1010</a:t>
                      </a:r>
                      <a:endParaRPr lang="zh-CN" altLang="en-US" dirty="0"/>
                    </a:p>
                  </a:txBody>
                  <a:tcPr anchor="ctr"/>
                </a:tc>
                <a:tc>
                  <a:txBody>
                    <a:bodyPr/>
                    <a:lstStyle/>
                    <a:p>
                      <a:pPr algn="ctr"/>
                      <a:r>
                        <a:rPr lang="en-US" altLang="zh-CN" dirty="0"/>
                        <a:t>1100</a:t>
                      </a:r>
                      <a:endParaRPr lang="zh-CN" altLang="en-US" dirty="0"/>
                    </a:p>
                  </a:txBody>
                  <a:tcPr anchor="ctr"/>
                </a:tc>
                <a:extLst>
                  <a:ext uri="{0D108BD9-81ED-4DB2-BD59-A6C34878D82A}">
                    <a16:rowId xmlns:a16="http://schemas.microsoft.com/office/drawing/2014/main" val="10001"/>
                  </a:ext>
                </a:extLst>
              </a:tr>
              <a:tr h="541916">
                <a:tc>
                  <a:txBody>
                    <a:bodyPr/>
                    <a:lstStyle/>
                    <a:p>
                      <a:pPr algn="ctr"/>
                      <a:r>
                        <a:rPr lang="en-US" altLang="zh-CN" dirty="0"/>
                        <a:t>0010</a:t>
                      </a:r>
                      <a:endParaRPr lang="zh-CN" altLang="en-US" dirty="0"/>
                    </a:p>
                  </a:txBody>
                  <a:tcPr anchor="ctr"/>
                </a:tc>
                <a:tc>
                  <a:txBody>
                    <a:bodyPr/>
                    <a:lstStyle/>
                    <a:p>
                      <a:pPr algn="ctr"/>
                      <a:r>
                        <a:rPr lang="en-US" altLang="zh-CN" dirty="0"/>
                        <a:t>0010</a:t>
                      </a:r>
                      <a:endParaRPr lang="zh-CN" altLang="en-US" dirty="0"/>
                    </a:p>
                  </a:txBody>
                  <a:tcPr anchor="ctr"/>
                </a:tc>
                <a:tc>
                  <a:txBody>
                    <a:bodyPr/>
                    <a:lstStyle/>
                    <a:p>
                      <a:pPr algn="ctr"/>
                      <a:r>
                        <a:rPr lang="en-US" altLang="zh-CN" dirty="0"/>
                        <a:t>0100</a:t>
                      </a:r>
                      <a:endParaRPr lang="zh-CN" altLang="en-US" dirty="0"/>
                    </a:p>
                  </a:txBody>
                  <a:tcPr anchor="ctr"/>
                </a:tc>
                <a:tc>
                  <a:txBody>
                    <a:bodyPr/>
                    <a:lstStyle/>
                    <a:p>
                      <a:pPr algn="ctr"/>
                      <a:r>
                        <a:rPr lang="en-US" altLang="zh-CN" dirty="0"/>
                        <a:t>1001</a:t>
                      </a:r>
                      <a:endParaRPr lang="zh-CN" altLang="en-US" dirty="0"/>
                    </a:p>
                  </a:txBody>
                  <a:tcPr anchor="ctr"/>
                </a:tc>
                <a:tc>
                  <a:txBody>
                    <a:bodyPr/>
                    <a:lstStyle/>
                    <a:p>
                      <a:pPr algn="ctr"/>
                      <a:r>
                        <a:rPr lang="en-US" altLang="zh-CN" dirty="0"/>
                        <a:t>1111</a:t>
                      </a:r>
                      <a:endParaRPr lang="zh-CN" altLang="en-US" dirty="0"/>
                    </a:p>
                  </a:txBody>
                  <a:tcPr anchor="ctr"/>
                </a:tc>
                <a:extLst>
                  <a:ext uri="{0D108BD9-81ED-4DB2-BD59-A6C34878D82A}">
                    <a16:rowId xmlns:a16="http://schemas.microsoft.com/office/drawing/2014/main" val="10002"/>
                  </a:ext>
                </a:extLst>
              </a:tr>
              <a:tr h="541916">
                <a:tc>
                  <a:txBody>
                    <a:bodyPr/>
                    <a:lstStyle/>
                    <a:p>
                      <a:pPr algn="ctr"/>
                      <a:r>
                        <a:rPr lang="en-US" altLang="zh-CN" dirty="0"/>
                        <a:t>1000</a:t>
                      </a:r>
                      <a:endParaRPr lang="zh-CN" altLang="en-US" dirty="0"/>
                    </a:p>
                  </a:txBody>
                  <a:tcPr anchor="ctr"/>
                </a:tc>
                <a:tc>
                  <a:txBody>
                    <a:bodyPr/>
                    <a:lstStyle/>
                    <a:p>
                      <a:pPr algn="ctr"/>
                      <a:r>
                        <a:rPr lang="en-US" altLang="zh-CN" dirty="0"/>
                        <a:t>1000</a:t>
                      </a:r>
                      <a:endParaRPr lang="zh-CN" altLang="en-US" dirty="0"/>
                    </a:p>
                  </a:txBody>
                  <a:tcPr anchor="ctr"/>
                </a:tc>
                <a:tc>
                  <a:txBody>
                    <a:bodyPr/>
                    <a:lstStyle/>
                    <a:p>
                      <a:pPr algn="ctr"/>
                      <a:r>
                        <a:rPr lang="en-US" altLang="zh-CN" dirty="0"/>
                        <a:t>1110</a:t>
                      </a:r>
                      <a:endParaRPr lang="zh-CN" altLang="en-US" dirty="0"/>
                    </a:p>
                  </a:txBody>
                  <a:tcPr anchor="ctr"/>
                </a:tc>
                <a:tc>
                  <a:txBody>
                    <a:bodyPr/>
                    <a:lstStyle/>
                    <a:p>
                      <a:pPr algn="ctr"/>
                      <a:r>
                        <a:rPr lang="en-US" altLang="zh-CN" dirty="0"/>
                        <a:t>0011</a:t>
                      </a:r>
                      <a:endParaRPr lang="zh-CN" altLang="en-US" dirty="0"/>
                    </a:p>
                  </a:txBody>
                  <a:tcPr anchor="ctr"/>
                </a:tc>
                <a:tc>
                  <a:txBody>
                    <a:bodyPr/>
                    <a:lstStyle/>
                    <a:p>
                      <a:pPr algn="ctr"/>
                      <a:r>
                        <a:rPr lang="en-US" altLang="zh-CN" dirty="0"/>
                        <a:t>0101</a:t>
                      </a:r>
                      <a:endParaRPr lang="zh-CN" altLang="en-US" dirty="0"/>
                    </a:p>
                  </a:txBody>
                  <a:tcPr anchor="ctr"/>
                </a:tc>
                <a:extLst>
                  <a:ext uri="{0D108BD9-81ED-4DB2-BD59-A6C34878D82A}">
                    <a16:rowId xmlns:a16="http://schemas.microsoft.com/office/drawing/2014/main" val="10003"/>
                  </a:ext>
                </a:extLst>
              </a:tr>
            </a:tbl>
          </a:graphicData>
        </a:graphic>
      </p:graphicFrame>
      <p:sp>
        <p:nvSpPr>
          <p:cNvPr id="6" name="文本框 5"/>
          <p:cNvSpPr txBox="1"/>
          <p:nvPr/>
        </p:nvSpPr>
        <p:spPr>
          <a:xfrm>
            <a:off x="3059832" y="2060849"/>
            <a:ext cx="2808312" cy="369332"/>
          </a:xfrm>
          <a:prstGeom prst="rect">
            <a:avLst/>
          </a:prstGeom>
          <a:noFill/>
        </p:spPr>
        <p:txBody>
          <a:bodyPr wrap="square" rtlCol="0">
            <a:spAutoFit/>
          </a:bodyPr>
          <a:lstStyle/>
          <a:p>
            <a:r>
              <a:rPr lang="en-US" altLang="zh-CN" dirty="0"/>
              <a:t>(4,2) </a:t>
            </a:r>
            <a:r>
              <a:rPr lang="zh-CN" altLang="en-US" dirty="0"/>
              <a:t>标准阵列译码表</a:t>
            </a:r>
          </a:p>
        </p:txBody>
      </p:sp>
      <p:sp>
        <p:nvSpPr>
          <p:cNvPr id="3" name="文本框 2"/>
          <p:cNvSpPr txBox="1"/>
          <p:nvPr/>
        </p:nvSpPr>
        <p:spPr>
          <a:xfrm>
            <a:off x="7901950" y="2564904"/>
            <a:ext cx="792088" cy="369332"/>
          </a:xfrm>
          <a:prstGeom prst="rect">
            <a:avLst/>
          </a:prstGeom>
          <a:noFill/>
        </p:spPr>
        <p:txBody>
          <a:bodyPr wrap="square" rtlCol="0">
            <a:spAutoFit/>
          </a:bodyPr>
          <a:lstStyle/>
          <a:p>
            <a:r>
              <a:rPr lang="zh-CN" altLang="en-US" dirty="0"/>
              <a:t>子 群</a:t>
            </a:r>
          </a:p>
        </p:txBody>
      </p:sp>
      <p:sp>
        <p:nvSpPr>
          <p:cNvPr id="7" name="文本框 6"/>
          <p:cNvSpPr txBox="1"/>
          <p:nvPr/>
        </p:nvSpPr>
        <p:spPr>
          <a:xfrm>
            <a:off x="7911038" y="3104964"/>
            <a:ext cx="792088" cy="369332"/>
          </a:xfrm>
          <a:prstGeom prst="rect">
            <a:avLst/>
          </a:prstGeom>
          <a:noFill/>
        </p:spPr>
        <p:txBody>
          <a:bodyPr wrap="square" rtlCol="0">
            <a:spAutoFit/>
          </a:bodyPr>
          <a:lstStyle/>
          <a:p>
            <a:r>
              <a:rPr lang="zh-CN" altLang="en-US" dirty="0"/>
              <a:t>陪集</a:t>
            </a:r>
            <a:r>
              <a:rPr lang="en-US" altLang="zh-CN" dirty="0"/>
              <a:t>1</a:t>
            </a:r>
            <a:endParaRPr lang="zh-CN" altLang="en-US" dirty="0"/>
          </a:p>
        </p:txBody>
      </p:sp>
      <p:sp>
        <p:nvSpPr>
          <p:cNvPr id="4" name="矩形 3"/>
          <p:cNvSpPr/>
          <p:nvPr/>
        </p:nvSpPr>
        <p:spPr>
          <a:xfrm>
            <a:off x="7909453" y="3645024"/>
            <a:ext cx="792205" cy="369332"/>
          </a:xfrm>
          <a:prstGeom prst="rect">
            <a:avLst/>
          </a:prstGeom>
        </p:spPr>
        <p:txBody>
          <a:bodyPr wrap="none">
            <a:spAutoFit/>
          </a:bodyPr>
          <a:lstStyle/>
          <a:p>
            <a:r>
              <a:rPr lang="zh-CN" altLang="en-US" dirty="0"/>
              <a:t>陪集</a:t>
            </a:r>
            <a:r>
              <a:rPr lang="en-US" altLang="zh-CN" dirty="0"/>
              <a:t>2</a:t>
            </a:r>
            <a:endParaRPr lang="zh-CN" altLang="en-US" dirty="0"/>
          </a:p>
        </p:txBody>
      </p:sp>
      <p:sp>
        <p:nvSpPr>
          <p:cNvPr id="8" name="矩形 7"/>
          <p:cNvSpPr/>
          <p:nvPr/>
        </p:nvSpPr>
        <p:spPr>
          <a:xfrm>
            <a:off x="7909452" y="4185084"/>
            <a:ext cx="792205" cy="369332"/>
          </a:xfrm>
          <a:prstGeom prst="rect">
            <a:avLst/>
          </a:prstGeom>
        </p:spPr>
        <p:txBody>
          <a:bodyPr wrap="none">
            <a:spAutoFit/>
          </a:bodyPr>
          <a:lstStyle/>
          <a:p>
            <a:r>
              <a:rPr lang="zh-CN" altLang="en-US" dirty="0"/>
              <a:t>陪集</a:t>
            </a:r>
            <a:r>
              <a:rPr lang="en-US" altLang="zh-CN" dirty="0"/>
              <a:t>3</a:t>
            </a:r>
            <a:endParaRPr lang="zh-CN" altLang="en-US" dirty="0"/>
          </a:p>
        </p:txBody>
      </p:sp>
    </p:spTree>
    <p:extLst>
      <p:ext uri="{BB962C8B-B14F-4D97-AF65-F5344CB8AC3E}">
        <p14:creationId xmlns:p14="http://schemas.microsoft.com/office/powerpoint/2010/main" val="1533774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2"/>
          <p:cNvSpPr txBox="1">
            <a:spLocks noChangeArrowheads="1"/>
          </p:cNvSpPr>
          <p:nvPr/>
        </p:nvSpPr>
        <p:spPr>
          <a:xfrm>
            <a:off x="637927" y="1412776"/>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定理</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8.6.1</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在标准阵列的同一行中没有相同的矢量，而且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2</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n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n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重矢量中任一个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n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重矢量在阵列中出现一次且仅出现一次。</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证明</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p>
        </p:txBody>
      </p:sp>
      <p:sp>
        <p:nvSpPr>
          <p:cNvPr id="5" name="Text Box 4"/>
          <p:cNvSpPr txBox="1">
            <a:spLocks noChangeArrowheads="1"/>
          </p:cNvSpPr>
          <p:nvPr/>
        </p:nvSpPr>
        <p:spPr bwMode="auto">
          <a:xfrm>
            <a:off x="706189" y="3645024"/>
            <a:ext cx="8042275" cy="2416175"/>
          </a:xfrm>
          <a:prstGeom prst="rect">
            <a:avLst/>
          </a:prstGeom>
          <a:noFill/>
          <a:ln w="12700">
            <a:solidFill>
              <a:srgbClr val="FF0000"/>
            </a:solidFill>
            <a:miter lim="800000"/>
            <a:headEnd/>
            <a:tailEnd/>
          </a:ln>
        </p:spPr>
        <p:txBody>
          <a:bodyPr>
            <a:spAutoFit/>
          </a:bodyPr>
          <a:lstStyle/>
          <a:p>
            <a:pPr marL="363538" indent="-363538" eaLnBrk="0" hangingPunct="0">
              <a:lnSpc>
                <a:spcPct val="120000"/>
              </a:lnSpc>
              <a:buClr>
                <a:schemeClr val="folHlink"/>
              </a:buClr>
              <a:buSzPct val="85000"/>
              <a:buFont typeface="Wingdings" pitchFamily="2" charset="2"/>
              <a:buChar char="­"/>
            </a:pPr>
            <a:r>
              <a:rPr lang="zh-CN" altLang="en-US" b="1">
                <a:latin typeface="Times New Roman" pitchFamily="18" charset="0"/>
              </a:rPr>
              <a:t>假定某一 </a:t>
            </a:r>
            <a:r>
              <a:rPr lang="en-US" altLang="zh-CN" b="1" i="1">
                <a:latin typeface="Times New Roman" pitchFamily="18" charset="0"/>
              </a:rPr>
              <a:t>n </a:t>
            </a:r>
            <a:r>
              <a:rPr lang="zh-CN" altLang="en-US" b="1">
                <a:latin typeface="Times New Roman" pitchFamily="18" charset="0"/>
              </a:rPr>
              <a:t>重</a:t>
            </a:r>
            <a:r>
              <a:rPr lang="zh-CN" altLang="en-US" b="1">
                <a:latin typeface="Times New Roman" pitchFamily="18" charset="0"/>
                <a:ea typeface="幼圆" pitchFamily="49" charset="-122"/>
              </a:rPr>
              <a:t> </a:t>
            </a:r>
            <a:r>
              <a:rPr lang="en-US" altLang="zh-CN" b="1" i="1">
                <a:latin typeface="Arial Black" pitchFamily="34" charset="0"/>
                <a:ea typeface="幼圆" pitchFamily="49" charset="-122"/>
              </a:rPr>
              <a:t>X</a:t>
            </a:r>
            <a:r>
              <a:rPr lang="en-US" altLang="zh-CN" b="1" i="1">
                <a:latin typeface="Times New Roman" pitchFamily="18" charset="0"/>
                <a:ea typeface="幼圆" pitchFamily="49" charset="-122"/>
              </a:rPr>
              <a:t> </a:t>
            </a:r>
            <a:r>
              <a:rPr lang="zh-CN" altLang="en-US" b="1">
                <a:latin typeface="Times New Roman" pitchFamily="18" charset="0"/>
              </a:rPr>
              <a:t>出现在第 </a:t>
            </a:r>
            <a:r>
              <a:rPr lang="en-US" altLang="zh-CN" b="1" i="1">
                <a:latin typeface="Times New Roman" pitchFamily="18" charset="0"/>
              </a:rPr>
              <a:t>l </a:t>
            </a:r>
            <a:r>
              <a:rPr lang="zh-CN" altLang="en-US" b="1">
                <a:latin typeface="Times New Roman" pitchFamily="18" charset="0"/>
              </a:rPr>
              <a:t>行第 </a:t>
            </a:r>
            <a:r>
              <a:rPr lang="en-US" altLang="zh-CN" b="1" i="1">
                <a:latin typeface="Times New Roman" pitchFamily="18" charset="0"/>
              </a:rPr>
              <a:t>i </a:t>
            </a:r>
            <a:r>
              <a:rPr lang="zh-CN" altLang="en-US" b="1">
                <a:latin typeface="Times New Roman" pitchFamily="18" charset="0"/>
              </a:rPr>
              <a:t>列，那么 </a:t>
            </a:r>
            <a:r>
              <a:rPr lang="en-US" altLang="zh-CN" b="1" i="1">
                <a:latin typeface="Arial Black" pitchFamily="34" charset="0"/>
              </a:rPr>
              <a:t>X</a:t>
            </a:r>
            <a:r>
              <a:rPr lang="en-US" altLang="zh-CN" b="1">
                <a:latin typeface="Times New Roman" pitchFamily="18" charset="0"/>
              </a:rPr>
              <a:t>=</a:t>
            </a:r>
            <a:r>
              <a:rPr lang="en-US" altLang="zh-CN" b="1" i="1">
                <a:latin typeface="Arial Black" pitchFamily="34" charset="0"/>
              </a:rPr>
              <a:t>E</a:t>
            </a:r>
            <a:r>
              <a:rPr lang="en-US" altLang="zh-CN" b="1" i="1" baseline="-25000">
                <a:latin typeface="Times New Roman" pitchFamily="18" charset="0"/>
              </a:rPr>
              <a:t>l</a:t>
            </a:r>
            <a:r>
              <a:rPr lang="en-US" altLang="zh-CN" b="1">
                <a:latin typeface="Times New Roman" pitchFamily="18" charset="0"/>
              </a:rPr>
              <a:t>+</a:t>
            </a:r>
            <a:r>
              <a:rPr lang="en-US" altLang="zh-CN" b="1" i="1">
                <a:latin typeface="Arial Black" pitchFamily="34" charset="0"/>
              </a:rPr>
              <a:t>C</a:t>
            </a:r>
            <a:r>
              <a:rPr lang="en-US" altLang="zh-CN" b="1" i="1" baseline="-25000">
                <a:latin typeface="Times New Roman" pitchFamily="18" charset="0"/>
              </a:rPr>
              <a:t>i</a:t>
            </a:r>
            <a:r>
              <a:rPr lang="zh-CN" altLang="en-US" b="1">
                <a:latin typeface="Times New Roman" pitchFamily="18" charset="0"/>
              </a:rPr>
              <a:t>；</a:t>
            </a:r>
          </a:p>
          <a:p>
            <a:pPr marL="363538" indent="-363538" eaLnBrk="0" hangingPunct="0">
              <a:lnSpc>
                <a:spcPct val="120000"/>
              </a:lnSpc>
              <a:buClr>
                <a:schemeClr val="folHlink"/>
              </a:buClr>
              <a:buSzPct val="85000"/>
              <a:buFont typeface="Wingdings" pitchFamily="2" charset="2"/>
              <a:buChar char="­"/>
            </a:pPr>
            <a:r>
              <a:rPr lang="zh-CN" altLang="en-US" b="1">
                <a:latin typeface="Times New Roman" pitchFamily="18" charset="0"/>
              </a:rPr>
              <a:t>又假设 </a:t>
            </a:r>
            <a:r>
              <a:rPr lang="en-US" altLang="zh-CN" b="1" i="1">
                <a:latin typeface="Arial Black" pitchFamily="34" charset="0"/>
              </a:rPr>
              <a:t>X </a:t>
            </a:r>
            <a:r>
              <a:rPr lang="zh-CN" altLang="en-US" b="1">
                <a:latin typeface="Times New Roman" pitchFamily="18" charset="0"/>
              </a:rPr>
              <a:t>出现在第 </a:t>
            </a:r>
            <a:r>
              <a:rPr lang="en-US" altLang="zh-CN" b="1" i="1">
                <a:latin typeface="Times New Roman" pitchFamily="18" charset="0"/>
              </a:rPr>
              <a:t>m </a:t>
            </a:r>
            <a:r>
              <a:rPr lang="zh-CN" altLang="en-US" b="1">
                <a:latin typeface="Times New Roman" pitchFamily="18" charset="0"/>
              </a:rPr>
              <a:t>行第 </a:t>
            </a:r>
            <a:r>
              <a:rPr lang="en-US" altLang="zh-CN" b="1" i="1">
                <a:latin typeface="Times New Roman" pitchFamily="18" charset="0"/>
              </a:rPr>
              <a:t>j </a:t>
            </a:r>
            <a:r>
              <a:rPr lang="zh-CN" altLang="en-US" b="1">
                <a:latin typeface="Times New Roman" pitchFamily="18" charset="0"/>
              </a:rPr>
              <a:t>列，那么 </a:t>
            </a:r>
            <a:r>
              <a:rPr lang="en-US" altLang="zh-CN" b="1" i="1">
                <a:latin typeface="Arial Black" pitchFamily="34" charset="0"/>
              </a:rPr>
              <a:t>X</a:t>
            </a:r>
            <a:r>
              <a:rPr lang="en-US" altLang="zh-CN" b="1">
                <a:latin typeface="Times New Roman" pitchFamily="18" charset="0"/>
              </a:rPr>
              <a:t>=</a:t>
            </a:r>
            <a:r>
              <a:rPr lang="en-US" altLang="zh-CN" b="1" i="1">
                <a:latin typeface="Arial Black" pitchFamily="34" charset="0"/>
              </a:rPr>
              <a:t>E</a:t>
            </a:r>
            <a:r>
              <a:rPr lang="en-US" altLang="zh-CN" b="1" i="1" baseline="-25000">
                <a:latin typeface="Times New Roman" pitchFamily="18" charset="0"/>
              </a:rPr>
              <a:t>m</a:t>
            </a:r>
            <a:r>
              <a:rPr lang="en-US" altLang="zh-CN" b="1">
                <a:latin typeface="Times New Roman" pitchFamily="18" charset="0"/>
              </a:rPr>
              <a:t>+</a:t>
            </a:r>
            <a:r>
              <a:rPr lang="en-US" altLang="zh-CN" b="1" i="1">
                <a:latin typeface="Arial Black" pitchFamily="34" charset="0"/>
              </a:rPr>
              <a:t>C</a:t>
            </a:r>
            <a:r>
              <a:rPr lang="en-US" altLang="zh-CN" b="1" i="1" baseline="-25000">
                <a:latin typeface="Times New Roman" pitchFamily="18" charset="0"/>
              </a:rPr>
              <a:t>j</a:t>
            </a:r>
            <a:r>
              <a:rPr lang="zh-CN" altLang="en-US" b="1">
                <a:latin typeface="Times New Roman" pitchFamily="18" charset="0"/>
                <a:ea typeface="幼圆" pitchFamily="49" charset="-122"/>
              </a:rPr>
              <a:t>，</a:t>
            </a:r>
            <a:r>
              <a:rPr lang="en-US" altLang="zh-CN" b="1" i="1">
                <a:latin typeface="Times New Roman" pitchFamily="18" charset="0"/>
              </a:rPr>
              <a:t>l</a:t>
            </a:r>
            <a:r>
              <a:rPr lang="en-US" altLang="zh-CN" b="1">
                <a:latin typeface="Times New Roman" pitchFamily="18" charset="0"/>
              </a:rPr>
              <a:t>&lt;</a:t>
            </a:r>
            <a:r>
              <a:rPr lang="en-US" altLang="zh-CN" b="1" i="1">
                <a:latin typeface="Times New Roman" pitchFamily="18" charset="0"/>
              </a:rPr>
              <a:t>m</a:t>
            </a:r>
            <a:r>
              <a:rPr lang="zh-CN" altLang="en-US" b="1">
                <a:latin typeface="Times New Roman" pitchFamily="18" charset="0"/>
              </a:rPr>
              <a:t>；</a:t>
            </a:r>
          </a:p>
          <a:p>
            <a:pPr marL="363538" indent="-363538" eaLnBrk="0" hangingPunct="0">
              <a:lnSpc>
                <a:spcPct val="120000"/>
              </a:lnSpc>
              <a:buClr>
                <a:schemeClr val="folHlink"/>
              </a:buClr>
              <a:buSzPct val="85000"/>
              <a:buFont typeface="Wingdings" pitchFamily="2" charset="2"/>
              <a:buChar char="­"/>
            </a:pPr>
            <a:r>
              <a:rPr lang="zh-CN" altLang="en-US" b="1">
                <a:latin typeface="Times New Roman" pitchFamily="18" charset="0"/>
              </a:rPr>
              <a:t>因此 </a:t>
            </a:r>
            <a:r>
              <a:rPr lang="en-US" altLang="zh-CN" b="1" i="1">
                <a:latin typeface="Arial Black" pitchFamily="34" charset="0"/>
              </a:rPr>
              <a:t>E</a:t>
            </a:r>
            <a:r>
              <a:rPr lang="en-US" altLang="zh-CN" b="1" i="1" baseline="-25000">
                <a:latin typeface="Times New Roman" pitchFamily="18" charset="0"/>
              </a:rPr>
              <a:t>l</a:t>
            </a:r>
            <a:r>
              <a:rPr lang="en-US" altLang="zh-CN" b="1">
                <a:latin typeface="Times New Roman" pitchFamily="18" charset="0"/>
              </a:rPr>
              <a:t>+</a:t>
            </a:r>
            <a:r>
              <a:rPr lang="en-US" altLang="zh-CN" b="1" i="1">
                <a:latin typeface="Arial Black" pitchFamily="34" charset="0"/>
              </a:rPr>
              <a:t>C</a:t>
            </a:r>
            <a:r>
              <a:rPr lang="en-US" altLang="zh-CN" b="1" i="1" baseline="-25000">
                <a:latin typeface="Times New Roman" pitchFamily="18" charset="0"/>
              </a:rPr>
              <a:t>i</a:t>
            </a:r>
            <a:r>
              <a:rPr lang="en-US" altLang="zh-CN" b="1">
                <a:latin typeface="Times New Roman" pitchFamily="18" charset="0"/>
              </a:rPr>
              <a:t> = </a:t>
            </a:r>
            <a:r>
              <a:rPr lang="en-US" altLang="zh-CN" b="1" i="1">
                <a:latin typeface="Arial Black" pitchFamily="34" charset="0"/>
              </a:rPr>
              <a:t>E</a:t>
            </a:r>
            <a:r>
              <a:rPr lang="en-US" altLang="zh-CN" b="1" i="1" baseline="-25000">
                <a:latin typeface="Times New Roman" pitchFamily="18" charset="0"/>
              </a:rPr>
              <a:t>m</a:t>
            </a:r>
            <a:r>
              <a:rPr lang="en-US" altLang="zh-CN" b="1">
                <a:latin typeface="Times New Roman" pitchFamily="18" charset="0"/>
              </a:rPr>
              <a:t>+</a:t>
            </a:r>
            <a:r>
              <a:rPr lang="en-US" altLang="zh-CN" b="1" i="1">
                <a:latin typeface="Arial Black" pitchFamily="34" charset="0"/>
              </a:rPr>
              <a:t>C</a:t>
            </a:r>
            <a:r>
              <a:rPr lang="en-US" altLang="zh-CN" b="1" i="1" baseline="-25000">
                <a:latin typeface="Times New Roman" pitchFamily="18" charset="0"/>
              </a:rPr>
              <a:t>j </a:t>
            </a:r>
            <a:r>
              <a:rPr lang="zh-CN" altLang="en-US" b="1">
                <a:latin typeface="Times New Roman" pitchFamily="18" charset="0"/>
                <a:ea typeface="幼圆" pitchFamily="49" charset="-122"/>
              </a:rPr>
              <a:t>，</a:t>
            </a:r>
            <a:r>
              <a:rPr lang="zh-CN" altLang="en-US" b="1">
                <a:latin typeface="Times New Roman" pitchFamily="18" charset="0"/>
              </a:rPr>
              <a:t>移项得 </a:t>
            </a:r>
            <a:r>
              <a:rPr lang="en-US" altLang="zh-CN" b="1" i="1">
                <a:latin typeface="Arial Black" pitchFamily="34" charset="0"/>
              </a:rPr>
              <a:t>E</a:t>
            </a:r>
            <a:r>
              <a:rPr lang="en-US" altLang="zh-CN" b="1" i="1" baseline="-25000">
                <a:latin typeface="Times New Roman" pitchFamily="18" charset="0"/>
              </a:rPr>
              <a:t>m</a:t>
            </a:r>
            <a:r>
              <a:rPr lang="en-US" altLang="zh-CN" b="1" i="1">
                <a:latin typeface="Times New Roman" pitchFamily="18" charset="0"/>
              </a:rPr>
              <a:t> </a:t>
            </a:r>
            <a:r>
              <a:rPr lang="en-US" altLang="zh-CN" b="1">
                <a:latin typeface="Times New Roman" pitchFamily="18" charset="0"/>
              </a:rPr>
              <a:t>= </a:t>
            </a:r>
            <a:r>
              <a:rPr lang="en-US" altLang="zh-CN" b="1" i="1">
                <a:latin typeface="Arial Black" pitchFamily="34" charset="0"/>
              </a:rPr>
              <a:t>E</a:t>
            </a:r>
            <a:r>
              <a:rPr lang="en-US" altLang="zh-CN" b="1" i="1" baseline="-25000">
                <a:latin typeface="Times New Roman" pitchFamily="18" charset="0"/>
              </a:rPr>
              <a:t>l</a:t>
            </a:r>
            <a:r>
              <a:rPr lang="en-US" altLang="zh-CN" b="1">
                <a:latin typeface="Times New Roman" pitchFamily="18" charset="0"/>
              </a:rPr>
              <a:t>+</a:t>
            </a:r>
            <a:r>
              <a:rPr lang="en-US" altLang="zh-CN" b="1" i="1">
                <a:latin typeface="Arial Black" pitchFamily="34" charset="0"/>
              </a:rPr>
              <a:t>C</a:t>
            </a:r>
            <a:r>
              <a:rPr lang="en-US" altLang="zh-CN" b="1" i="1" baseline="-25000">
                <a:latin typeface="Times New Roman" pitchFamily="18" charset="0"/>
              </a:rPr>
              <a:t>i</a:t>
            </a:r>
            <a:r>
              <a:rPr lang="en-US" altLang="zh-CN" b="1">
                <a:latin typeface="Times New Roman" pitchFamily="18" charset="0"/>
              </a:rPr>
              <a:t>+</a:t>
            </a:r>
            <a:r>
              <a:rPr lang="en-US" altLang="zh-CN" b="1" i="1">
                <a:latin typeface="Arial Black" pitchFamily="34" charset="0"/>
              </a:rPr>
              <a:t>C</a:t>
            </a:r>
            <a:r>
              <a:rPr lang="en-US" altLang="zh-CN" b="1" i="1" baseline="-25000">
                <a:latin typeface="Times New Roman" pitchFamily="18" charset="0"/>
              </a:rPr>
              <a:t>j</a:t>
            </a:r>
            <a:r>
              <a:rPr lang="en-US" altLang="zh-CN" b="1">
                <a:latin typeface="Times New Roman" pitchFamily="18" charset="0"/>
              </a:rPr>
              <a:t> </a:t>
            </a:r>
            <a:r>
              <a:rPr lang="zh-CN" altLang="en-US" b="1">
                <a:latin typeface="Times New Roman" pitchFamily="18" charset="0"/>
              </a:rPr>
              <a:t>而 </a:t>
            </a:r>
            <a:r>
              <a:rPr lang="en-US" altLang="zh-CN" b="1" i="1">
                <a:latin typeface="Arial Black" pitchFamily="34" charset="0"/>
              </a:rPr>
              <a:t>C</a:t>
            </a:r>
            <a:r>
              <a:rPr lang="en-US" altLang="zh-CN" b="1" i="1" baseline="-25000">
                <a:latin typeface="Times New Roman" pitchFamily="18" charset="0"/>
              </a:rPr>
              <a:t>i</a:t>
            </a:r>
            <a:r>
              <a:rPr lang="en-US" altLang="zh-CN" b="1">
                <a:latin typeface="Times New Roman" pitchFamily="18" charset="0"/>
              </a:rPr>
              <a:t>+</a:t>
            </a:r>
            <a:r>
              <a:rPr lang="en-US" altLang="zh-CN" b="1" i="1">
                <a:latin typeface="Arial Black" pitchFamily="34" charset="0"/>
              </a:rPr>
              <a:t>C</a:t>
            </a:r>
            <a:r>
              <a:rPr lang="en-US" altLang="zh-CN" b="1" i="1" baseline="-25000">
                <a:latin typeface="Times New Roman" pitchFamily="18" charset="0"/>
              </a:rPr>
              <a:t>j</a:t>
            </a:r>
            <a:r>
              <a:rPr lang="en-US" altLang="zh-CN" b="1" i="1">
                <a:latin typeface="Times New Roman" pitchFamily="18" charset="0"/>
              </a:rPr>
              <a:t> </a:t>
            </a:r>
            <a:r>
              <a:rPr lang="zh-CN" altLang="en-US" b="1">
                <a:latin typeface="Times New Roman" pitchFamily="18" charset="0"/>
              </a:rPr>
              <a:t>也是一个码字，设为</a:t>
            </a:r>
            <a:r>
              <a:rPr lang="en-US" altLang="zh-CN" b="1" i="1">
                <a:latin typeface="Arial Black" pitchFamily="34" charset="0"/>
              </a:rPr>
              <a:t>C</a:t>
            </a:r>
            <a:r>
              <a:rPr lang="en-US" altLang="zh-CN" b="1" i="1" baseline="-25000">
                <a:latin typeface="Times New Roman" pitchFamily="18" charset="0"/>
              </a:rPr>
              <a:t>s </a:t>
            </a:r>
            <a:r>
              <a:rPr lang="zh-CN" altLang="en-US" b="1">
                <a:latin typeface="Times New Roman" pitchFamily="18" charset="0"/>
                <a:ea typeface="幼圆" pitchFamily="49" charset="-122"/>
              </a:rPr>
              <a:t>，</a:t>
            </a:r>
            <a:r>
              <a:rPr lang="zh-CN" altLang="en-US" b="1">
                <a:latin typeface="Times New Roman" pitchFamily="18" charset="0"/>
              </a:rPr>
              <a:t>于是</a:t>
            </a:r>
            <a:r>
              <a:rPr lang="en-US" altLang="zh-CN" b="1" i="1">
                <a:latin typeface="Arial Black" pitchFamily="34" charset="0"/>
              </a:rPr>
              <a:t>E</a:t>
            </a:r>
            <a:r>
              <a:rPr lang="en-US" altLang="zh-CN" b="1" i="1" baseline="-25000">
                <a:latin typeface="Times New Roman" pitchFamily="18" charset="0"/>
              </a:rPr>
              <a:t>m</a:t>
            </a:r>
            <a:r>
              <a:rPr lang="en-US" altLang="zh-CN" b="1" i="1">
                <a:latin typeface="Times New Roman" pitchFamily="18" charset="0"/>
              </a:rPr>
              <a:t> </a:t>
            </a:r>
            <a:r>
              <a:rPr lang="en-US" altLang="zh-CN" b="1">
                <a:latin typeface="Times New Roman" pitchFamily="18" charset="0"/>
              </a:rPr>
              <a:t>= </a:t>
            </a:r>
            <a:r>
              <a:rPr lang="en-US" altLang="zh-CN" b="1" i="1">
                <a:latin typeface="Arial Black" pitchFamily="34" charset="0"/>
              </a:rPr>
              <a:t>E</a:t>
            </a:r>
            <a:r>
              <a:rPr lang="en-US" altLang="zh-CN" b="1" i="1" baseline="-25000">
                <a:latin typeface="Times New Roman" pitchFamily="18" charset="0"/>
              </a:rPr>
              <a:t>l</a:t>
            </a:r>
            <a:r>
              <a:rPr lang="en-US" altLang="zh-CN" b="1">
                <a:latin typeface="Times New Roman" pitchFamily="18" charset="0"/>
              </a:rPr>
              <a:t>+</a:t>
            </a:r>
            <a:r>
              <a:rPr lang="en-US" altLang="zh-CN" b="1" i="1">
                <a:latin typeface="Arial Black" pitchFamily="34" charset="0"/>
              </a:rPr>
              <a:t>C</a:t>
            </a:r>
            <a:r>
              <a:rPr lang="en-US" altLang="zh-CN" b="1" i="1" baseline="-25000">
                <a:latin typeface="Times New Roman" pitchFamily="18" charset="0"/>
              </a:rPr>
              <a:t>s</a:t>
            </a:r>
            <a:r>
              <a:rPr lang="zh-CN" altLang="en-US" b="1">
                <a:latin typeface="Times New Roman" pitchFamily="18" charset="0"/>
                <a:ea typeface="幼圆" pitchFamily="49" charset="-122"/>
              </a:rPr>
              <a:t>；</a:t>
            </a:r>
          </a:p>
          <a:p>
            <a:pPr marL="363538" indent="-363538" eaLnBrk="0" hangingPunct="0">
              <a:lnSpc>
                <a:spcPct val="120000"/>
              </a:lnSpc>
              <a:buClr>
                <a:schemeClr val="folHlink"/>
              </a:buClr>
              <a:buSzPct val="85000"/>
              <a:buFont typeface="Wingdings" pitchFamily="2" charset="2"/>
              <a:buChar char="­"/>
            </a:pPr>
            <a:r>
              <a:rPr lang="zh-CN" altLang="en-US" b="1">
                <a:latin typeface="Times New Roman" pitchFamily="18" charset="0"/>
              </a:rPr>
              <a:t>这意味着 </a:t>
            </a:r>
            <a:r>
              <a:rPr lang="en-US" altLang="zh-CN" b="1" i="1">
                <a:latin typeface="Arial Black" pitchFamily="34" charset="0"/>
              </a:rPr>
              <a:t>E</a:t>
            </a:r>
            <a:r>
              <a:rPr lang="en-US" altLang="zh-CN" b="1" i="1" baseline="-25000">
                <a:latin typeface="Times New Roman" pitchFamily="18" charset="0"/>
              </a:rPr>
              <a:t>m</a:t>
            </a:r>
            <a:r>
              <a:rPr lang="en-US" altLang="zh-CN" b="1" i="1">
                <a:latin typeface="Times New Roman" pitchFamily="18" charset="0"/>
              </a:rPr>
              <a:t> </a:t>
            </a:r>
            <a:r>
              <a:rPr lang="zh-CN" altLang="en-US" b="1">
                <a:latin typeface="Times New Roman" pitchFamily="18" charset="0"/>
              </a:rPr>
              <a:t>是第 </a:t>
            </a:r>
            <a:r>
              <a:rPr lang="en-US" altLang="zh-CN" b="1" i="1">
                <a:latin typeface="Times New Roman" pitchFamily="18" charset="0"/>
              </a:rPr>
              <a:t>l </a:t>
            </a:r>
            <a:r>
              <a:rPr lang="zh-CN" altLang="en-US" b="1">
                <a:latin typeface="Times New Roman" pitchFamily="18" charset="0"/>
              </a:rPr>
              <a:t>行中的一个矢量，但</a:t>
            </a:r>
            <a:r>
              <a:rPr lang="en-US" altLang="zh-CN" b="1" i="1">
                <a:latin typeface="Arial Black" pitchFamily="34" charset="0"/>
              </a:rPr>
              <a:t>E</a:t>
            </a:r>
            <a:r>
              <a:rPr lang="en-US" altLang="zh-CN" b="1" i="1" baseline="-25000">
                <a:latin typeface="Times New Roman" pitchFamily="18" charset="0"/>
              </a:rPr>
              <a:t>m</a:t>
            </a:r>
            <a:r>
              <a:rPr lang="zh-CN" altLang="en-US" b="1">
                <a:latin typeface="Times New Roman" pitchFamily="18" charset="0"/>
              </a:rPr>
              <a:t>是第</a:t>
            </a:r>
            <a:r>
              <a:rPr lang="en-US" altLang="zh-CN" b="1" i="1">
                <a:latin typeface="Times New Roman" pitchFamily="18" charset="0"/>
              </a:rPr>
              <a:t>m</a:t>
            </a:r>
            <a:r>
              <a:rPr lang="zh-CN" altLang="en-US" b="1">
                <a:latin typeface="Times New Roman" pitchFamily="18" charset="0"/>
              </a:rPr>
              <a:t>行 </a:t>
            </a:r>
            <a:r>
              <a:rPr lang="en-US" altLang="zh-CN" b="1">
                <a:latin typeface="Times New Roman" pitchFamily="18" charset="0"/>
              </a:rPr>
              <a:t>(</a:t>
            </a:r>
            <a:r>
              <a:rPr lang="en-US" altLang="zh-CN" b="1" i="1">
                <a:latin typeface="Times New Roman" pitchFamily="18" charset="0"/>
              </a:rPr>
              <a:t>m</a:t>
            </a:r>
            <a:r>
              <a:rPr lang="en-US" altLang="zh-CN" b="1">
                <a:latin typeface="Times New Roman" pitchFamily="18" charset="0"/>
              </a:rPr>
              <a:t>&gt;</a:t>
            </a:r>
            <a:r>
              <a:rPr lang="en-US" altLang="zh-CN" b="1" i="1">
                <a:latin typeface="Times New Roman" pitchFamily="18" charset="0"/>
              </a:rPr>
              <a:t>l</a:t>
            </a:r>
            <a:r>
              <a:rPr lang="en-US" altLang="zh-CN" b="1">
                <a:latin typeface="Times New Roman" pitchFamily="18" charset="0"/>
              </a:rPr>
              <a:t>) </a:t>
            </a:r>
            <a:r>
              <a:rPr lang="zh-CN" altLang="en-US" b="1">
                <a:latin typeface="Times New Roman" pitchFamily="18" charset="0"/>
              </a:rPr>
              <a:t>的第一个元素</a:t>
            </a:r>
            <a:r>
              <a:rPr lang="en-US" altLang="zh-CN" b="1">
                <a:latin typeface="Times New Roman" pitchFamily="18" charset="0"/>
              </a:rPr>
              <a:t>;</a:t>
            </a:r>
          </a:p>
          <a:p>
            <a:pPr marL="363538" indent="-363538" eaLnBrk="0" hangingPunct="0">
              <a:lnSpc>
                <a:spcPct val="120000"/>
              </a:lnSpc>
              <a:buClr>
                <a:schemeClr val="folHlink"/>
              </a:buClr>
              <a:buSzPct val="85000"/>
              <a:buFont typeface="Wingdings" pitchFamily="2" charset="2"/>
              <a:buChar char="­"/>
            </a:pPr>
            <a:r>
              <a:rPr lang="zh-CN" altLang="en-US" b="1">
                <a:latin typeface="Times New Roman" pitchFamily="18" charset="0"/>
              </a:rPr>
              <a:t>按阵列构造规则，后面行的第一个元素是前面行中未曾出现过的元素，这就和阵列构造规则相矛盾。</a:t>
            </a:r>
          </a:p>
        </p:txBody>
      </p:sp>
      <p:sp>
        <p:nvSpPr>
          <p:cNvPr id="6" name="AutoShape 5"/>
          <p:cNvSpPr>
            <a:spLocks/>
          </p:cNvSpPr>
          <p:nvPr/>
        </p:nvSpPr>
        <p:spPr bwMode="auto">
          <a:xfrm>
            <a:off x="6421189" y="1701701"/>
            <a:ext cx="2111251" cy="719138"/>
          </a:xfrm>
          <a:prstGeom prst="borderCallout1">
            <a:avLst>
              <a:gd name="adj1" fmla="val 15894"/>
              <a:gd name="adj2" fmla="val -3648"/>
              <a:gd name="adj3" fmla="val 259909"/>
              <a:gd name="adj4" fmla="val -100125"/>
            </a:avLst>
          </a:prstGeom>
          <a:noFill/>
          <a:ln w="12700">
            <a:solidFill>
              <a:schemeClr val="folHlink"/>
            </a:solidFill>
            <a:miter lim="800000"/>
            <a:headEnd/>
            <a:tailEnd/>
          </a:ln>
        </p:spPr>
        <p:txBody>
          <a:bodyPr/>
          <a:lstStyle/>
          <a:p>
            <a:pPr eaLnBrk="0" hangingPunct="0"/>
            <a:r>
              <a:rPr lang="zh-CN" altLang="en-US" sz="2000" b="1" dirty="0">
                <a:solidFill>
                  <a:schemeClr val="folHlink"/>
                </a:solidFill>
                <a:latin typeface="Times New Roman" pitchFamily="18" charset="0"/>
              </a:rPr>
              <a:t>每个 </a:t>
            </a:r>
            <a:r>
              <a:rPr lang="en-US" altLang="zh-CN" sz="2000" b="1" i="1" dirty="0">
                <a:solidFill>
                  <a:schemeClr val="folHlink"/>
                </a:solidFill>
                <a:latin typeface="Times New Roman" pitchFamily="18" charset="0"/>
              </a:rPr>
              <a:t>n </a:t>
            </a:r>
            <a:r>
              <a:rPr lang="zh-CN" altLang="en-US" sz="2000" b="1" dirty="0">
                <a:solidFill>
                  <a:schemeClr val="folHlink"/>
                </a:solidFill>
                <a:latin typeface="Times New Roman" pitchFamily="18" charset="0"/>
              </a:rPr>
              <a:t>重矢量只能出现一次的原因</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5" name="Rectangle 2"/>
          <p:cNvSpPr txBox="1">
            <a:spLocks noChangeArrowheads="1"/>
          </p:cNvSpPr>
          <p:nvPr/>
        </p:nvSpPr>
        <p:spPr>
          <a:xfrm>
            <a:off x="683568" y="1413147"/>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55600" lvl="0" indent="-355600" defTabSz="762000">
              <a:lnSpc>
                <a:spcPct val="120000"/>
              </a:lnSpc>
              <a:spcBef>
                <a:spcPts val="400"/>
              </a:spcBef>
              <a:buClr>
                <a:schemeClr val="accent1"/>
              </a:buClr>
              <a:buSzPct val="68000"/>
              <a:buFont typeface="Wingdings 3"/>
              <a:buChar char=""/>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定理</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8.6.2</a:t>
            </a:r>
            <a:r>
              <a:rPr kumimoji="0" lang="zh-CN" altLang="en-US" sz="2000" b="0" i="0" u="none" strike="noStrike" kern="1200" cap="none" spc="0" normalizeH="0" baseline="0" noProof="0" dirty="0">
                <a:ln>
                  <a:noFill/>
                </a:ln>
                <a:solidFill>
                  <a:srgbClr val="000000"/>
                </a:solidFill>
                <a:effectLst/>
                <a:uLnTx/>
                <a:uFillTx/>
                <a:latin typeface="+mn-lt"/>
                <a:ea typeface="+mn-ea"/>
                <a:cs typeface="+mn-cs"/>
              </a:rPr>
              <a:t>（线性码</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纠错极限定理）</a:t>
            </a:r>
            <a:r>
              <a:rPr lang="zh-CN" altLang="en-US" sz="2000" dirty="0"/>
              <a:t>：二元 </a:t>
            </a:r>
            <a:r>
              <a:rPr lang="en-US" altLang="zh-CN" sz="2000" dirty="0"/>
              <a:t>(</a:t>
            </a:r>
            <a:r>
              <a:rPr lang="en-US" altLang="zh-CN" sz="2000" i="1" dirty="0" err="1"/>
              <a:t>n</a:t>
            </a:r>
            <a:r>
              <a:rPr lang="en-US" altLang="zh-CN" sz="2000" dirty="0" err="1"/>
              <a:t>,</a:t>
            </a:r>
            <a:r>
              <a:rPr lang="en-US" altLang="zh-CN" sz="2000" i="1" dirty="0" err="1"/>
              <a:t>k</a:t>
            </a:r>
            <a:r>
              <a:rPr lang="en-US" altLang="zh-CN" sz="2000" dirty="0"/>
              <a:t>) </a:t>
            </a:r>
            <a:r>
              <a:rPr lang="zh-CN" altLang="en-US" sz="2000" dirty="0"/>
              <a:t>线性码能纠 </a:t>
            </a:r>
            <a:r>
              <a:rPr lang="en-US" altLang="zh-CN" sz="2000" dirty="0"/>
              <a:t>2</a:t>
            </a:r>
            <a:r>
              <a:rPr lang="en-US" altLang="zh-CN" sz="2000" i="1" baseline="30000" dirty="0"/>
              <a:t>n</a:t>
            </a:r>
            <a:r>
              <a:rPr lang="zh-CN" altLang="en-US" sz="2000" i="1" baseline="30000" dirty="0"/>
              <a:t>－</a:t>
            </a:r>
            <a:r>
              <a:rPr lang="en-US" altLang="zh-CN" sz="2000" i="1" baseline="30000" dirty="0"/>
              <a:t>k </a:t>
            </a:r>
            <a:r>
              <a:rPr lang="zh-CN" altLang="en-US" sz="2000" dirty="0"/>
              <a:t>个错误图样。</a:t>
            </a:r>
            <a:r>
              <a:rPr lang="zh-CN" altLang="en-US" sz="2000" dirty="0">
                <a:solidFill>
                  <a:schemeClr val="folHlink"/>
                </a:solidFill>
              </a:rPr>
              <a:t>这 </a:t>
            </a:r>
            <a:r>
              <a:rPr lang="en-US" altLang="zh-CN" sz="2000" dirty="0">
                <a:solidFill>
                  <a:schemeClr val="folHlink"/>
                </a:solidFill>
              </a:rPr>
              <a:t>2</a:t>
            </a:r>
            <a:r>
              <a:rPr lang="en-US" altLang="zh-CN" sz="2000" i="1" baseline="30000" dirty="0">
                <a:solidFill>
                  <a:schemeClr val="folHlink"/>
                </a:solidFill>
              </a:rPr>
              <a:t>n</a:t>
            </a:r>
            <a:r>
              <a:rPr lang="zh-CN" altLang="en-US" sz="2000" i="1" baseline="30000" dirty="0">
                <a:solidFill>
                  <a:schemeClr val="folHlink"/>
                </a:solidFill>
              </a:rPr>
              <a:t>－</a:t>
            </a:r>
            <a:r>
              <a:rPr lang="en-US" altLang="zh-CN" sz="2000" i="1" baseline="30000" dirty="0">
                <a:solidFill>
                  <a:schemeClr val="folHlink"/>
                </a:solidFill>
              </a:rPr>
              <a:t>k </a:t>
            </a:r>
            <a:r>
              <a:rPr lang="zh-CN" altLang="en-US" sz="2000" dirty="0">
                <a:solidFill>
                  <a:schemeClr val="folHlink"/>
                </a:solidFill>
              </a:rPr>
              <a:t>个可纠的错误图样，包括 </a:t>
            </a:r>
            <a:r>
              <a:rPr lang="en-US" altLang="zh-CN" sz="2000" dirty="0">
                <a:solidFill>
                  <a:schemeClr val="folHlink"/>
                </a:solidFill>
                <a:latin typeface="Arial Black" pitchFamily="34" charset="0"/>
              </a:rPr>
              <a:t>0 </a:t>
            </a:r>
            <a:r>
              <a:rPr lang="zh-CN" altLang="en-US" sz="2000" dirty="0">
                <a:solidFill>
                  <a:schemeClr val="folHlink"/>
                </a:solidFill>
              </a:rPr>
              <a:t>矢量在内，即把无错的情况也看成一个可纠的错误图样</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证明</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每一列包含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2</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3000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k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个元素，最上面的是一个码字，其它元素是陪集首和该码字之和，例如第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j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列为：</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若发送码字为 </a:t>
            </a:r>
            <a:r>
              <a:rPr kumimoji="0" lang="en-US" altLang="zh-CN" sz="2000" b="0" i="1" u="none" strike="noStrike" kern="1200" cap="none" spc="0" normalizeH="0" baseline="0" noProof="0" dirty="0" err="1">
                <a:ln>
                  <a:noFill/>
                </a:ln>
                <a:solidFill>
                  <a:schemeClr val="tx1"/>
                </a:solidFill>
                <a:effectLst/>
                <a:uLnTx/>
                <a:uFillTx/>
                <a:latin typeface="Arial Black" pitchFamily="34" charset="0"/>
                <a:ea typeface="+mn-ea"/>
                <a:cs typeface="+mn-cs"/>
              </a:rPr>
              <a:t>C</a:t>
            </a:r>
            <a:r>
              <a:rPr kumimoji="0" lang="en-US" altLang="zh-CN" sz="2000" b="0" i="1" u="none" strike="noStrike" kern="1200" cap="none" spc="0" normalizeH="0" baseline="-25000" noProof="0" dirty="0" err="1">
                <a:ln>
                  <a:noFill/>
                </a:ln>
                <a:solidFill>
                  <a:schemeClr val="tx1"/>
                </a:solidFill>
                <a:effectLst/>
                <a:uLnTx/>
                <a:uFillTx/>
                <a:latin typeface="+mn-lt"/>
                <a:ea typeface="+mn-ea"/>
                <a:cs typeface="+mn-cs"/>
              </a:rPr>
              <a:t>j</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信道干扰的错误图样是陪集首</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，则接收矢量 </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R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必在 </a:t>
            </a:r>
            <a:r>
              <a:rPr kumimoji="0" lang="en-US" altLang="zh-CN" sz="2000" b="0" i="1" u="none" strike="noStrike" kern="1200" cap="none" spc="0" normalizeH="0" baseline="0" noProof="0" dirty="0" err="1">
                <a:ln>
                  <a:noFill/>
                </a:ln>
                <a:solidFill>
                  <a:schemeClr val="tx1"/>
                </a:solidFill>
                <a:effectLst/>
                <a:uLnTx/>
                <a:uFillTx/>
                <a:latin typeface="Arial Black" pitchFamily="34" charset="0"/>
                <a:ea typeface="+mn-ea"/>
                <a:cs typeface="+mn-cs"/>
              </a:rPr>
              <a:t>D</a:t>
            </a:r>
            <a:r>
              <a:rPr kumimoji="0" lang="en-US" altLang="zh-CN" sz="2000" b="0" i="1" u="none" strike="noStrike" kern="1200" cap="none" spc="0" normalizeH="0" baseline="-25000" noProof="0" dirty="0" err="1">
                <a:ln>
                  <a:noFill/>
                </a:ln>
                <a:solidFill>
                  <a:schemeClr val="tx1"/>
                </a:solidFill>
                <a:effectLst/>
                <a:uLnTx/>
                <a:uFillTx/>
                <a:latin typeface="+mn-lt"/>
                <a:ea typeface="+mn-ea"/>
                <a:cs typeface="+mn-cs"/>
              </a:rPr>
              <a:t>j</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中；</a:t>
            </a:r>
          </a:p>
        </p:txBody>
      </p:sp>
      <p:graphicFrame>
        <p:nvGraphicFramePr>
          <p:cNvPr id="2809860" name="Object 4"/>
          <p:cNvGraphicFramePr>
            <a:graphicFrameLocks noChangeAspect="1"/>
          </p:cNvGraphicFramePr>
          <p:nvPr>
            <p:extLst>
              <p:ext uri="{D42A27DB-BD31-4B8C-83A1-F6EECF244321}">
                <p14:modId xmlns:p14="http://schemas.microsoft.com/office/powerpoint/2010/main" val="553322226"/>
              </p:ext>
            </p:extLst>
          </p:nvPr>
        </p:nvGraphicFramePr>
        <p:xfrm>
          <a:off x="2411760" y="4869160"/>
          <a:ext cx="4972050" cy="406400"/>
        </p:xfrm>
        <a:graphic>
          <a:graphicData uri="http://schemas.openxmlformats.org/presentationml/2006/ole">
            <mc:AlternateContent xmlns:mc="http://schemas.openxmlformats.org/markup-compatibility/2006">
              <mc:Choice xmlns:v="urn:schemas-microsoft-com:vml" Requires="v">
                <p:oleObj name="公式" r:id="rId2" imgW="2705040" imgH="241200" progId="Equation.3">
                  <p:embed/>
                </p:oleObj>
              </mc:Choice>
              <mc:Fallback>
                <p:oleObj name="公式" r:id="rId2" imgW="2705040" imgH="241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869160"/>
                        <a:ext cx="49720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AutoShape 5">
            <a:hlinkClick r:id="rId4" action="ppaction://hlinksldjump" highlightClick="1"/>
          </p:cNvPr>
          <p:cNvSpPr>
            <a:spLocks noChangeArrowheads="1"/>
          </p:cNvSpPr>
          <p:nvPr/>
        </p:nvSpPr>
        <p:spPr bwMode="auto">
          <a:xfrm>
            <a:off x="7740352" y="4869160"/>
            <a:ext cx="684213" cy="322263"/>
          </a:xfrm>
          <a:prstGeom prst="actionButtonBlank">
            <a:avLst/>
          </a:prstGeom>
          <a:solidFill>
            <a:schemeClr val="accent1"/>
          </a:solidFill>
          <a:ln w="9525">
            <a:noFill/>
            <a:miter lim="800000"/>
            <a:headEnd/>
            <a:tailEnd/>
          </a:ln>
        </p:spPr>
        <p:txBody>
          <a:bodyPr wrap="none" anchor="ctr"/>
          <a:lstStyle/>
          <a:p>
            <a:pPr marL="228600" indent="-228600" algn="ctr">
              <a:spcBef>
                <a:spcPct val="20000"/>
              </a:spcBef>
              <a:buClr>
                <a:srgbClr val="CCFFFF"/>
              </a:buClr>
              <a:buSzPct val="35000"/>
              <a:buFont typeface="Wingdings" pitchFamily="2" charset="2"/>
              <a:buNone/>
            </a:pPr>
            <a:r>
              <a:rPr lang="zh-CN" altLang="en-US" sz="1400" dirty="0">
                <a:latin typeface="Times New Roman" pitchFamily="18" charset="0"/>
              </a:rPr>
              <a:t>见表</a:t>
            </a:r>
          </a:p>
        </p:txBody>
      </p:sp>
      <p:graphicFrame>
        <p:nvGraphicFramePr>
          <p:cNvPr id="2" name="Object 4">
            <a:extLst>
              <a:ext uri="{FF2B5EF4-FFF2-40B4-BE49-F238E27FC236}">
                <a16:creationId xmlns:a16="http://schemas.microsoft.com/office/drawing/2014/main" id="{2A43595C-BCDA-2FBE-959C-94076E84284C}"/>
              </a:ext>
            </a:extLst>
          </p:cNvPr>
          <p:cNvGraphicFramePr>
            <a:graphicFrameLocks noChangeAspect="1"/>
          </p:cNvGraphicFramePr>
          <p:nvPr>
            <p:extLst>
              <p:ext uri="{D42A27DB-BD31-4B8C-83A1-F6EECF244321}">
                <p14:modId xmlns:p14="http://schemas.microsoft.com/office/powerpoint/2010/main" val="2718589823"/>
              </p:ext>
            </p:extLst>
          </p:nvPr>
        </p:nvGraphicFramePr>
        <p:xfrm>
          <a:off x="4751701" y="0"/>
          <a:ext cx="4161467" cy="2448272"/>
        </p:xfrm>
        <a:graphic>
          <a:graphicData uri="http://schemas.openxmlformats.org/presentationml/2006/ole">
            <mc:AlternateContent xmlns:mc="http://schemas.openxmlformats.org/markup-compatibility/2006">
              <mc:Choice xmlns:v="urn:schemas-microsoft-com:vml" Requires="v">
                <p:oleObj name="文档" r:id="rId5" imgW="3471336" imgH="1877357" progId="Word.Document.8">
                  <p:embed/>
                </p:oleObj>
              </mc:Choice>
              <mc:Fallback>
                <p:oleObj name="文档" r:id="rId5" imgW="3471336" imgH="1877357" progId="Word.Document.8">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701" y="0"/>
                        <a:ext cx="4161467" cy="244827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1560" y="1413147"/>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定理</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8.6.2</a:t>
            </a:r>
            <a:r>
              <a:rPr kumimoji="0" lang="zh-CN" altLang="en-US" sz="2000" b="0" i="0" u="none" strike="noStrike" kern="1200" cap="none" spc="0" normalizeH="0" baseline="0" noProof="0" dirty="0">
                <a:ln>
                  <a:noFill/>
                </a:ln>
                <a:solidFill>
                  <a:srgbClr val="000000"/>
                </a:solidFill>
                <a:effectLst/>
                <a:uLnTx/>
                <a:uFillTx/>
                <a:latin typeface="+mn-lt"/>
                <a:ea typeface="+mn-ea"/>
                <a:cs typeface="+mn-cs"/>
              </a:rPr>
              <a:t>（线性码</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纠错极限定理）</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二元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sz="2000"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k</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线性码能纠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2</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3000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k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个错误图样。</a:t>
            </a:r>
            <a:r>
              <a:rPr kumimoji="0" lang="zh-CN" altLang="en-US" sz="2000" b="0" i="0" u="none" strike="noStrike" kern="1200" cap="none" spc="0" normalizeH="0" baseline="0" noProof="0" dirty="0">
                <a:ln>
                  <a:noFill/>
                </a:ln>
                <a:solidFill>
                  <a:schemeClr val="folHlink"/>
                </a:solidFill>
                <a:effectLst/>
                <a:uLnTx/>
                <a:uFillTx/>
                <a:latin typeface="+mn-lt"/>
                <a:ea typeface="+mn-ea"/>
                <a:cs typeface="+mn-cs"/>
              </a:rPr>
              <a:t>这 </a:t>
            </a:r>
            <a:r>
              <a:rPr kumimoji="0" lang="en-US" altLang="zh-CN" sz="2000" b="0" i="0" u="none" strike="noStrike" kern="1200" cap="none" spc="0" normalizeH="0" baseline="0" noProof="0" dirty="0">
                <a:ln>
                  <a:noFill/>
                </a:ln>
                <a:solidFill>
                  <a:schemeClr val="folHlink"/>
                </a:solidFill>
                <a:effectLst/>
                <a:uLnTx/>
                <a:uFillTx/>
                <a:latin typeface="+mn-lt"/>
                <a:ea typeface="+mn-ea"/>
                <a:cs typeface="+mn-cs"/>
              </a:rPr>
              <a:t>2</a:t>
            </a:r>
            <a:r>
              <a:rPr kumimoji="0" lang="en-US" altLang="zh-CN" sz="2000" b="0" i="1" u="none" strike="noStrike" kern="1200" cap="none" spc="0" normalizeH="0" baseline="30000" noProof="0" dirty="0">
                <a:ln>
                  <a:noFill/>
                </a:ln>
                <a:solidFill>
                  <a:schemeClr val="folHlink"/>
                </a:solidFill>
                <a:effectLst/>
                <a:uLnTx/>
                <a:uFillTx/>
                <a:latin typeface="+mn-lt"/>
                <a:ea typeface="+mn-ea"/>
                <a:cs typeface="+mn-cs"/>
              </a:rPr>
              <a:t>n</a:t>
            </a:r>
            <a:r>
              <a:rPr kumimoji="0" lang="zh-CN" altLang="en-US" sz="2000" b="0" i="1" u="none" strike="noStrike" kern="1200" cap="none" spc="0" normalizeH="0" baseline="30000" noProof="0" dirty="0">
                <a:ln>
                  <a:noFill/>
                </a:ln>
                <a:solidFill>
                  <a:schemeClr val="folHlink"/>
                </a:solidFill>
                <a:effectLst/>
                <a:uLnTx/>
                <a:uFillTx/>
                <a:latin typeface="+mn-lt"/>
                <a:ea typeface="+mn-ea"/>
                <a:cs typeface="+mn-cs"/>
              </a:rPr>
              <a:t>－</a:t>
            </a:r>
            <a:r>
              <a:rPr kumimoji="0" lang="en-US" altLang="zh-CN" sz="2000" b="0" i="1" u="none" strike="noStrike" kern="1200" cap="none" spc="0" normalizeH="0" baseline="30000" noProof="0" dirty="0">
                <a:ln>
                  <a:noFill/>
                </a:ln>
                <a:solidFill>
                  <a:schemeClr val="folHlink"/>
                </a:solidFill>
                <a:effectLst/>
                <a:uLnTx/>
                <a:uFillTx/>
                <a:latin typeface="+mn-lt"/>
                <a:ea typeface="+mn-ea"/>
                <a:cs typeface="+mn-cs"/>
              </a:rPr>
              <a:t>k </a:t>
            </a:r>
            <a:r>
              <a:rPr kumimoji="0" lang="zh-CN" altLang="en-US" sz="2000" b="0" i="0" u="none" strike="noStrike" kern="1200" cap="none" spc="0" normalizeH="0" baseline="0" noProof="0" dirty="0">
                <a:ln>
                  <a:noFill/>
                </a:ln>
                <a:solidFill>
                  <a:schemeClr val="folHlink"/>
                </a:solidFill>
                <a:effectLst/>
                <a:uLnTx/>
                <a:uFillTx/>
                <a:latin typeface="+mn-lt"/>
                <a:ea typeface="+mn-ea"/>
                <a:cs typeface="+mn-cs"/>
              </a:rPr>
              <a:t>个可纠的错误图样，包括 </a:t>
            </a:r>
            <a:r>
              <a:rPr kumimoji="0" lang="en-US" altLang="zh-CN" sz="2000" b="0" i="0" u="none" strike="noStrike" kern="1200" cap="none" spc="0" normalizeH="0" baseline="0" noProof="0" dirty="0">
                <a:ln>
                  <a:noFill/>
                </a:ln>
                <a:solidFill>
                  <a:schemeClr val="folHlink"/>
                </a:solidFill>
                <a:effectLst/>
                <a:uLnTx/>
                <a:uFillTx/>
                <a:latin typeface="Arial Black" pitchFamily="34" charset="0"/>
                <a:ea typeface="+mn-ea"/>
                <a:cs typeface="+mn-cs"/>
              </a:rPr>
              <a:t>0 </a:t>
            </a:r>
            <a:r>
              <a:rPr kumimoji="0" lang="zh-CN" altLang="en-US" sz="2000" b="0" i="0" u="none" strike="noStrike" kern="1200" cap="none" spc="0" normalizeH="0" baseline="0" noProof="0" dirty="0">
                <a:ln>
                  <a:noFill/>
                </a:ln>
                <a:solidFill>
                  <a:schemeClr val="folHlink"/>
                </a:solidFill>
                <a:effectLst/>
                <a:uLnTx/>
                <a:uFillTx/>
                <a:latin typeface="+mn-lt"/>
                <a:ea typeface="+mn-ea"/>
                <a:cs typeface="+mn-cs"/>
              </a:rPr>
              <a:t>矢量在内，即把无错的情况也看成一个可纠的错误图样。</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证明</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b="0" i="0" u="sng" strike="noStrike" kern="1200" cap="none" spc="0" normalizeH="0" baseline="0" noProof="0" dirty="0">
                <a:ln>
                  <a:noFill/>
                </a:ln>
                <a:solidFill>
                  <a:srgbClr val="0000CC"/>
                </a:solidFill>
                <a:effectLst/>
                <a:uLnTx/>
                <a:uFillTx/>
                <a:latin typeface="+mn-lt"/>
                <a:ea typeface="+mn-ea"/>
                <a:cs typeface="+mn-cs"/>
              </a:rPr>
              <a:t>陪集</a:t>
            </a:r>
            <a:r>
              <a:rPr kumimoji="0" lang="zh-CN" altLang="en-US" b="0" i="0" u="none" strike="noStrike" kern="1200" cap="none" spc="0" normalizeH="0" baseline="0" noProof="0" dirty="0">
                <a:ln>
                  <a:noFill/>
                </a:ln>
                <a:solidFill>
                  <a:srgbClr val="0000CC"/>
                </a:solidFill>
                <a:effectLst/>
                <a:uLnTx/>
                <a:uFillTx/>
                <a:latin typeface="+mn-lt"/>
                <a:ea typeface="+mn-ea"/>
                <a:cs typeface="+mn-cs"/>
              </a:rPr>
              <a:t>：</a:t>
            </a:r>
            <a:r>
              <a:rPr kumimoji="0" lang="zh-CN" altLang="en-US" b="0" i="0" u="none" strike="noStrike" kern="1200" cap="none" spc="0" normalizeH="0" baseline="0" noProof="0" dirty="0">
                <a:ln>
                  <a:noFill/>
                </a:ln>
                <a:solidFill>
                  <a:schemeClr val="tx1"/>
                </a:solidFill>
                <a:effectLst/>
                <a:uLnTx/>
                <a:uFillTx/>
                <a:latin typeface="+mn-lt"/>
                <a:ea typeface="+mn-ea"/>
                <a:cs typeface="+mn-cs"/>
              </a:rPr>
              <a:t>标准阵列的每一行叫做码的一个陪集。</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b="0" i="0" u="sng" strike="noStrike" kern="1200" cap="none" spc="0" normalizeH="0" baseline="0" noProof="0" dirty="0">
                <a:ln>
                  <a:noFill/>
                </a:ln>
                <a:solidFill>
                  <a:srgbClr val="0000CC"/>
                </a:solidFill>
                <a:effectLst/>
                <a:uLnTx/>
                <a:uFillTx/>
                <a:latin typeface="+mn-lt"/>
                <a:ea typeface="+mn-ea"/>
                <a:cs typeface="+mn-cs"/>
              </a:rPr>
              <a:t>陪集首</a:t>
            </a:r>
            <a:r>
              <a:rPr kumimoji="0" lang="zh-CN" altLang="en-US" b="0" i="0" u="none" strike="noStrike" kern="1200" cap="none" spc="0" normalizeH="0" baseline="0" noProof="0" dirty="0">
                <a:ln>
                  <a:noFill/>
                </a:ln>
                <a:solidFill>
                  <a:srgbClr val="0000CC"/>
                </a:solidFill>
                <a:effectLst/>
                <a:uLnTx/>
                <a:uFillTx/>
                <a:latin typeface="+mn-lt"/>
                <a:ea typeface="+mn-ea"/>
                <a:cs typeface="+mn-cs"/>
              </a:rPr>
              <a:t>：</a:t>
            </a:r>
            <a:r>
              <a:rPr kumimoji="0" lang="zh-CN" altLang="en-US" b="0" i="0" u="none" strike="noStrike" kern="1200" cap="none" spc="0" normalizeH="0" baseline="0" noProof="0" dirty="0">
                <a:ln>
                  <a:noFill/>
                </a:ln>
                <a:solidFill>
                  <a:schemeClr val="tx1"/>
                </a:solidFill>
                <a:effectLst/>
                <a:uLnTx/>
                <a:uFillTx/>
                <a:latin typeface="+mn-lt"/>
                <a:ea typeface="+mn-ea"/>
                <a:cs typeface="+mn-cs"/>
              </a:rPr>
              <a:t>每个陪集的第一个元素叫做陪集首。</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en-US" altLang="zh-CN" b="0" i="0" u="none" strike="noStrike" kern="1200" cap="none" spc="0" normalizeH="0" baseline="0" noProof="0" dirty="0">
                <a:ln>
                  <a:noFill/>
                </a:ln>
                <a:solidFill>
                  <a:schemeClr val="tx1"/>
                </a:solidFill>
                <a:effectLst/>
                <a:uLnTx/>
                <a:uFillTx/>
                <a:latin typeface="+mn-lt"/>
                <a:ea typeface="+mn-ea"/>
                <a:cs typeface="+mn-cs"/>
              </a:rPr>
              <a:t>(</a:t>
            </a:r>
            <a:r>
              <a:rPr kumimoji="0" lang="en-US" altLang="zh-CN"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b="0" i="1" u="none" strike="noStrike" kern="1200" cap="none" spc="0" normalizeH="0" baseline="0" noProof="0" dirty="0" err="1">
                <a:ln>
                  <a:noFill/>
                </a:ln>
                <a:solidFill>
                  <a:schemeClr val="tx1"/>
                </a:solidFill>
                <a:effectLst/>
                <a:uLnTx/>
                <a:uFillTx/>
                <a:latin typeface="+mn-lt"/>
                <a:ea typeface="+mn-ea"/>
                <a:cs typeface="+mn-cs"/>
              </a:rPr>
              <a:t>k</a:t>
            </a:r>
            <a:r>
              <a:rPr kumimoji="0" lang="en-US" altLang="zh-CN" b="0" i="0" u="none" strike="noStrike" kern="1200" cap="none" spc="0" normalizeH="0" baseline="0" noProof="0" dirty="0">
                <a:ln>
                  <a:noFill/>
                </a:ln>
                <a:solidFill>
                  <a:schemeClr val="tx1"/>
                </a:solidFill>
                <a:effectLst/>
                <a:uLnTx/>
                <a:uFillTx/>
                <a:latin typeface="+mn-lt"/>
                <a:ea typeface="+mn-ea"/>
                <a:cs typeface="+mn-cs"/>
              </a:rPr>
              <a:t>) </a:t>
            </a:r>
            <a:r>
              <a:rPr kumimoji="0" lang="zh-CN" altLang="en-US" b="0" i="0" u="none" strike="noStrike" kern="1200" cap="none" spc="0" normalizeH="0" baseline="0" noProof="0" dirty="0">
                <a:ln>
                  <a:noFill/>
                </a:ln>
                <a:solidFill>
                  <a:schemeClr val="tx1"/>
                </a:solidFill>
                <a:effectLst/>
                <a:uLnTx/>
                <a:uFillTx/>
                <a:latin typeface="+mn-lt"/>
                <a:ea typeface="+mn-ea"/>
                <a:cs typeface="+mn-cs"/>
              </a:rPr>
              <a:t>线性码的标准阵列有 </a:t>
            </a:r>
            <a:r>
              <a:rPr kumimoji="0" lang="en-US" altLang="zh-CN" b="0" i="0" u="none" strike="noStrike" kern="1200" cap="none" spc="0" normalizeH="0" baseline="0" noProof="0" dirty="0">
                <a:ln>
                  <a:noFill/>
                </a:ln>
                <a:solidFill>
                  <a:schemeClr val="tx1"/>
                </a:solidFill>
                <a:effectLst/>
                <a:uLnTx/>
                <a:uFillTx/>
                <a:latin typeface="+mn-lt"/>
                <a:ea typeface="+mn-ea"/>
                <a:cs typeface="+mn-cs"/>
              </a:rPr>
              <a:t>2</a:t>
            </a:r>
            <a:r>
              <a:rPr kumimoji="0" lang="en-US" altLang="zh-CN" b="0" i="1" u="none" strike="noStrike" kern="1200" cap="none" spc="0" normalizeH="0" baseline="30000" noProof="0" dirty="0">
                <a:ln>
                  <a:noFill/>
                </a:ln>
                <a:solidFill>
                  <a:schemeClr val="tx1"/>
                </a:solidFill>
                <a:effectLst/>
                <a:uLnTx/>
                <a:uFillTx/>
                <a:latin typeface="+mn-lt"/>
                <a:ea typeface="+mn-ea"/>
                <a:cs typeface="+mn-cs"/>
              </a:rPr>
              <a:t>k </a:t>
            </a:r>
            <a:r>
              <a:rPr kumimoji="0" lang="zh-CN" altLang="en-US" b="0" i="0" u="none" strike="noStrike" kern="1200" cap="none" spc="0" normalizeH="0" baseline="0" noProof="0" dirty="0">
                <a:ln>
                  <a:noFill/>
                </a:ln>
                <a:solidFill>
                  <a:schemeClr val="tx1"/>
                </a:solidFill>
                <a:effectLst/>
                <a:uLnTx/>
                <a:uFillTx/>
                <a:latin typeface="+mn-lt"/>
                <a:ea typeface="+mn-ea"/>
                <a:cs typeface="+mn-cs"/>
              </a:rPr>
              <a:t>列（和码字数量相等），</a:t>
            </a:r>
            <a:r>
              <a:rPr kumimoji="0" lang="en-US" altLang="zh-CN" b="0" i="0" u="none" strike="noStrike" kern="1200" cap="none" spc="0" normalizeH="0" baseline="0" noProof="0" dirty="0">
                <a:ln>
                  <a:noFill/>
                </a:ln>
                <a:solidFill>
                  <a:schemeClr val="tx1"/>
                </a:solidFill>
                <a:effectLst/>
                <a:uLnTx/>
                <a:uFillTx/>
                <a:latin typeface="+mn-lt"/>
                <a:ea typeface="+mn-ea"/>
                <a:cs typeface="+mn-cs"/>
              </a:rPr>
              <a:t>2</a:t>
            </a:r>
            <a:r>
              <a:rPr kumimoji="0" lang="en-US" altLang="zh-CN" b="0" i="1" u="none" strike="noStrike" kern="1200" cap="none" spc="0" normalizeH="0" baseline="30000" noProof="0" dirty="0">
                <a:ln>
                  <a:noFill/>
                </a:ln>
                <a:solidFill>
                  <a:schemeClr val="tx1"/>
                </a:solidFill>
                <a:effectLst/>
                <a:uLnTx/>
                <a:uFillTx/>
                <a:latin typeface="+mn-lt"/>
                <a:ea typeface="+mn-ea"/>
                <a:cs typeface="+mn-cs"/>
              </a:rPr>
              <a:t>n</a:t>
            </a:r>
            <a:r>
              <a:rPr kumimoji="0" lang="en-US" altLang="zh-CN" b="0" i="0" u="none" strike="noStrike" kern="1200" cap="none" spc="0" normalizeH="0" baseline="0" noProof="0" dirty="0">
                <a:ln>
                  <a:noFill/>
                </a:ln>
                <a:solidFill>
                  <a:schemeClr val="tx1"/>
                </a:solidFill>
                <a:effectLst/>
                <a:uLnTx/>
                <a:uFillTx/>
                <a:latin typeface="+mn-lt"/>
                <a:ea typeface="+mn-ea"/>
                <a:cs typeface="+mn-cs"/>
              </a:rPr>
              <a:t>/2</a:t>
            </a:r>
            <a:r>
              <a:rPr kumimoji="0" lang="en-US" altLang="zh-CN" b="0" i="1" u="none" strike="noStrike" kern="1200" cap="none" spc="0" normalizeH="0" baseline="30000" noProof="0" dirty="0">
                <a:ln>
                  <a:noFill/>
                </a:ln>
                <a:solidFill>
                  <a:schemeClr val="tx1"/>
                </a:solidFill>
                <a:effectLst/>
                <a:uLnTx/>
                <a:uFillTx/>
                <a:latin typeface="+mn-lt"/>
                <a:ea typeface="+mn-ea"/>
                <a:cs typeface="+mn-cs"/>
              </a:rPr>
              <a:t>k</a:t>
            </a:r>
            <a:r>
              <a:rPr kumimoji="0" lang="en-US" altLang="zh-CN" b="0" i="0" u="none" strike="noStrike" kern="1200" cap="none" spc="0" normalizeH="0" baseline="0" noProof="0" dirty="0">
                <a:ln>
                  <a:noFill/>
                </a:ln>
                <a:solidFill>
                  <a:schemeClr val="tx1"/>
                </a:solidFill>
                <a:effectLst/>
                <a:uLnTx/>
                <a:uFillTx/>
                <a:latin typeface="+mn-lt"/>
                <a:ea typeface="+mn-ea"/>
                <a:cs typeface="+mn-cs"/>
              </a:rPr>
              <a:t>= 2</a:t>
            </a:r>
            <a:r>
              <a:rPr kumimoji="0" lang="en-US" altLang="zh-CN" b="0" i="1" u="none" strike="noStrike" kern="1200" cap="none" spc="0" normalizeH="0" baseline="30000" noProof="0" dirty="0">
                <a:ln>
                  <a:noFill/>
                </a:ln>
                <a:solidFill>
                  <a:schemeClr val="tx1"/>
                </a:solidFill>
                <a:effectLst/>
                <a:uLnTx/>
                <a:uFillTx/>
                <a:latin typeface="+mn-lt"/>
                <a:ea typeface="+mn-ea"/>
                <a:cs typeface="+mn-cs"/>
              </a:rPr>
              <a:t>n</a:t>
            </a:r>
            <a:r>
              <a:rPr kumimoji="0" lang="zh-CN" altLang="en-US" b="0" i="1" u="none" strike="noStrike" kern="1200" cap="none" spc="0" normalizeH="0" baseline="30000" noProof="0" dirty="0">
                <a:ln>
                  <a:noFill/>
                </a:ln>
                <a:solidFill>
                  <a:schemeClr val="tx1"/>
                </a:solidFill>
                <a:effectLst/>
                <a:uLnTx/>
                <a:uFillTx/>
                <a:latin typeface="+mn-lt"/>
                <a:ea typeface="+mn-ea"/>
                <a:cs typeface="+mn-cs"/>
              </a:rPr>
              <a:t>－</a:t>
            </a:r>
            <a:r>
              <a:rPr kumimoji="0" lang="en-US" altLang="zh-CN" b="0" i="1" u="none" strike="noStrike" kern="1200" cap="none" spc="0" normalizeH="0" baseline="30000" noProof="0" dirty="0">
                <a:ln>
                  <a:noFill/>
                </a:ln>
                <a:solidFill>
                  <a:schemeClr val="tx1"/>
                </a:solidFill>
                <a:effectLst/>
                <a:uLnTx/>
                <a:uFillTx/>
                <a:latin typeface="+mn-lt"/>
                <a:ea typeface="+mn-ea"/>
                <a:cs typeface="+mn-cs"/>
              </a:rPr>
              <a:t>k  </a:t>
            </a:r>
            <a:r>
              <a:rPr kumimoji="0" lang="zh-CN" altLang="en-US" b="0" i="0" u="none" strike="noStrike" kern="1200" cap="none" spc="0" normalizeH="0" baseline="0" noProof="0" dirty="0">
                <a:ln>
                  <a:noFill/>
                </a:ln>
                <a:solidFill>
                  <a:schemeClr val="tx1"/>
                </a:solidFill>
                <a:effectLst/>
                <a:uLnTx/>
                <a:uFillTx/>
                <a:latin typeface="+mn-lt"/>
                <a:ea typeface="+mn-ea"/>
                <a:cs typeface="+mn-cs"/>
              </a:rPr>
              <a:t>行，且任何两列和两行都没有相同的元素。</a:t>
            </a:r>
          </a:p>
        </p:txBody>
      </p:sp>
      <p:graphicFrame>
        <p:nvGraphicFramePr>
          <p:cNvPr id="2" name="Object 4">
            <a:extLst>
              <a:ext uri="{FF2B5EF4-FFF2-40B4-BE49-F238E27FC236}">
                <a16:creationId xmlns:a16="http://schemas.microsoft.com/office/drawing/2014/main" id="{542FA812-39C7-1CC6-90F8-713FEFE9A248}"/>
              </a:ext>
            </a:extLst>
          </p:cNvPr>
          <p:cNvGraphicFramePr>
            <a:graphicFrameLocks noChangeAspect="1"/>
          </p:cNvGraphicFramePr>
          <p:nvPr>
            <p:extLst>
              <p:ext uri="{D42A27DB-BD31-4B8C-83A1-F6EECF244321}">
                <p14:modId xmlns:p14="http://schemas.microsoft.com/office/powerpoint/2010/main" val="345562135"/>
              </p:ext>
            </p:extLst>
          </p:nvPr>
        </p:nvGraphicFramePr>
        <p:xfrm>
          <a:off x="4751701" y="0"/>
          <a:ext cx="4161467" cy="2448272"/>
        </p:xfrm>
        <a:graphic>
          <a:graphicData uri="http://schemas.openxmlformats.org/presentationml/2006/ole">
            <mc:AlternateContent xmlns:mc="http://schemas.openxmlformats.org/markup-compatibility/2006">
              <mc:Choice xmlns:v="urn:schemas-microsoft-com:vml" Requires="v">
                <p:oleObj name="文档" r:id="rId2" imgW="3471336" imgH="1877357" progId="Word.Document.8">
                  <p:embed/>
                </p:oleObj>
              </mc:Choice>
              <mc:Fallback>
                <p:oleObj name="文档" r:id="rId2" imgW="3471336" imgH="1877357" progId="Word.Document.8">
                  <p:embed/>
                  <p:pic>
                    <p:nvPicPr>
                      <p:cNvPr id="2" name="Object 4">
                        <a:extLst>
                          <a:ext uri="{FF2B5EF4-FFF2-40B4-BE49-F238E27FC236}">
                            <a16:creationId xmlns:a16="http://schemas.microsoft.com/office/drawing/2014/main" id="{2A43595C-BCDA-2FBE-959C-94076E842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701" y="0"/>
                        <a:ext cx="4161467" cy="244827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21928" y="1413147"/>
            <a:ext cx="7910512" cy="4752157"/>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定理</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7.6.2 (</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线性码纠错极限定理</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 </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证明</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若错误图样不是陪集首，则接收矢量 </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R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不在 </a:t>
            </a:r>
            <a:r>
              <a:rPr kumimoji="0" lang="en-US" altLang="zh-CN" sz="2000" b="0" i="1" u="none" strike="noStrike" kern="1200" cap="none" spc="0" normalizeH="0" baseline="0" noProof="0" dirty="0" err="1">
                <a:ln>
                  <a:noFill/>
                </a:ln>
                <a:solidFill>
                  <a:schemeClr val="tx1"/>
                </a:solidFill>
                <a:effectLst/>
                <a:uLnTx/>
                <a:uFillTx/>
                <a:latin typeface="Arial Black" pitchFamily="34" charset="0"/>
                <a:ea typeface="+mn-ea"/>
                <a:cs typeface="+mn-cs"/>
              </a:rPr>
              <a:t>D</a:t>
            </a:r>
            <a:r>
              <a:rPr kumimoji="0" lang="en-US" altLang="zh-CN" sz="2000" b="0" i="1" u="none" strike="noStrike" kern="1200" cap="none" spc="0" normalizeH="0" baseline="-25000" noProof="0" dirty="0" err="1">
                <a:ln>
                  <a:noFill/>
                </a:ln>
                <a:solidFill>
                  <a:schemeClr val="tx1"/>
                </a:solidFill>
                <a:effectLst/>
                <a:uLnTx/>
                <a:uFillTx/>
                <a:latin typeface="+mn-lt"/>
                <a:ea typeface="+mn-ea"/>
                <a:cs typeface="+mn-cs"/>
              </a:rPr>
              <a:t>j</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中，则译成其它码字，造成错误译码；</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当且仅当错误图样为陪集首时，译码才是正确的。</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可纠正的错误图样：</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这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2</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3000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k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个陪集首称为可纠正的错误图样。</a:t>
            </a:r>
          </a:p>
        </p:txBody>
      </p:sp>
      <p:graphicFrame>
        <p:nvGraphicFramePr>
          <p:cNvPr id="2" name="Object 4">
            <a:extLst>
              <a:ext uri="{FF2B5EF4-FFF2-40B4-BE49-F238E27FC236}">
                <a16:creationId xmlns:a16="http://schemas.microsoft.com/office/drawing/2014/main" id="{7F3F975F-E796-F163-D0E5-00522BB859C5}"/>
              </a:ext>
            </a:extLst>
          </p:cNvPr>
          <p:cNvGraphicFramePr>
            <a:graphicFrameLocks noChangeAspect="1"/>
          </p:cNvGraphicFramePr>
          <p:nvPr>
            <p:extLst>
              <p:ext uri="{D42A27DB-BD31-4B8C-83A1-F6EECF244321}">
                <p14:modId xmlns:p14="http://schemas.microsoft.com/office/powerpoint/2010/main" val="345562135"/>
              </p:ext>
            </p:extLst>
          </p:nvPr>
        </p:nvGraphicFramePr>
        <p:xfrm>
          <a:off x="4751701" y="0"/>
          <a:ext cx="4161467" cy="2448272"/>
        </p:xfrm>
        <a:graphic>
          <a:graphicData uri="http://schemas.openxmlformats.org/presentationml/2006/ole">
            <mc:AlternateContent xmlns:mc="http://schemas.openxmlformats.org/markup-compatibility/2006">
              <mc:Choice xmlns:v="urn:schemas-microsoft-com:vml" Requires="v">
                <p:oleObj name="文档" r:id="rId2" imgW="3471336" imgH="1877357" progId="Word.Document.8">
                  <p:embed/>
                </p:oleObj>
              </mc:Choice>
              <mc:Fallback>
                <p:oleObj name="文档" r:id="rId2" imgW="3471336" imgH="1877357" progId="Word.Document.8">
                  <p:embed/>
                  <p:pic>
                    <p:nvPicPr>
                      <p:cNvPr id="2" name="Object 4">
                        <a:extLst>
                          <a:ext uri="{FF2B5EF4-FFF2-40B4-BE49-F238E27FC236}">
                            <a16:creationId xmlns:a16="http://schemas.microsoft.com/office/drawing/2014/main" id="{2A43595C-BCDA-2FBE-959C-94076E842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701" y="0"/>
                        <a:ext cx="4161467" cy="244827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55600" indent="-355600" defTabSz="762000">
              <a:buNone/>
            </a:pPr>
            <a:r>
              <a:rPr lang="en-US" altLang="zh-CN" dirty="0"/>
              <a:t>(1) </a:t>
            </a:r>
            <a:r>
              <a:rPr lang="zh-CN" altLang="en-US" dirty="0"/>
              <a:t>一致监督方程</a:t>
            </a:r>
          </a:p>
          <a:p>
            <a:pPr marL="355600" indent="-355600" defTabSz="762000"/>
            <a:r>
              <a:rPr lang="zh-CN" altLang="en-US" sz="2800" u="sng" dirty="0">
                <a:solidFill>
                  <a:srgbClr val="0000CC"/>
                </a:solidFill>
              </a:rPr>
              <a:t>一致监督方程</a:t>
            </a:r>
            <a:r>
              <a:rPr lang="en-US" altLang="zh-CN" sz="2800" dirty="0"/>
              <a:t>/</a:t>
            </a:r>
            <a:r>
              <a:rPr lang="zh-CN" altLang="en-US" sz="2800" dirty="0"/>
              <a:t>一致校验方程：确定信息元得到监督元规则的一组方程称为监督方程</a:t>
            </a:r>
            <a:r>
              <a:rPr lang="en-US" altLang="zh-CN" sz="2800" dirty="0"/>
              <a:t>/</a:t>
            </a:r>
            <a:r>
              <a:rPr lang="zh-CN" altLang="en-US" sz="2800" dirty="0"/>
              <a:t>校验方程。由于</a:t>
            </a:r>
            <a:r>
              <a:rPr lang="zh-CN" altLang="en-US" sz="2800" dirty="0">
                <a:solidFill>
                  <a:srgbClr val="FF0000"/>
                </a:solidFill>
              </a:rPr>
              <a:t>所有码字都按同一规则确定，</a:t>
            </a:r>
            <a:r>
              <a:rPr lang="zh-CN" altLang="en-US" sz="2800" dirty="0"/>
              <a:t>又称为一致监督方程</a:t>
            </a:r>
            <a:r>
              <a:rPr lang="en-US" altLang="zh-CN" sz="2800" dirty="0"/>
              <a:t>/</a:t>
            </a:r>
            <a:r>
              <a:rPr lang="zh-CN" altLang="en-US" sz="2800" dirty="0"/>
              <a:t>一致校验方程。</a:t>
            </a:r>
          </a:p>
          <a:p>
            <a:pPr marL="355600" indent="-355600" defTabSz="762000"/>
            <a:r>
              <a:rPr lang="zh-CN" altLang="en-US" sz="2800" dirty="0">
                <a:solidFill>
                  <a:srgbClr val="0000CC"/>
                </a:solidFill>
              </a:rPr>
              <a:t>为什么叫线性分组码？</a:t>
            </a:r>
            <a:r>
              <a:rPr lang="zh-CN" altLang="en-US" sz="2800" dirty="0"/>
              <a:t>由于一致监督方程是</a:t>
            </a:r>
            <a:r>
              <a:rPr lang="zh-CN" altLang="en-US" sz="2800" dirty="0">
                <a:solidFill>
                  <a:srgbClr val="FF0000"/>
                </a:solidFill>
              </a:rPr>
              <a:t>线性</a:t>
            </a:r>
            <a:r>
              <a:rPr lang="zh-CN" altLang="en-US" sz="2800" dirty="0"/>
              <a:t>的，即监督元和信息元之间是线性运算关系，所以由线性监督方程所确定的分组码是</a:t>
            </a:r>
            <a:r>
              <a:rPr lang="zh-CN" altLang="en-US" sz="2800" dirty="0">
                <a:solidFill>
                  <a:srgbClr val="FF0000"/>
                </a:solidFill>
              </a:rPr>
              <a:t>线性分组码。</a:t>
            </a:r>
          </a:p>
          <a:p>
            <a:endParaRPr lang="zh-CN" altLang="en-US" dirty="0"/>
          </a:p>
        </p:txBody>
      </p:sp>
      <p:sp>
        <p:nvSpPr>
          <p:cNvPr id="3" name="标题 2"/>
          <p:cNvSpPr>
            <a:spLocks noGrp="1"/>
          </p:cNvSpPr>
          <p:nvPr>
            <p:ph type="title"/>
          </p:nvPr>
        </p:nvSpPr>
        <p:spPr/>
        <p:txBody>
          <a:bodyPr>
            <a:normAutofit fontScale="90000"/>
          </a:bodyPr>
          <a:lstStyle/>
          <a:p>
            <a:r>
              <a:rPr lang="en-US" altLang="zh-CN" sz="4400" dirty="0"/>
              <a:t>7.3.2</a:t>
            </a:r>
            <a:r>
              <a:rPr lang="zh-CN" altLang="en-US" sz="4400" dirty="0"/>
              <a:t>一致监督方程和一致监督矩阵</a:t>
            </a:r>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1560" y="1413147"/>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线性码纠错能力与监督元数目</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r=(n-k)</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的关系：</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一个可纠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个错误的线性码必须满足：</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上式中等式成立时的线性码称为</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完备码</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。即：</a:t>
            </a:r>
          </a:p>
        </p:txBody>
      </p:sp>
      <p:graphicFrame>
        <p:nvGraphicFramePr>
          <p:cNvPr id="5" name="Object 4"/>
          <p:cNvGraphicFramePr>
            <a:graphicFrameLocks noChangeAspect="1"/>
          </p:cNvGraphicFramePr>
          <p:nvPr/>
        </p:nvGraphicFramePr>
        <p:xfrm>
          <a:off x="1907704" y="3284984"/>
          <a:ext cx="4832350" cy="908050"/>
        </p:xfrm>
        <a:graphic>
          <a:graphicData uri="http://schemas.openxmlformats.org/presentationml/2006/ole">
            <mc:AlternateContent xmlns:mc="http://schemas.openxmlformats.org/markup-compatibility/2006">
              <mc:Choice xmlns:v="urn:schemas-microsoft-com:vml" Requires="v">
                <p:oleObj name="公式" r:id="rId2" imgW="2501640" imgH="469800" progId="Equation.3">
                  <p:embed/>
                </p:oleObj>
              </mc:Choice>
              <mc:Fallback>
                <p:oleObj name="公式" r:id="rId2" imgW="2501640" imgH="469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284984"/>
                        <a:ext cx="4832350" cy="908050"/>
                      </a:xfrm>
                      <a:prstGeom prst="rect">
                        <a:avLst/>
                      </a:prstGeom>
                      <a:solidFill>
                        <a:srgbClr val="FFEFEF"/>
                      </a:solidFill>
                    </p:spPr>
                  </p:pic>
                </p:oleObj>
              </mc:Fallback>
            </mc:AlternateContent>
          </a:graphicData>
        </a:graphic>
      </p:graphicFrame>
      <p:graphicFrame>
        <p:nvGraphicFramePr>
          <p:cNvPr id="6" name="Object 5"/>
          <p:cNvGraphicFramePr>
            <a:graphicFrameLocks noChangeAspect="1"/>
          </p:cNvGraphicFramePr>
          <p:nvPr/>
        </p:nvGraphicFramePr>
        <p:xfrm>
          <a:off x="6156176" y="4941168"/>
          <a:ext cx="1658937" cy="876300"/>
        </p:xfrm>
        <a:graphic>
          <a:graphicData uri="http://schemas.openxmlformats.org/presentationml/2006/ole">
            <mc:AlternateContent xmlns:mc="http://schemas.openxmlformats.org/markup-compatibility/2006">
              <mc:Choice xmlns:v="urn:schemas-microsoft-com:vml" Requires="v">
                <p:oleObj name="公式" r:id="rId4" imgW="888840" imgH="469800" progId="Equation.3">
                  <p:embed/>
                </p:oleObj>
              </mc:Choice>
              <mc:Fallback>
                <p:oleObj name="公式" r:id="rId4" imgW="888840" imgH="469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4941168"/>
                        <a:ext cx="1658937" cy="876300"/>
                      </a:xfrm>
                      <a:prstGeom prst="rect">
                        <a:avLst/>
                      </a:prstGeom>
                      <a:solidFill>
                        <a:srgbClr val="FFEFEF"/>
                      </a:solidFill>
                    </p:spPr>
                  </p:pic>
                </p:oleObj>
              </mc:Fallback>
            </mc:AlternateContent>
          </a:graphicData>
        </a:graphic>
      </p:graphicFrame>
      <p:graphicFrame>
        <p:nvGraphicFramePr>
          <p:cNvPr id="2" name="Object 4">
            <a:extLst>
              <a:ext uri="{FF2B5EF4-FFF2-40B4-BE49-F238E27FC236}">
                <a16:creationId xmlns:a16="http://schemas.microsoft.com/office/drawing/2014/main" id="{7E9A9856-517C-0425-DA2A-5EECB9AF3D5A}"/>
              </a:ext>
            </a:extLst>
          </p:cNvPr>
          <p:cNvGraphicFramePr>
            <a:graphicFrameLocks noChangeAspect="1"/>
          </p:cNvGraphicFramePr>
          <p:nvPr>
            <p:extLst>
              <p:ext uri="{D42A27DB-BD31-4B8C-83A1-F6EECF244321}">
                <p14:modId xmlns:p14="http://schemas.microsoft.com/office/powerpoint/2010/main" val="3424112386"/>
              </p:ext>
            </p:extLst>
          </p:nvPr>
        </p:nvGraphicFramePr>
        <p:xfrm>
          <a:off x="4751701" y="0"/>
          <a:ext cx="4161467" cy="2448272"/>
        </p:xfrm>
        <a:graphic>
          <a:graphicData uri="http://schemas.openxmlformats.org/presentationml/2006/ole">
            <mc:AlternateContent xmlns:mc="http://schemas.openxmlformats.org/markup-compatibility/2006">
              <mc:Choice xmlns:v="urn:schemas-microsoft-com:vml" Requires="v">
                <p:oleObj name="文档" r:id="rId6" imgW="3471336" imgH="1877357" progId="Word.Document.8">
                  <p:embed/>
                </p:oleObj>
              </mc:Choice>
              <mc:Fallback>
                <p:oleObj name="文档" r:id="rId6" imgW="3471336" imgH="1877357" progId="Word.Document.8">
                  <p:embed/>
                  <p:pic>
                    <p:nvPicPr>
                      <p:cNvPr id="2" name="Object 4">
                        <a:extLst>
                          <a:ext uri="{FF2B5EF4-FFF2-40B4-BE49-F238E27FC236}">
                            <a16:creationId xmlns:a16="http://schemas.microsoft.com/office/drawing/2014/main" id="{7F3F975F-E796-F163-D0E5-00522BB859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1701" y="0"/>
                        <a:ext cx="4161467" cy="244827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1560" y="1412776"/>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线性码纠错能力与监督元数目</a:t>
            </a:r>
            <a:r>
              <a:rPr kumimoji="0" lang="en-US" altLang="zh-CN" sz="2000" b="0" i="1" u="none" strike="noStrike" kern="1200" cap="none" spc="0" normalizeH="0" baseline="0" noProof="0" dirty="0">
                <a:ln>
                  <a:noFill/>
                </a:ln>
                <a:solidFill>
                  <a:srgbClr val="00B0F0"/>
                </a:solidFill>
                <a:effectLst/>
                <a:uLnTx/>
                <a:uFillTx/>
                <a:latin typeface="+mn-lt"/>
                <a:ea typeface="+mn-ea"/>
                <a:cs typeface="+mn-cs"/>
              </a:rPr>
              <a:t>r=n-k</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的关系：</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证明</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纠一个错误的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sz="2000"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k</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线性码，必须能纠正 </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endParaRPr kumimoji="0" lang="zh-CN" altLang="en-US" sz="8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None/>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                         个错误图样，因此：</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对纠两个错误的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sz="2000"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k</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线性码，</a:t>
            </a:r>
            <a:r>
              <a:rPr kumimoji="0" lang="zh-CN" altLang="en-US" sz="2000" b="0" i="0" u="none" strike="noStrike" kern="1200" cap="none" spc="0" normalizeH="0" baseline="0" noProof="0" dirty="0">
                <a:ln>
                  <a:noFill/>
                </a:ln>
                <a:solidFill>
                  <a:srgbClr val="000000"/>
                </a:solidFill>
                <a:effectLst/>
                <a:uLnTx/>
                <a:uFillTx/>
                <a:latin typeface="+mn-lt"/>
                <a:ea typeface="+mn-ea"/>
                <a:cs typeface="+mn-cs"/>
              </a:rPr>
              <a:t>必须能纠</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endParaRPr kumimoji="0" lang="zh-CN" altLang="en-US" sz="2000" b="0" i="0" u="none" strike="noStrike" kern="1200" cap="none" spc="0" normalizeH="0" baseline="0" noProof="0" dirty="0">
              <a:ln>
                <a:noFill/>
              </a:ln>
              <a:solidFill>
                <a:srgbClr val="000000"/>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None/>
              <a:tabLst/>
              <a:defRPr/>
            </a:pPr>
            <a:r>
              <a:rPr kumimoji="0" lang="zh-CN" altLang="en-US" sz="2000" b="0" i="0" u="none" strike="noStrike" kern="1200" cap="none" spc="0" normalizeH="0" baseline="0" noProof="0" dirty="0">
                <a:ln>
                  <a:noFill/>
                </a:ln>
                <a:solidFill>
                  <a:srgbClr val="000000"/>
                </a:solidFill>
                <a:effectLst/>
                <a:uLnTx/>
                <a:uFillTx/>
                <a:latin typeface="+mn-lt"/>
                <a:ea typeface="+mn-ea"/>
                <a:cs typeface="+mn-cs"/>
              </a:rPr>
              <a:t>                               个错误图样，所以：</a:t>
            </a:r>
          </a:p>
        </p:txBody>
      </p:sp>
      <p:graphicFrame>
        <p:nvGraphicFramePr>
          <p:cNvPr id="5" name="Object 5"/>
          <p:cNvGraphicFramePr>
            <a:graphicFrameLocks noChangeAspect="1"/>
          </p:cNvGraphicFramePr>
          <p:nvPr/>
        </p:nvGraphicFramePr>
        <p:xfrm>
          <a:off x="5238576" y="3645024"/>
          <a:ext cx="2717800" cy="947737"/>
        </p:xfrm>
        <a:graphic>
          <a:graphicData uri="http://schemas.openxmlformats.org/presentationml/2006/ole">
            <mc:AlternateContent xmlns:mc="http://schemas.openxmlformats.org/markup-compatibility/2006">
              <mc:Choice xmlns:v="urn:schemas-microsoft-com:vml" Requires="v">
                <p:oleObj name="公式" r:id="rId2" imgW="1346040" imgH="469800" progId="Equation.3">
                  <p:embed/>
                </p:oleObj>
              </mc:Choice>
              <mc:Fallback>
                <p:oleObj name="公式" r:id="rId2" imgW="1346040" imgH="4698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576" y="3645024"/>
                        <a:ext cx="2717800" cy="947737"/>
                      </a:xfrm>
                      <a:prstGeom prst="rect">
                        <a:avLst/>
                      </a:prstGeom>
                      <a:noFill/>
                      <a:extLst>
                        <a:ext uri="{909E8E84-426E-40DD-AFC4-6F175D3DCCD1}">
                          <a14:hiddenFill xmlns:a14="http://schemas.microsoft.com/office/drawing/2010/main">
                            <a:solidFill>
                              <a:srgbClr val="FFEFEF"/>
                            </a:solidFill>
                          </a14:hiddenFill>
                        </a:ext>
                      </a:extLst>
                    </p:spPr>
                  </p:pic>
                </p:oleObj>
              </mc:Fallback>
            </mc:AlternateContent>
          </a:graphicData>
        </a:graphic>
      </p:graphicFrame>
      <p:graphicFrame>
        <p:nvGraphicFramePr>
          <p:cNvPr id="6" name="Object 7"/>
          <p:cNvGraphicFramePr>
            <a:graphicFrameLocks noChangeAspect="1"/>
          </p:cNvGraphicFramePr>
          <p:nvPr/>
        </p:nvGraphicFramePr>
        <p:xfrm>
          <a:off x="5486772" y="5301208"/>
          <a:ext cx="2390775" cy="947737"/>
        </p:xfrm>
        <a:graphic>
          <a:graphicData uri="http://schemas.openxmlformats.org/presentationml/2006/ole">
            <mc:AlternateContent xmlns:mc="http://schemas.openxmlformats.org/markup-compatibility/2006">
              <mc:Choice xmlns:v="urn:schemas-microsoft-com:vml" Requires="v">
                <p:oleObj name="公式" r:id="rId4" imgW="1282680" imgH="469800" progId="Equation.3">
                  <p:embed/>
                </p:oleObj>
              </mc:Choice>
              <mc:Fallback>
                <p:oleObj name="公式" r:id="rId4" imgW="1282680" imgH="469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772" y="5301208"/>
                        <a:ext cx="2390775" cy="947737"/>
                      </a:xfrm>
                      <a:prstGeom prst="rect">
                        <a:avLst/>
                      </a:prstGeom>
                      <a:noFill/>
                      <a:extLst>
                        <a:ext uri="{909E8E84-426E-40DD-AFC4-6F175D3DCCD1}">
                          <a14:hiddenFill xmlns:a14="http://schemas.microsoft.com/office/drawing/2010/main">
                            <a:solidFill>
                              <a:srgbClr val="FFEFEF"/>
                            </a:solidFill>
                          </a14:hiddenFill>
                        </a:ext>
                      </a:extLst>
                    </p:spPr>
                  </p:pic>
                </p:oleObj>
              </mc:Fallback>
            </mc:AlternateContent>
          </a:graphicData>
        </a:graphic>
      </p:graphicFrame>
      <p:graphicFrame>
        <p:nvGraphicFramePr>
          <p:cNvPr id="2812932" name="Object 4"/>
          <p:cNvGraphicFramePr>
            <a:graphicFrameLocks noChangeAspect="1"/>
          </p:cNvGraphicFramePr>
          <p:nvPr/>
        </p:nvGraphicFramePr>
        <p:xfrm>
          <a:off x="1547813" y="3645024"/>
          <a:ext cx="973137" cy="947737"/>
        </p:xfrm>
        <a:graphic>
          <a:graphicData uri="http://schemas.openxmlformats.org/presentationml/2006/ole">
            <mc:AlternateContent xmlns:mc="http://schemas.openxmlformats.org/markup-compatibility/2006">
              <mc:Choice xmlns:v="urn:schemas-microsoft-com:vml" Requires="v">
                <p:oleObj name="公式" r:id="rId6" imgW="482400" imgH="469800" progId="Equation.3">
                  <p:embed/>
                </p:oleObj>
              </mc:Choice>
              <mc:Fallback>
                <p:oleObj name="公式" r:id="rId6" imgW="482400" imgH="469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3645024"/>
                        <a:ext cx="973137"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2934" name="Object 6"/>
          <p:cNvGraphicFramePr>
            <a:graphicFrameLocks noChangeAspect="1"/>
          </p:cNvGraphicFramePr>
          <p:nvPr/>
        </p:nvGraphicFramePr>
        <p:xfrm>
          <a:off x="1403350" y="5445125"/>
          <a:ext cx="1739900" cy="947738"/>
        </p:xfrm>
        <a:graphic>
          <a:graphicData uri="http://schemas.openxmlformats.org/presentationml/2006/ole">
            <mc:AlternateContent xmlns:mc="http://schemas.openxmlformats.org/markup-compatibility/2006">
              <mc:Choice xmlns:v="urn:schemas-microsoft-com:vml" Requires="v">
                <p:oleObj name="公式" r:id="rId8" imgW="863280" imgH="469800" progId="Equation.3">
                  <p:embed/>
                </p:oleObj>
              </mc:Choice>
              <mc:Fallback>
                <p:oleObj name="公式" r:id="rId8" imgW="863280" imgH="4698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350" y="5445125"/>
                        <a:ext cx="1739900"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a:extLst>
              <a:ext uri="{FF2B5EF4-FFF2-40B4-BE49-F238E27FC236}">
                <a16:creationId xmlns:a16="http://schemas.microsoft.com/office/drawing/2014/main" id="{EF416F18-4160-2026-F904-70336C954A32}"/>
              </a:ext>
            </a:extLst>
          </p:cNvPr>
          <p:cNvGraphicFramePr>
            <a:graphicFrameLocks noChangeAspect="1"/>
          </p:cNvGraphicFramePr>
          <p:nvPr>
            <p:extLst>
              <p:ext uri="{D42A27DB-BD31-4B8C-83A1-F6EECF244321}">
                <p14:modId xmlns:p14="http://schemas.microsoft.com/office/powerpoint/2010/main" val="3424112386"/>
              </p:ext>
            </p:extLst>
          </p:nvPr>
        </p:nvGraphicFramePr>
        <p:xfrm>
          <a:off x="4751701" y="0"/>
          <a:ext cx="4161467" cy="2448272"/>
        </p:xfrm>
        <a:graphic>
          <a:graphicData uri="http://schemas.openxmlformats.org/presentationml/2006/ole">
            <mc:AlternateContent xmlns:mc="http://schemas.openxmlformats.org/markup-compatibility/2006">
              <mc:Choice xmlns:v="urn:schemas-microsoft-com:vml" Requires="v">
                <p:oleObj name="文档" r:id="rId10" imgW="3471336" imgH="1877357" progId="Word.Document.8">
                  <p:embed/>
                </p:oleObj>
              </mc:Choice>
              <mc:Fallback>
                <p:oleObj name="文档" r:id="rId10" imgW="3471336" imgH="1877357" progId="Word.Document.8">
                  <p:embed/>
                  <p:pic>
                    <p:nvPicPr>
                      <p:cNvPr id="2" name="Object 4">
                        <a:extLst>
                          <a:ext uri="{FF2B5EF4-FFF2-40B4-BE49-F238E27FC236}">
                            <a16:creationId xmlns:a16="http://schemas.microsoft.com/office/drawing/2014/main" id="{7F3F975F-E796-F163-D0E5-00522BB859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1701" y="0"/>
                        <a:ext cx="4161467" cy="244827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539552" y="1485155"/>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55600" lvl="0" indent="-355600" defTabSz="762000">
              <a:lnSpc>
                <a:spcPct val="120000"/>
              </a:lnSpc>
              <a:spcBef>
                <a:spcPts val="400"/>
              </a:spcBef>
              <a:buClr>
                <a:schemeClr val="accent1"/>
              </a:buClr>
              <a:buSzPct val="68000"/>
              <a:buFont typeface="Wingdings 3"/>
              <a:buChar char=""/>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线性码纠错能力与监督元数目</a:t>
            </a:r>
            <a:r>
              <a:rPr lang="en-US" altLang="zh-CN" sz="2000" i="1" dirty="0">
                <a:solidFill>
                  <a:srgbClr val="00B0F0"/>
                </a:solidFill>
              </a:rPr>
              <a:t>r=n-k</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的关系：</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证明</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依此类推，一个纠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个错误的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sz="2000"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k</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线性码必须满足：</a:t>
            </a: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对于完备码，</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由码的纠错能力所确定的伴随式数恰好等于可纠的错误图样数，所以完备码的 </a:t>
            </a:r>
            <a:r>
              <a:rPr lang="en-US" altLang="zh-CN" sz="2000" i="1" dirty="0">
                <a:solidFill>
                  <a:srgbClr val="00B0F0"/>
                </a:solidFill>
              </a:rPr>
              <a:t>r=</a:t>
            </a:r>
            <a:r>
              <a:rPr kumimoji="0" lang="en-US" altLang="zh-CN" sz="20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000" b="0" i="1" u="none" strike="noStrike" kern="1200" cap="none" spc="0" normalizeH="0" baseline="0" noProof="0" dirty="0">
                <a:ln>
                  <a:noFill/>
                </a:ln>
                <a:solidFill>
                  <a:srgbClr val="FF0000"/>
                </a:solidFill>
                <a:effectLst/>
                <a:uLnTx/>
                <a:uFillTx/>
                <a:latin typeface="+mn-lt"/>
                <a:ea typeface="+mn-ea"/>
                <a:cs typeface="+mn-cs"/>
              </a:rPr>
              <a:t>n</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000" b="0" i="1" u="none" strike="noStrike" kern="1200" cap="none" spc="0" normalizeH="0" baseline="0" noProof="0" dirty="0">
                <a:ln>
                  <a:noFill/>
                </a:ln>
                <a:solidFill>
                  <a:srgbClr val="FF0000"/>
                </a:solidFill>
                <a:effectLst/>
                <a:uLnTx/>
                <a:uFillTx/>
                <a:latin typeface="+mn-lt"/>
                <a:ea typeface="+mn-ea"/>
                <a:cs typeface="+mn-cs"/>
              </a:rPr>
              <a:t>k</a:t>
            </a:r>
            <a:r>
              <a:rPr kumimoji="0" lang="en-US" altLang="zh-CN" sz="2000" b="0" i="0" u="none" strike="noStrike" kern="1200" cap="none" spc="0" normalizeH="0" baseline="0" noProof="0" dirty="0">
                <a:ln>
                  <a:noFill/>
                </a:ln>
                <a:solidFill>
                  <a:srgbClr val="FF0000"/>
                </a:solidFill>
                <a:effectLst/>
                <a:uLnTx/>
                <a:uFillTx/>
                <a:latin typeface="+mn-lt"/>
                <a:ea typeface="+mn-ea"/>
                <a:cs typeface="+mn-cs"/>
              </a:rPr>
              <a:t>) </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个监督码元得到了充分的利用。</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Object 4"/>
          <p:cNvGraphicFramePr>
            <a:graphicFrameLocks noChangeAspect="1"/>
          </p:cNvGraphicFramePr>
          <p:nvPr/>
        </p:nvGraphicFramePr>
        <p:xfrm>
          <a:off x="2101652" y="4005064"/>
          <a:ext cx="4743450" cy="874713"/>
        </p:xfrm>
        <a:graphic>
          <a:graphicData uri="http://schemas.openxmlformats.org/presentationml/2006/ole">
            <mc:AlternateContent xmlns:mc="http://schemas.openxmlformats.org/markup-compatibility/2006">
              <mc:Choice xmlns:v="urn:schemas-microsoft-com:vml" Requires="v">
                <p:oleObj name="公式" r:id="rId2" imgW="2501640" imgH="469800" progId="Equation.3">
                  <p:embed/>
                </p:oleObj>
              </mc:Choice>
              <mc:Fallback>
                <p:oleObj name="公式" r:id="rId2" imgW="2501640" imgH="469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652" y="4005064"/>
                        <a:ext cx="4743450" cy="874713"/>
                      </a:xfrm>
                      <a:prstGeom prst="rect">
                        <a:avLst/>
                      </a:prstGeom>
                      <a:noFill/>
                      <a:extLst>
                        <a:ext uri="{909E8E84-426E-40DD-AFC4-6F175D3DCCD1}">
                          <a14:hiddenFill xmlns:a14="http://schemas.microsoft.com/office/drawing/2010/main">
                            <a:solidFill>
                              <a:srgbClr val="FFEFEF"/>
                            </a:solidFill>
                          </a14:hiddenFill>
                        </a:ext>
                      </a:extLst>
                    </p:spPr>
                  </p:pic>
                </p:oleObj>
              </mc:Fallback>
            </mc:AlternateContent>
          </a:graphicData>
        </a:graphic>
      </p:graphicFrame>
      <p:graphicFrame>
        <p:nvGraphicFramePr>
          <p:cNvPr id="2" name="Object 4">
            <a:extLst>
              <a:ext uri="{FF2B5EF4-FFF2-40B4-BE49-F238E27FC236}">
                <a16:creationId xmlns:a16="http://schemas.microsoft.com/office/drawing/2014/main" id="{379BE534-2FF2-6A97-E082-20925F37568F}"/>
              </a:ext>
            </a:extLst>
          </p:cNvPr>
          <p:cNvGraphicFramePr>
            <a:graphicFrameLocks noChangeAspect="1"/>
          </p:cNvGraphicFramePr>
          <p:nvPr>
            <p:extLst>
              <p:ext uri="{D42A27DB-BD31-4B8C-83A1-F6EECF244321}">
                <p14:modId xmlns:p14="http://schemas.microsoft.com/office/powerpoint/2010/main" val="1903548912"/>
              </p:ext>
            </p:extLst>
          </p:nvPr>
        </p:nvGraphicFramePr>
        <p:xfrm>
          <a:off x="4764368" y="116632"/>
          <a:ext cx="4161467" cy="2448272"/>
        </p:xfrm>
        <a:graphic>
          <a:graphicData uri="http://schemas.openxmlformats.org/presentationml/2006/ole">
            <mc:AlternateContent xmlns:mc="http://schemas.openxmlformats.org/markup-compatibility/2006">
              <mc:Choice xmlns:v="urn:schemas-microsoft-com:vml" Requires="v">
                <p:oleObj name="文档" r:id="rId4" imgW="3471336" imgH="1877357" progId="Word.Document.8">
                  <p:embed/>
                </p:oleObj>
              </mc:Choice>
              <mc:Fallback>
                <p:oleObj name="文档" r:id="rId4" imgW="3471336" imgH="1877357" progId="Word.Document.8">
                  <p:embed/>
                  <p:pic>
                    <p:nvPicPr>
                      <p:cNvPr id="2" name="Object 4">
                        <a:extLst>
                          <a:ext uri="{FF2B5EF4-FFF2-40B4-BE49-F238E27FC236}">
                            <a16:creationId xmlns:a16="http://schemas.microsoft.com/office/drawing/2014/main" id="{7F3F975F-E796-F163-D0E5-00522BB85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368" y="116632"/>
                        <a:ext cx="4161467" cy="244827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539552" y="1413147"/>
                <a:ext cx="7910512" cy="5256213"/>
              </a:xfrm>
              <a:prstGeom prst="rect">
                <a:avLst/>
              </a:prstGeom>
            </p:spPr>
            <p:txBody>
              <a:bodyPr vert="horz">
                <a:normAutofit fontScale="85000" lnSpcReduction="10000"/>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sng" strike="noStrike" kern="1200" cap="none" spc="0" normalizeH="0" baseline="0" noProof="0" dirty="0">
                    <a:ln>
                      <a:noFill/>
                    </a:ln>
                    <a:solidFill>
                      <a:srgbClr val="0000CC"/>
                    </a:solidFill>
                    <a:effectLst/>
                    <a:uLnTx/>
                    <a:uFillTx/>
                    <a:latin typeface="+mn-lt"/>
                    <a:ea typeface="+mn-ea"/>
                    <a:cs typeface="+mn-cs"/>
                  </a:rPr>
                  <a:t>完备译码</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sz="2000"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k</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线性码的所有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2</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3000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k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个伴随式，在译码过程中都用来纠正所有小于等于</a:t>
                </a:r>
                <a14:m>
                  <m:oMath xmlns:m="http://schemas.openxmlformats.org/officeDocument/2006/math">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𝑡</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f>
                      <m:fPr>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𝑑</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num>
                      <m:den>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2</m:t>
                        </m:r>
                      </m:den>
                    </m:f>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a14:m>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个随机错误，以及部分大于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的错误图样。</a:t>
                </a:r>
                <a:endParaRPr kumimoji="0" lang="zh-CN" altLang="en-US" sz="2000" b="0" i="0" u="sng" strike="noStrike" kern="1200" cap="none" spc="0" normalizeH="0" baseline="0" noProof="0" dirty="0">
                  <a:ln>
                    <a:noFill/>
                  </a:ln>
                  <a:solidFill>
                    <a:srgbClr val="FFFF00"/>
                  </a:solidFill>
                  <a:effectLst/>
                  <a:uLnTx/>
                  <a:uFillTx/>
                  <a:latin typeface="+mn-lt"/>
                  <a:ea typeface="+mn-ea"/>
                  <a:cs typeface="+mn-cs"/>
                </a:endParaRP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800" b="0" i="0" u="sng" strike="noStrike" kern="1200" cap="none" spc="0" normalizeH="0" baseline="0" noProof="0" dirty="0">
                  <a:ln>
                    <a:noFill/>
                  </a:ln>
                  <a:solidFill>
                    <a:srgbClr val="FFFF00"/>
                  </a:solidFill>
                  <a:effectLst/>
                  <a:uLnTx/>
                  <a:uFillTx/>
                  <a:latin typeface="+mn-lt"/>
                  <a:ea typeface="+mn-ea"/>
                  <a:cs typeface="+mn-cs"/>
                </a:endParaRPr>
              </a:p>
              <a:p>
                <a:pPr marL="355600" lvl="0" indent="-355600" defTabSz="762000">
                  <a:lnSpc>
                    <a:spcPct val="120000"/>
                  </a:lnSpc>
                  <a:spcBef>
                    <a:spcPts val="400"/>
                  </a:spcBef>
                  <a:buClr>
                    <a:schemeClr val="accent1"/>
                  </a:buClr>
                  <a:buSzPct val="68000"/>
                  <a:buFont typeface="Wingdings 3"/>
                  <a:buChar char=""/>
                  <a:defRPr/>
                </a:pPr>
                <a:r>
                  <a:rPr kumimoji="0" lang="zh-CN" altLang="en-US" sz="2000" b="0" i="0" u="sng" strike="noStrike" kern="1200" cap="none" spc="0" normalizeH="0" baseline="0" noProof="0" dirty="0">
                    <a:ln>
                      <a:noFill/>
                    </a:ln>
                    <a:solidFill>
                      <a:srgbClr val="0000CC"/>
                    </a:solidFill>
                    <a:effectLst/>
                    <a:uLnTx/>
                    <a:uFillTx/>
                    <a:latin typeface="+mn-lt"/>
                    <a:ea typeface="+mn-ea"/>
                    <a:cs typeface="+mn-cs"/>
                  </a:rPr>
                  <a:t>限定距离译码</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任一个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sz="2000"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k</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线性码，能纠正</a:t>
                </a:r>
                <a14:m>
                  <m:oMath xmlns:m="http://schemas.openxmlformats.org/officeDocument/2006/math">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𝑡</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f>
                      <m:fPr>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𝑑</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num>
                      <m:den>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2</m:t>
                        </m:r>
                      </m:den>
                    </m:f>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a14:m>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个随机错误，如果在译码时仅纠正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t’</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&lt;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个错误，而当错误个数大于 </a:t>
                </a:r>
                <a:r>
                  <a:rPr lang="en-US" altLang="zh-CN" sz="2000" i="1" dirty="0"/>
                  <a:t>t’</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时，译码器不进行纠错而仅指出发生了错误。</a:t>
                </a:r>
              </a:p>
            </p:txBody>
          </p:sp>
        </mc:Choice>
        <mc:Fallback xmlns="">
          <p:sp>
            <p:nvSpPr>
              <p:cNvPr id="4" name="Rectangle 3"/>
              <p:cNvSpPr txBox="1">
                <a:spLocks noRot="1" noChangeAspect="1" noMove="1" noResize="1" noEditPoints="1" noAdjustHandles="1" noChangeArrowheads="1" noChangeShapeType="1" noTextEdit="1"/>
              </p:cNvSpPr>
              <p:nvPr/>
            </p:nvSpPr>
            <p:spPr>
              <a:xfrm>
                <a:off x="539552" y="1413147"/>
                <a:ext cx="7910512" cy="5256213"/>
              </a:xfrm>
              <a:prstGeom prst="rect">
                <a:avLst/>
              </a:prstGeom>
              <a:blipFill>
                <a:blip r:embed="rId2"/>
                <a:stretch>
                  <a:fillRect l="-1157" t="-1276" r="-463"/>
                </a:stretch>
              </a:blipFill>
            </p:spPr>
            <p:txBody>
              <a:bodyPr/>
              <a:lstStyle/>
              <a:p>
                <a:r>
                  <a:rPr lang="zh-CN" altLang="en-US">
                    <a:noFill/>
                  </a:rPr>
                  <a:t> </a:t>
                </a:r>
              </a:p>
            </p:txBody>
          </p:sp>
        </mc:Fallback>
      </mc:AlternateContent>
      <p:graphicFrame>
        <p:nvGraphicFramePr>
          <p:cNvPr id="2" name="Object 4">
            <a:extLst>
              <a:ext uri="{FF2B5EF4-FFF2-40B4-BE49-F238E27FC236}">
                <a16:creationId xmlns:a16="http://schemas.microsoft.com/office/drawing/2014/main" id="{7DD42AF6-4254-C931-9769-5C1BFF1EAA29}"/>
              </a:ext>
            </a:extLst>
          </p:cNvPr>
          <p:cNvGraphicFramePr>
            <a:graphicFrameLocks noChangeAspect="1"/>
          </p:cNvGraphicFramePr>
          <p:nvPr>
            <p:extLst>
              <p:ext uri="{D42A27DB-BD31-4B8C-83A1-F6EECF244321}">
                <p14:modId xmlns:p14="http://schemas.microsoft.com/office/powerpoint/2010/main" val="2872904454"/>
              </p:ext>
            </p:extLst>
          </p:nvPr>
        </p:nvGraphicFramePr>
        <p:xfrm>
          <a:off x="4565985" y="4041253"/>
          <a:ext cx="4161467" cy="2448272"/>
        </p:xfrm>
        <a:graphic>
          <a:graphicData uri="http://schemas.openxmlformats.org/presentationml/2006/ole">
            <mc:AlternateContent xmlns:mc="http://schemas.openxmlformats.org/markup-compatibility/2006">
              <mc:Choice xmlns:v="urn:schemas-microsoft-com:vml" Requires="v">
                <p:oleObj name="文档" r:id="rId3" imgW="3471336" imgH="1877357" progId="Word.Document.8">
                  <p:embed/>
                </p:oleObj>
              </mc:Choice>
              <mc:Fallback>
                <p:oleObj name="文档" r:id="rId3" imgW="3471336" imgH="1877357" progId="Word.Document.8">
                  <p:embed/>
                  <p:pic>
                    <p:nvPicPr>
                      <p:cNvPr id="2" name="Object 4">
                        <a:extLst>
                          <a:ext uri="{FF2B5EF4-FFF2-40B4-BE49-F238E27FC236}">
                            <a16:creationId xmlns:a16="http://schemas.microsoft.com/office/drawing/2014/main" id="{7F3F975F-E796-F163-D0E5-00522BB85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985" y="4041253"/>
                        <a:ext cx="4161467" cy="244827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539552" y="1413147"/>
                <a:ext cx="8043862" cy="5256213"/>
              </a:xfrm>
              <a:prstGeom prst="rect">
                <a:avLst/>
              </a:prstGeom>
            </p:spPr>
            <p:txBody>
              <a:bodyPr vert="horz">
                <a:normAutofit fontScale="92500"/>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从多维矢量空间的角度看完备码</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假定围绕每一个码字 </a:t>
                </a:r>
                <a:r>
                  <a:rPr kumimoji="0" lang="en-US" altLang="zh-CN" sz="2000" b="1" i="1" u="none" strike="noStrike" kern="1200" cap="none" spc="0" normalizeH="0" baseline="0" noProof="0" dirty="0" err="1">
                    <a:ln>
                      <a:noFill/>
                    </a:ln>
                    <a:solidFill>
                      <a:schemeClr val="tx1"/>
                    </a:solidFill>
                    <a:effectLst/>
                    <a:uLnTx/>
                    <a:uFillTx/>
                    <a:latin typeface="Arial Black" pitchFamily="34" charset="0"/>
                    <a:ea typeface="宋体" pitchFamily="2" charset="-122"/>
                    <a:cs typeface="+mn-cs"/>
                  </a:rPr>
                  <a:t>C</a:t>
                </a:r>
                <a:r>
                  <a:rPr kumimoji="0" lang="en-US" altLang="zh-CN" sz="2000" b="1" i="1"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i</a:t>
                </a:r>
                <a:r>
                  <a:rPr kumimoji="0" lang="en-US" altLang="zh-CN" sz="2000" b="1" i="1"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放置一个半径为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t</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的球，每个球内包含了与该码字汉明距离小于等于</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的所有接收码字</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R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的集合；</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1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52425" lvl="1" indent="-228600" defTabSz="762000">
                  <a:lnSpc>
                    <a:spcPct val="120000"/>
                  </a:lnSpc>
                  <a:spcBef>
                    <a:spcPts val="324"/>
                  </a:spcBef>
                  <a:buClr>
                    <a:schemeClr val="accent1"/>
                  </a:buClr>
                  <a:buFont typeface="Verdana"/>
                  <a:buChar char="◦"/>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在半径为</a:t>
                </a:r>
                <a14:m>
                  <m:oMath xmlns:m="http://schemas.openxmlformats.org/officeDocument/2006/math">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𝑡</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f>
                      <m:fPr>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fPr>
                      <m:num>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𝑑</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num>
                      <m:den>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2</m:t>
                        </m:r>
                      </m:den>
                    </m:f>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a14:m>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的球内的接收码字数是：</a:t>
                </a:r>
                <a14:m>
                  <m:oMath xmlns:m="http://schemas.openxmlformats.org/officeDocument/2006/math">
                    <m:nary>
                      <m:naryPr>
                        <m:chr m:val="∑"/>
                        <m:ctrlPr>
                          <a:rPr lang="zh-CN" altLang="en-US" sz="2000" i="1">
                            <a:solidFill>
                              <a:srgbClr val="000000"/>
                            </a:solidFill>
                            <a:latin typeface="Cambria Math" panose="02040503050406030204" pitchFamily="18" charset="0"/>
                          </a:rPr>
                        </m:ctrlPr>
                      </m:naryPr>
                      <m:sub>
                        <m:r>
                          <a:rPr lang="zh-CN" altLang="en-US" sz="2000" i="1">
                            <a:solidFill>
                              <a:srgbClr val="000000"/>
                            </a:solidFill>
                            <a:latin typeface="Cambria Math" panose="02040503050406030204" pitchFamily="18" charset="0"/>
                          </a:rPr>
                          <m:t>𝑖</m:t>
                        </m:r>
                        <m:r>
                          <a:rPr lang="zh-CN" altLang="en-US" sz="2000" i="1">
                            <a:solidFill>
                              <a:srgbClr val="000000"/>
                            </a:solidFill>
                            <a:latin typeface="Cambria Math" panose="02040503050406030204" pitchFamily="18" charset="0"/>
                          </a:rPr>
                          <m:t>=0</m:t>
                        </m:r>
                      </m:sub>
                      <m:sup>
                        <m:r>
                          <a:rPr lang="zh-CN" altLang="en-US" sz="2000" i="1">
                            <a:solidFill>
                              <a:srgbClr val="000000"/>
                            </a:solidFill>
                            <a:latin typeface="Cambria Math" panose="02040503050406030204" pitchFamily="18" charset="0"/>
                          </a:rPr>
                          <m:t>𝑡</m:t>
                        </m:r>
                      </m:sup>
                      <m:e>
                        <m:d>
                          <m:dPr>
                            <m:ctrlPr>
                              <a:rPr lang="zh-CN" altLang="en-US" sz="2000" i="1">
                                <a:solidFill>
                                  <a:srgbClr val="000000"/>
                                </a:solidFill>
                                <a:latin typeface="Cambria Math" panose="02040503050406030204" pitchFamily="18" charset="0"/>
                              </a:rPr>
                            </m:ctrlPr>
                          </m:dPr>
                          <m:e>
                            <m:m>
                              <m:mPr>
                                <m:plcHide m:val="on"/>
                                <m:mcs>
                                  <m:mc>
                                    <m:mcPr>
                                      <m:count m:val="1"/>
                                      <m:mcJc m:val="center"/>
                                    </m:mcPr>
                                  </m:mc>
                                </m:mcs>
                                <m:ctrlPr>
                                  <a:rPr lang="zh-CN" altLang="en-US" sz="2000" i="1">
                                    <a:solidFill>
                                      <a:srgbClr val="000000"/>
                                    </a:solidFill>
                                    <a:latin typeface="Cambria Math" panose="02040503050406030204" pitchFamily="18" charset="0"/>
                                  </a:rPr>
                                </m:ctrlPr>
                              </m:mPr>
                              <m:mr>
                                <m:e>
                                  <m:r>
                                    <a:rPr lang="zh-CN" altLang="en-US" sz="2000" i="1">
                                      <a:solidFill>
                                        <a:srgbClr val="000000"/>
                                      </a:solidFill>
                                      <a:latin typeface="Cambria Math" panose="02040503050406030204" pitchFamily="18" charset="0"/>
                                    </a:rPr>
                                    <m:t>𝑛</m:t>
                                  </m:r>
                                </m:e>
                              </m:mr>
                              <m:mr>
                                <m:e>
                                  <m:r>
                                    <a:rPr lang="zh-CN" altLang="en-US" sz="2000" i="1">
                                      <a:solidFill>
                                        <a:srgbClr val="000000"/>
                                      </a:solidFill>
                                      <a:latin typeface="Cambria Math" panose="02040503050406030204" pitchFamily="18" charset="0"/>
                                    </a:rPr>
                                    <m:t>𝑖</m:t>
                                  </m:r>
                                </m:e>
                              </m:mr>
                            </m:m>
                          </m:e>
                        </m:d>
                      </m:e>
                    </m:nary>
                  </m:oMath>
                </a14:m>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1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因为有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2</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rPr>
                  <a:t>k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个可能发送的码字，也就有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2</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rPr>
                  <a:t>k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个不相重叠的半径为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的球。包含在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2</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rPr>
                  <a:t>k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个球中的码字总数不会超过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2</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rPr>
                  <a:t>n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个可能的接收码字。</a:t>
                </a:r>
              </a:p>
            </p:txBody>
          </p:sp>
        </mc:Choice>
        <mc:Fallback xmlns="">
          <p:sp>
            <p:nvSpPr>
              <p:cNvPr id="4" name="Rectangle 3"/>
              <p:cNvSpPr txBox="1">
                <a:spLocks noRot="1" noChangeAspect="1" noMove="1" noResize="1" noEditPoints="1" noAdjustHandles="1" noChangeArrowheads="1" noChangeShapeType="1" noTextEdit="1"/>
              </p:cNvSpPr>
              <p:nvPr/>
            </p:nvSpPr>
            <p:spPr>
              <a:xfrm>
                <a:off x="539552" y="1413147"/>
                <a:ext cx="8043862" cy="5256213"/>
              </a:xfrm>
              <a:prstGeom prst="rect">
                <a:avLst/>
              </a:prstGeom>
              <a:blipFill>
                <a:blip r:embed="rId2"/>
                <a:stretch>
                  <a:fillRect t="-812" r="-607"/>
                </a:stretch>
              </a:blipFill>
            </p:spPr>
            <p:txBody>
              <a:bodyPr/>
              <a:lstStyle/>
              <a:p>
                <a:r>
                  <a:rPr lang="zh-CN" altLang="en-US">
                    <a:noFill/>
                  </a:rPr>
                  <a:t> </a:t>
                </a:r>
              </a:p>
            </p:txBody>
          </p:sp>
        </mc:Fallback>
      </mc:AlternateContent>
      <p:sp>
        <p:nvSpPr>
          <p:cNvPr id="5" name="Object 4"/>
          <p:cNvSpPr txBox="1"/>
          <p:nvPr/>
        </p:nvSpPr>
        <p:spPr bwMode="auto">
          <a:xfrm>
            <a:off x="7524750" y="3448050"/>
            <a:ext cx="785813" cy="768350"/>
          </a:xfrm>
          <a:prstGeom prst="rect">
            <a:avLst/>
          </a:prstGeom>
          <a:noFill/>
        </p:spPr>
        <p:txBody>
          <a:bodyPr>
            <a:normAutofit/>
          </a:bodyPr>
          <a:lstStyle/>
          <a:p>
            <a:endParaRPr lang="zh-CN" altLang="en-US" dirty="0"/>
          </a:p>
        </p:txBody>
      </p:sp>
      <p:graphicFrame>
        <p:nvGraphicFramePr>
          <p:cNvPr id="7" name="Object 4">
            <a:extLst>
              <a:ext uri="{FF2B5EF4-FFF2-40B4-BE49-F238E27FC236}">
                <a16:creationId xmlns:a16="http://schemas.microsoft.com/office/drawing/2014/main" id="{E99366B6-5A51-E1DD-37AD-C9C0161BC7B1}"/>
              </a:ext>
            </a:extLst>
          </p:cNvPr>
          <p:cNvGraphicFramePr>
            <a:graphicFrameLocks noChangeAspect="1"/>
          </p:cNvGraphicFramePr>
          <p:nvPr>
            <p:extLst>
              <p:ext uri="{D42A27DB-BD31-4B8C-83A1-F6EECF244321}">
                <p14:modId xmlns:p14="http://schemas.microsoft.com/office/powerpoint/2010/main" val="1317315080"/>
              </p:ext>
            </p:extLst>
          </p:nvPr>
        </p:nvGraphicFramePr>
        <p:xfrm>
          <a:off x="2933700" y="5310188"/>
          <a:ext cx="1614488" cy="747712"/>
        </p:xfrm>
        <a:graphic>
          <a:graphicData uri="http://schemas.openxmlformats.org/presentationml/2006/ole">
            <mc:AlternateContent xmlns:mc="http://schemas.openxmlformats.org/markup-compatibility/2006">
              <mc:Choice xmlns:v="urn:schemas-microsoft-com:vml" Requires="v">
                <p:oleObj name="Equation" r:id="rId3" imgW="965160" imgH="457200" progId="Equation.DSMT4">
                  <p:embed/>
                </p:oleObj>
              </mc:Choice>
              <mc:Fallback>
                <p:oleObj name="Equation" r:id="rId3" imgW="965160" imgH="457200" progId="Equation.DSMT4">
                  <p:embed/>
                  <p:pic>
                    <p:nvPicPr>
                      <p:cNvPr id="5" name="Object 4"/>
                      <p:cNvPicPr>
                        <a:picLocks noChangeAspect="1" noChangeArrowheads="1"/>
                      </p:cNvPicPr>
                      <p:nvPr/>
                    </p:nvPicPr>
                    <p:blipFill>
                      <a:blip r:embed="rId4"/>
                      <a:srcRect/>
                      <a:stretch>
                        <a:fillRect/>
                      </a:stretch>
                    </p:blipFill>
                    <p:spPr bwMode="auto">
                      <a:xfrm>
                        <a:off x="2933700" y="5310188"/>
                        <a:ext cx="1614488" cy="747712"/>
                      </a:xfrm>
                      <a:prstGeom prst="rect">
                        <a:avLst/>
                      </a:prstGeom>
                      <a:noFill/>
                      <a:extLst>
                        <a:ext uri="{909E8E84-426E-40DD-AFC4-6F175D3DCCD1}">
                          <a14:hiddenFill xmlns:a14="http://schemas.microsoft.com/office/drawing/2010/main">
                            <a:solidFill>
                              <a:srgbClr val="FFEFEF"/>
                            </a:solidFill>
                          </a14:hiddenFill>
                        </a:ext>
                      </a:extLst>
                    </p:spPr>
                  </p:pic>
                </p:oleObj>
              </mc:Fallback>
            </mc:AlternateContent>
          </a:graphicData>
        </a:graphic>
      </p:graphicFrame>
      <p:graphicFrame>
        <p:nvGraphicFramePr>
          <p:cNvPr id="2" name="Object 4">
            <a:extLst>
              <a:ext uri="{FF2B5EF4-FFF2-40B4-BE49-F238E27FC236}">
                <a16:creationId xmlns:a16="http://schemas.microsoft.com/office/drawing/2014/main" id="{498DB1FB-C87A-0B2E-709A-3843D8F41782}"/>
              </a:ext>
            </a:extLst>
          </p:cNvPr>
          <p:cNvGraphicFramePr>
            <a:graphicFrameLocks noChangeAspect="1"/>
          </p:cNvGraphicFramePr>
          <p:nvPr>
            <p:extLst>
              <p:ext uri="{D42A27DB-BD31-4B8C-83A1-F6EECF244321}">
                <p14:modId xmlns:p14="http://schemas.microsoft.com/office/powerpoint/2010/main" val="315947189"/>
              </p:ext>
            </p:extLst>
          </p:nvPr>
        </p:nvGraphicFramePr>
        <p:xfrm>
          <a:off x="4900396" y="83059"/>
          <a:ext cx="4161467" cy="2448272"/>
        </p:xfrm>
        <a:graphic>
          <a:graphicData uri="http://schemas.openxmlformats.org/presentationml/2006/ole">
            <mc:AlternateContent xmlns:mc="http://schemas.openxmlformats.org/markup-compatibility/2006">
              <mc:Choice xmlns:v="urn:schemas-microsoft-com:vml" Requires="v">
                <p:oleObj name="文档" r:id="rId5" imgW="3471336" imgH="1877357" progId="Word.Document.8">
                  <p:embed/>
                </p:oleObj>
              </mc:Choice>
              <mc:Fallback>
                <p:oleObj name="文档" r:id="rId5" imgW="3471336" imgH="1877357" progId="Word.Document.8">
                  <p:embed/>
                  <p:pic>
                    <p:nvPicPr>
                      <p:cNvPr id="2" name="Object 4">
                        <a:extLst>
                          <a:ext uri="{FF2B5EF4-FFF2-40B4-BE49-F238E27FC236}">
                            <a16:creationId xmlns:a16="http://schemas.microsoft.com/office/drawing/2014/main" id="{7F3F975F-E796-F163-D0E5-00522BB85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0396" y="83059"/>
                        <a:ext cx="4161467" cy="244827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539552" y="1413147"/>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从多维矢量空间的角度看完备码</a:t>
            </a:r>
          </a:p>
          <a:p>
            <a:pPr marL="179388"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于是一个纠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个差错的码必然满足不等式：</a:t>
            </a:r>
          </a:p>
          <a:p>
            <a:pPr marL="358775" marR="0" lvl="2" indent="-228600" algn="l" defTabSz="762000" rtl="0" eaLnBrk="1" fontAlgn="auto" latinLnBrk="0" hangingPunct="1">
              <a:lnSpc>
                <a:spcPct val="120000"/>
              </a:lnSpc>
              <a:spcBef>
                <a:spcPts val="350"/>
              </a:spcBef>
              <a:spcAft>
                <a:spcPts val="0"/>
              </a:spcAft>
              <a:buClr>
                <a:schemeClr val="accent2"/>
              </a:buClr>
              <a:buSzPct val="100000"/>
              <a:buFont typeface="Wingdings 2"/>
              <a:buChar char=""/>
              <a:tabLst/>
              <a:defRPr/>
            </a:pPr>
            <a:endParaRPr kumimoji="0" lang="zh-CN" altLang="en-US" sz="21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58775" marR="0" lvl="2" indent="-228600" algn="l" defTabSz="762000" rtl="0" eaLnBrk="1" fontAlgn="auto" latinLnBrk="0" hangingPunct="1">
              <a:lnSpc>
                <a:spcPct val="120000"/>
              </a:lnSpc>
              <a:spcBef>
                <a:spcPts val="350"/>
              </a:spcBef>
              <a:spcAft>
                <a:spcPts val="0"/>
              </a:spcAft>
              <a:buClr>
                <a:schemeClr val="accent2"/>
              </a:buClr>
              <a:buSzPct val="100000"/>
              <a:buFont typeface="Wingdings 2"/>
              <a:buChar char=""/>
              <a:tabLst/>
              <a:defRPr/>
            </a:pPr>
            <a:endParaRPr kumimoji="0" lang="zh-CN" altLang="en-US" sz="21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58775" marR="0" lvl="2" indent="-228600" algn="l" defTabSz="762000" rtl="0" eaLnBrk="1" fontAlgn="auto" latinLnBrk="0" hangingPunct="1">
              <a:lnSpc>
                <a:spcPct val="120000"/>
              </a:lnSpc>
              <a:spcBef>
                <a:spcPts val="350"/>
              </a:spcBef>
              <a:spcAft>
                <a:spcPts val="0"/>
              </a:spcAft>
              <a:buClr>
                <a:schemeClr val="accent2"/>
              </a:buClr>
              <a:buSzPct val="100000"/>
              <a:buFont typeface="Wingdings 2"/>
              <a:buChar char=""/>
              <a:tabLst/>
              <a:defRPr/>
            </a:pPr>
            <a:endParaRPr kumimoji="0" lang="zh-CN" altLang="en-US" sz="21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179388"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如果上式中等号成立，表示所有的接收码字都落在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2</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rPr>
              <a:t>k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个球内，而球外没有一个码，</a:t>
            </a:r>
            <a:r>
              <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这就是完备码。</a:t>
            </a:r>
          </a:p>
        </p:txBody>
      </p:sp>
      <p:graphicFrame>
        <p:nvGraphicFramePr>
          <p:cNvPr id="5" name="Object 4"/>
          <p:cNvGraphicFramePr>
            <a:graphicFrameLocks noChangeAspect="1"/>
          </p:cNvGraphicFramePr>
          <p:nvPr/>
        </p:nvGraphicFramePr>
        <p:xfrm>
          <a:off x="2201664" y="3501008"/>
          <a:ext cx="4410075" cy="920750"/>
        </p:xfrm>
        <a:graphic>
          <a:graphicData uri="http://schemas.openxmlformats.org/presentationml/2006/ole">
            <mc:AlternateContent xmlns:mc="http://schemas.openxmlformats.org/markup-compatibility/2006">
              <mc:Choice xmlns:v="urn:schemas-microsoft-com:vml" Requires="v">
                <p:oleObj name="公式" r:id="rId2" imgW="2158920" imgH="469800" progId="Equation.3">
                  <p:embed/>
                </p:oleObj>
              </mc:Choice>
              <mc:Fallback>
                <p:oleObj name="公式" r:id="rId2" imgW="2158920" imgH="469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664" y="3501008"/>
                        <a:ext cx="4410075"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文本框 1"/>
          <p:cNvSpPr txBox="1"/>
          <p:nvPr/>
        </p:nvSpPr>
        <p:spPr>
          <a:xfrm>
            <a:off x="1751645" y="4077072"/>
            <a:ext cx="800219" cy="276999"/>
          </a:xfrm>
          <a:prstGeom prst="rect">
            <a:avLst/>
          </a:prstGeom>
          <a:noFill/>
        </p:spPr>
        <p:txBody>
          <a:bodyPr wrap="none" rtlCol="0">
            <a:spAutoFit/>
          </a:bodyPr>
          <a:lstStyle/>
          <a:p>
            <a:r>
              <a:rPr lang="zh-CN" altLang="en-US" sz="1200" dirty="0"/>
              <a:t>球的数目</a:t>
            </a:r>
          </a:p>
        </p:txBody>
      </p:sp>
      <p:sp>
        <p:nvSpPr>
          <p:cNvPr id="6" name="文本框 5"/>
          <p:cNvSpPr txBox="1"/>
          <p:nvPr/>
        </p:nvSpPr>
        <p:spPr>
          <a:xfrm>
            <a:off x="2432415" y="4398576"/>
            <a:ext cx="1415772" cy="276999"/>
          </a:xfrm>
          <a:prstGeom prst="rect">
            <a:avLst/>
          </a:prstGeom>
          <a:noFill/>
        </p:spPr>
        <p:txBody>
          <a:bodyPr wrap="none" rtlCol="0">
            <a:spAutoFit/>
          </a:bodyPr>
          <a:lstStyle/>
          <a:p>
            <a:r>
              <a:rPr lang="zh-CN" altLang="en-US" sz="1200" dirty="0"/>
              <a:t>球中接收码字数目</a:t>
            </a:r>
          </a:p>
        </p:txBody>
      </p:sp>
      <p:graphicFrame>
        <p:nvGraphicFramePr>
          <p:cNvPr id="7" name="Object 4">
            <a:extLst>
              <a:ext uri="{FF2B5EF4-FFF2-40B4-BE49-F238E27FC236}">
                <a16:creationId xmlns:a16="http://schemas.microsoft.com/office/drawing/2014/main" id="{0D372B31-AA93-58BB-B4A2-0F0783CE82F0}"/>
              </a:ext>
            </a:extLst>
          </p:cNvPr>
          <p:cNvGraphicFramePr>
            <a:graphicFrameLocks noChangeAspect="1"/>
          </p:cNvGraphicFramePr>
          <p:nvPr>
            <p:extLst>
              <p:ext uri="{D42A27DB-BD31-4B8C-83A1-F6EECF244321}">
                <p14:modId xmlns:p14="http://schemas.microsoft.com/office/powerpoint/2010/main" val="3424112386"/>
              </p:ext>
            </p:extLst>
          </p:nvPr>
        </p:nvGraphicFramePr>
        <p:xfrm>
          <a:off x="4751701" y="0"/>
          <a:ext cx="4161467" cy="2448272"/>
        </p:xfrm>
        <a:graphic>
          <a:graphicData uri="http://schemas.openxmlformats.org/presentationml/2006/ole">
            <mc:AlternateContent xmlns:mc="http://schemas.openxmlformats.org/markup-compatibility/2006">
              <mc:Choice xmlns:v="urn:schemas-microsoft-com:vml" Requires="v">
                <p:oleObj name="文档" r:id="rId4" imgW="3471336" imgH="1877357" progId="Word.Document.8">
                  <p:embed/>
                </p:oleObj>
              </mc:Choice>
              <mc:Fallback>
                <p:oleObj name="文档" r:id="rId4" imgW="3471336" imgH="1877357" progId="Word.Document.8">
                  <p:embed/>
                  <p:pic>
                    <p:nvPicPr>
                      <p:cNvPr id="2" name="Object 4">
                        <a:extLst>
                          <a:ext uri="{FF2B5EF4-FFF2-40B4-BE49-F238E27FC236}">
                            <a16:creationId xmlns:a16="http://schemas.microsoft.com/office/drawing/2014/main" id="{7F3F975F-E796-F163-D0E5-00522BB85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701" y="0"/>
                        <a:ext cx="4161467" cy="244827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574074" y="1124744"/>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从多维矢量空间的角度看完备码</a:t>
            </a:r>
            <a:endParaRPr kumimoji="0" lang="zh-CN" altLang="en-US" sz="2000" b="0" i="0" u="none" strike="noStrike" kern="1200" cap="none" spc="0" normalizeH="0" baseline="0" noProof="0" dirty="0">
              <a:ln>
                <a:noFill/>
              </a:ln>
              <a:solidFill>
                <a:srgbClr val="FF0000"/>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812991" y="2564904"/>
                <a:ext cx="3951287" cy="3690690"/>
              </a:xfrm>
              <a:prstGeom prst="rect">
                <a:avLst/>
              </a:prstGeom>
              <a:solidFill>
                <a:schemeClr val="bg1">
                  <a:alpha val="29000"/>
                </a:schemeClr>
              </a:solidFill>
              <a:ln w="9525" algn="ctr">
                <a:noFill/>
                <a:miter lim="800000"/>
                <a:headEnd/>
                <a:tailEnd/>
              </a:ln>
            </p:spPr>
            <p:txBody>
              <a:bodyPr>
                <a:spAutoFit/>
              </a:bodyPr>
              <a:lstStyle/>
              <a:p>
                <a:pPr>
                  <a:lnSpc>
                    <a:spcPct val="125000"/>
                  </a:lnSpc>
                  <a:spcAft>
                    <a:spcPct val="20000"/>
                  </a:spcAft>
                  <a:buClr>
                    <a:schemeClr val="bg2"/>
                  </a:buClr>
                  <a:buSzPct val="85000"/>
                  <a:buFont typeface="Wingdings" pitchFamily="2" charset="2"/>
                  <a:buChar char="q"/>
                </a:pPr>
                <a:r>
                  <a:rPr lang="en-US" altLang="zh-CN" sz="2000" b="1" dirty="0">
                    <a:solidFill>
                      <a:srgbClr val="0000CC"/>
                    </a:solidFill>
                    <a:latin typeface="Times New Roman" pitchFamily="18" charset="0"/>
                  </a:rPr>
                  <a:t> </a:t>
                </a:r>
                <a:r>
                  <a:rPr lang="zh-CN" altLang="en-US" sz="2000" b="1" dirty="0">
                    <a:solidFill>
                      <a:srgbClr val="0000CC"/>
                    </a:solidFill>
                    <a:latin typeface="Times New Roman" pitchFamily="18" charset="0"/>
                  </a:rPr>
                  <a:t>完备码特性：</a:t>
                </a:r>
                <a:r>
                  <a:rPr lang="zh-CN" altLang="en-US" sz="2000" b="1" dirty="0">
                    <a:latin typeface="Times New Roman" pitchFamily="18" charset="0"/>
                  </a:rPr>
                  <a:t>围绕 </a:t>
                </a:r>
                <a:r>
                  <a:rPr lang="en-US" altLang="zh-CN" sz="2000" b="1" dirty="0">
                    <a:latin typeface="Times New Roman" pitchFamily="18" charset="0"/>
                  </a:rPr>
                  <a:t>2</a:t>
                </a:r>
                <a:r>
                  <a:rPr lang="en-US" altLang="zh-CN" sz="2000" b="1" i="1" baseline="30000" dirty="0">
                    <a:latin typeface="Times New Roman" pitchFamily="18" charset="0"/>
                  </a:rPr>
                  <a:t>k</a:t>
                </a:r>
                <a:r>
                  <a:rPr lang="en-US" altLang="zh-CN" sz="2000" b="1" i="1" dirty="0">
                    <a:latin typeface="Times New Roman" pitchFamily="18" charset="0"/>
                  </a:rPr>
                  <a:t> </a:t>
                </a:r>
                <a:r>
                  <a:rPr lang="zh-CN" altLang="en-US" sz="2000" b="1" dirty="0">
                    <a:latin typeface="Times New Roman" pitchFamily="18" charset="0"/>
                  </a:rPr>
                  <a:t>个码字，汉明距离</a:t>
                </a:r>
                <a14:m>
                  <m:oMath xmlns:m="http://schemas.openxmlformats.org/officeDocument/2006/math">
                    <m:r>
                      <a:rPr lang="zh-CN" altLang="en-US" sz="2000" b="1" i="1" dirty="0" smtClean="0">
                        <a:latin typeface="Cambria Math" panose="02040503050406030204" pitchFamily="18" charset="0"/>
                      </a:rPr>
                      <m:t>为</m:t>
                    </m:r>
                    <m:r>
                      <a:rPr lang="zh-CN" altLang="en-US" sz="2000" b="1" i="1" dirty="0" smtClean="0">
                        <a:latin typeface="Cambria Math" panose="02040503050406030204" pitchFamily="18" charset="0"/>
                      </a:rPr>
                      <m:t> </m:t>
                    </m:r>
                    <m:r>
                      <a:rPr lang="en-US" altLang="zh-CN" sz="2000" b="1" i="1" dirty="0">
                        <a:latin typeface="Cambria Math" panose="02040503050406030204" pitchFamily="18" charset="0"/>
                      </a:rPr>
                      <m:t>𝒕</m:t>
                    </m:r>
                    <m:r>
                      <a:rPr lang="en-US" altLang="zh-CN" sz="2000" b="1" i="1" dirty="0">
                        <a:latin typeface="Cambria Math" panose="02040503050406030204" pitchFamily="18" charset="0"/>
                      </a:rPr>
                      <m:t>=⌊</m:t>
                    </m:r>
                    <m:f>
                      <m:fPr>
                        <m:ctrlPr>
                          <a:rPr lang="en-US" altLang="zh-CN" sz="2000" b="1" i="1" dirty="0">
                            <a:latin typeface="Cambria Math" panose="02040503050406030204" pitchFamily="18" charset="0"/>
                          </a:rPr>
                        </m:ctrlPr>
                      </m:fPr>
                      <m:num>
                        <m:r>
                          <a:rPr lang="en-US" altLang="zh-CN" sz="2000" b="1" i="1" dirty="0" err="1">
                            <a:latin typeface="Cambria Math" panose="02040503050406030204" pitchFamily="18" charset="0"/>
                          </a:rPr>
                          <m:t>𝒅</m:t>
                        </m:r>
                        <m:r>
                          <a:rPr lang="en-US" altLang="zh-CN" sz="2000" b="1" i="1" baseline="-25000" dirty="0" err="1">
                            <a:latin typeface="Cambria Math" panose="02040503050406030204" pitchFamily="18" charset="0"/>
                          </a:rPr>
                          <m:t>𝒎𝒊𝒏</m:t>
                        </m:r>
                        <m:r>
                          <a:rPr lang="zh-CN" altLang="en-US" sz="2000" b="1" i="1" dirty="0">
                            <a:latin typeface="Cambria Math" panose="02040503050406030204" pitchFamily="18" charset="0"/>
                          </a:rPr>
                          <m:t>－</m:t>
                        </m:r>
                        <m:r>
                          <a:rPr lang="en-US" altLang="zh-CN" sz="2000" b="1" i="1" dirty="0">
                            <a:latin typeface="Cambria Math" panose="02040503050406030204" pitchFamily="18" charset="0"/>
                          </a:rPr>
                          <m:t>𝟏</m:t>
                        </m:r>
                      </m:num>
                      <m:den>
                        <m:r>
                          <a:rPr lang="en-US" altLang="zh-CN" sz="2000" b="1" i="1" dirty="0">
                            <a:latin typeface="Cambria Math" panose="02040503050406030204" pitchFamily="18" charset="0"/>
                          </a:rPr>
                          <m:t>𝟐</m:t>
                        </m:r>
                      </m:den>
                    </m:f>
                    <m:r>
                      <a:rPr lang="en-US" altLang="zh-CN" sz="2000" b="1" i="1" dirty="0" smtClean="0">
                        <a:latin typeface="Cambria Math" panose="02040503050406030204" pitchFamily="18" charset="0"/>
                      </a:rPr>
                      <m:t>⌋</m:t>
                    </m:r>
                    <m:r>
                      <a:rPr lang="en-US" altLang="zh-CN" sz="2000" b="1" i="1" dirty="0">
                        <a:latin typeface="Cambria Math" panose="02040503050406030204" pitchFamily="18" charset="0"/>
                      </a:rPr>
                      <m:t> </m:t>
                    </m:r>
                  </m:oMath>
                </a14:m>
                <a:r>
                  <a:rPr lang="zh-CN" altLang="en-US" sz="2000" b="1" dirty="0">
                    <a:latin typeface="Times New Roman" pitchFamily="18" charset="0"/>
                  </a:rPr>
                  <a:t>的所有球都是不相交的，每一个接收码字都落在某一球中，因此接收码与发送码的距离至多为 </a:t>
                </a:r>
                <a:r>
                  <a:rPr lang="en-US" altLang="zh-CN" sz="2000" b="1" i="1" dirty="0">
                    <a:latin typeface="Times New Roman" pitchFamily="18" charset="0"/>
                  </a:rPr>
                  <a:t>t</a:t>
                </a:r>
                <a:r>
                  <a:rPr lang="zh-CN" altLang="en-US" sz="2000" b="1" dirty="0">
                    <a:latin typeface="Times New Roman" pitchFamily="18" charset="0"/>
                  </a:rPr>
                  <a:t>，这时所有重量 ≤</a:t>
                </a:r>
                <a:r>
                  <a:rPr lang="en-US" altLang="zh-CN" sz="2000" b="1" i="1" dirty="0">
                    <a:latin typeface="Times New Roman" pitchFamily="18" charset="0"/>
                  </a:rPr>
                  <a:t>t </a:t>
                </a:r>
                <a:r>
                  <a:rPr lang="zh-CN" altLang="en-US" sz="2000" b="1" dirty="0">
                    <a:latin typeface="Times New Roman" pitchFamily="18" charset="0"/>
                  </a:rPr>
                  <a:t>的错误图样都能用最佳（最小距离）译码器得到纠正，而所有重量≥</a:t>
                </a:r>
                <a:r>
                  <a:rPr lang="en-US" altLang="zh-CN" sz="2000" b="1" i="1" dirty="0">
                    <a:latin typeface="Times New Roman" pitchFamily="18" charset="0"/>
                  </a:rPr>
                  <a:t>t</a:t>
                </a:r>
                <a:r>
                  <a:rPr lang="en-US" altLang="zh-CN" sz="2000" b="1" dirty="0">
                    <a:latin typeface="Times New Roman" pitchFamily="18" charset="0"/>
                  </a:rPr>
                  <a:t>+1 </a:t>
                </a:r>
                <a:r>
                  <a:rPr lang="zh-CN" altLang="en-US" sz="2000" b="1" dirty="0">
                    <a:latin typeface="Times New Roman" pitchFamily="18" charset="0"/>
                  </a:rPr>
                  <a:t>的错误图样都不能纠正（译为了错误码字）。</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812991" y="2564904"/>
                <a:ext cx="3951287" cy="3690690"/>
              </a:xfrm>
              <a:prstGeom prst="rect">
                <a:avLst/>
              </a:prstGeom>
              <a:blipFill>
                <a:blip r:embed="rId2"/>
                <a:stretch>
                  <a:fillRect l="-1541" t="-331" r="-1079" b="-1653"/>
                </a:stretch>
              </a:blipFill>
              <a:ln w="9525" algn="ctr">
                <a:noFill/>
                <a:miter lim="800000"/>
                <a:headEnd/>
                <a:tailEnd/>
              </a:ln>
            </p:spPr>
            <p:txBody>
              <a:bodyPr/>
              <a:lstStyle/>
              <a:p>
                <a:r>
                  <a:rPr lang="zh-CN" alt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658522278"/>
              </p:ext>
            </p:extLst>
          </p:nvPr>
        </p:nvGraphicFramePr>
        <p:xfrm>
          <a:off x="4822715" y="980728"/>
          <a:ext cx="3638550" cy="5040312"/>
        </p:xfrm>
        <a:graphic>
          <a:graphicData uri="http://schemas.openxmlformats.org/presentationml/2006/ole">
            <mc:AlternateContent xmlns:mc="http://schemas.openxmlformats.org/markup-compatibility/2006">
              <mc:Choice xmlns:v="urn:schemas-microsoft-com:vml" Requires="v">
                <p:oleObj name="Visio" r:id="rId3" imgW="3994749" imgH="5107635" progId="Visio.Drawing.11">
                  <p:embed/>
                </p:oleObj>
              </mc:Choice>
              <mc:Fallback>
                <p:oleObj name="Visio" r:id="rId3" imgW="3994749" imgH="5107635"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715" y="980728"/>
                        <a:ext cx="3638550" cy="5040312"/>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mc:AlternateContent xmlns:mc="http://schemas.openxmlformats.org/markup-compatibility/2006" xmlns:a14="http://schemas.microsoft.com/office/drawing/2010/main">
        <mc:Choice Requires="a14">
          <p:sp>
            <p:nvSpPr>
              <p:cNvPr id="4" name="Rectangle 3"/>
              <p:cNvSpPr txBox="1">
                <a:spLocks noChangeArrowheads="1"/>
              </p:cNvSpPr>
              <p:nvPr/>
            </p:nvSpPr>
            <p:spPr>
              <a:xfrm>
                <a:off x="539552" y="1124745"/>
                <a:ext cx="7910512" cy="4536504"/>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从多维矢量空间的角度看完备码</a:t>
                </a:r>
              </a:p>
              <a:p>
                <a:pPr marL="179388"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 举例：</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对纠一个错误的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(7,4)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汉明码：</a:t>
                </a:r>
              </a:p>
              <a:p>
                <a:pPr marL="179388"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179388"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179388" marR="0" lvl="1" indent="-228600" algn="l" defTabSz="762000" rtl="0" eaLnBrk="1" fontAlgn="auto" latinLnBrk="0" hangingPunct="1">
                  <a:lnSpc>
                    <a:spcPct val="120000"/>
                  </a:lnSpc>
                  <a:spcBef>
                    <a:spcPts val="324"/>
                  </a:spcBef>
                  <a:spcAft>
                    <a:spcPts val="0"/>
                  </a:spcAft>
                  <a:buClr>
                    <a:schemeClr val="accent1"/>
                  </a:buClr>
                  <a:buSzTx/>
                  <a:buFont typeface="Wingdings" pitchFamily="2" charset="2"/>
                  <a:buNone/>
                  <a:tabLst/>
                  <a:defRPr/>
                </a:pP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(7,4)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汉明码是一个完备码。</a:t>
                </a:r>
              </a:p>
              <a:p>
                <a:pPr marL="358775" marR="0" lvl="2" indent="-228600" algn="l" defTabSz="762000" rtl="0" eaLnBrk="1" fontAlgn="auto" latinLnBrk="0" hangingPunct="1">
                  <a:lnSpc>
                    <a:spcPct val="120000"/>
                  </a:lnSpc>
                  <a:spcBef>
                    <a:spcPts val="350"/>
                  </a:spcBef>
                  <a:spcAft>
                    <a:spcPts val="0"/>
                  </a:spcAft>
                  <a:buClr>
                    <a:schemeClr val="accent2"/>
                  </a:buClr>
                  <a:buSzPct val="100000"/>
                  <a:buFont typeface="Arial" charset="0"/>
                  <a:buNone/>
                  <a:tabLst/>
                  <a:defRPr/>
                </a:pPr>
                <a:endParaRPr kumimoji="0" lang="zh-CN" altLang="en-US" sz="21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所有汉明码都是完备码：</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（满足</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2</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n</a:t>
                </a:r>
                <a:r>
                  <a:rPr kumimoji="0" lang="zh-CN" altLang="en-US" sz="2000" b="0" i="1" u="none" strike="noStrike" kern="1200" cap="none" spc="0" normalizeH="0" baseline="3000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k</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 2</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r</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n</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365760" lvl="0" indent="-256032" defTabSz="762000">
                  <a:lnSpc>
                    <a:spcPct val="120000"/>
                  </a:lnSpc>
                  <a:spcBef>
                    <a:spcPts val="400"/>
                  </a:spcBef>
                  <a:buClr>
                    <a:schemeClr val="accent1"/>
                  </a:buClr>
                  <a:buSzPct val="68000"/>
                  <a:buFont typeface="Wingdings 3"/>
                  <a:buChar char=""/>
                  <a:defRPr/>
                </a:pPr>
                <a:r>
                  <a:rPr lang="en-US" altLang="zh-CN" sz="2000" b="1" dirty="0">
                    <a:latin typeface="宋体" pitchFamily="2" charset="-122"/>
                    <a:ea typeface="宋体" pitchFamily="2" charset="-122"/>
                  </a:rPr>
                  <a:t>(15,11) </a:t>
                </a:r>
                <a:r>
                  <a:rPr lang="zh-CN" altLang="en-US" sz="2000" b="1" dirty="0">
                    <a:latin typeface="宋体" pitchFamily="2" charset="-122"/>
                    <a:ea typeface="宋体" pitchFamily="2" charset="-122"/>
                  </a:rPr>
                  <a:t>汉明码：</a:t>
                </a:r>
                <a14:m>
                  <m:oMath xmlns:m="http://schemas.openxmlformats.org/officeDocument/2006/math">
                    <m:r>
                      <a:rPr kumimoji="0" lang="en-US" altLang="zh-CN" sz="2000" b="1" i="0"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t> </m:t>
                    </m:r>
                    <m:sSup>
                      <m:sSupPr>
                        <m:ctrlP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ctrlPr>
                      </m:sSupPr>
                      <m:e>
                        <m:r>
                          <a:rPr lang="en-US" altLang="zh-CN" sz="2000" i="1" dirty="0" smtClean="0">
                            <a:latin typeface="Cambria Math" panose="02040503050406030204" pitchFamily="18" charset="0"/>
                          </a:rPr>
                          <m:t>2</m:t>
                        </m:r>
                      </m:e>
                      <m:sup>
                        <m: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t>15−11</m:t>
                        </m:r>
                      </m:sup>
                    </m:sSup>
                    <m: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t>=</m:t>
                    </m:r>
                    <m:sSup>
                      <m:sSupPr>
                        <m:ctrlP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ctrlPr>
                      </m:sSupPr>
                      <m:e>
                        <m: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t>2</m:t>
                        </m:r>
                      </m:e>
                      <m:sup>
                        <m: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t>4</m:t>
                        </m:r>
                      </m:sup>
                    </m:sSup>
                    <m: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cs typeface="+mn-cs"/>
                      </a:rPr>
                      <m:t>=1+15;</m:t>
                    </m:r>
                  </m:oMath>
                </a14:m>
                <a:endParaRPr kumimoji="0" lang="zh-CN" altLang="en-US" sz="2000" b="0" i="0" u="none" strike="noStrike" kern="1200" cap="none" spc="0" normalizeH="0" baseline="0" noProof="0" dirty="0">
                  <a:ln>
                    <a:noFill/>
                  </a:ln>
                  <a:solidFill>
                    <a:srgbClr val="FF0000"/>
                  </a:solidFill>
                  <a:effectLst/>
                  <a:uLnTx/>
                  <a:uFillTx/>
                  <a:latin typeface="+mn-lt"/>
                  <a:ea typeface="+mn-ea"/>
                  <a:cs typeface="+mn-cs"/>
                </a:endParaRPr>
              </a:p>
            </p:txBody>
          </p:sp>
        </mc:Choice>
        <mc:Fallback xmlns="">
          <p:sp>
            <p:nvSpPr>
              <p:cNvPr id="4" name="Rectangle 3"/>
              <p:cNvSpPr txBox="1">
                <a:spLocks noRot="1" noChangeAspect="1" noMove="1" noResize="1" noEditPoints="1" noAdjustHandles="1" noChangeArrowheads="1" noChangeShapeType="1" noTextEdit="1"/>
              </p:cNvSpPr>
              <p:nvPr/>
            </p:nvSpPr>
            <p:spPr>
              <a:xfrm>
                <a:off x="539552" y="1124745"/>
                <a:ext cx="7910512" cy="4536504"/>
              </a:xfrm>
              <a:prstGeom prst="rect">
                <a:avLst/>
              </a:prstGeom>
              <a:blipFill>
                <a:blip r:embed="rId2"/>
                <a:stretch>
                  <a:fillRect l="-848" t="-806"/>
                </a:stretch>
              </a:blipFill>
            </p:spPr>
            <p:txBody>
              <a:bodyPr/>
              <a:lstStyle/>
              <a:p>
                <a:r>
                  <a:rPr lang="zh-CN" alt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32190606"/>
              </p:ext>
            </p:extLst>
          </p:nvPr>
        </p:nvGraphicFramePr>
        <p:xfrm>
          <a:off x="1814314" y="3284984"/>
          <a:ext cx="5638006" cy="850900"/>
        </p:xfrm>
        <a:graphic>
          <a:graphicData uri="http://schemas.openxmlformats.org/presentationml/2006/ole">
            <mc:AlternateContent xmlns:mc="http://schemas.openxmlformats.org/markup-compatibility/2006">
              <mc:Choice xmlns:v="urn:schemas-microsoft-com:vml" Requires="v">
                <p:oleObj name="Equation" r:id="rId3" imgW="2997000" imgH="469800" progId="Equation.DSMT4">
                  <p:embed/>
                </p:oleObj>
              </mc:Choice>
              <mc:Fallback>
                <p:oleObj name="Equation" r:id="rId3" imgW="2997000" imgH="469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314" y="3284984"/>
                        <a:ext cx="5638006"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6744" y="1196752"/>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 </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标准阵列译码 </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 </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最小距离译码 </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 </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最佳译码</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陪集首是可纠正的错误图样，为了使译码错误概率最小，应选取出现概率最大的错误图样作陪集首；</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重量较轻的错误图样出现概率较大，所以在构造标准阵列时是选取重量最轻的</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n</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重作陪集首；</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当错误图样为陪集首时（可纠的错误图样），接收矢量与原发送码字间的距离（等于</a:t>
            </a:r>
            <a:r>
              <a:rPr kumimoji="0" lang="zh-CN" altLang="en-US" sz="2000" b="1" i="0" u="none" strike="noStrike" kern="1200" cap="none" spc="0" normalizeH="0" baseline="0" noProof="0" dirty="0">
                <a:ln>
                  <a:noFill/>
                </a:ln>
                <a:solidFill>
                  <a:srgbClr val="00B0F0"/>
                </a:solidFill>
                <a:effectLst/>
                <a:uLnTx/>
                <a:uFillTx/>
                <a:latin typeface="宋体" pitchFamily="2" charset="-122"/>
                <a:ea typeface="宋体" pitchFamily="2" charset="-122"/>
                <a:cs typeface="+mn-cs"/>
              </a:rPr>
              <a:t>陪集首重量</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）最小；</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因此，选择</a:t>
            </a:r>
            <a:r>
              <a:rPr kumimoji="0" lang="zh-CN" altLang="en-US" sz="2000" b="1" i="0" u="none" strike="noStrike" kern="1200" cap="none" spc="0" normalizeH="0" baseline="0" noProof="0" dirty="0">
                <a:ln>
                  <a:noFill/>
                </a:ln>
                <a:solidFill>
                  <a:srgbClr val="00B0F0"/>
                </a:solidFill>
                <a:effectLst/>
                <a:uLnTx/>
                <a:uFillTx/>
                <a:latin typeface="宋体" pitchFamily="2" charset="-122"/>
                <a:ea typeface="宋体" pitchFamily="2" charset="-122"/>
                <a:cs typeface="+mn-cs"/>
              </a:rPr>
              <a:t>重量最轻的元素作陪集首</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，按标准阵列译码就是按最小距离译码；</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所以标准阵列译码法也是最佳译码法。</a:t>
            </a:r>
            <a:endPar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p:txBody>
      </p:sp>
      <p:graphicFrame>
        <p:nvGraphicFramePr>
          <p:cNvPr id="2" name="Object 4">
            <a:extLst>
              <a:ext uri="{FF2B5EF4-FFF2-40B4-BE49-F238E27FC236}">
                <a16:creationId xmlns:a16="http://schemas.microsoft.com/office/drawing/2014/main" id="{D7EC34BB-0C44-7A80-51D6-CE0D45ED1FD3}"/>
              </a:ext>
            </a:extLst>
          </p:cNvPr>
          <p:cNvGraphicFramePr>
            <a:graphicFrameLocks noChangeAspect="1"/>
          </p:cNvGraphicFramePr>
          <p:nvPr>
            <p:extLst>
              <p:ext uri="{D42A27DB-BD31-4B8C-83A1-F6EECF244321}">
                <p14:modId xmlns:p14="http://schemas.microsoft.com/office/powerpoint/2010/main" val="4185090493"/>
              </p:ext>
            </p:extLst>
          </p:nvPr>
        </p:nvGraphicFramePr>
        <p:xfrm>
          <a:off x="4860032" y="-171400"/>
          <a:ext cx="4161467" cy="2492896"/>
        </p:xfrm>
        <a:graphic>
          <a:graphicData uri="http://schemas.openxmlformats.org/presentationml/2006/ole">
            <mc:AlternateContent xmlns:mc="http://schemas.openxmlformats.org/markup-compatibility/2006">
              <mc:Choice xmlns:v="urn:schemas-microsoft-com:vml" Requires="v">
                <p:oleObj name="文档" r:id="rId2" imgW="3471336" imgH="1877357" progId="Word.Document.8">
                  <p:embed/>
                </p:oleObj>
              </mc:Choice>
              <mc:Fallback>
                <p:oleObj name="文档" r:id="rId2" imgW="3471336" imgH="1877357" progId="Word.Document.8">
                  <p:embed/>
                  <p:pic>
                    <p:nvPicPr>
                      <p:cNvPr id="7" name="Object 4">
                        <a:extLst>
                          <a:ext uri="{FF2B5EF4-FFF2-40B4-BE49-F238E27FC236}">
                            <a16:creationId xmlns:a16="http://schemas.microsoft.com/office/drawing/2014/main" id="{0D372B31-AA93-58BB-B4A2-0F0783CE8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1400"/>
                        <a:ext cx="4161467" cy="2492896"/>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539552" y="1196752"/>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标准阵列</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④ </a:t>
            </a:r>
            <a:r>
              <a:rPr kumimoji="0" lang="zh-CN" altLang="en-US" sz="2400" b="0" i="0" u="sng" strike="noStrike" kern="1200" cap="none" spc="0" normalizeH="0" baseline="0" noProof="0" dirty="0">
                <a:ln>
                  <a:noFill/>
                </a:ln>
                <a:solidFill>
                  <a:srgbClr val="0000CC"/>
                </a:solidFill>
                <a:effectLst/>
                <a:uLnTx/>
                <a:uFillTx/>
                <a:latin typeface="+mn-lt"/>
                <a:ea typeface="+mn-ea"/>
                <a:cs typeface="+mn-cs"/>
              </a:rPr>
              <a:t>标准阵列的特性</a:t>
            </a:r>
          </a:p>
          <a:p>
            <a:pPr marL="355600" marR="0" lvl="0" indent="-355600" algn="l" defTabSz="762000" rtl="0" eaLnBrk="1" fontAlgn="auto" latinLnBrk="0" hangingPunct="1">
              <a:lnSpc>
                <a:spcPct val="13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定理</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7.6.3</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在标准阵列中，一个陪集的所有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2</a:t>
            </a:r>
            <a:r>
              <a:rPr kumimoji="0" lang="en-US" altLang="zh-CN" sz="2000" b="0" i="1" u="none" strike="noStrike" kern="1200" cap="none" spc="0" normalizeH="0" baseline="30000" noProof="0" dirty="0">
                <a:ln>
                  <a:noFill/>
                </a:ln>
                <a:solidFill>
                  <a:schemeClr val="tx1"/>
                </a:solidFill>
                <a:effectLst/>
                <a:uLnTx/>
                <a:uFillTx/>
                <a:latin typeface="+mn-lt"/>
                <a:ea typeface="+mn-ea"/>
                <a:cs typeface="+mn-cs"/>
              </a:rPr>
              <a:t>k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个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n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重矢量有相同的伴随式，不同的陪集伴随式互不相同。</a:t>
            </a:r>
          </a:p>
          <a:p>
            <a:pPr marL="355600" marR="0" lvl="0" indent="-355600" algn="l" defTabSz="762000" rtl="0" eaLnBrk="1" fontAlgn="auto" latinLnBrk="0" hangingPunct="1">
              <a:lnSpc>
                <a:spcPct val="13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证明</a:t>
            </a:r>
            <a:r>
              <a:rPr kumimoji="0" lang="en-US" altLang="zh-CN"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p>
          <a:p>
            <a:pPr marL="355600" marR="0" lvl="0" indent="-355600" algn="l" defTabSz="762000" rtl="0" eaLnBrk="1" fontAlgn="auto" latinLnBrk="0" hangingPunct="1">
              <a:lnSpc>
                <a:spcPct val="13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设 </a:t>
            </a:r>
            <a:r>
              <a:rPr lang="en-US" altLang="zh-CN" sz="2000" b="1" i="1" dirty="0">
                <a:latin typeface="Times New Roman" pitchFamily="18" charset="0"/>
                <a:cs typeface="Times New Roman" pitchFamily="18" charset="0"/>
              </a:rPr>
              <a:t>H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为给定 </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n</a:t>
            </a:r>
            <a:r>
              <a:rPr kumimoji="0" lang="en-US" altLang="zh-CN" sz="20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k</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线性码的监督矩阵，在陪集首为 </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E</a:t>
            </a:r>
            <a:r>
              <a:rPr kumimoji="0" lang="en-US" altLang="zh-CN" sz="2000" b="1" i="1" u="none" strike="noStrike" kern="1200" cap="none" spc="0" normalizeH="0" baseline="-25000" noProof="0" dirty="0">
                <a:ln>
                  <a:noFill/>
                </a:ln>
                <a:solidFill>
                  <a:schemeClr val="tx1"/>
                </a:solidFill>
                <a:effectLst/>
                <a:uLnTx/>
                <a:uFillTx/>
                <a:latin typeface="Times New Roman" pitchFamily="18" charset="0"/>
                <a:cs typeface="Times New Roman" pitchFamily="18" charset="0"/>
              </a:rPr>
              <a:t>l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的陪集中的任意矢量为：</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R</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E</a:t>
            </a:r>
            <a:r>
              <a:rPr kumimoji="0" lang="en-US" altLang="zh-CN" sz="2000" b="1" i="1"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rPr>
              <a:t>l</a:t>
            </a:r>
            <a:r>
              <a:rPr kumimoji="0" lang="en-US" altLang="zh-CN" sz="20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a:t>
            </a:r>
            <a:r>
              <a:rPr kumimoji="0" lang="en-US" altLang="zh-CN" sz="2000" b="1" i="1"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rPr>
              <a:t>i</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i</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=1,2,…,2</a:t>
            </a:r>
            <a:r>
              <a:rPr kumimoji="0" lang="en-US" altLang="zh-CN" sz="2000" b="1" i="1" u="none" strike="noStrike" kern="1200" cap="none" spc="0" normalizeH="0" baseline="30000" noProof="0" dirty="0">
                <a:ln>
                  <a:noFill/>
                </a:ln>
                <a:solidFill>
                  <a:schemeClr val="tx1"/>
                </a:solidFill>
                <a:effectLst/>
                <a:uLnTx/>
                <a:uFillTx/>
                <a:latin typeface="Times New Roman" pitchFamily="18" charset="0"/>
                <a:cs typeface="Times New Roman" pitchFamily="18" charset="0"/>
              </a:rPr>
              <a:t>k</a:t>
            </a:r>
          </a:p>
          <a:p>
            <a:pPr marL="355600" marR="0" lvl="0" indent="-355600" algn="l" defTabSz="762000" rtl="0" eaLnBrk="1" fontAlgn="auto" latinLnBrk="0" hangingPunct="1">
              <a:lnSpc>
                <a:spcPct val="13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其伴随式为：</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S</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RH </a:t>
            </a:r>
            <a:r>
              <a:rPr kumimoji="0" lang="en-US" altLang="zh-CN" sz="2000" b="1" i="1" u="none" strike="noStrike" kern="1200" cap="none" spc="0" normalizeH="0" baseline="30000" noProof="0" dirty="0">
                <a:ln>
                  <a:noFill/>
                </a:ln>
                <a:solidFill>
                  <a:schemeClr val="tx1"/>
                </a:solidFill>
                <a:effectLst/>
                <a:uLnTx/>
                <a:uFillTx/>
                <a:latin typeface="Times New Roman" pitchFamily="18" charset="0"/>
                <a:cs typeface="Times New Roman" pitchFamily="18" charset="0"/>
              </a:rPr>
              <a:t>T</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E</a:t>
            </a:r>
            <a:r>
              <a:rPr kumimoji="0" lang="en-US" altLang="zh-CN" sz="2000" b="1" i="1"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rPr>
              <a:t>l</a:t>
            </a:r>
            <a:r>
              <a:rPr kumimoji="0" lang="en-US" altLang="zh-CN" sz="20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a:t>
            </a:r>
            <a:r>
              <a:rPr kumimoji="0" lang="en-US" altLang="zh-CN" sz="2000" b="1" i="1"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rPr>
              <a:t>i</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H </a:t>
            </a:r>
            <a:r>
              <a:rPr kumimoji="0" lang="en-US" altLang="zh-CN" sz="2000" b="1" i="1" u="none" strike="noStrike" kern="1200" cap="none" spc="0" normalizeH="0" baseline="30000" noProof="0" dirty="0">
                <a:ln>
                  <a:noFill/>
                </a:ln>
                <a:solidFill>
                  <a:schemeClr val="tx1"/>
                </a:solidFill>
                <a:effectLst/>
                <a:uLnTx/>
                <a:uFillTx/>
                <a:latin typeface="Times New Roman" pitchFamily="18" charset="0"/>
                <a:cs typeface="Times New Roman" pitchFamily="18" charset="0"/>
              </a:rPr>
              <a:t>T</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E</a:t>
            </a:r>
            <a:r>
              <a:rPr kumimoji="0" lang="en-US" altLang="zh-CN" sz="2000" b="1" i="1"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rPr>
              <a:t>l</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altLang="zh-CN" sz="2000" b="1" i="1" u="none" strike="noStrike" kern="1200" cap="none" spc="0" normalizeH="0" baseline="30000" noProof="0" dirty="0" err="1">
                <a:ln>
                  <a:noFill/>
                </a:ln>
                <a:solidFill>
                  <a:schemeClr val="tx1"/>
                </a:solidFill>
                <a:effectLst/>
                <a:uLnTx/>
                <a:uFillTx/>
                <a:latin typeface="Times New Roman" pitchFamily="18" charset="0"/>
                <a:cs typeface="Times New Roman" pitchFamily="18" charset="0"/>
              </a:rPr>
              <a:t>T</a:t>
            </a:r>
            <a:r>
              <a:rPr kumimoji="0" lang="en-US" altLang="zh-CN" sz="20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a:t>
            </a:r>
            <a:r>
              <a:rPr kumimoji="0" lang="en-US" altLang="zh-CN" sz="2000" b="1" i="1"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rPr>
              <a:t>i</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altLang="zh-CN" sz="2000" b="1" i="1" u="none" strike="noStrike" kern="1200" cap="none" spc="0" normalizeH="0" baseline="30000" noProof="0" dirty="0">
                <a:ln>
                  <a:noFill/>
                </a:ln>
                <a:solidFill>
                  <a:schemeClr val="tx1"/>
                </a:solidFill>
                <a:effectLst/>
                <a:uLnTx/>
                <a:uFillTx/>
                <a:latin typeface="Times New Roman" pitchFamily="18" charset="0"/>
                <a:cs typeface="Times New Roman" pitchFamily="18" charset="0"/>
              </a:rPr>
              <a:t>T </a:t>
            </a:r>
            <a:r>
              <a:rPr kumimoji="0" lang="en-US" altLang="zh-CN"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E</a:t>
            </a:r>
            <a:r>
              <a:rPr kumimoji="0" lang="en-US" altLang="zh-CN" sz="2000" b="1" i="1"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rPr>
              <a:t>l</a:t>
            </a:r>
            <a:r>
              <a:rPr kumimoji="0" lang="en-US" altLang="zh-CN" sz="2000" b="1"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a:t>
            </a:r>
            <a:r>
              <a:rPr kumimoji="0" lang="en-US" altLang="zh-CN" sz="2000" b="1"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altLang="zh-CN" sz="2000" b="1" i="1" u="none" strike="noStrike" kern="1200" cap="none" spc="0" normalizeH="0" baseline="30000" noProof="0" dirty="0">
                <a:ln>
                  <a:noFill/>
                </a:ln>
                <a:solidFill>
                  <a:schemeClr val="tx1"/>
                </a:solidFill>
                <a:effectLst/>
                <a:uLnTx/>
                <a:uFillTx/>
                <a:latin typeface="Times New Roman" pitchFamily="18" charset="0"/>
                <a:cs typeface="Times New Roman" pitchFamily="18" charset="0"/>
              </a:rPr>
              <a:t>T</a:t>
            </a:r>
          </a:p>
          <a:p>
            <a:pPr marL="355600" marR="0" lvl="0" indent="-355600" algn="l" defTabSz="762000" rtl="0" eaLnBrk="1" fontAlgn="auto" latinLnBrk="0" hangingPunct="1">
              <a:lnSpc>
                <a:spcPct val="13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上式表明：</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陪集中任意矢量的伴随式等于陪集首的伴随式。</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即</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同一陪集中所有伴随式相同。</a:t>
            </a:r>
          </a:p>
          <a:p>
            <a:pPr marL="355600" marR="0" lvl="0" indent="-355600" algn="l" defTabSz="762000" rtl="0" eaLnBrk="1" fontAlgn="auto" latinLnBrk="0" hangingPunct="1">
              <a:lnSpc>
                <a:spcPct val="130000"/>
              </a:lnSpc>
              <a:spcBef>
                <a:spcPts val="400"/>
              </a:spcBef>
              <a:spcAft>
                <a:spcPts val="0"/>
              </a:spcAft>
              <a:buClr>
                <a:schemeClr val="folHlink"/>
              </a:buClr>
              <a:buSzPct val="68000"/>
              <a:buFont typeface="Wingdings" pitchFamily="2" charset="2"/>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不同陪集中，由于陪集首不同所以伴随式不同。</a:t>
            </a:r>
            <a:endParaRPr kumimoji="0" lang="zh-CN" altLang="en-US" sz="2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68760"/>
            <a:ext cx="8229600" cy="4525963"/>
          </a:xfrm>
        </p:spPr>
        <p:txBody>
          <a:bodyPr/>
          <a:lstStyle/>
          <a:p>
            <a:pPr marL="355600" indent="-355600" defTabSz="762000">
              <a:buNone/>
            </a:pPr>
            <a:r>
              <a:rPr lang="en-US" altLang="zh-CN" sz="2400" dirty="0"/>
              <a:t>(2) </a:t>
            </a:r>
            <a:r>
              <a:rPr lang="zh-CN" altLang="en-US" sz="2400" dirty="0"/>
              <a:t>举例</a:t>
            </a:r>
          </a:p>
          <a:p>
            <a:pPr marL="355600" indent="-355600" defTabSz="762000"/>
            <a:r>
              <a:rPr lang="zh-CN" altLang="en-US" sz="2400" dirty="0"/>
              <a:t>信息码组 </a:t>
            </a:r>
            <a:r>
              <a:rPr lang="en-US" altLang="zh-CN" sz="2400" dirty="0"/>
              <a:t>(</a:t>
            </a:r>
            <a:r>
              <a:rPr lang="en-US" altLang="zh-CN" sz="2400" dirty="0">
                <a:solidFill>
                  <a:srgbClr val="FF0000"/>
                </a:solidFill>
              </a:rPr>
              <a:t>101</a:t>
            </a:r>
            <a:r>
              <a:rPr lang="en-US" altLang="zh-CN" sz="2400" dirty="0"/>
              <a:t>)</a:t>
            </a:r>
            <a:r>
              <a:rPr lang="zh-CN" altLang="en-US" sz="2400" dirty="0"/>
              <a:t>，即</a:t>
            </a:r>
            <a:r>
              <a:rPr lang="en-US" altLang="zh-CN" sz="2400" i="1" dirty="0">
                <a:solidFill>
                  <a:srgbClr val="FF0000"/>
                </a:solidFill>
              </a:rPr>
              <a:t>c</a:t>
            </a:r>
            <a:r>
              <a:rPr lang="en-US" altLang="zh-CN" sz="2400" baseline="-25000" dirty="0">
                <a:solidFill>
                  <a:srgbClr val="FF0000"/>
                </a:solidFill>
              </a:rPr>
              <a:t>6</a:t>
            </a:r>
            <a:r>
              <a:rPr lang="en-US" altLang="zh-CN" sz="2400" dirty="0">
                <a:solidFill>
                  <a:srgbClr val="FF0000"/>
                </a:solidFill>
              </a:rPr>
              <a:t>=1, </a:t>
            </a:r>
            <a:r>
              <a:rPr lang="en-US" altLang="zh-CN" sz="2400" i="1" dirty="0">
                <a:solidFill>
                  <a:srgbClr val="FF0000"/>
                </a:solidFill>
              </a:rPr>
              <a:t>c</a:t>
            </a:r>
            <a:r>
              <a:rPr lang="en-US" altLang="zh-CN" sz="2400" baseline="-25000" dirty="0">
                <a:solidFill>
                  <a:srgbClr val="FF0000"/>
                </a:solidFill>
              </a:rPr>
              <a:t>5</a:t>
            </a:r>
            <a:r>
              <a:rPr lang="en-US" altLang="zh-CN" sz="2400" dirty="0">
                <a:solidFill>
                  <a:srgbClr val="FF0000"/>
                </a:solidFill>
              </a:rPr>
              <a:t>=0, </a:t>
            </a:r>
            <a:r>
              <a:rPr lang="en-US" altLang="zh-CN" sz="2400" i="1" dirty="0">
                <a:solidFill>
                  <a:srgbClr val="FF0000"/>
                </a:solidFill>
              </a:rPr>
              <a:t>c</a:t>
            </a:r>
            <a:r>
              <a:rPr lang="en-US" altLang="zh-CN" sz="2400" baseline="-25000" dirty="0">
                <a:solidFill>
                  <a:srgbClr val="FF0000"/>
                </a:solidFill>
              </a:rPr>
              <a:t>4</a:t>
            </a:r>
            <a:r>
              <a:rPr lang="en-US" altLang="zh-CN" sz="2400" dirty="0">
                <a:solidFill>
                  <a:srgbClr val="FF0000"/>
                </a:solidFill>
              </a:rPr>
              <a:t>=1</a:t>
            </a:r>
          </a:p>
          <a:p>
            <a:pPr marL="355600" indent="-355600" defTabSz="762000"/>
            <a:r>
              <a:rPr lang="zh-CN" altLang="en-US" sz="2400" dirty="0"/>
              <a:t>代入 </a:t>
            </a:r>
            <a:r>
              <a:rPr lang="en-US" altLang="zh-CN" sz="2400" dirty="0"/>
              <a:t>(7.2.1) </a:t>
            </a:r>
            <a:r>
              <a:rPr lang="zh-CN" altLang="en-US" sz="2400" dirty="0"/>
              <a:t>得：   </a:t>
            </a:r>
            <a:r>
              <a:rPr lang="en-US" altLang="zh-CN" sz="2400" i="1" dirty="0">
                <a:solidFill>
                  <a:schemeClr val="accent1"/>
                </a:solidFill>
              </a:rPr>
              <a:t>c</a:t>
            </a:r>
            <a:r>
              <a:rPr lang="en-US" altLang="zh-CN" sz="2400" baseline="-25000" dirty="0">
                <a:solidFill>
                  <a:schemeClr val="accent1"/>
                </a:solidFill>
              </a:rPr>
              <a:t>3</a:t>
            </a:r>
            <a:r>
              <a:rPr lang="en-US" altLang="zh-CN" sz="2400" dirty="0">
                <a:solidFill>
                  <a:schemeClr val="accent1"/>
                </a:solidFill>
              </a:rPr>
              <a:t>=0, </a:t>
            </a:r>
            <a:r>
              <a:rPr lang="en-US" altLang="zh-CN" sz="2400" i="1" dirty="0">
                <a:solidFill>
                  <a:schemeClr val="accent1"/>
                </a:solidFill>
              </a:rPr>
              <a:t>c</a:t>
            </a:r>
            <a:r>
              <a:rPr lang="en-US" altLang="zh-CN" sz="2400" baseline="-25000" dirty="0">
                <a:solidFill>
                  <a:schemeClr val="accent1"/>
                </a:solidFill>
              </a:rPr>
              <a:t>2</a:t>
            </a:r>
            <a:r>
              <a:rPr lang="en-US" altLang="zh-CN" sz="2400" dirty="0">
                <a:solidFill>
                  <a:schemeClr val="accent1"/>
                </a:solidFill>
              </a:rPr>
              <a:t>=0, </a:t>
            </a:r>
            <a:r>
              <a:rPr lang="en-US" altLang="zh-CN" sz="2400" i="1" dirty="0">
                <a:solidFill>
                  <a:schemeClr val="accent1"/>
                </a:solidFill>
              </a:rPr>
              <a:t>c</a:t>
            </a:r>
            <a:r>
              <a:rPr lang="en-US" altLang="zh-CN" sz="2400" baseline="-25000" dirty="0">
                <a:solidFill>
                  <a:schemeClr val="accent1"/>
                </a:solidFill>
              </a:rPr>
              <a:t>1</a:t>
            </a:r>
            <a:r>
              <a:rPr lang="en-US" altLang="zh-CN" sz="2400" dirty="0">
                <a:solidFill>
                  <a:schemeClr val="accent1"/>
                </a:solidFill>
              </a:rPr>
              <a:t>=1, </a:t>
            </a:r>
            <a:r>
              <a:rPr lang="en-US" altLang="zh-CN" sz="2400" i="1" dirty="0">
                <a:solidFill>
                  <a:schemeClr val="accent1"/>
                </a:solidFill>
              </a:rPr>
              <a:t>c</a:t>
            </a:r>
            <a:r>
              <a:rPr lang="en-US" altLang="zh-CN" sz="2400" baseline="-25000" dirty="0">
                <a:solidFill>
                  <a:schemeClr val="accent1"/>
                </a:solidFill>
              </a:rPr>
              <a:t>0</a:t>
            </a:r>
            <a:r>
              <a:rPr lang="en-US" altLang="zh-CN" sz="2400" dirty="0">
                <a:solidFill>
                  <a:schemeClr val="accent1"/>
                </a:solidFill>
              </a:rPr>
              <a:t>=1</a:t>
            </a:r>
          </a:p>
          <a:p>
            <a:pPr marL="355600" indent="-355600" defTabSz="762000"/>
            <a:r>
              <a:rPr lang="zh-CN" altLang="en-US" sz="2400" dirty="0"/>
              <a:t>由信息码组 </a:t>
            </a:r>
            <a:r>
              <a:rPr lang="en-US" altLang="zh-CN" sz="2400" dirty="0"/>
              <a:t>(</a:t>
            </a:r>
            <a:r>
              <a:rPr lang="en-US" altLang="zh-CN" sz="2400" dirty="0">
                <a:solidFill>
                  <a:srgbClr val="FF0000"/>
                </a:solidFill>
              </a:rPr>
              <a:t>101</a:t>
            </a:r>
            <a:r>
              <a:rPr lang="en-US" altLang="zh-CN" sz="2400" dirty="0"/>
              <a:t>) </a:t>
            </a:r>
            <a:r>
              <a:rPr lang="zh-CN" altLang="en-US" sz="2400" dirty="0"/>
              <a:t>编出的码字为  </a:t>
            </a:r>
            <a:r>
              <a:rPr lang="en-US" altLang="zh-CN" sz="2400" dirty="0"/>
              <a:t>(</a:t>
            </a:r>
            <a:r>
              <a:rPr lang="en-US" altLang="zh-CN" sz="2400" dirty="0">
                <a:solidFill>
                  <a:srgbClr val="FF0000"/>
                </a:solidFill>
              </a:rPr>
              <a:t>101</a:t>
            </a:r>
            <a:r>
              <a:rPr lang="en-US" altLang="zh-CN" sz="2400" dirty="0">
                <a:solidFill>
                  <a:schemeClr val="accent1"/>
                </a:solidFill>
              </a:rPr>
              <a:t>0011</a:t>
            </a:r>
            <a:r>
              <a:rPr lang="en-US" altLang="zh-CN" sz="2400" dirty="0"/>
              <a:t>)</a:t>
            </a:r>
            <a:r>
              <a:rPr lang="zh-CN" altLang="en-US" sz="2400" dirty="0"/>
              <a:t>。其它 </a:t>
            </a:r>
            <a:r>
              <a:rPr lang="en-US" altLang="zh-CN" sz="2400" dirty="0"/>
              <a:t>7 </a:t>
            </a:r>
            <a:r>
              <a:rPr lang="zh-CN" altLang="en-US" sz="2400" dirty="0"/>
              <a:t>个码字如表</a:t>
            </a:r>
            <a:r>
              <a:rPr lang="en-US" altLang="zh-CN" sz="2400" dirty="0"/>
              <a:t>8.2.1</a:t>
            </a:r>
            <a:r>
              <a:rPr lang="zh-CN" altLang="en-US" sz="2400" dirty="0"/>
              <a:t>。</a:t>
            </a:r>
            <a:endParaRPr lang="zh-CN" altLang="en-US" sz="2400" dirty="0">
              <a:solidFill>
                <a:srgbClr val="FF0000"/>
              </a:solidFill>
            </a:endParaRPr>
          </a:p>
          <a:p>
            <a:endParaRPr lang="zh-CN" altLang="en-US" dirty="0"/>
          </a:p>
        </p:txBody>
      </p:sp>
      <p:sp>
        <p:nvSpPr>
          <p:cNvPr id="3" name="标题 2"/>
          <p:cNvSpPr>
            <a:spLocks noGrp="1"/>
          </p:cNvSpPr>
          <p:nvPr>
            <p:ph type="title"/>
          </p:nvPr>
        </p:nvSpPr>
        <p:spPr/>
        <p:txBody>
          <a:bodyPr>
            <a:normAutofit fontScale="90000"/>
          </a:bodyPr>
          <a:lstStyle/>
          <a:p>
            <a:r>
              <a:rPr lang="en-US" altLang="zh-CN" sz="4400" dirty="0"/>
              <a:t>7.3.2</a:t>
            </a:r>
            <a:r>
              <a:rPr lang="zh-CN" altLang="en-US" sz="4400" dirty="0"/>
              <a:t>一致监督方程和一致监督矩阵</a:t>
            </a:r>
            <a:endParaRPr lang="zh-CN" altLang="en-US" dirty="0"/>
          </a:p>
        </p:txBody>
      </p:sp>
      <p:graphicFrame>
        <p:nvGraphicFramePr>
          <p:cNvPr id="2050" name="Object 4"/>
          <p:cNvGraphicFramePr>
            <a:graphicFrameLocks noChangeAspect="1"/>
          </p:cNvGraphicFramePr>
          <p:nvPr/>
        </p:nvGraphicFramePr>
        <p:xfrm>
          <a:off x="928662" y="5072074"/>
          <a:ext cx="3298825" cy="1481137"/>
        </p:xfrm>
        <a:graphic>
          <a:graphicData uri="http://schemas.openxmlformats.org/presentationml/2006/ole">
            <mc:AlternateContent xmlns:mc="http://schemas.openxmlformats.org/markup-compatibility/2006">
              <mc:Choice xmlns:v="urn:schemas-microsoft-com:vml" Requires="v">
                <p:oleObj name="公式" r:id="rId2" imgW="2120760" imgH="952200" progId="Equation.3">
                  <p:embed/>
                </p:oleObj>
              </mc:Choice>
              <mc:Fallback>
                <p:oleObj name="公式" r:id="rId2" imgW="2120760" imgH="952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62" y="5072074"/>
                        <a:ext cx="3298825" cy="1481137"/>
                      </a:xfrm>
                      <a:prstGeom prst="rect">
                        <a:avLst/>
                      </a:prstGeom>
                      <a:solidFill>
                        <a:srgbClr val="EBFFEB"/>
                      </a:solidFill>
                      <a:ln>
                        <a:noFill/>
                      </a:ln>
                      <a:extLs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aphicFrame>
        <p:nvGraphicFramePr>
          <p:cNvPr id="2051" name="Object 5"/>
          <p:cNvGraphicFramePr>
            <a:graphicFrameLocks noChangeAspect="1"/>
          </p:cNvGraphicFramePr>
          <p:nvPr/>
        </p:nvGraphicFramePr>
        <p:xfrm>
          <a:off x="4929190" y="3286124"/>
          <a:ext cx="2779713" cy="3392488"/>
        </p:xfrm>
        <a:graphic>
          <a:graphicData uri="http://schemas.openxmlformats.org/presentationml/2006/ole">
            <mc:AlternateContent xmlns:mc="http://schemas.openxmlformats.org/markup-compatibility/2006">
              <mc:Choice xmlns:v="urn:schemas-microsoft-com:vml" Requires="v">
                <p:oleObj name="文档" r:id="rId4" imgW="1894557" imgH="2311832" progId="Word.Document.8">
                  <p:embed/>
                </p:oleObj>
              </mc:Choice>
              <mc:Fallback>
                <p:oleObj name="文档" r:id="rId4" imgW="1894557" imgH="2311832"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90" y="3286124"/>
                        <a:ext cx="2779713"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6"/>
          <p:cNvGraphicFramePr>
            <a:graphicFrameLocks noChangeAspect="1"/>
          </p:cNvGraphicFramePr>
          <p:nvPr/>
        </p:nvGraphicFramePr>
        <p:xfrm>
          <a:off x="928662" y="3714752"/>
          <a:ext cx="3310304" cy="1357322"/>
        </p:xfrm>
        <a:graphic>
          <a:graphicData uri="http://schemas.openxmlformats.org/presentationml/2006/ole">
            <mc:AlternateContent xmlns:mc="http://schemas.openxmlformats.org/markup-compatibility/2006">
              <mc:Choice xmlns:v="urn:schemas-microsoft-com:vml" Requires="v">
                <p:oleObj name="公式" r:id="rId6" imgW="1409400" imgH="533160" progId="Equation.3">
                  <p:embed/>
                </p:oleObj>
              </mc:Choice>
              <mc:Fallback>
                <p:oleObj name="公式" r:id="rId6" imgW="1409400" imgH="53316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62" y="3714752"/>
                        <a:ext cx="3310304" cy="1357322"/>
                      </a:xfrm>
                      <a:prstGeom prst="rect">
                        <a:avLst/>
                      </a:prstGeom>
                      <a:solidFill>
                        <a:srgbClr val="FFE7E7"/>
                      </a:solidFill>
                      <a:ln>
                        <a:noFill/>
                      </a:ln>
                      <a:extLst>
                        <a:ext uri="{91240B29-F687-4F45-9708-019B960494DF}">
                          <a14:hiddenLine xmlns:a14="http://schemas.microsoft.com/office/drawing/2010/main" w="9525">
                            <a:solidFill>
                              <a:srgbClr val="FFD5D5"/>
                            </a:solidFill>
                            <a:miter lim="800000"/>
                            <a:headEnd/>
                            <a:tailEnd/>
                          </a14:hiddenLine>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1560" y="1413147"/>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(4)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举例</a:t>
            </a:r>
            <a:r>
              <a:rPr kumimoji="0" lang="zh-CN" altLang="en-US" sz="27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a:t>
            </a:r>
            <a:r>
              <a:rPr kumimoji="0" lang="en-US" altLang="zh-CN"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(6,3)</a:t>
            </a:r>
            <a:r>
              <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Wingdings" pitchFamily="2" charset="2"/>
              </a:rPr>
              <a:t>码的标准阵列</a:t>
            </a:r>
            <a:endParaRPr kumimoji="0" lang="zh-CN" altLang="en-US" sz="2700" b="0" i="0" u="none" strike="noStrike" kern="1200" cap="none" spc="0" normalizeH="0" baseline="0" noProof="0" dirty="0">
              <a:ln>
                <a:noFill/>
              </a:ln>
              <a:solidFill>
                <a:srgbClr val="FF0000"/>
              </a:solidFill>
              <a:effectLst/>
              <a:uLnTx/>
              <a:uFillTx/>
              <a:latin typeface="+mn-lt"/>
              <a:ea typeface="+mn-ea"/>
              <a:cs typeface="+mn-cs"/>
            </a:endParaRPr>
          </a:p>
        </p:txBody>
      </p:sp>
      <p:graphicFrame>
        <p:nvGraphicFramePr>
          <p:cNvPr id="5" name="Object 4"/>
          <p:cNvGraphicFramePr>
            <a:graphicFrameLocks noChangeAspect="1"/>
          </p:cNvGraphicFramePr>
          <p:nvPr/>
        </p:nvGraphicFramePr>
        <p:xfrm>
          <a:off x="1024310" y="2116237"/>
          <a:ext cx="7040562" cy="3328987"/>
        </p:xfrm>
        <a:graphic>
          <a:graphicData uri="http://schemas.openxmlformats.org/presentationml/2006/ole">
            <mc:AlternateContent xmlns:mc="http://schemas.openxmlformats.org/markup-compatibility/2006">
              <mc:Choice xmlns:v="urn:schemas-microsoft-com:vml" Requires="v">
                <p:oleObj name="文档" r:id="rId2" imgW="4903681" imgH="2313140" progId="Word.Document.8">
                  <p:embed/>
                </p:oleObj>
              </mc:Choice>
              <mc:Fallback>
                <p:oleObj name="文档" r:id="rId2" imgW="4903681" imgH="2313140"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310" y="2116237"/>
                        <a:ext cx="7040562" cy="3328987"/>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1867861057"/>
              </p:ext>
            </p:extLst>
          </p:nvPr>
        </p:nvGraphicFramePr>
        <p:xfrm>
          <a:off x="1067986" y="5204991"/>
          <a:ext cx="7024687" cy="1176337"/>
        </p:xfrm>
        <a:graphic>
          <a:graphicData uri="http://schemas.openxmlformats.org/presentationml/2006/ole">
            <mc:AlternateContent xmlns:mc="http://schemas.openxmlformats.org/markup-compatibility/2006">
              <mc:Choice xmlns:v="urn:schemas-microsoft-com:vml" Requires="v">
                <p:oleObj name="Document" r:id="rId4" imgW="5123639" imgH="857838" progId="Word.Document.8">
                  <p:embed/>
                </p:oleObj>
              </mc:Choice>
              <mc:Fallback>
                <p:oleObj name="Document" r:id="rId4" imgW="5123639" imgH="857838" progId="Word.Document.8">
                  <p:embed/>
                  <p:pic>
                    <p:nvPicPr>
                      <p:cNvPr id="0" name="Object 6"/>
                      <p:cNvPicPr>
                        <a:picLocks noChangeAspect="1" noChangeArrowheads="1"/>
                      </p:cNvPicPr>
                      <p:nvPr/>
                    </p:nvPicPr>
                    <p:blipFill>
                      <a:blip r:embed="rId5"/>
                      <a:srcRect/>
                      <a:stretch>
                        <a:fillRect/>
                      </a:stretch>
                    </p:blipFill>
                    <p:spPr bwMode="auto">
                      <a:xfrm>
                        <a:off x="1067986" y="5204991"/>
                        <a:ext cx="7024687"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a:spLocks noGrp="1" noChangeArrowheads="1"/>
          </p:cNvSpPr>
          <p:nvPr>
            <p:ph idx="1"/>
          </p:nvPr>
        </p:nvSpPr>
        <p:spPr>
          <a:xfrm>
            <a:off x="457200" y="1481328"/>
            <a:ext cx="8229600" cy="4827992"/>
          </a:xfrm>
        </p:spPr>
        <p:txBody>
          <a:bodyPr>
            <a:normAutofit fontScale="92500" lnSpcReduction="10000"/>
          </a:bodyPr>
          <a:lstStyle/>
          <a:p>
            <a:pPr defTabSz="762000" eaLnBrk="1" hangingPunct="1">
              <a:buFont typeface="Wingdings" pitchFamily="2" charset="2"/>
              <a:buNone/>
            </a:pPr>
            <a:r>
              <a:rPr lang="en-US" altLang="zh-CN" dirty="0"/>
              <a:t>(5) </a:t>
            </a:r>
            <a:r>
              <a:rPr lang="zh-CN" altLang="en-US" dirty="0"/>
              <a:t>结论</a:t>
            </a:r>
          </a:p>
          <a:p>
            <a:pPr defTabSz="762000" eaLnBrk="1" hangingPunct="1"/>
            <a:r>
              <a:rPr lang="zh-CN" altLang="en-US" sz="2000" dirty="0"/>
              <a:t> 任意 </a:t>
            </a:r>
            <a:r>
              <a:rPr lang="en-US" altLang="zh-CN" sz="2000" i="1" dirty="0"/>
              <a:t>n </a:t>
            </a:r>
            <a:r>
              <a:rPr lang="zh-CN" altLang="en-US" sz="2000" dirty="0"/>
              <a:t>重</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矢量</a:t>
            </a:r>
            <a:r>
              <a:rPr lang="zh-CN" altLang="en-US" sz="2000" dirty="0"/>
              <a:t>的伴随式取决于它在标准阵列中所在陪集的陪集首。</a:t>
            </a:r>
          </a:p>
          <a:p>
            <a:pPr defTabSz="762000" eaLnBrk="1" hangingPunct="1"/>
            <a:r>
              <a:rPr lang="zh-CN" altLang="en-US" sz="2000" dirty="0">
                <a:solidFill>
                  <a:srgbClr val="FF0000"/>
                </a:solidFill>
              </a:rPr>
              <a:t> 标准阵列的陪集首和伴随式是一一对应的</a:t>
            </a:r>
            <a:r>
              <a:rPr lang="zh-CN" altLang="en-US" sz="2000" dirty="0"/>
              <a:t>，因而</a:t>
            </a:r>
            <a:r>
              <a:rPr lang="zh-CN" altLang="en-US" sz="2000" dirty="0">
                <a:solidFill>
                  <a:srgbClr val="FF0000"/>
                </a:solidFill>
              </a:rPr>
              <a:t>码的可纠错误图样和伴随式是一一对应的</a:t>
            </a:r>
            <a:r>
              <a:rPr lang="zh-CN" altLang="en-US" sz="2000" dirty="0"/>
              <a:t>，应用此对应关系可以构成比标准阵列简单得多的译码表，从而得到 </a:t>
            </a:r>
            <a:r>
              <a:rPr lang="en-US" altLang="zh-CN" sz="2000" dirty="0"/>
              <a:t>(</a:t>
            </a:r>
            <a:r>
              <a:rPr lang="en-US" altLang="zh-CN" sz="2000" i="1" dirty="0" err="1"/>
              <a:t>n</a:t>
            </a:r>
            <a:r>
              <a:rPr lang="en-US" altLang="zh-CN" sz="2000" dirty="0" err="1"/>
              <a:t>,</a:t>
            </a:r>
            <a:r>
              <a:rPr lang="en-US" altLang="zh-CN" sz="2000" i="1" dirty="0" err="1"/>
              <a:t>k</a:t>
            </a:r>
            <a:r>
              <a:rPr lang="en-US" altLang="zh-CN" sz="2000" dirty="0"/>
              <a:t>) </a:t>
            </a:r>
            <a:r>
              <a:rPr lang="zh-CN" altLang="en-US" sz="2000" dirty="0"/>
              <a:t>线性码的一般译码步骤。</a:t>
            </a:r>
          </a:p>
          <a:p>
            <a:pPr defTabSz="762000" eaLnBrk="1" hangingPunct="1"/>
            <a:r>
              <a:rPr lang="zh-CN" altLang="en-US" sz="2000" dirty="0"/>
              <a:t> </a:t>
            </a:r>
            <a:r>
              <a:rPr lang="en-US" altLang="zh-CN" sz="2000" dirty="0">
                <a:solidFill>
                  <a:srgbClr val="0000CC"/>
                </a:solidFill>
              </a:rPr>
              <a:t>(</a:t>
            </a:r>
            <a:r>
              <a:rPr lang="en-US" altLang="zh-CN" sz="2000" i="1" dirty="0" err="1">
                <a:solidFill>
                  <a:srgbClr val="0000CC"/>
                </a:solidFill>
              </a:rPr>
              <a:t>n</a:t>
            </a:r>
            <a:r>
              <a:rPr lang="en-US" altLang="zh-CN" sz="2000" dirty="0" err="1">
                <a:solidFill>
                  <a:srgbClr val="0000CC"/>
                </a:solidFill>
              </a:rPr>
              <a:t>,</a:t>
            </a:r>
            <a:r>
              <a:rPr lang="en-US" altLang="zh-CN" sz="2000" i="1" dirty="0" err="1">
                <a:solidFill>
                  <a:srgbClr val="0000CC"/>
                </a:solidFill>
              </a:rPr>
              <a:t>k</a:t>
            </a:r>
            <a:r>
              <a:rPr lang="en-US" altLang="zh-CN" sz="2000" dirty="0">
                <a:solidFill>
                  <a:srgbClr val="0000CC"/>
                </a:solidFill>
              </a:rPr>
              <a:t>) </a:t>
            </a:r>
            <a:r>
              <a:rPr lang="zh-CN" altLang="en-US" sz="2000" dirty="0">
                <a:solidFill>
                  <a:srgbClr val="0000CC"/>
                </a:solidFill>
              </a:rPr>
              <a:t>线性码的一般译码步骤</a:t>
            </a:r>
          </a:p>
          <a:p>
            <a:pPr marL="352425" lvl="1" defTabSz="762000" eaLnBrk="1" hangingPunct="1"/>
            <a:r>
              <a:rPr lang="zh-CN" altLang="en-US" sz="2000" dirty="0"/>
              <a:t> 计算接收矢量 </a:t>
            </a:r>
            <a:r>
              <a:rPr lang="en-US" altLang="zh-CN" sz="2000" i="1" dirty="0">
                <a:latin typeface="Arial Black" pitchFamily="34" charset="0"/>
              </a:rPr>
              <a:t>R </a:t>
            </a:r>
            <a:r>
              <a:rPr lang="zh-CN" altLang="en-US" sz="2000" dirty="0"/>
              <a:t>的伴随式 </a:t>
            </a:r>
            <a:r>
              <a:rPr lang="en-US" altLang="zh-CN" sz="2000" i="1" dirty="0">
                <a:latin typeface="Times New Roman" pitchFamily="18" charset="0"/>
                <a:cs typeface="Times New Roman" pitchFamily="18" charset="0"/>
              </a:rPr>
              <a:t>S </a:t>
            </a:r>
            <a:r>
              <a:rPr lang="en-US" altLang="zh-CN" sz="2000" i="1" baseline="30000" dirty="0">
                <a:latin typeface="Times New Roman" pitchFamily="18" charset="0"/>
                <a:cs typeface="Times New Roman" pitchFamily="18" charset="0"/>
              </a:rPr>
              <a:t>T</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HR </a:t>
            </a:r>
            <a:r>
              <a:rPr lang="en-US" altLang="zh-CN" sz="2000" i="1" baseline="30000" dirty="0">
                <a:latin typeface="Times New Roman" pitchFamily="18" charset="0"/>
                <a:cs typeface="Times New Roman" pitchFamily="18" charset="0"/>
              </a:rPr>
              <a:t>T</a:t>
            </a:r>
            <a:r>
              <a:rPr lang="en-US" altLang="zh-CN" sz="2000" dirty="0">
                <a:latin typeface="Times New Roman" pitchFamily="18" charset="0"/>
                <a:cs typeface="Times New Roman" pitchFamily="18" charset="0"/>
              </a:rPr>
              <a:t> </a:t>
            </a:r>
            <a:r>
              <a:rPr lang="zh-CN" altLang="en-US" sz="2000" dirty="0"/>
              <a:t>；</a:t>
            </a:r>
          </a:p>
          <a:p>
            <a:pPr marL="352425" lvl="1" defTabSz="762000" eaLnBrk="1" hangingPunct="1"/>
            <a:r>
              <a:rPr lang="zh-CN" altLang="en-US" sz="2000" dirty="0"/>
              <a:t> 根据伴随式和错误图样一一对应的关系，利用伴随式译码表，由伴随式译出 </a:t>
            </a:r>
            <a:r>
              <a:rPr lang="en-US" altLang="zh-CN" sz="2000" i="1" dirty="0">
                <a:latin typeface="Arial Black" pitchFamily="34" charset="0"/>
              </a:rPr>
              <a:t>R </a:t>
            </a:r>
            <a:r>
              <a:rPr lang="zh-CN" altLang="en-US" sz="2000" dirty="0"/>
              <a:t>的错误图样 </a:t>
            </a:r>
            <a:r>
              <a:rPr lang="en-US" altLang="zh-CN" sz="2000" i="1" dirty="0">
                <a:latin typeface="Arial Black" pitchFamily="34" charset="0"/>
              </a:rPr>
              <a:t>E</a:t>
            </a:r>
            <a:r>
              <a:rPr lang="zh-CN" altLang="en-US" sz="2000" dirty="0"/>
              <a:t>；</a:t>
            </a:r>
          </a:p>
          <a:p>
            <a:pPr marL="352425" lvl="1" defTabSz="762000" eaLnBrk="1" hangingPunct="1"/>
            <a:r>
              <a:rPr lang="zh-CN" altLang="en-US" sz="2000" dirty="0"/>
              <a:t> 将接收字减错误图样，得发送码字的估值：</a:t>
            </a:r>
            <a:r>
              <a:rPr lang="en-US" altLang="zh-CN" sz="2000" i="1" dirty="0">
                <a:latin typeface="Times New Roman" pitchFamily="18" charset="0"/>
                <a:cs typeface="Times New Roman" pitchFamily="18" charset="0"/>
              </a:rPr>
              <a:t>C </a:t>
            </a:r>
            <a:r>
              <a:rPr lang="en-US" altLang="zh-CN" sz="2000" dirty="0">
                <a:latin typeface="Times New Roman" pitchFamily="18" charset="0"/>
                <a:cs typeface="Times New Roman" pitchFamily="18" charset="0"/>
              </a:rPr>
              <a:t>' =</a:t>
            </a:r>
            <a:r>
              <a:rPr lang="en-US" altLang="zh-CN" sz="2000" i="1" dirty="0">
                <a:latin typeface="Times New Roman" pitchFamily="18" charset="0"/>
                <a:cs typeface="Times New Roman" pitchFamily="18" charset="0"/>
              </a:rPr>
              <a:t>R</a:t>
            </a:r>
            <a:r>
              <a:rPr lang="zh-CN" altLang="en-US" sz="2000" i="1"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E</a:t>
            </a:r>
            <a:r>
              <a:rPr lang="en-US" altLang="zh-CN" sz="2000" dirty="0">
                <a:latin typeface="Times New Roman" pitchFamily="18" charset="0"/>
                <a:cs typeface="Times New Roman" pitchFamily="18" charset="0"/>
              </a:rPr>
              <a:t> </a:t>
            </a:r>
            <a:r>
              <a:rPr lang="zh-CN" altLang="en-US" sz="2000" dirty="0"/>
              <a:t>。</a:t>
            </a:r>
            <a:endParaRPr lang="en-US" altLang="zh-CN" sz="2000" dirty="0"/>
          </a:p>
          <a:p>
            <a:pPr marL="123825" lvl="1" indent="0" algn="ctr" defTabSz="762000" eaLnBrk="1" hangingPunct="1">
              <a:buNone/>
            </a:pPr>
            <a:r>
              <a:rPr lang="zh-CN" altLang="en-US" sz="2800" dirty="0">
                <a:solidFill>
                  <a:srgbClr val="00B050"/>
                </a:solidFill>
              </a:rPr>
              <a:t>接收矢量 </a:t>
            </a:r>
            <a:r>
              <a:rPr lang="en-US" altLang="zh-CN" sz="2800" i="1" dirty="0">
                <a:solidFill>
                  <a:srgbClr val="00B050"/>
                </a:solidFill>
                <a:latin typeface="Arial Black" pitchFamily="34" charset="0"/>
              </a:rPr>
              <a:t>R</a:t>
            </a:r>
            <a:r>
              <a:rPr lang="en-US" altLang="zh-CN" sz="2800" i="1" dirty="0">
                <a:solidFill>
                  <a:srgbClr val="00B050"/>
                </a:solidFill>
                <a:latin typeface="Arial Black" pitchFamily="34" charset="0"/>
                <a:sym typeface="Wingdings" panose="05000000000000000000" pitchFamily="2" charset="2"/>
              </a:rPr>
              <a:t></a:t>
            </a:r>
            <a:r>
              <a:rPr lang="zh-CN" altLang="en-US" sz="2800" dirty="0">
                <a:solidFill>
                  <a:srgbClr val="00B050"/>
                </a:solidFill>
              </a:rPr>
              <a:t>伴随式</a:t>
            </a:r>
            <a:r>
              <a:rPr lang="en-US" altLang="zh-CN" sz="2800" i="1" dirty="0">
                <a:solidFill>
                  <a:srgbClr val="00B050"/>
                </a:solidFill>
              </a:rPr>
              <a:t>S </a:t>
            </a:r>
            <a:r>
              <a:rPr lang="en-US" altLang="zh-CN" sz="2800" i="1" baseline="30000" dirty="0">
                <a:solidFill>
                  <a:srgbClr val="00B050"/>
                </a:solidFill>
              </a:rPr>
              <a:t>T</a:t>
            </a:r>
            <a:r>
              <a:rPr lang="en-US" altLang="zh-CN" sz="2800" dirty="0">
                <a:solidFill>
                  <a:srgbClr val="00B050"/>
                </a:solidFill>
              </a:rPr>
              <a:t>=</a:t>
            </a:r>
            <a:r>
              <a:rPr lang="en-US" altLang="zh-CN" sz="2800" i="1" dirty="0">
                <a:solidFill>
                  <a:srgbClr val="00B050"/>
                </a:solidFill>
              </a:rPr>
              <a:t>HR </a:t>
            </a:r>
            <a:r>
              <a:rPr lang="en-US" altLang="zh-CN" sz="2800" i="1" baseline="30000" dirty="0">
                <a:solidFill>
                  <a:srgbClr val="00B050"/>
                </a:solidFill>
              </a:rPr>
              <a:t>T</a:t>
            </a:r>
            <a:r>
              <a:rPr lang="en-US" altLang="zh-CN" sz="2800" dirty="0">
                <a:solidFill>
                  <a:srgbClr val="00B050"/>
                </a:solidFill>
              </a:rPr>
              <a:t> </a:t>
            </a:r>
            <a:r>
              <a:rPr lang="en-US" altLang="zh-CN" sz="2800" dirty="0">
                <a:solidFill>
                  <a:srgbClr val="00B050"/>
                </a:solidFill>
                <a:sym typeface="Wingdings" panose="05000000000000000000" pitchFamily="2" charset="2"/>
              </a:rPr>
              <a:t></a:t>
            </a:r>
            <a:r>
              <a:rPr lang="zh-CN" altLang="en-US" sz="2800" dirty="0">
                <a:solidFill>
                  <a:srgbClr val="00B050"/>
                </a:solidFill>
                <a:sym typeface="Wingdings" panose="05000000000000000000" pitchFamily="2" charset="2"/>
              </a:rPr>
              <a:t>查表获取</a:t>
            </a:r>
            <a:r>
              <a:rPr lang="zh-CN" altLang="en-US" sz="2800" dirty="0">
                <a:solidFill>
                  <a:srgbClr val="00B050"/>
                </a:solidFill>
              </a:rPr>
              <a:t>错误图样</a:t>
            </a:r>
            <a:r>
              <a:rPr lang="en-US" altLang="zh-CN" sz="2800" i="1" dirty="0">
                <a:solidFill>
                  <a:srgbClr val="00B050"/>
                </a:solidFill>
                <a:latin typeface="Arial Black" pitchFamily="34" charset="0"/>
              </a:rPr>
              <a:t> E</a:t>
            </a:r>
          </a:p>
          <a:p>
            <a:pPr marL="123825" lvl="1" indent="0" algn="ctr" defTabSz="762000" eaLnBrk="1" hangingPunct="1">
              <a:buNone/>
            </a:pPr>
            <a:r>
              <a:rPr lang="en-US" altLang="zh-CN" sz="2800" i="1" dirty="0">
                <a:solidFill>
                  <a:srgbClr val="00B050"/>
                </a:solidFill>
                <a:latin typeface="Arial Black" pitchFamily="34" charset="0"/>
                <a:sym typeface="Wingdings" panose="05000000000000000000" pitchFamily="2" charset="2"/>
              </a:rPr>
              <a:t></a:t>
            </a:r>
            <a:r>
              <a:rPr lang="zh-CN" altLang="en-US" sz="2800" dirty="0">
                <a:solidFill>
                  <a:srgbClr val="00B050"/>
                </a:solidFill>
              </a:rPr>
              <a:t>发送码字</a:t>
            </a:r>
            <a:r>
              <a:rPr lang="en-US" altLang="zh-CN" sz="2800" i="1" dirty="0">
                <a:solidFill>
                  <a:srgbClr val="00B050"/>
                </a:solidFill>
              </a:rPr>
              <a:t>C </a:t>
            </a:r>
            <a:r>
              <a:rPr lang="en-US" altLang="zh-CN" sz="2800" dirty="0">
                <a:solidFill>
                  <a:srgbClr val="00B050"/>
                </a:solidFill>
              </a:rPr>
              <a:t>' =</a:t>
            </a:r>
            <a:r>
              <a:rPr lang="en-US" altLang="zh-CN" sz="2800" i="1" dirty="0">
                <a:solidFill>
                  <a:srgbClr val="00B050"/>
                </a:solidFill>
              </a:rPr>
              <a:t>R</a:t>
            </a:r>
            <a:r>
              <a:rPr lang="zh-CN" altLang="en-US" sz="2800" i="1" dirty="0">
                <a:solidFill>
                  <a:srgbClr val="00B050"/>
                </a:solidFill>
              </a:rPr>
              <a:t>－</a:t>
            </a:r>
            <a:r>
              <a:rPr lang="en-US" altLang="zh-CN" sz="2800" i="1" dirty="0">
                <a:solidFill>
                  <a:srgbClr val="00B050"/>
                </a:solidFill>
              </a:rPr>
              <a:t>E</a:t>
            </a:r>
            <a:r>
              <a:rPr lang="en-US" altLang="zh-CN" sz="2800" dirty="0">
                <a:solidFill>
                  <a:srgbClr val="00B050"/>
                </a:solidFill>
              </a:rPr>
              <a:t> </a:t>
            </a:r>
            <a:endParaRPr lang="zh-CN" altLang="en-US" sz="2800" dirty="0">
              <a:solidFill>
                <a:srgbClr val="00B050"/>
              </a:solidFill>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9A957E3-C249-7432-A836-E7A992A490DE}"/>
                  </a:ext>
                </a:extLst>
              </p:cNvPr>
              <p:cNvSpPr txBox="1"/>
              <p:nvPr/>
            </p:nvSpPr>
            <p:spPr>
              <a:xfrm>
                <a:off x="1835696" y="6020409"/>
                <a:ext cx="5818788" cy="551048"/>
              </a:xfrm>
              <a:prstGeom prst="rect">
                <a:avLst/>
              </a:prstGeom>
              <a:noFill/>
            </p:spPr>
            <p:txBody>
              <a:bodyPr wrap="square">
                <a:spAutoFit/>
              </a:bodyPr>
              <a:lstStyle/>
              <a:p>
                <a:r>
                  <a:rPr lang="en-US" altLang="zh-CN" sz="2800" dirty="0">
                    <a:solidFill>
                      <a:srgbClr val="FF0000"/>
                    </a:solidFill>
                    <a:cs typeface="Times New Roman" pitchFamily="18" charset="0"/>
                  </a:rPr>
                  <a:t>(</a:t>
                </a:r>
                <a:r>
                  <a:rPr lang="en-US" altLang="zh-CN" sz="2800" dirty="0" err="1">
                    <a:solidFill>
                      <a:srgbClr val="FF0000"/>
                    </a:solidFill>
                    <a:cs typeface="Times New Roman" pitchFamily="18" charset="0"/>
                  </a:rPr>
                  <a:t>n,k</a:t>
                </a:r>
                <a:r>
                  <a:rPr lang="en-US" altLang="zh-CN" sz="2800" dirty="0">
                    <a:solidFill>
                      <a:srgbClr val="FF0000"/>
                    </a:solidFill>
                    <a:cs typeface="Times New Roman" pitchFamily="18" charset="0"/>
                  </a:rPr>
                  <a:t>)</a:t>
                </a:r>
                <a:r>
                  <a:rPr lang="zh-CN" altLang="en-US" sz="2800" dirty="0">
                    <a:solidFill>
                      <a:srgbClr val="FF0000"/>
                    </a:solidFill>
                    <a:cs typeface="Times New Roman" pitchFamily="18" charset="0"/>
                  </a:rPr>
                  <a:t>线性</a:t>
                </a:r>
                <a14:m>
                  <m:oMath xmlns:m="http://schemas.openxmlformats.org/officeDocument/2006/math">
                    <m:r>
                      <a:rPr lang="zh-CN" altLang="en-US" sz="2800" b="0" i="1">
                        <a:solidFill>
                          <a:srgbClr val="FF0000"/>
                        </a:solidFill>
                        <a:latin typeface="Cambria Math" panose="02040503050406030204" pitchFamily="18" charset="0"/>
                        <a:cs typeface="Times New Roman" pitchFamily="18" charset="0"/>
                      </a:rPr>
                      <m:t>码</m:t>
                    </m:r>
                    <m:r>
                      <a:rPr lang="zh-CN" altLang="en-US" sz="2800" b="1" i="1" smtClean="0">
                        <a:solidFill>
                          <a:srgbClr val="FF0000"/>
                        </a:solidFill>
                        <a:latin typeface="Cambria Math" panose="02040503050406030204" pitchFamily="18" charset="0"/>
                        <a:cs typeface="Times New Roman" pitchFamily="18" charset="0"/>
                      </a:rPr>
                      <m:t>：</m:t>
                    </m:r>
                    <m:sSub>
                      <m:sSubPr>
                        <m:ctrlPr>
                          <a:rPr lang="en-US" altLang="zh-CN" sz="2800" b="1" i="1" dirty="0" smtClean="0">
                            <a:solidFill>
                              <a:srgbClr val="FF0000"/>
                            </a:solidFill>
                            <a:latin typeface="Cambria Math" panose="02040503050406030204" pitchFamily="18" charset="0"/>
                            <a:cs typeface="Times New Roman" pitchFamily="18" charset="0"/>
                          </a:rPr>
                        </m:ctrlPr>
                      </m:sSubPr>
                      <m:e>
                        <m:r>
                          <a:rPr lang="en-US" altLang="zh-CN" sz="2800" b="1" i="1" dirty="0" smtClean="0">
                            <a:solidFill>
                              <a:srgbClr val="FF0000"/>
                            </a:solidFill>
                            <a:latin typeface="Cambria Math" panose="02040503050406030204" pitchFamily="18" charset="0"/>
                            <a:cs typeface="Times New Roman" pitchFamily="18" charset="0"/>
                          </a:rPr>
                          <m:t>𝑯</m:t>
                        </m:r>
                      </m:e>
                      <m:sub>
                        <m:r>
                          <a:rPr lang="en-US" altLang="zh-CN" sz="2800" b="1" i="1" dirty="0" smtClean="0">
                            <a:solidFill>
                              <a:srgbClr val="FF0000"/>
                            </a:solidFill>
                            <a:latin typeface="Cambria Math" panose="02040503050406030204" pitchFamily="18" charset="0"/>
                            <a:cs typeface="Times New Roman" pitchFamily="18" charset="0"/>
                          </a:rPr>
                          <m:t>𝒓</m:t>
                        </m:r>
                        <m:r>
                          <a:rPr lang="en-US" altLang="zh-CN" sz="2800" b="1" i="1" dirty="0" smtClean="0">
                            <a:solidFill>
                              <a:srgbClr val="FF0000"/>
                            </a:solidFill>
                            <a:latin typeface="Cambria Math" panose="02040503050406030204" pitchFamily="18" charset="0"/>
                            <a:cs typeface="Times New Roman" pitchFamily="18" charset="0"/>
                          </a:rPr>
                          <m:t>×</m:t>
                        </m:r>
                        <m:r>
                          <a:rPr lang="en-US" altLang="zh-CN" sz="2800" b="1" i="1" dirty="0" smtClean="0">
                            <a:solidFill>
                              <a:srgbClr val="FF0000"/>
                            </a:solidFill>
                            <a:latin typeface="Cambria Math" panose="02040503050406030204" pitchFamily="18" charset="0"/>
                            <a:cs typeface="Times New Roman" pitchFamily="18" charset="0"/>
                          </a:rPr>
                          <m:t>𝒏</m:t>
                        </m:r>
                      </m:sub>
                    </m:sSub>
                    <m:sSubSup>
                      <m:sSubSupPr>
                        <m:ctrlPr>
                          <a:rPr lang="en-US" altLang="zh-CN" sz="2800" b="1" i="1" dirty="0" smtClean="0">
                            <a:solidFill>
                              <a:srgbClr val="FF0000"/>
                            </a:solidFill>
                            <a:latin typeface="Cambria Math" panose="02040503050406030204" pitchFamily="18" charset="0"/>
                            <a:cs typeface="Times New Roman" pitchFamily="18" charset="0"/>
                          </a:rPr>
                        </m:ctrlPr>
                      </m:sSubSupPr>
                      <m:e>
                        <m:r>
                          <a:rPr lang="en-US" altLang="zh-CN" sz="2800" b="1" i="1" dirty="0" smtClean="0">
                            <a:solidFill>
                              <a:srgbClr val="FF0000"/>
                            </a:solidFill>
                            <a:latin typeface="Cambria Math" panose="02040503050406030204" pitchFamily="18" charset="0"/>
                            <a:cs typeface="Times New Roman" pitchFamily="18" charset="0"/>
                          </a:rPr>
                          <m:t>𝑬</m:t>
                        </m:r>
                      </m:e>
                      <m:sub>
                        <m:r>
                          <a:rPr lang="en-US" altLang="zh-CN" sz="2800" b="1" i="1" dirty="0" smtClean="0">
                            <a:solidFill>
                              <a:srgbClr val="FF0000"/>
                            </a:solidFill>
                            <a:latin typeface="Cambria Math" panose="02040503050406030204" pitchFamily="18" charset="0"/>
                            <a:cs typeface="Times New Roman" pitchFamily="18" charset="0"/>
                          </a:rPr>
                          <m:t>𝒏</m:t>
                        </m:r>
                        <m:r>
                          <a:rPr lang="en-US" altLang="zh-CN" sz="2800" b="1" i="1" dirty="0" smtClean="0">
                            <a:solidFill>
                              <a:srgbClr val="FF0000"/>
                            </a:solidFill>
                            <a:latin typeface="Cambria Math" panose="02040503050406030204" pitchFamily="18" charset="0"/>
                            <a:cs typeface="Times New Roman" pitchFamily="18" charset="0"/>
                          </a:rPr>
                          <m:t>×</m:t>
                        </m:r>
                        <m:r>
                          <a:rPr lang="en-US" altLang="zh-CN" sz="2800" b="1" i="1" dirty="0" smtClean="0">
                            <a:solidFill>
                              <a:srgbClr val="FF0000"/>
                            </a:solidFill>
                            <a:latin typeface="Cambria Math" panose="02040503050406030204" pitchFamily="18" charset="0"/>
                            <a:cs typeface="Times New Roman" pitchFamily="18" charset="0"/>
                          </a:rPr>
                          <m:t>𝟏</m:t>
                        </m:r>
                      </m:sub>
                      <m:sup>
                        <m:r>
                          <a:rPr lang="en-US" altLang="zh-CN" sz="2800" b="1" i="1" dirty="0" smtClean="0">
                            <a:solidFill>
                              <a:srgbClr val="FF0000"/>
                            </a:solidFill>
                            <a:latin typeface="Cambria Math" panose="02040503050406030204" pitchFamily="18" charset="0"/>
                            <a:cs typeface="Times New Roman" pitchFamily="18" charset="0"/>
                          </a:rPr>
                          <m:t>𝑻</m:t>
                        </m:r>
                      </m:sup>
                    </m:sSubSup>
                    <m:r>
                      <a:rPr lang="en-US" altLang="zh-CN" sz="2800" b="1" i="1" dirty="0" smtClean="0">
                        <a:solidFill>
                          <a:srgbClr val="FF0000"/>
                        </a:solidFill>
                        <a:latin typeface="Cambria Math" panose="02040503050406030204" pitchFamily="18" charset="0"/>
                        <a:cs typeface="Times New Roman" pitchFamily="18" charset="0"/>
                      </a:rPr>
                      <m:t>=</m:t>
                    </m:r>
                    <m:sSubSup>
                      <m:sSubSupPr>
                        <m:ctrlPr>
                          <a:rPr lang="en-US" altLang="zh-CN" sz="2800" b="1" i="1" dirty="0" smtClean="0">
                            <a:solidFill>
                              <a:srgbClr val="FF0000"/>
                            </a:solidFill>
                            <a:latin typeface="Cambria Math" panose="02040503050406030204" pitchFamily="18" charset="0"/>
                            <a:cs typeface="Times New Roman" pitchFamily="18" charset="0"/>
                          </a:rPr>
                        </m:ctrlPr>
                      </m:sSubSupPr>
                      <m:e>
                        <m:r>
                          <a:rPr lang="en-US" altLang="zh-CN" sz="2800" b="1" i="1" dirty="0" smtClean="0">
                            <a:solidFill>
                              <a:srgbClr val="FF0000"/>
                            </a:solidFill>
                            <a:latin typeface="Cambria Math" panose="02040503050406030204" pitchFamily="18" charset="0"/>
                            <a:cs typeface="Times New Roman" pitchFamily="18" charset="0"/>
                          </a:rPr>
                          <m:t>𝑺</m:t>
                        </m:r>
                      </m:e>
                      <m:sub>
                        <m:r>
                          <a:rPr lang="en-US" altLang="zh-CN" sz="2800" b="1" i="1" dirty="0" smtClean="0">
                            <a:solidFill>
                              <a:srgbClr val="FF0000"/>
                            </a:solidFill>
                            <a:latin typeface="Cambria Math" panose="02040503050406030204" pitchFamily="18" charset="0"/>
                            <a:cs typeface="Times New Roman" pitchFamily="18" charset="0"/>
                          </a:rPr>
                          <m:t>𝒓</m:t>
                        </m:r>
                        <m:r>
                          <a:rPr lang="en-US" altLang="zh-CN" sz="2800" b="1" i="1" dirty="0" smtClean="0">
                            <a:solidFill>
                              <a:srgbClr val="FF0000"/>
                            </a:solidFill>
                            <a:latin typeface="Cambria Math" panose="02040503050406030204" pitchFamily="18" charset="0"/>
                            <a:cs typeface="Times New Roman" pitchFamily="18" charset="0"/>
                          </a:rPr>
                          <m:t>×</m:t>
                        </m:r>
                        <m:r>
                          <a:rPr lang="en-US" altLang="zh-CN" sz="2800" b="1" i="1" dirty="0" smtClean="0">
                            <a:solidFill>
                              <a:srgbClr val="FF0000"/>
                            </a:solidFill>
                            <a:latin typeface="Cambria Math" panose="02040503050406030204" pitchFamily="18" charset="0"/>
                            <a:cs typeface="Times New Roman" pitchFamily="18" charset="0"/>
                          </a:rPr>
                          <m:t>𝟏</m:t>
                        </m:r>
                      </m:sub>
                      <m:sup>
                        <m:r>
                          <a:rPr lang="en-US" altLang="zh-CN" sz="2800" b="1" i="1" dirty="0" smtClean="0">
                            <a:solidFill>
                              <a:srgbClr val="FF0000"/>
                            </a:solidFill>
                            <a:latin typeface="Cambria Math" panose="02040503050406030204" pitchFamily="18" charset="0"/>
                            <a:cs typeface="Times New Roman" pitchFamily="18" charset="0"/>
                          </a:rPr>
                          <m:t>𝑻</m:t>
                        </m:r>
                      </m:sup>
                    </m:sSubSup>
                  </m:oMath>
                </a14:m>
                <a:endParaRPr lang="zh-CN" altLang="en-US" b="1" dirty="0"/>
              </a:p>
            </p:txBody>
          </p:sp>
        </mc:Choice>
        <mc:Fallback xmlns="">
          <p:sp>
            <p:nvSpPr>
              <p:cNvPr id="5" name="文本框 4">
                <a:extLst>
                  <a:ext uri="{FF2B5EF4-FFF2-40B4-BE49-F238E27FC236}">
                    <a16:creationId xmlns:a16="http://schemas.microsoft.com/office/drawing/2014/main" id="{E9A957E3-C249-7432-A836-E7A992A490DE}"/>
                  </a:ext>
                </a:extLst>
              </p:cNvPr>
              <p:cNvSpPr txBox="1">
                <a:spLocks noRot="1" noChangeAspect="1" noMove="1" noResize="1" noEditPoints="1" noAdjustHandles="1" noChangeArrowheads="1" noChangeShapeType="1" noTextEdit="1"/>
              </p:cNvSpPr>
              <p:nvPr/>
            </p:nvSpPr>
            <p:spPr>
              <a:xfrm>
                <a:off x="1835696" y="6020409"/>
                <a:ext cx="5818788" cy="551048"/>
              </a:xfrm>
              <a:prstGeom prst="rect">
                <a:avLst/>
              </a:prstGeom>
              <a:blipFill>
                <a:blip r:embed="rId2"/>
                <a:stretch>
                  <a:fillRect l="-2094" t="-16667" b="-32222"/>
                </a:stretch>
              </a:blipFill>
            </p:spPr>
            <p:txBody>
              <a:bodyPr/>
              <a:lstStyle/>
              <a:p>
                <a:r>
                  <a:rPr lang="zh-CN" altLang="en-US">
                    <a:noFill/>
                  </a:rPr>
                  <a:t> </a:t>
                </a:r>
              </a:p>
            </p:txBody>
          </p:sp>
        </mc:Fallback>
      </mc:AlternateContent>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a:extLst>
              <a:ext uri="{FF2B5EF4-FFF2-40B4-BE49-F238E27FC236}">
                <a16:creationId xmlns:a16="http://schemas.microsoft.com/office/drawing/2014/main" id="{15B902CD-DFBB-E2DB-FF3A-26B1FA4A8A55}"/>
              </a:ext>
            </a:extLst>
          </p:cNvPr>
          <p:cNvGraphicFramePr>
            <a:graphicFrameLocks noChangeAspect="1"/>
          </p:cNvGraphicFramePr>
          <p:nvPr>
            <p:extLst>
              <p:ext uri="{D42A27DB-BD31-4B8C-83A1-F6EECF244321}">
                <p14:modId xmlns:p14="http://schemas.microsoft.com/office/powerpoint/2010/main" val="3281001824"/>
              </p:ext>
            </p:extLst>
          </p:nvPr>
        </p:nvGraphicFramePr>
        <p:xfrm>
          <a:off x="611560" y="316037"/>
          <a:ext cx="7040562" cy="3328987"/>
        </p:xfrm>
        <a:graphic>
          <a:graphicData uri="http://schemas.openxmlformats.org/presentationml/2006/ole">
            <mc:AlternateContent xmlns:mc="http://schemas.openxmlformats.org/markup-compatibility/2006">
              <mc:Choice xmlns:v="urn:schemas-microsoft-com:vml" Requires="v">
                <p:oleObj name="文档" r:id="rId2" imgW="4903681" imgH="2313140" progId="Word.Document.8">
                  <p:embed/>
                </p:oleObj>
              </mc:Choice>
              <mc:Fallback>
                <p:oleObj name="文档" r:id="rId2" imgW="4903681" imgH="2313140" progId="Word.Document.8">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16037"/>
                        <a:ext cx="7040562" cy="3328987"/>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5" name="Object 6">
            <a:extLst>
              <a:ext uri="{FF2B5EF4-FFF2-40B4-BE49-F238E27FC236}">
                <a16:creationId xmlns:a16="http://schemas.microsoft.com/office/drawing/2014/main" id="{21BEF028-B6A1-8A4F-4008-86853DF982C5}"/>
              </a:ext>
            </a:extLst>
          </p:cNvPr>
          <p:cNvGraphicFramePr>
            <a:graphicFrameLocks noChangeAspect="1"/>
          </p:cNvGraphicFramePr>
          <p:nvPr>
            <p:extLst>
              <p:ext uri="{D42A27DB-BD31-4B8C-83A1-F6EECF244321}">
                <p14:modId xmlns:p14="http://schemas.microsoft.com/office/powerpoint/2010/main" val="189039973"/>
              </p:ext>
            </p:extLst>
          </p:nvPr>
        </p:nvGraphicFramePr>
        <p:xfrm>
          <a:off x="655236" y="3404791"/>
          <a:ext cx="7024687" cy="1176337"/>
        </p:xfrm>
        <a:graphic>
          <a:graphicData uri="http://schemas.openxmlformats.org/presentationml/2006/ole">
            <mc:AlternateContent xmlns:mc="http://schemas.openxmlformats.org/markup-compatibility/2006">
              <mc:Choice xmlns:v="urn:schemas-microsoft-com:vml" Requires="v">
                <p:oleObj name="Document" r:id="rId4" imgW="5123639" imgH="857838" progId="Word.Document.8">
                  <p:embed/>
                </p:oleObj>
              </mc:Choice>
              <mc:Fallback>
                <p:oleObj name="Document" r:id="rId4" imgW="5123639" imgH="857838" progId="Word.Document.8">
                  <p:embed/>
                  <p:pic>
                    <p:nvPicPr>
                      <p:cNvPr id="6" name="Object 6"/>
                      <p:cNvPicPr>
                        <a:picLocks noChangeAspect="1" noChangeArrowheads="1"/>
                      </p:cNvPicPr>
                      <p:nvPr/>
                    </p:nvPicPr>
                    <p:blipFill>
                      <a:blip r:embed="rId5"/>
                      <a:srcRect/>
                      <a:stretch>
                        <a:fillRect/>
                      </a:stretch>
                    </p:blipFill>
                    <p:spPr bwMode="auto">
                      <a:xfrm>
                        <a:off x="655236" y="3404791"/>
                        <a:ext cx="7024687"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文本框 5">
            <a:extLst>
              <a:ext uri="{FF2B5EF4-FFF2-40B4-BE49-F238E27FC236}">
                <a16:creationId xmlns:a16="http://schemas.microsoft.com/office/drawing/2014/main" id="{E50FCEEF-E2C7-DCD4-DC4A-D1BB3B18A503}"/>
              </a:ext>
            </a:extLst>
          </p:cNvPr>
          <p:cNvSpPr txBox="1"/>
          <p:nvPr/>
        </p:nvSpPr>
        <p:spPr>
          <a:xfrm>
            <a:off x="655236" y="4653136"/>
            <a:ext cx="7877204" cy="646331"/>
          </a:xfrm>
          <a:prstGeom prst="rect">
            <a:avLst/>
          </a:prstGeom>
          <a:noFill/>
        </p:spPr>
        <p:txBody>
          <a:bodyPr wrap="square" rtlCol="0">
            <a:spAutoFit/>
          </a:bodyPr>
          <a:lstStyle/>
          <a:p>
            <a:pPr marL="342900" indent="-342900">
              <a:buAutoNum type="arabicPeriod"/>
            </a:pPr>
            <a:r>
              <a:rPr lang="zh-CN" altLang="en-US" dirty="0"/>
              <a:t>接收矢量</a:t>
            </a:r>
            <a:r>
              <a:rPr lang="en-US" altLang="zh-CN" dirty="0"/>
              <a:t>R=(110011) </a:t>
            </a:r>
            <a:r>
              <a:rPr lang="en-US" altLang="zh-CN" dirty="0">
                <a:sym typeface="Wingdings" panose="05000000000000000000" pitchFamily="2" charset="2"/>
              </a:rPr>
              <a:t>2. </a:t>
            </a:r>
            <a:r>
              <a:rPr lang="zh-CN" altLang="en-US" dirty="0">
                <a:sym typeface="Wingdings" panose="05000000000000000000" pitchFamily="2" charset="2"/>
              </a:rPr>
              <a:t>伴随式</a:t>
            </a:r>
            <a:r>
              <a:rPr lang="en-US" altLang="zh-CN" dirty="0">
                <a:sym typeface="Wingdings" panose="05000000000000000000" pitchFamily="2" charset="2"/>
              </a:rPr>
              <a:t>S</a:t>
            </a:r>
            <a:r>
              <a:rPr lang="en-US" altLang="zh-CN" baseline="30000" dirty="0">
                <a:sym typeface="Wingdings" panose="05000000000000000000" pitchFamily="2" charset="2"/>
              </a:rPr>
              <a:t>T</a:t>
            </a:r>
            <a:r>
              <a:rPr lang="en-US" altLang="zh-CN" dirty="0">
                <a:sym typeface="Wingdings" panose="05000000000000000000" pitchFamily="2" charset="2"/>
              </a:rPr>
              <a:t>=HR</a:t>
            </a:r>
            <a:r>
              <a:rPr lang="en-US" altLang="zh-CN" baseline="30000" dirty="0">
                <a:sym typeface="Wingdings" panose="05000000000000000000" pitchFamily="2" charset="2"/>
              </a:rPr>
              <a:t>T</a:t>
            </a:r>
            <a:r>
              <a:rPr lang="en-US" altLang="zh-CN" dirty="0">
                <a:sym typeface="Wingdings" panose="05000000000000000000" pitchFamily="2" charset="2"/>
              </a:rPr>
              <a:t>=(110)</a:t>
            </a:r>
          </a:p>
          <a:p>
            <a:r>
              <a:rPr lang="en-US" altLang="zh-CN" dirty="0">
                <a:sym typeface="Wingdings" panose="05000000000000000000" pitchFamily="2" charset="2"/>
              </a:rPr>
              <a:t>3. </a:t>
            </a:r>
            <a:r>
              <a:rPr lang="zh-CN" altLang="en-US" dirty="0">
                <a:sym typeface="Wingdings" panose="05000000000000000000" pitchFamily="2" charset="2"/>
              </a:rPr>
              <a:t>查表：错误图样</a:t>
            </a:r>
            <a:r>
              <a:rPr lang="en-US" altLang="zh-CN" dirty="0">
                <a:sym typeface="Wingdings" panose="05000000000000000000" pitchFamily="2" charset="2"/>
              </a:rPr>
              <a:t>E=(100000)4. </a:t>
            </a:r>
            <a:r>
              <a:rPr lang="zh-CN" altLang="en-US" dirty="0">
                <a:sym typeface="Wingdings" panose="05000000000000000000" pitchFamily="2" charset="2"/>
              </a:rPr>
              <a:t>译码</a:t>
            </a:r>
            <a:r>
              <a:rPr lang="en-US" altLang="zh-CN" dirty="0">
                <a:sym typeface="Wingdings" panose="05000000000000000000" pitchFamily="2" charset="2"/>
              </a:rPr>
              <a:t>C=R</a:t>
            </a:r>
            <a:r>
              <a:rPr lang="zh-CN" altLang="en-US" dirty="0">
                <a:latin typeface="SimSun" panose="02010600030101010101" pitchFamily="2" charset="-122"/>
                <a:ea typeface="SimSun" panose="02010600030101010101" pitchFamily="2" charset="-122"/>
                <a:sym typeface="Wingdings" panose="05000000000000000000" pitchFamily="2" charset="2"/>
              </a:rPr>
              <a:t>＋</a:t>
            </a:r>
            <a:r>
              <a:rPr lang="en-US" altLang="zh-CN" dirty="0">
                <a:sym typeface="Wingdings" panose="05000000000000000000" pitchFamily="2" charset="2"/>
              </a:rPr>
              <a:t>E=(010011)</a:t>
            </a:r>
            <a:endParaRPr lang="zh-CN" altLang="en-US" dirty="0"/>
          </a:p>
        </p:txBody>
      </p:sp>
      <p:sp>
        <p:nvSpPr>
          <p:cNvPr id="8" name="任意多边形: 形状 7">
            <a:extLst>
              <a:ext uri="{FF2B5EF4-FFF2-40B4-BE49-F238E27FC236}">
                <a16:creationId xmlns:a16="http://schemas.microsoft.com/office/drawing/2014/main" id="{2D62206F-F4D0-DE1B-AA74-EF09E4552F5A}"/>
              </a:ext>
            </a:extLst>
          </p:cNvPr>
          <p:cNvSpPr/>
          <p:nvPr/>
        </p:nvSpPr>
        <p:spPr>
          <a:xfrm>
            <a:off x="1582858" y="4332364"/>
            <a:ext cx="1021605" cy="397291"/>
          </a:xfrm>
          <a:custGeom>
            <a:avLst/>
            <a:gdLst>
              <a:gd name="connsiteX0" fmla="*/ 0 w 1021605"/>
              <a:gd name="connsiteY0" fmla="*/ 397291 h 397291"/>
              <a:gd name="connsiteX1" fmla="*/ 176574 w 1021605"/>
              <a:gd name="connsiteY1" fmla="*/ 264861 h 397291"/>
              <a:gd name="connsiteX2" fmla="*/ 699989 w 1021605"/>
              <a:gd name="connsiteY2" fmla="*/ 264861 h 397291"/>
              <a:gd name="connsiteX3" fmla="*/ 1021605 w 1021605"/>
              <a:gd name="connsiteY3" fmla="*/ 0 h 397291"/>
              <a:gd name="connsiteX4" fmla="*/ 1021605 w 1021605"/>
              <a:gd name="connsiteY4" fmla="*/ 0 h 397291"/>
              <a:gd name="connsiteX5" fmla="*/ 1021605 w 1021605"/>
              <a:gd name="connsiteY5" fmla="*/ 0 h 39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605" h="397291">
                <a:moveTo>
                  <a:pt x="0" y="397291"/>
                </a:moveTo>
                <a:cubicBezTo>
                  <a:pt x="29954" y="342112"/>
                  <a:pt x="59909" y="286933"/>
                  <a:pt x="176574" y="264861"/>
                </a:cubicBezTo>
                <a:cubicBezTo>
                  <a:pt x="293239" y="242789"/>
                  <a:pt x="559151" y="309004"/>
                  <a:pt x="699989" y="264861"/>
                </a:cubicBezTo>
                <a:cubicBezTo>
                  <a:pt x="840828" y="220717"/>
                  <a:pt x="1021605" y="0"/>
                  <a:pt x="1021605" y="0"/>
                </a:cubicBezTo>
                <a:lnTo>
                  <a:pt x="1021605" y="0"/>
                </a:lnTo>
                <a:lnTo>
                  <a:pt x="1021605" y="0"/>
                </a:lnTo>
              </a:path>
            </a:pathLst>
          </a:custGeom>
          <a:noFill/>
          <a:ln>
            <a:solidFill>
              <a:schemeClr val="accent1"/>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981F956C-BF13-259F-71BB-E4624034AF00}"/>
              </a:ext>
            </a:extLst>
          </p:cNvPr>
          <p:cNvSpPr/>
          <p:nvPr/>
        </p:nvSpPr>
        <p:spPr>
          <a:xfrm>
            <a:off x="2411760" y="3933056"/>
            <a:ext cx="144015" cy="292138"/>
          </a:xfrm>
          <a:custGeom>
            <a:avLst/>
            <a:gdLst>
              <a:gd name="connsiteX0" fmla="*/ 161196 w 161196"/>
              <a:gd name="connsiteY0" fmla="*/ 252248 h 252248"/>
              <a:gd name="connsiteX1" fmla="*/ 3540 w 161196"/>
              <a:gd name="connsiteY1" fmla="*/ 145043 h 252248"/>
              <a:gd name="connsiteX2" fmla="*/ 47684 w 161196"/>
              <a:gd name="connsiteY2" fmla="*/ 0 h 252248"/>
              <a:gd name="connsiteX3" fmla="*/ 47684 w 161196"/>
              <a:gd name="connsiteY3" fmla="*/ 0 h 252248"/>
            </a:gdLst>
            <a:ahLst/>
            <a:cxnLst>
              <a:cxn ang="0">
                <a:pos x="connsiteX0" y="connsiteY0"/>
              </a:cxn>
              <a:cxn ang="0">
                <a:pos x="connsiteX1" y="connsiteY1"/>
              </a:cxn>
              <a:cxn ang="0">
                <a:pos x="connsiteX2" y="connsiteY2"/>
              </a:cxn>
              <a:cxn ang="0">
                <a:pos x="connsiteX3" y="connsiteY3"/>
              </a:cxn>
            </a:cxnLst>
            <a:rect l="l" t="t" r="r" b="b"/>
            <a:pathLst>
              <a:path w="161196" h="252248">
                <a:moveTo>
                  <a:pt x="161196" y="252248"/>
                </a:moveTo>
                <a:cubicBezTo>
                  <a:pt x="91827" y="219666"/>
                  <a:pt x="22459" y="187084"/>
                  <a:pt x="3540" y="145043"/>
                </a:cubicBezTo>
                <a:cubicBezTo>
                  <a:pt x="-15379" y="103002"/>
                  <a:pt x="47684" y="0"/>
                  <a:pt x="47684" y="0"/>
                </a:cubicBezTo>
                <a:lnTo>
                  <a:pt x="47684" y="0"/>
                </a:lnTo>
              </a:path>
            </a:pathLst>
          </a:custGeom>
          <a:noFill/>
          <a:ln>
            <a:solidFill>
              <a:schemeClr val="accent1"/>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10228CAD-CC35-85DD-378C-7CCAE76601C8}"/>
              </a:ext>
            </a:extLst>
          </p:cNvPr>
          <p:cNvSpPr/>
          <p:nvPr/>
        </p:nvSpPr>
        <p:spPr>
          <a:xfrm>
            <a:off x="3222472" y="1034218"/>
            <a:ext cx="6306" cy="214411"/>
          </a:xfrm>
          <a:custGeom>
            <a:avLst/>
            <a:gdLst>
              <a:gd name="connsiteX0" fmla="*/ 0 w 6306"/>
              <a:gd name="connsiteY0" fmla="*/ 214411 h 214411"/>
              <a:gd name="connsiteX1" fmla="*/ 6306 w 6306"/>
              <a:gd name="connsiteY1" fmla="*/ 0 h 214411"/>
              <a:gd name="connsiteX2" fmla="*/ 6306 w 6306"/>
              <a:gd name="connsiteY2" fmla="*/ 0 h 214411"/>
            </a:gdLst>
            <a:ahLst/>
            <a:cxnLst>
              <a:cxn ang="0">
                <a:pos x="connsiteX0" y="connsiteY0"/>
              </a:cxn>
              <a:cxn ang="0">
                <a:pos x="connsiteX1" y="connsiteY1"/>
              </a:cxn>
              <a:cxn ang="0">
                <a:pos x="connsiteX2" y="connsiteY2"/>
              </a:cxn>
            </a:cxnLst>
            <a:rect l="l" t="t" r="r" b="b"/>
            <a:pathLst>
              <a:path w="6306" h="214411">
                <a:moveTo>
                  <a:pt x="0" y="214411"/>
                </a:moveTo>
                <a:lnTo>
                  <a:pt x="6306" y="0"/>
                </a:lnTo>
                <a:lnTo>
                  <a:pt x="6306" y="0"/>
                </a:lnTo>
              </a:path>
            </a:pathLst>
          </a:custGeom>
          <a:noFill/>
          <a:ln>
            <a:solidFill>
              <a:schemeClr val="accent1"/>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71D0029F-A6D6-D7F1-E583-B1415422B925}"/>
              </a:ext>
            </a:extLst>
          </p:cNvPr>
          <p:cNvSpPr/>
          <p:nvPr/>
        </p:nvSpPr>
        <p:spPr>
          <a:xfrm>
            <a:off x="354102" y="1387366"/>
            <a:ext cx="2326672" cy="2364827"/>
          </a:xfrm>
          <a:custGeom>
            <a:avLst/>
            <a:gdLst>
              <a:gd name="connsiteX0" fmla="*/ 2313424 w 2326672"/>
              <a:gd name="connsiteY0" fmla="*/ 2364827 h 2364827"/>
              <a:gd name="connsiteX1" fmla="*/ 2023338 w 2326672"/>
              <a:gd name="connsiteY1" fmla="*/ 2188253 h 2364827"/>
              <a:gd name="connsiteX2" fmla="*/ 270212 w 2326672"/>
              <a:gd name="connsiteY2" fmla="*/ 2106273 h 2364827"/>
              <a:gd name="connsiteX3" fmla="*/ 74720 w 2326672"/>
              <a:gd name="connsiteY3" fmla="*/ 517108 h 2364827"/>
              <a:gd name="connsiteX4" fmla="*/ 963895 w 2326672"/>
              <a:gd name="connsiteY4" fmla="*/ 0 h 2364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672" h="2364827">
                <a:moveTo>
                  <a:pt x="2313424" y="2364827"/>
                </a:moveTo>
                <a:cubicBezTo>
                  <a:pt x="2338648" y="2298086"/>
                  <a:pt x="2363873" y="2231345"/>
                  <a:pt x="2023338" y="2188253"/>
                </a:cubicBezTo>
                <a:cubicBezTo>
                  <a:pt x="1682803" y="2145161"/>
                  <a:pt x="594982" y="2384797"/>
                  <a:pt x="270212" y="2106273"/>
                </a:cubicBezTo>
                <a:cubicBezTo>
                  <a:pt x="-54558" y="1827749"/>
                  <a:pt x="-40894" y="868153"/>
                  <a:pt x="74720" y="517108"/>
                </a:cubicBezTo>
                <a:cubicBezTo>
                  <a:pt x="190334" y="166063"/>
                  <a:pt x="577114" y="83031"/>
                  <a:pt x="963895" y="0"/>
                </a:cubicBezTo>
              </a:path>
            </a:pathLst>
          </a:custGeom>
          <a:noFill/>
          <a:ln>
            <a:solidFill>
              <a:schemeClr val="accent1"/>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112411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1560" y="1412776"/>
            <a:ext cx="7910512" cy="5256213"/>
          </a:xfrm>
          <a:prstGeom prst="rect">
            <a:avLst/>
          </a:prstGeom>
        </p:spPr>
        <p:txBody>
          <a:bodyPr vert="horz">
            <a:normAutofit/>
          </a:bodyPr>
          <a:lstStyle/>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a:ln>
                  <a:noFill/>
                </a:ln>
                <a:solidFill>
                  <a:schemeClr val="tx1"/>
                </a:solidFill>
                <a:effectLst/>
                <a:uLnTx/>
                <a:uFillTx/>
                <a:latin typeface="+mn-lt"/>
                <a:ea typeface="+mn-ea"/>
                <a:cs typeface="+mn-cs"/>
              </a:rPr>
              <a:t>结论</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a:ln>
                  <a:noFill/>
                </a:ln>
                <a:solidFill>
                  <a:srgbClr val="0000CC"/>
                </a:solidFill>
                <a:effectLst/>
                <a:uLnTx/>
                <a:uFillTx/>
                <a:latin typeface="+mn-lt"/>
                <a:ea typeface="+mn-ea"/>
                <a:cs typeface="+mn-cs"/>
              </a:rPr>
              <a:t>线性分组码一般译码器</a:t>
            </a:r>
            <a:r>
              <a:rPr kumimoji="0" lang="zh-CN" altLang="en-US" sz="2000" b="0" i="0" u="none" strike="noStrike" kern="1200" cap="none" spc="0" normalizeH="0" baseline="0" noProof="0">
                <a:ln>
                  <a:noFill/>
                </a:ln>
                <a:solidFill>
                  <a:schemeClr val="tx1"/>
                </a:solidFill>
                <a:effectLst/>
                <a:uLnTx/>
                <a:uFillTx/>
                <a:latin typeface="+mn-lt"/>
                <a:ea typeface="+mn-ea"/>
                <a:cs typeface="+mn-cs"/>
              </a:rPr>
              <a:t>（伴随式译码法</a:t>
            </a:r>
            <a:r>
              <a:rPr kumimoji="0" lang="en-US" altLang="zh-CN" sz="2000" b="0" i="0" u="none" strike="noStrike" kern="1200" cap="none" spc="0" normalizeH="0" baseline="0" noProof="0">
                <a:ln>
                  <a:noFill/>
                </a:ln>
                <a:solidFill>
                  <a:schemeClr val="tx1"/>
                </a:solidFill>
                <a:effectLst/>
                <a:uLnTx/>
                <a:uFillTx/>
                <a:latin typeface="+mn-lt"/>
                <a:ea typeface="+mn-ea"/>
                <a:cs typeface="+mn-cs"/>
              </a:rPr>
              <a:t>/</a:t>
            </a:r>
            <a:r>
              <a:rPr kumimoji="0" lang="zh-CN" altLang="en-US" sz="2000" b="0" i="0" u="none" strike="noStrike" kern="1200" cap="none" spc="0" normalizeH="0" baseline="0" noProof="0">
                <a:ln>
                  <a:noFill/>
                </a:ln>
                <a:solidFill>
                  <a:schemeClr val="tx1"/>
                </a:solidFill>
                <a:effectLst/>
                <a:uLnTx/>
                <a:uFillTx/>
                <a:latin typeface="+mn-lt"/>
                <a:ea typeface="+mn-ea"/>
                <a:cs typeface="+mn-cs"/>
              </a:rPr>
              <a:t>查表译码法）</a:t>
            </a:r>
          </a:p>
          <a:p>
            <a:pPr marL="355600" marR="0" lvl="0" indent="-355600"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000" b="0" i="0" u="none" strike="noStrike" kern="1200" cap="none" spc="0" normalizeH="0" baseline="0" noProof="0">
                <a:ln>
                  <a:noFill/>
                </a:ln>
                <a:solidFill>
                  <a:schemeClr val="tx1"/>
                </a:solidFill>
                <a:effectLst/>
                <a:uLnTx/>
                <a:uFillTx/>
                <a:latin typeface="+mn-lt"/>
                <a:ea typeface="+mn-ea"/>
                <a:cs typeface="+mn-cs"/>
              </a:rPr>
              <a:t>     译码器如下图。这种查表译码法具有最小的译码延迟和最小的译码错误概率，原则上可用于任何 </a:t>
            </a:r>
            <a:r>
              <a:rPr kumimoji="0" lang="en-US" altLang="zh-CN" sz="2000" b="0" i="0" u="none" strike="noStrike" kern="1200" cap="none" spc="0" normalizeH="0" baseline="0" noProof="0">
                <a:ln>
                  <a:noFill/>
                </a:ln>
                <a:solidFill>
                  <a:schemeClr val="tx1"/>
                </a:solidFill>
                <a:effectLst/>
                <a:uLnTx/>
                <a:uFillTx/>
                <a:latin typeface="+mn-lt"/>
                <a:ea typeface="+mn-ea"/>
                <a:cs typeface="+mn-cs"/>
              </a:rPr>
              <a:t>(</a:t>
            </a:r>
            <a:r>
              <a:rPr kumimoji="0" lang="en-US" altLang="zh-CN" sz="2000" b="0" i="1" u="none" strike="noStrike" kern="1200" cap="none" spc="0" normalizeH="0" baseline="0" noProof="0">
                <a:ln>
                  <a:noFill/>
                </a:ln>
                <a:solidFill>
                  <a:schemeClr val="tx1"/>
                </a:solidFill>
                <a:effectLst/>
                <a:uLnTx/>
                <a:uFillTx/>
                <a:latin typeface="+mn-lt"/>
                <a:ea typeface="+mn-ea"/>
                <a:cs typeface="+mn-cs"/>
              </a:rPr>
              <a:t>n</a:t>
            </a:r>
            <a:r>
              <a:rPr kumimoji="0" lang="en-US" altLang="zh-CN" sz="2000" b="0" i="0" u="none" strike="noStrike" kern="1200" cap="none" spc="0" normalizeH="0" baseline="0" noProof="0">
                <a:ln>
                  <a:noFill/>
                </a:ln>
                <a:solidFill>
                  <a:schemeClr val="tx1"/>
                </a:solidFill>
                <a:effectLst/>
                <a:uLnTx/>
                <a:uFillTx/>
                <a:latin typeface="+mn-lt"/>
                <a:ea typeface="+mn-ea"/>
                <a:cs typeface="+mn-cs"/>
              </a:rPr>
              <a:t>,</a:t>
            </a:r>
            <a:r>
              <a:rPr kumimoji="0" lang="en-US" altLang="zh-CN" sz="2000" b="0" i="1" u="none" strike="noStrike" kern="1200" cap="none" spc="0" normalizeH="0" baseline="0" noProof="0">
                <a:ln>
                  <a:noFill/>
                </a:ln>
                <a:solidFill>
                  <a:schemeClr val="tx1"/>
                </a:solidFill>
                <a:effectLst/>
                <a:uLnTx/>
                <a:uFillTx/>
                <a:latin typeface="+mn-lt"/>
                <a:ea typeface="+mn-ea"/>
                <a:cs typeface="+mn-cs"/>
              </a:rPr>
              <a:t>k</a:t>
            </a:r>
            <a:r>
              <a:rPr kumimoji="0" lang="en-US" altLang="zh-CN" sz="2000" b="0" i="0" u="none" strike="noStrike" kern="1200" cap="none" spc="0" normalizeH="0" baseline="0" noProof="0">
                <a:ln>
                  <a:noFill/>
                </a:ln>
                <a:solidFill>
                  <a:schemeClr val="tx1"/>
                </a:solidFill>
                <a:effectLst/>
                <a:uLnTx/>
                <a:uFillTx/>
                <a:latin typeface="+mn-lt"/>
                <a:ea typeface="+mn-ea"/>
                <a:cs typeface="+mn-cs"/>
              </a:rPr>
              <a:t>) </a:t>
            </a:r>
            <a:r>
              <a:rPr kumimoji="0" lang="zh-CN" altLang="en-US" sz="2000" b="0" i="0" u="none" strike="noStrike" kern="1200" cap="none" spc="0" normalizeH="0" baseline="0" noProof="0">
                <a:ln>
                  <a:noFill/>
                </a:ln>
                <a:solidFill>
                  <a:schemeClr val="tx1"/>
                </a:solidFill>
                <a:effectLst/>
                <a:uLnTx/>
                <a:uFillTx/>
                <a:latin typeface="+mn-lt"/>
                <a:ea typeface="+mn-ea"/>
                <a:cs typeface="+mn-cs"/>
              </a:rPr>
              <a:t>线性码。</a:t>
            </a:r>
            <a:endParaRPr kumimoji="0" lang="zh-CN" altLang="en-US" sz="2000" b="0" i="0" u="none" strike="noStrike" kern="1200" cap="none" spc="0" normalizeH="0" baseline="0" noProof="0" dirty="0">
              <a:ln>
                <a:noFill/>
              </a:ln>
              <a:solidFill>
                <a:srgbClr val="FF0000"/>
              </a:solidFill>
              <a:effectLst/>
              <a:uLnTx/>
              <a:uFillTx/>
              <a:latin typeface="+mn-lt"/>
              <a:ea typeface="+mn-ea"/>
              <a:cs typeface="+mn-cs"/>
            </a:endParaRPr>
          </a:p>
        </p:txBody>
      </p:sp>
      <p:graphicFrame>
        <p:nvGraphicFramePr>
          <p:cNvPr id="5" name="Object 4"/>
          <p:cNvGraphicFramePr>
            <a:graphicFrameLocks noChangeAspect="1"/>
          </p:cNvGraphicFramePr>
          <p:nvPr/>
        </p:nvGraphicFramePr>
        <p:xfrm>
          <a:off x="2389560" y="3212976"/>
          <a:ext cx="3924300" cy="2965450"/>
        </p:xfrm>
        <a:graphic>
          <a:graphicData uri="http://schemas.openxmlformats.org/presentationml/2006/ole">
            <mc:AlternateContent xmlns:mc="http://schemas.openxmlformats.org/markup-compatibility/2006">
              <mc:Choice xmlns:v="urn:schemas-microsoft-com:vml" Requires="v">
                <p:oleObj name="Visio" r:id="rId2" imgW="3574694" imgH="2494646" progId="Visio.Drawing.11">
                  <p:embed/>
                </p:oleObj>
              </mc:Choice>
              <mc:Fallback>
                <p:oleObj name="Visio" r:id="rId2" imgW="3574694" imgH="2494646"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560" y="3212976"/>
                        <a:ext cx="3924300" cy="296545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156496B-A917-4ACA-9F64-D0B4A48224F7}" type="datetime1">
              <a:rPr lang="zh-CN" altLang="en-US" sz="1400" b="0" smtClean="0">
                <a:ea typeface="宋体" panose="02010600030101010101" pitchFamily="2" charset="-122"/>
              </a:rPr>
              <a:pPr>
                <a:spcBef>
                  <a:spcPct val="0"/>
                </a:spcBef>
                <a:buFontTx/>
                <a:buNone/>
              </a:pPr>
              <a:t>2024/6/17</a:t>
            </a:fld>
            <a:endParaRPr lang="en-US" altLang="zh-CN" sz="1400" b="0">
              <a:ea typeface="宋体" panose="02010600030101010101" pitchFamily="2" charset="-122"/>
            </a:endParaRPr>
          </a:p>
        </p:txBody>
      </p:sp>
      <p:sp>
        <p:nvSpPr>
          <p:cNvPr id="37891"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654F889-D770-43A5-8F74-602C33E5D012}" type="slidenum">
              <a:rPr lang="en-US" altLang="zh-CN" sz="1400" b="0" smtClean="0">
                <a:ea typeface="宋体" panose="02010600030101010101" pitchFamily="2" charset="-122"/>
              </a:rPr>
              <a:pPr>
                <a:spcBef>
                  <a:spcPct val="0"/>
                </a:spcBef>
                <a:buFontTx/>
                <a:buNone/>
              </a:pPr>
              <a:t>84</a:t>
            </a:fld>
            <a:endParaRPr lang="en-US" altLang="zh-CN" sz="1400" b="0">
              <a:ea typeface="宋体" panose="02010600030101010101" pitchFamily="2" charset="-122"/>
            </a:endParaRPr>
          </a:p>
        </p:txBody>
      </p:sp>
      <p:sp>
        <p:nvSpPr>
          <p:cNvPr id="37892" name="Rectangle 2"/>
          <p:cNvSpPr>
            <a:spLocks noGrp="1" noChangeArrowheads="1"/>
          </p:cNvSpPr>
          <p:nvPr>
            <p:ph type="title" idx="4294967295"/>
          </p:nvPr>
        </p:nvSpPr>
        <p:spPr/>
        <p:txBody>
          <a:bodyPr>
            <a:noAutofit/>
          </a:bodyPr>
          <a:lstStyle/>
          <a:p>
            <a:r>
              <a:rPr lang="en-US" altLang="zh-CN" sz="3200" dirty="0">
                <a:ea typeface="宋体" panose="02010600030101010101" pitchFamily="2" charset="-122"/>
              </a:rPr>
              <a:t>Logical Completeness: S-E</a:t>
            </a:r>
            <a:r>
              <a:rPr lang="zh-CN" altLang="en-US" sz="3200" dirty="0">
                <a:ea typeface="宋体" panose="02010600030101010101" pitchFamily="2" charset="-122"/>
              </a:rPr>
              <a:t>组合逻辑电路</a:t>
            </a:r>
            <a:endParaRPr lang="en-US" altLang="zh-CN" sz="3200" dirty="0">
              <a:ea typeface="宋体" panose="02010600030101010101" pitchFamily="2" charset="-122"/>
            </a:endParaRPr>
          </a:p>
        </p:txBody>
      </p:sp>
      <p:sp>
        <p:nvSpPr>
          <p:cNvPr id="37893" name="Rectangle 3"/>
          <p:cNvSpPr>
            <a:spLocks noGrp="1" noChangeArrowheads="1"/>
          </p:cNvSpPr>
          <p:nvPr>
            <p:ph type="body" idx="4294967295"/>
          </p:nvPr>
        </p:nvSpPr>
        <p:spPr/>
        <p:txBody>
          <a:bodyPr>
            <a:normAutofit/>
          </a:bodyPr>
          <a:lstStyle/>
          <a:p>
            <a:r>
              <a:rPr lang="en-US" altLang="zh-CN" sz="2400" dirty="0"/>
              <a:t>AND, OR, NOT can implement </a:t>
            </a:r>
            <a:r>
              <a:rPr lang="en-US" altLang="zh-CN" sz="2400" dirty="0">
                <a:solidFill>
                  <a:schemeClr val="accent1"/>
                </a:solidFill>
              </a:rPr>
              <a:t>ANY truth table</a:t>
            </a:r>
            <a:endParaRPr lang="en-US" altLang="zh-CN" sz="2400" b="0" dirty="0">
              <a:solidFill>
                <a:schemeClr val="accent1"/>
              </a:solidFill>
            </a:endParaRPr>
          </a:p>
        </p:txBody>
      </p:sp>
      <p:graphicFrame>
        <p:nvGraphicFramePr>
          <p:cNvPr id="58432" name="Group 64"/>
          <p:cNvGraphicFramePr>
            <a:graphicFrameLocks noGrp="1"/>
          </p:cNvGraphicFramePr>
          <p:nvPr>
            <p:extLst>
              <p:ext uri="{D42A27DB-BD31-4B8C-83A1-F6EECF244321}">
                <p14:modId xmlns:p14="http://schemas.microsoft.com/office/powerpoint/2010/main" val="2958758936"/>
              </p:ext>
            </p:extLst>
          </p:nvPr>
        </p:nvGraphicFramePr>
        <p:xfrm>
          <a:off x="875342" y="2032381"/>
          <a:ext cx="1981200" cy="40386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B</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C</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D</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5"/>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6"/>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7"/>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7933" name="Text Box 66"/>
          <p:cNvSpPr txBox="1">
            <a:spLocks noChangeArrowheads="1"/>
          </p:cNvSpPr>
          <p:nvPr/>
        </p:nvSpPr>
        <p:spPr bwMode="auto">
          <a:xfrm>
            <a:off x="5637287" y="2204864"/>
            <a:ext cx="2754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000" b="0" baseline="0" dirty="0">
                <a:latin typeface="Franklin Gothic Book" panose="020B0503020102020204" pitchFamily="34" charset="0"/>
                <a:ea typeface="宋体" panose="02010600030101010101" pitchFamily="2" charset="-122"/>
              </a:rPr>
              <a:t>1. AND combinations </a:t>
            </a:r>
            <a:br>
              <a:rPr lang="en-US" altLang="zh-CN" sz="2000" b="0" baseline="0" dirty="0">
                <a:latin typeface="Franklin Gothic Book" panose="020B0503020102020204" pitchFamily="34" charset="0"/>
                <a:ea typeface="宋体" panose="02010600030101010101" pitchFamily="2" charset="-122"/>
              </a:rPr>
            </a:br>
            <a:r>
              <a:rPr lang="en-US" altLang="zh-CN" sz="2000" b="0" baseline="0" dirty="0">
                <a:latin typeface="Franklin Gothic Book" panose="020B0503020102020204" pitchFamily="34" charset="0"/>
                <a:ea typeface="宋体" panose="02010600030101010101" pitchFamily="2" charset="-122"/>
              </a:rPr>
              <a:t>that yield a "1" in the </a:t>
            </a:r>
            <a:br>
              <a:rPr lang="en-US" altLang="zh-CN" sz="2000" b="0" baseline="0" dirty="0">
                <a:latin typeface="Franklin Gothic Book" panose="020B0503020102020204" pitchFamily="34" charset="0"/>
                <a:ea typeface="宋体" panose="02010600030101010101" pitchFamily="2" charset="-122"/>
              </a:rPr>
            </a:br>
            <a:r>
              <a:rPr lang="en-US" altLang="zh-CN" sz="2000" b="0" baseline="0" dirty="0">
                <a:latin typeface="Franklin Gothic Book" panose="020B0503020102020204" pitchFamily="34" charset="0"/>
                <a:ea typeface="宋体" panose="02010600030101010101" pitchFamily="2" charset="-122"/>
              </a:rPr>
              <a:t>truth table.</a:t>
            </a:r>
          </a:p>
        </p:txBody>
      </p:sp>
      <p:sp>
        <p:nvSpPr>
          <p:cNvPr id="37934" name="Text Box 67"/>
          <p:cNvSpPr txBox="1">
            <a:spLocks noChangeArrowheads="1"/>
          </p:cNvSpPr>
          <p:nvPr/>
        </p:nvSpPr>
        <p:spPr bwMode="auto">
          <a:xfrm>
            <a:off x="5644471" y="3640313"/>
            <a:ext cx="233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000" b="0" baseline="0" dirty="0">
                <a:latin typeface="Franklin Gothic Book" panose="020B0503020102020204" pitchFamily="34" charset="0"/>
                <a:ea typeface="宋体" panose="02010600030101010101" pitchFamily="2" charset="-122"/>
              </a:rPr>
              <a:t>2. OR the results</a:t>
            </a:r>
            <a:br>
              <a:rPr lang="en-US" altLang="zh-CN" sz="2000" b="0" baseline="0" dirty="0">
                <a:latin typeface="Franklin Gothic Book" panose="020B0503020102020204" pitchFamily="34" charset="0"/>
                <a:ea typeface="宋体" panose="02010600030101010101" pitchFamily="2" charset="-122"/>
              </a:rPr>
            </a:br>
            <a:r>
              <a:rPr lang="en-US" altLang="zh-CN" sz="2000" b="0" baseline="0" dirty="0">
                <a:latin typeface="Franklin Gothic Book" panose="020B0503020102020204" pitchFamily="34" charset="0"/>
                <a:ea typeface="宋体" panose="02010600030101010101" pitchFamily="2" charset="-122"/>
              </a:rPr>
              <a:t>of the AND gates.</a:t>
            </a:r>
          </a:p>
        </p:txBody>
      </p:sp>
      <p:pic>
        <p:nvPicPr>
          <p:cNvPr id="37935" name="Picture 68" descr="ch03-compl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204864"/>
            <a:ext cx="1798101" cy="370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7037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1560" y="1412776"/>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结论</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举例</a:t>
            </a:r>
            <a:r>
              <a:rPr kumimoji="0" lang="zh-CN" altLang="en-US" sz="20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求 </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(7,4) </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汉明码的编码电路和译码电路。</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其系统码形式：</a:t>
            </a:r>
            <a:endPar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9823547"/>
              </p:ext>
            </p:extLst>
          </p:nvPr>
        </p:nvGraphicFramePr>
        <p:xfrm>
          <a:off x="2417763" y="2987675"/>
          <a:ext cx="3430587" cy="2868613"/>
        </p:xfrm>
        <a:graphic>
          <a:graphicData uri="http://schemas.openxmlformats.org/presentationml/2006/ole">
            <mc:AlternateContent xmlns:mc="http://schemas.openxmlformats.org/markup-compatibility/2006">
              <mc:Choice xmlns:v="urn:schemas-microsoft-com:vml" Requires="v">
                <p:oleObj name="Equation" r:id="rId2" imgW="2057400" imgH="1879560" progId="Equation.DSMT4">
                  <p:embed/>
                </p:oleObj>
              </mc:Choice>
              <mc:Fallback>
                <p:oleObj name="Equation" r:id="rId2" imgW="2057400" imgH="1879560" progId="Equation.DSMT4">
                  <p:embed/>
                  <p:pic>
                    <p:nvPicPr>
                      <p:cNvPr id="0" name="Object 4"/>
                      <p:cNvPicPr>
                        <a:picLocks noChangeAspect="1" noChangeArrowheads="1"/>
                      </p:cNvPicPr>
                      <p:nvPr/>
                    </p:nvPicPr>
                    <p:blipFill>
                      <a:blip r:embed="rId3"/>
                      <a:srcRect/>
                      <a:stretch>
                        <a:fillRect/>
                      </a:stretch>
                    </p:blipFill>
                    <p:spPr bwMode="auto">
                      <a:xfrm>
                        <a:off x="2417763" y="2987675"/>
                        <a:ext cx="3430587"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1560" y="1412776"/>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结论</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举例</a:t>
            </a:r>
            <a:r>
              <a:rPr kumimoji="0" lang="zh-CN" altLang="en-US" sz="20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求 </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(7,4) </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汉明码的编码电路和译码电路。</a:t>
            </a:r>
          </a:p>
          <a:p>
            <a:pPr marL="361950"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编码电路：（</a:t>
            </a:r>
            <a:r>
              <a:rPr kumimoji="0" lang="zh-CN" altLang="en-US" sz="2000" b="1" i="0" u="sng" strike="noStrike" kern="1200" cap="none" spc="0" normalizeH="0" baseline="0" noProof="0" dirty="0">
                <a:ln>
                  <a:noFill/>
                </a:ln>
                <a:solidFill>
                  <a:srgbClr val="FF0000"/>
                </a:solidFill>
                <a:effectLst/>
                <a:uLnTx/>
                <a:uFillTx/>
                <a:latin typeface="宋体" pitchFamily="2" charset="-122"/>
                <a:ea typeface="宋体" pitchFamily="2" charset="-122"/>
                <a:cs typeface="+mn-cs"/>
                <a:sym typeface="Wingdings" pitchFamily="2" charset="2"/>
              </a:rPr>
              <a:t>利用生成矩阵</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endPar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p:txBody>
      </p:sp>
      <p:graphicFrame>
        <p:nvGraphicFramePr>
          <p:cNvPr id="5" name="Object 4"/>
          <p:cNvGraphicFramePr>
            <a:graphicFrameLocks noChangeAspect="1"/>
          </p:cNvGraphicFramePr>
          <p:nvPr/>
        </p:nvGraphicFramePr>
        <p:xfrm>
          <a:off x="1816472" y="2852936"/>
          <a:ext cx="5765800" cy="3257550"/>
        </p:xfrm>
        <a:graphic>
          <a:graphicData uri="http://schemas.openxmlformats.org/presentationml/2006/ole">
            <mc:AlternateContent xmlns:mc="http://schemas.openxmlformats.org/markup-compatibility/2006">
              <mc:Choice xmlns:v="urn:schemas-microsoft-com:vml" Requires="v">
                <p:oleObj name="公式" r:id="rId2" imgW="3238200" imgH="1688760" progId="Equation.3">
                  <p:embed/>
                </p:oleObj>
              </mc:Choice>
              <mc:Fallback>
                <p:oleObj name="公式" r:id="rId2" imgW="3238200" imgH="168876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472" y="2852936"/>
                        <a:ext cx="5765800" cy="3257550"/>
                      </a:xfrm>
                      <a:prstGeom prst="rect">
                        <a:avLst/>
                      </a:prstGeom>
                      <a:noFill/>
                      <a:ln>
                        <a:noFill/>
                      </a:ln>
                      <a:effectLst/>
                      <a:extLst>
                        <a:ext uri="{909E8E84-426E-40DD-AFC4-6F175D3DCCD1}">
                          <a14:hiddenFill xmlns:a14="http://schemas.microsoft.com/office/drawing/2010/main">
                            <a:solidFill>
                              <a:srgbClr val="FF0000">
                                <a:alpha val="52000"/>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4BE1659-8A80-4BF8-BE82-245B09885DC5}"/>
                  </a:ext>
                </a:extLst>
              </p:cNvPr>
              <p:cNvSpPr txBox="1"/>
              <p:nvPr/>
            </p:nvSpPr>
            <p:spPr>
              <a:xfrm>
                <a:off x="4355976" y="846138"/>
                <a:ext cx="3456384" cy="11128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0" i="1" dirty="0" smtClean="0">
                              <a:latin typeface="Cambria Math" panose="02040503050406030204" pitchFamily="18" charset="0"/>
                            </a:rPr>
                          </m:ctrlPr>
                        </m:sSubPr>
                        <m:e>
                          <m:r>
                            <a:rPr lang="en-US" altLang="zh-CN" sz="1800" b="0" i="1" dirty="0" smtClean="0">
                              <a:latin typeface="Cambria Math" panose="02040503050406030204" pitchFamily="18" charset="0"/>
                            </a:rPr>
                            <m:t>𝐺</m:t>
                          </m:r>
                        </m:e>
                        <m:sub>
                          <m:r>
                            <a:rPr lang="en-US" altLang="zh-CN" sz="1800" b="0" i="1" dirty="0" smtClean="0">
                              <a:latin typeface="Cambria Math" panose="02040503050406030204" pitchFamily="18" charset="0"/>
                            </a:rPr>
                            <m:t>4×7</m:t>
                          </m:r>
                        </m:sub>
                      </m:sSub>
                      <m:r>
                        <a:rPr lang="en-US" altLang="zh-CN" sz="1800" b="0" i="0" smtClean="0">
                          <a:latin typeface="Cambria Math" panose="02040503050406030204" pitchFamily="18" charset="0"/>
                        </a:rPr>
                        <m:t>=</m:t>
                      </m:r>
                      <m:d>
                        <m:dPr>
                          <m:begChr m:val="["/>
                          <m:endChr m:val="]"/>
                          <m:ctrlPr>
                            <a:rPr lang="zh-CN" altLang="en-US" sz="1800" b="0" i="1" smtClean="0">
                              <a:latin typeface="Cambria Math" panose="02040503050406030204" pitchFamily="18" charset="0"/>
                            </a:rPr>
                          </m:ctrlPr>
                        </m:dPr>
                        <m:e>
                          <m:m>
                            <m:mPr>
                              <m:plcHide m:val="on"/>
                              <m:mcs>
                                <m:mc>
                                  <m:mcPr>
                                    <m:count m:val="7"/>
                                    <m:mcJc m:val="center"/>
                                  </m:mcPr>
                                </m:mc>
                              </m:mcs>
                              <m:ctrlPr>
                                <a:rPr lang="zh-CN" altLang="en-US" sz="1800" b="0" i="1">
                                  <a:solidFill>
                                    <a:srgbClr val="836967"/>
                                  </a:solidFill>
                                  <a:latin typeface="Cambria Math" panose="02040503050406030204" pitchFamily="18" charset="0"/>
                                </a:rPr>
                              </m:ctrlPr>
                            </m:mPr>
                            <m:mr>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0</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mr>
                            <m:mr>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1</m:t>
                                </m:r>
                              </m:e>
                              <m:e>
                                <m:r>
                                  <a:rPr lang="zh-CN" altLang="en-US" sz="1800" b="0" i="0">
                                    <a:latin typeface="Cambria Math" panose="02040503050406030204" pitchFamily="18" charset="0"/>
                                  </a:rPr>
                                  <m:t>1</m:t>
                                </m:r>
                              </m:e>
                            </m:mr>
                            <m:mr>
                              <m:e>
                                <m:r>
                                  <a:rPr lang="zh-CN" altLang="en-US" sz="1800" b="0" i="0">
                                    <a:latin typeface="Cambria Math" panose="02040503050406030204" pitchFamily="18" charset="0"/>
                                  </a:rPr>
                                  <m:t>0</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mr>
                            <m:mr>
                              <m:e>
                                <m:r>
                                  <a:rPr lang="zh-CN" altLang="en-US" sz="1800" b="0" i="0">
                                    <a:latin typeface="Cambria Math" panose="02040503050406030204" pitchFamily="18" charset="0"/>
                                  </a:rPr>
                                  <m:t>0</m:t>
                                </m:r>
                              </m:e>
                              <m:e>
                                <m:r>
                                  <a:rPr lang="zh-CN" altLang="en-US" sz="1800" b="0" i="0">
                                    <a:latin typeface="Cambria Math" panose="02040503050406030204" pitchFamily="18" charset="0"/>
                                  </a:rPr>
                                  <m:t>0</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1</m:t>
                                </m:r>
                              </m:e>
                            </m:mr>
                          </m:m>
                        </m:e>
                      </m:d>
                    </m:oMath>
                  </m:oMathPara>
                </a14:m>
                <a:endParaRPr lang="zh-CN" altLang="en-US" dirty="0"/>
              </a:p>
            </p:txBody>
          </p:sp>
        </mc:Choice>
        <mc:Fallback xmlns="">
          <p:sp>
            <p:nvSpPr>
              <p:cNvPr id="6" name="文本框 5">
                <a:extLst>
                  <a:ext uri="{FF2B5EF4-FFF2-40B4-BE49-F238E27FC236}">
                    <a16:creationId xmlns:a16="http://schemas.microsoft.com/office/drawing/2014/main" id="{14BE1659-8A80-4BF8-BE82-245B09885DC5}"/>
                  </a:ext>
                </a:extLst>
              </p:cNvPr>
              <p:cNvSpPr txBox="1">
                <a:spLocks noRot="1" noChangeAspect="1" noMove="1" noResize="1" noEditPoints="1" noAdjustHandles="1" noChangeArrowheads="1" noChangeShapeType="1" noTextEdit="1"/>
              </p:cNvSpPr>
              <p:nvPr/>
            </p:nvSpPr>
            <p:spPr>
              <a:xfrm>
                <a:off x="4355976" y="846138"/>
                <a:ext cx="3456384" cy="1112805"/>
              </a:xfrm>
              <a:prstGeom prst="rect">
                <a:avLst/>
              </a:prstGeom>
              <a:blipFill>
                <a:blip r:embed="rId5"/>
                <a:stretch>
                  <a:fillRect/>
                </a:stretch>
              </a:blipFill>
            </p:spPr>
            <p:txBody>
              <a:bodyPr/>
              <a:lstStyle/>
              <a:p>
                <a:r>
                  <a:rPr lang="zh-CN" altLang="en-US">
                    <a:noFill/>
                  </a:rPr>
                  <a:t> </a:t>
                </a:r>
              </a:p>
            </p:txBody>
          </p:sp>
        </mc:Fallback>
      </mc:AlternateContent>
      <p:sp>
        <p:nvSpPr>
          <p:cNvPr id="2" name="箭头: 下 1">
            <a:extLst>
              <a:ext uri="{FF2B5EF4-FFF2-40B4-BE49-F238E27FC236}">
                <a16:creationId xmlns:a16="http://schemas.microsoft.com/office/drawing/2014/main" id="{02BF8E14-967C-40FB-26CD-88677CAC371E}"/>
              </a:ext>
            </a:extLst>
          </p:cNvPr>
          <p:cNvSpPr/>
          <p:nvPr/>
        </p:nvSpPr>
        <p:spPr>
          <a:xfrm>
            <a:off x="3779912" y="3861048"/>
            <a:ext cx="792088"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539552" y="1412776"/>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a:ln>
                  <a:noFill/>
                </a:ln>
                <a:solidFill>
                  <a:schemeClr val="tx1"/>
                </a:solidFill>
                <a:effectLst/>
                <a:uLnTx/>
                <a:uFillTx/>
                <a:latin typeface="+mn-lt"/>
                <a:ea typeface="+mn-ea"/>
                <a:cs typeface="+mn-cs"/>
              </a:rPr>
              <a:t>结论</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a:ln>
                  <a:noFill/>
                </a:ln>
                <a:solidFill>
                  <a:srgbClr val="0000CC"/>
                </a:solidFill>
                <a:effectLst/>
                <a:uLnTx/>
                <a:uFillTx/>
                <a:latin typeface="+mn-lt"/>
                <a:ea typeface="+mn-ea"/>
                <a:cs typeface="+mn-cs"/>
              </a:rPr>
              <a:t> 举例</a:t>
            </a:r>
            <a:r>
              <a:rPr kumimoji="0" lang="zh-CN" altLang="en-US" sz="2000" b="0" i="0" u="none" strike="noStrike" kern="1200" cap="none" spc="0" normalizeH="0" baseline="0" noProof="0">
                <a:ln>
                  <a:noFill/>
                </a:ln>
                <a:solidFill>
                  <a:srgbClr val="0000CC"/>
                </a:solidFill>
                <a:effectLst/>
                <a:uLnTx/>
                <a:uFillTx/>
                <a:latin typeface="+mn-lt"/>
                <a:ea typeface="+mn-ea"/>
                <a:cs typeface="+mn-cs"/>
                <a:sym typeface="Wingdings" pitchFamily="2" charset="2"/>
              </a:rPr>
              <a:t>：</a:t>
            </a:r>
            <a:r>
              <a:rPr kumimoji="0" lang="zh-CN" altLang="en-US" sz="2000" b="0" i="0" u="none" strike="noStrike" kern="1200" cap="none" spc="0" normalizeH="0" baseline="0" noProof="0">
                <a:ln>
                  <a:noFill/>
                </a:ln>
                <a:solidFill>
                  <a:schemeClr val="tx1"/>
                </a:solidFill>
                <a:effectLst/>
                <a:uLnTx/>
                <a:uFillTx/>
                <a:latin typeface="+mn-lt"/>
                <a:ea typeface="+mn-ea"/>
                <a:cs typeface="+mn-cs"/>
                <a:sym typeface="Wingdings" pitchFamily="2" charset="2"/>
              </a:rPr>
              <a:t> 求 </a:t>
            </a:r>
            <a:r>
              <a:rPr kumimoji="0" lang="en-US" altLang="zh-CN" sz="2000" b="0" i="0" u="none" strike="noStrike" kern="1200" cap="none" spc="0" normalizeH="0" baseline="0" noProof="0">
                <a:ln>
                  <a:noFill/>
                </a:ln>
                <a:solidFill>
                  <a:schemeClr val="tx1"/>
                </a:solidFill>
                <a:effectLst/>
                <a:uLnTx/>
                <a:uFillTx/>
                <a:latin typeface="+mn-lt"/>
                <a:ea typeface="+mn-ea"/>
                <a:cs typeface="+mn-cs"/>
                <a:sym typeface="Wingdings" pitchFamily="2" charset="2"/>
              </a:rPr>
              <a:t>(7,4) </a:t>
            </a:r>
            <a:r>
              <a:rPr kumimoji="0" lang="zh-CN" altLang="en-US" sz="2000" b="0" i="0" u="none" strike="noStrike" kern="1200" cap="none" spc="0" normalizeH="0" baseline="0" noProof="0">
                <a:ln>
                  <a:noFill/>
                </a:ln>
                <a:solidFill>
                  <a:schemeClr val="tx1"/>
                </a:solidFill>
                <a:effectLst/>
                <a:uLnTx/>
                <a:uFillTx/>
                <a:latin typeface="+mn-lt"/>
                <a:ea typeface="+mn-ea"/>
                <a:cs typeface="+mn-cs"/>
                <a:sym typeface="Wingdings" pitchFamily="2" charset="2"/>
              </a:rPr>
              <a:t>汉明码的编码电路和译码电路。</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编码电路：</a:t>
            </a:r>
            <a:endParaRPr kumimoji="0" lang="zh-CN" altLang="en-US" sz="2000" b="1" i="0" u="none" strike="noStrike" kern="1200" cap="none" spc="0" normalizeH="0" baseline="0" noProof="0">
              <a:ln>
                <a:noFill/>
              </a:ln>
              <a:solidFill>
                <a:srgbClr val="FF0000"/>
              </a:solidFill>
              <a:effectLst/>
              <a:uLnTx/>
              <a:uFillTx/>
              <a:latin typeface="宋体" pitchFamily="2" charset="-122"/>
              <a:ea typeface="宋体" pitchFamily="2" charset="-122"/>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27452645"/>
              </p:ext>
            </p:extLst>
          </p:nvPr>
        </p:nvGraphicFramePr>
        <p:xfrm>
          <a:off x="1248568" y="2852936"/>
          <a:ext cx="6646863" cy="3411538"/>
        </p:xfrm>
        <a:graphic>
          <a:graphicData uri="http://schemas.openxmlformats.org/presentationml/2006/ole">
            <mc:AlternateContent xmlns:mc="http://schemas.openxmlformats.org/markup-compatibility/2006">
              <mc:Choice xmlns:v="urn:schemas-microsoft-com:vml" Requires="v">
                <p:oleObj name="Visio" r:id="rId2" imgW="5545572" imgH="2534310" progId="Visio.Drawing.11">
                  <p:embed/>
                </p:oleObj>
              </mc:Choice>
              <mc:Fallback>
                <p:oleObj name="Visio" r:id="rId2" imgW="5545572" imgH="2534310"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568" y="2852936"/>
                        <a:ext cx="6646863" cy="341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0CA5AD9-7C8B-812C-1D21-CC1354F85856}"/>
                  </a:ext>
                </a:extLst>
              </p:cNvPr>
              <p:cNvSpPr txBox="1"/>
              <p:nvPr/>
            </p:nvSpPr>
            <p:spPr>
              <a:xfrm>
                <a:off x="6228184" y="3910077"/>
                <a:ext cx="1440160"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050" b="0" i="1" smtClean="0">
                              <a:latin typeface="Cambria Math" panose="02040503050406030204" pitchFamily="18" charset="0"/>
                            </a:rPr>
                          </m:ctrlPr>
                        </m:sSubPr>
                        <m:e>
                          <m:r>
                            <a:rPr lang="en-US" altLang="zh-CN" sz="1050" b="0" i="1" smtClean="0">
                              <a:latin typeface="Cambria Math" panose="02040503050406030204" pitchFamily="18" charset="0"/>
                            </a:rPr>
                            <m:t>𝑚</m:t>
                          </m:r>
                        </m:e>
                        <m:sub>
                          <m:r>
                            <a:rPr lang="en-US" altLang="zh-CN" sz="1050" b="0" i="1" smtClean="0">
                              <a:latin typeface="Cambria Math" panose="02040503050406030204" pitchFamily="18" charset="0"/>
                            </a:rPr>
                            <m:t>3</m:t>
                          </m:r>
                        </m:sub>
                      </m:sSub>
                      <m:r>
                        <a:rPr lang="en-US" altLang="zh-CN" sz="1050" b="0" i="1" smtClean="0">
                          <a:latin typeface="Cambria Math" panose="02040503050406030204" pitchFamily="18" charset="0"/>
                        </a:rPr>
                        <m:t>,</m:t>
                      </m:r>
                      <m:sSub>
                        <m:sSubPr>
                          <m:ctrlPr>
                            <a:rPr lang="en-US" altLang="zh-CN" sz="1050" b="0" i="1" smtClean="0">
                              <a:latin typeface="Cambria Math" panose="02040503050406030204" pitchFamily="18" charset="0"/>
                            </a:rPr>
                          </m:ctrlPr>
                        </m:sSubPr>
                        <m:e>
                          <m:r>
                            <a:rPr lang="en-US" altLang="zh-CN" sz="1050" b="0" i="1" smtClean="0">
                              <a:latin typeface="Cambria Math" panose="02040503050406030204" pitchFamily="18" charset="0"/>
                            </a:rPr>
                            <m:t>𝑚</m:t>
                          </m:r>
                        </m:e>
                        <m:sub>
                          <m:r>
                            <a:rPr lang="en-US" altLang="zh-CN" sz="1050" b="0" i="1" smtClean="0">
                              <a:latin typeface="Cambria Math" panose="02040503050406030204" pitchFamily="18" charset="0"/>
                            </a:rPr>
                            <m:t>2</m:t>
                          </m:r>
                        </m:sub>
                      </m:sSub>
                      <m:r>
                        <a:rPr lang="en-US" altLang="zh-CN" sz="1050" b="0" i="1" smtClean="0">
                          <a:latin typeface="Cambria Math" panose="02040503050406030204" pitchFamily="18" charset="0"/>
                        </a:rPr>
                        <m:t>,</m:t>
                      </m:r>
                      <m:sSub>
                        <m:sSubPr>
                          <m:ctrlPr>
                            <a:rPr lang="en-US" altLang="zh-CN" sz="1050" b="0" i="1" smtClean="0">
                              <a:latin typeface="Cambria Math" panose="02040503050406030204" pitchFamily="18" charset="0"/>
                            </a:rPr>
                          </m:ctrlPr>
                        </m:sSubPr>
                        <m:e>
                          <m:r>
                            <a:rPr lang="en-US" altLang="zh-CN" sz="1050" b="0" i="1" smtClean="0">
                              <a:latin typeface="Cambria Math" panose="02040503050406030204" pitchFamily="18" charset="0"/>
                            </a:rPr>
                            <m:t>𝑚</m:t>
                          </m:r>
                        </m:e>
                        <m:sub>
                          <m:r>
                            <a:rPr lang="en-US" altLang="zh-CN" sz="1050" b="0" i="1" smtClean="0">
                              <a:latin typeface="Cambria Math" panose="02040503050406030204" pitchFamily="18" charset="0"/>
                            </a:rPr>
                            <m:t>1</m:t>
                          </m:r>
                        </m:sub>
                      </m:sSub>
                      <m:r>
                        <a:rPr lang="en-US" altLang="zh-CN" sz="1050" b="0" i="1" smtClean="0">
                          <a:latin typeface="Cambria Math" panose="02040503050406030204" pitchFamily="18" charset="0"/>
                        </a:rPr>
                        <m:t>,</m:t>
                      </m:r>
                      <m:sSub>
                        <m:sSubPr>
                          <m:ctrlPr>
                            <a:rPr lang="en-US" altLang="zh-CN" sz="1050" b="0" i="1" smtClean="0">
                              <a:latin typeface="Cambria Math" panose="02040503050406030204" pitchFamily="18" charset="0"/>
                            </a:rPr>
                          </m:ctrlPr>
                        </m:sSubPr>
                        <m:e>
                          <m:r>
                            <a:rPr lang="en-US" altLang="zh-CN" sz="1050" b="0" i="1" smtClean="0">
                              <a:latin typeface="Cambria Math" panose="02040503050406030204" pitchFamily="18" charset="0"/>
                            </a:rPr>
                            <m:t>𝑚</m:t>
                          </m:r>
                        </m:e>
                        <m:sub>
                          <m:r>
                            <a:rPr lang="en-US" altLang="zh-CN" sz="1050" b="0" i="1" smtClean="0">
                              <a:latin typeface="Cambria Math" panose="02040503050406030204" pitchFamily="18" charset="0"/>
                            </a:rPr>
                            <m:t>0</m:t>
                          </m:r>
                        </m:sub>
                      </m:sSub>
                      <m:r>
                        <a:rPr lang="en-US" altLang="zh-CN" sz="1050" b="0" i="1" smtClean="0">
                          <a:latin typeface="Cambria Math" panose="02040503050406030204" pitchFamily="18" charset="0"/>
                        </a:rPr>
                        <m:t>,</m:t>
                      </m:r>
                      <m:sSub>
                        <m:sSubPr>
                          <m:ctrlPr>
                            <a:rPr lang="en-US" altLang="zh-CN" sz="1050" b="0" i="1" smtClean="0">
                              <a:latin typeface="Cambria Math" panose="02040503050406030204" pitchFamily="18" charset="0"/>
                            </a:rPr>
                          </m:ctrlPr>
                        </m:sSubPr>
                        <m:e>
                          <m:r>
                            <a:rPr lang="en-US" altLang="zh-CN" sz="1050" b="0" i="1" smtClean="0">
                              <a:latin typeface="Cambria Math" panose="02040503050406030204" pitchFamily="18" charset="0"/>
                            </a:rPr>
                            <m:t>𝑐</m:t>
                          </m:r>
                        </m:e>
                        <m:sub>
                          <m:r>
                            <a:rPr lang="en-US" altLang="zh-CN" sz="1050" b="0" i="1" smtClean="0">
                              <a:latin typeface="Cambria Math" panose="02040503050406030204" pitchFamily="18" charset="0"/>
                            </a:rPr>
                            <m:t>2</m:t>
                          </m:r>
                        </m:sub>
                      </m:sSub>
                      <m:r>
                        <a:rPr lang="en-US" altLang="zh-CN" sz="1050" b="0" i="1" smtClean="0">
                          <a:latin typeface="Cambria Math" panose="02040503050406030204" pitchFamily="18" charset="0"/>
                        </a:rPr>
                        <m:t>,</m:t>
                      </m:r>
                      <m:sSub>
                        <m:sSubPr>
                          <m:ctrlPr>
                            <a:rPr lang="en-US" altLang="zh-CN" sz="1050" b="0" i="1" smtClean="0">
                              <a:latin typeface="Cambria Math" panose="02040503050406030204" pitchFamily="18" charset="0"/>
                            </a:rPr>
                          </m:ctrlPr>
                        </m:sSubPr>
                        <m:e>
                          <m:r>
                            <a:rPr lang="en-US" altLang="zh-CN" sz="1050" b="0" i="1" smtClean="0">
                              <a:latin typeface="Cambria Math" panose="02040503050406030204" pitchFamily="18" charset="0"/>
                            </a:rPr>
                            <m:t>𝑐</m:t>
                          </m:r>
                        </m:e>
                        <m:sub>
                          <m:r>
                            <a:rPr lang="en-US" altLang="zh-CN" sz="1050" b="0" i="1" smtClean="0">
                              <a:latin typeface="Cambria Math" panose="02040503050406030204" pitchFamily="18" charset="0"/>
                            </a:rPr>
                            <m:t>1</m:t>
                          </m:r>
                        </m:sub>
                      </m:sSub>
                      <m:r>
                        <a:rPr lang="en-US" altLang="zh-CN" sz="1050" b="0" i="1" smtClean="0">
                          <a:latin typeface="Cambria Math" panose="02040503050406030204" pitchFamily="18" charset="0"/>
                        </a:rPr>
                        <m:t>,</m:t>
                      </m:r>
                      <m:sSub>
                        <m:sSubPr>
                          <m:ctrlPr>
                            <a:rPr lang="en-US" altLang="zh-CN" sz="1050" b="0" i="1" smtClean="0">
                              <a:latin typeface="Cambria Math" panose="02040503050406030204" pitchFamily="18" charset="0"/>
                            </a:rPr>
                          </m:ctrlPr>
                        </m:sSubPr>
                        <m:e>
                          <m:r>
                            <a:rPr lang="en-US" altLang="zh-CN" sz="1050" b="0" i="1" smtClean="0">
                              <a:latin typeface="Cambria Math" panose="02040503050406030204" pitchFamily="18" charset="0"/>
                            </a:rPr>
                            <m:t>𝑐</m:t>
                          </m:r>
                        </m:e>
                        <m:sub>
                          <m:r>
                            <a:rPr lang="en-US" altLang="zh-CN" sz="1050" b="0" i="1" smtClean="0">
                              <a:latin typeface="Cambria Math" panose="02040503050406030204" pitchFamily="18" charset="0"/>
                            </a:rPr>
                            <m:t>0</m:t>
                          </m:r>
                        </m:sub>
                      </m:sSub>
                    </m:oMath>
                  </m:oMathPara>
                </a14:m>
                <a:endParaRPr lang="zh-CN" altLang="en-US" dirty="0"/>
              </a:p>
            </p:txBody>
          </p:sp>
        </mc:Choice>
        <mc:Fallback xmlns="">
          <p:sp>
            <p:nvSpPr>
              <p:cNvPr id="2" name="文本框 1">
                <a:extLst>
                  <a:ext uri="{FF2B5EF4-FFF2-40B4-BE49-F238E27FC236}">
                    <a16:creationId xmlns:a16="http://schemas.microsoft.com/office/drawing/2014/main" id="{00CA5AD9-7C8B-812C-1D21-CC1354F85856}"/>
                  </a:ext>
                </a:extLst>
              </p:cNvPr>
              <p:cNvSpPr txBox="1">
                <a:spLocks noRot="1" noChangeAspect="1" noMove="1" noResize="1" noEditPoints="1" noAdjustHandles="1" noChangeArrowheads="1" noChangeShapeType="1" noTextEdit="1"/>
              </p:cNvSpPr>
              <p:nvPr/>
            </p:nvSpPr>
            <p:spPr>
              <a:xfrm>
                <a:off x="6228184" y="3910077"/>
                <a:ext cx="1440160" cy="261610"/>
              </a:xfrm>
              <a:prstGeom prst="rect">
                <a:avLst/>
              </a:prstGeom>
              <a:blipFill>
                <a:blip r:embed="rId4"/>
                <a:stretch>
                  <a:fillRect r="-8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78F02BC-45CE-3ADC-7E7C-77F10B7000DA}"/>
                  </a:ext>
                </a:extLst>
              </p:cNvPr>
              <p:cNvSpPr txBox="1"/>
              <p:nvPr/>
            </p:nvSpPr>
            <p:spPr>
              <a:xfrm>
                <a:off x="6152151" y="3786966"/>
                <a:ext cx="1711441" cy="253916"/>
              </a:xfrm>
              <a:prstGeom prst="rect">
                <a:avLst/>
              </a:prstGeom>
              <a:noFill/>
            </p:spPr>
            <p:txBody>
              <a:bodyPr wrap="square" rtlCol="0">
                <a:spAutoFit/>
              </a:bodyPr>
              <a:lstStyle/>
              <a:p>
                <a:r>
                  <a:rPr lang="en-US" altLang="zh-CN" sz="1050" b="0" dirty="0"/>
                  <a:t>t</a:t>
                </a:r>
                <a14:m>
                  <m:oMath xmlns:m="http://schemas.openxmlformats.org/officeDocument/2006/math">
                    <m:r>
                      <a:rPr lang="en-US" altLang="zh-CN" sz="1050" i="1">
                        <a:latin typeface="Cambria Math" panose="02040503050406030204" pitchFamily="18" charset="0"/>
                      </a:rPr>
                      <m:t>:0,</m:t>
                    </m:r>
                    <m:r>
                      <a:rPr lang="en-US" altLang="zh-CN" sz="1050" b="0" i="1" smtClean="0">
                        <a:latin typeface="Cambria Math" panose="02040503050406030204" pitchFamily="18" charset="0"/>
                      </a:rPr>
                      <m:t>  </m:t>
                    </m:r>
                    <m:r>
                      <a:rPr lang="en-US" altLang="zh-CN" sz="1050" i="1">
                        <a:latin typeface="Cambria Math" panose="02040503050406030204" pitchFamily="18" charset="0"/>
                      </a:rPr>
                      <m:t>1,</m:t>
                    </m:r>
                    <m:r>
                      <a:rPr lang="en-US" altLang="zh-CN" sz="1050" b="0" i="1" smtClean="0">
                        <a:latin typeface="Cambria Math" panose="02040503050406030204" pitchFamily="18" charset="0"/>
                      </a:rPr>
                      <m:t>    </m:t>
                    </m:r>
                    <m:r>
                      <a:rPr lang="en-US" altLang="zh-CN" sz="1050" i="1">
                        <a:latin typeface="Cambria Math" panose="02040503050406030204" pitchFamily="18" charset="0"/>
                      </a:rPr>
                      <m:t>2,</m:t>
                    </m:r>
                    <m:r>
                      <a:rPr lang="en-US" altLang="zh-CN" sz="1050" b="0" i="1" smtClean="0">
                        <a:latin typeface="Cambria Math" panose="02040503050406030204" pitchFamily="18" charset="0"/>
                      </a:rPr>
                      <m:t>     </m:t>
                    </m:r>
                    <m:r>
                      <a:rPr lang="en-US" altLang="zh-CN" sz="1050" i="1">
                        <a:latin typeface="Cambria Math" panose="02040503050406030204" pitchFamily="18" charset="0"/>
                      </a:rPr>
                      <m:t>3,</m:t>
                    </m:r>
                    <m:r>
                      <a:rPr lang="en-US" altLang="zh-CN" sz="1050" b="0" i="1" smtClean="0">
                        <a:latin typeface="Cambria Math" panose="02040503050406030204" pitchFamily="18" charset="0"/>
                      </a:rPr>
                      <m:t>   </m:t>
                    </m:r>
                    <m:r>
                      <a:rPr lang="en-US" altLang="zh-CN" sz="1050" i="1">
                        <a:latin typeface="Cambria Math" panose="02040503050406030204" pitchFamily="18" charset="0"/>
                      </a:rPr>
                      <m:t>4,</m:t>
                    </m:r>
                    <m:r>
                      <a:rPr lang="en-US" altLang="zh-CN" sz="1050" b="0" i="1" smtClean="0">
                        <a:latin typeface="Cambria Math" panose="02040503050406030204" pitchFamily="18" charset="0"/>
                      </a:rPr>
                      <m:t>  </m:t>
                    </m:r>
                    <m:r>
                      <a:rPr lang="en-US" altLang="zh-CN" sz="1050" i="1">
                        <a:latin typeface="Cambria Math" panose="02040503050406030204" pitchFamily="18" charset="0"/>
                      </a:rPr>
                      <m:t>5,</m:t>
                    </m:r>
                    <m:r>
                      <a:rPr lang="en-US" altLang="zh-CN" sz="1050" b="0" i="1" smtClean="0">
                        <a:latin typeface="Cambria Math" panose="02040503050406030204" pitchFamily="18" charset="0"/>
                      </a:rPr>
                      <m:t>  </m:t>
                    </m:r>
                  </m:oMath>
                </a14:m>
                <a:r>
                  <a:rPr lang="en-US" altLang="zh-CN" sz="1050" i="1" dirty="0">
                    <a:latin typeface="Cambria Math" panose="02040503050406030204" pitchFamily="18" charset="0"/>
                  </a:rPr>
                  <a:t>6</a:t>
                </a:r>
                <a:endParaRPr lang="zh-CN" altLang="en-US" sz="1050" i="1" dirty="0">
                  <a:latin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078F02BC-45CE-3ADC-7E7C-77F10B7000DA}"/>
                  </a:ext>
                </a:extLst>
              </p:cNvPr>
              <p:cNvSpPr txBox="1">
                <a:spLocks noRot="1" noChangeAspect="1" noMove="1" noResize="1" noEditPoints="1" noAdjustHandles="1" noChangeArrowheads="1" noChangeShapeType="1" noTextEdit="1"/>
              </p:cNvSpPr>
              <p:nvPr/>
            </p:nvSpPr>
            <p:spPr>
              <a:xfrm>
                <a:off x="6152151" y="3786966"/>
                <a:ext cx="1711441" cy="253916"/>
              </a:xfrm>
              <a:prstGeom prst="rect">
                <a:avLst/>
              </a:prstGeom>
              <a:blipFill>
                <a:blip r:embed="rId5"/>
                <a:stretch>
                  <a:fillRect t="-2381" b="-14286"/>
                </a:stretch>
              </a:blipFill>
            </p:spPr>
            <p:txBody>
              <a:bodyPr/>
              <a:lstStyle/>
              <a:p>
                <a:r>
                  <a:rPr lang="zh-CN" altLang="en-US">
                    <a:noFill/>
                  </a:rPr>
                  <a:t> </a:t>
                </a:r>
              </a:p>
            </p:txBody>
          </p:sp>
        </mc:Fallback>
      </mc:AlternateContent>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1560" y="1412776"/>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结论</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举例</a:t>
            </a:r>
            <a:r>
              <a:rPr kumimoji="0" lang="zh-CN" altLang="en-US" sz="2000" b="0" i="0" u="none" strike="noStrike" kern="1200" cap="none" spc="0" normalizeH="0" baseline="0" noProof="0" dirty="0">
                <a:ln>
                  <a:noFill/>
                </a:ln>
                <a:solidFill>
                  <a:srgbClr val="0000CC"/>
                </a:solidFill>
                <a:effectLst/>
                <a:uLnTx/>
                <a:uFillTx/>
                <a:latin typeface="+mn-lt"/>
                <a:ea typeface="+mn-ea"/>
                <a:cs typeface="+mn-cs"/>
                <a:sym typeface="Wingdings" pitchFamily="2" charset="2"/>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求 </a:t>
            </a:r>
            <a:r>
              <a:rPr kumimoji="0" lang="en-US" altLang="zh-CN"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(7,4) </a:t>
            </a:r>
            <a:r>
              <a:rPr kumimoji="0" lang="zh-CN" altLang="en-US" sz="2000" b="0" i="0" u="none" strike="noStrike" kern="1200" cap="none" spc="0" normalizeH="0" baseline="0" noProof="0" dirty="0">
                <a:ln>
                  <a:noFill/>
                </a:ln>
                <a:solidFill>
                  <a:schemeClr val="tx1"/>
                </a:solidFill>
                <a:effectLst/>
                <a:uLnTx/>
                <a:uFillTx/>
                <a:latin typeface="+mn-lt"/>
                <a:ea typeface="+mn-ea"/>
                <a:cs typeface="+mn-cs"/>
                <a:sym typeface="Wingdings" pitchFamily="2" charset="2"/>
              </a:rPr>
              <a:t>汉明码的编码电路和译码电路。</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译码电路： （</a:t>
            </a:r>
            <a:r>
              <a:rPr kumimoji="0" lang="zh-CN" altLang="en-US" sz="2000" b="1" i="0" u="sng" strike="noStrike" kern="1200" cap="none" spc="0" normalizeH="0" baseline="0" noProof="0" dirty="0">
                <a:ln>
                  <a:noFill/>
                </a:ln>
                <a:solidFill>
                  <a:srgbClr val="FF0000"/>
                </a:solidFill>
                <a:effectLst/>
                <a:uLnTx/>
                <a:uFillTx/>
                <a:latin typeface="宋体" pitchFamily="2" charset="-122"/>
                <a:ea typeface="宋体" pitchFamily="2" charset="-122"/>
                <a:cs typeface="+mn-cs"/>
                <a:sym typeface="Wingdings" pitchFamily="2" charset="2"/>
              </a:rPr>
              <a:t>利用一致性校验矩阵</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endPar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p:txBody>
      </p:sp>
      <p:graphicFrame>
        <p:nvGraphicFramePr>
          <p:cNvPr id="5" name="Object 4"/>
          <p:cNvGraphicFramePr>
            <a:graphicFrameLocks noChangeAspect="1"/>
          </p:cNvGraphicFramePr>
          <p:nvPr/>
        </p:nvGraphicFramePr>
        <p:xfrm>
          <a:off x="1083047" y="2852936"/>
          <a:ext cx="7034213" cy="2641600"/>
        </p:xfrm>
        <a:graphic>
          <a:graphicData uri="http://schemas.openxmlformats.org/presentationml/2006/ole">
            <mc:AlternateContent xmlns:mc="http://schemas.openxmlformats.org/markup-compatibility/2006">
              <mc:Choice xmlns:v="urn:schemas-microsoft-com:vml" Requires="v">
                <p:oleObj name="公式" r:id="rId2" imgW="4356000" imgH="1625400" progId="Equation.3">
                  <p:embed/>
                </p:oleObj>
              </mc:Choice>
              <mc:Fallback>
                <p:oleObj name="公式" r:id="rId2" imgW="4356000" imgH="1625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47" y="2852936"/>
                        <a:ext cx="7034213" cy="26416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CAE6D39-D0DF-834A-F689-0E2D88EA2D94}"/>
                  </a:ext>
                </a:extLst>
              </p:cNvPr>
              <p:cNvSpPr txBox="1"/>
              <p:nvPr/>
            </p:nvSpPr>
            <p:spPr>
              <a:xfrm>
                <a:off x="3779912" y="1000323"/>
                <a:ext cx="4580792" cy="8249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0" i="1" dirty="0" smtClean="0">
                              <a:latin typeface="Cambria Math" panose="02040503050406030204" pitchFamily="18" charset="0"/>
                            </a:rPr>
                          </m:ctrlPr>
                        </m:sSubPr>
                        <m:e>
                          <m:r>
                            <a:rPr lang="en-US" altLang="zh-CN" sz="1800" b="0" i="1" dirty="0" smtClean="0">
                              <a:latin typeface="Cambria Math" panose="02040503050406030204" pitchFamily="18" charset="0"/>
                            </a:rPr>
                            <m:t>𝐻</m:t>
                          </m:r>
                        </m:e>
                        <m:sub>
                          <m:r>
                            <a:rPr lang="en-US" altLang="zh-CN" sz="1800" b="0" i="1" dirty="0" smtClean="0">
                              <a:latin typeface="Cambria Math" panose="02040503050406030204" pitchFamily="18" charset="0"/>
                            </a:rPr>
                            <m:t>3×7</m:t>
                          </m:r>
                        </m:sub>
                      </m:sSub>
                      <m:r>
                        <a:rPr lang="en-US" altLang="zh-CN" i="1">
                          <a:latin typeface="Cambria Math" panose="02040503050406030204" pitchFamily="18" charset="0"/>
                        </a:rPr>
                        <m:t>=</m:t>
                      </m:r>
                      <m:d>
                        <m:dPr>
                          <m:begChr m:val="["/>
                          <m:endChr m:val="]"/>
                          <m:ctrlPr>
                            <a:rPr lang="zh-CN" altLang="en-US" sz="1800" b="0" i="1" smtClean="0">
                              <a:latin typeface="Cambria Math" panose="02040503050406030204" pitchFamily="18" charset="0"/>
                            </a:rPr>
                          </m:ctrlPr>
                        </m:dPr>
                        <m:e>
                          <m:m>
                            <m:mPr>
                              <m:plcHide m:val="on"/>
                              <m:mcs>
                                <m:mc>
                                  <m:mcPr>
                                    <m:count m:val="7"/>
                                    <m:mcJc m:val="center"/>
                                  </m:mcPr>
                                </m:mc>
                              </m:mcs>
                              <m:ctrlPr>
                                <a:rPr lang="zh-CN" altLang="en-US" sz="1800" b="0" i="1">
                                  <a:solidFill>
                                    <a:srgbClr val="836967"/>
                                  </a:solidFill>
                                  <a:latin typeface="Cambria Math" panose="02040503050406030204" pitchFamily="18" charset="0"/>
                                </a:rPr>
                              </m:ctrlPr>
                            </m:mPr>
                            <m:mr>
                              <m:e>
                                <m:r>
                                  <a:rPr lang="zh-CN" altLang="en-US" sz="1800" b="0" i="0">
                                    <a:latin typeface="Cambria Math" panose="02040503050406030204" pitchFamily="18" charset="0"/>
                                  </a:rPr>
                                  <m:t>1</m:t>
                                </m:r>
                              </m:e>
                              <m:e>
                                <m:r>
                                  <a:rPr lang="zh-CN" altLang="en-US" sz="1800" b="0" i="0">
                                    <a:latin typeface="Cambria Math" panose="02040503050406030204" pitchFamily="18" charset="0"/>
                                  </a:rPr>
                                  <m:t>1</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0</m:t>
                                </m:r>
                              </m:e>
                            </m:mr>
                            <m:mr>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1</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mr>
                            <m:mr>
                              <m:e>
                                <m:r>
                                  <a:rPr lang="zh-CN" altLang="en-US" sz="1800" b="0" i="0">
                                    <a:latin typeface="Cambria Math" panose="02040503050406030204" pitchFamily="18" charset="0"/>
                                  </a:rPr>
                                  <m:t>1</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e>
                                <m:r>
                                  <a:rPr lang="zh-CN" altLang="en-US" sz="1800" b="0" i="0">
                                    <a:latin typeface="Cambria Math" panose="02040503050406030204" pitchFamily="18" charset="0"/>
                                  </a:rPr>
                                  <m:t>0</m:t>
                                </m:r>
                              </m:e>
                              <m:e>
                                <m:r>
                                  <a:rPr lang="zh-CN" altLang="en-US" sz="1800" b="0" i="0">
                                    <a:latin typeface="Cambria Math" panose="02040503050406030204" pitchFamily="18" charset="0"/>
                                  </a:rPr>
                                  <m:t>0</m:t>
                                </m:r>
                              </m:e>
                              <m:e>
                                <m:r>
                                  <a:rPr lang="zh-CN" altLang="en-US" sz="1800" b="0" i="0">
                                    <a:latin typeface="Cambria Math" panose="02040503050406030204" pitchFamily="18" charset="0"/>
                                  </a:rPr>
                                  <m:t>1</m:t>
                                </m:r>
                              </m:e>
                            </m:mr>
                          </m:m>
                        </m:e>
                      </m:d>
                    </m:oMath>
                  </m:oMathPara>
                </a14:m>
                <a:endParaRPr lang="zh-CN" altLang="en-US" dirty="0"/>
              </a:p>
            </p:txBody>
          </p:sp>
        </mc:Choice>
        <mc:Fallback xmlns="">
          <p:sp>
            <p:nvSpPr>
              <p:cNvPr id="6" name="文本框 5">
                <a:extLst>
                  <a:ext uri="{FF2B5EF4-FFF2-40B4-BE49-F238E27FC236}">
                    <a16:creationId xmlns:a16="http://schemas.microsoft.com/office/drawing/2014/main" id="{6CAE6D39-D0DF-834A-F689-0E2D88EA2D94}"/>
                  </a:ext>
                </a:extLst>
              </p:cNvPr>
              <p:cNvSpPr txBox="1">
                <a:spLocks noRot="1" noChangeAspect="1" noMove="1" noResize="1" noEditPoints="1" noAdjustHandles="1" noChangeArrowheads="1" noChangeShapeType="1" noTextEdit="1"/>
              </p:cNvSpPr>
              <p:nvPr/>
            </p:nvSpPr>
            <p:spPr>
              <a:xfrm>
                <a:off x="3779912" y="1000323"/>
                <a:ext cx="4580792" cy="824906"/>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400" dirty="0">
                <a:latin typeface="Times New Roman" pitchFamily="18" charset="0"/>
              </a:rPr>
              <a:t>7.3.6.2 </a:t>
            </a:r>
            <a:r>
              <a:rPr lang="zh-CN" altLang="en-US" sz="4400" dirty="0"/>
              <a:t>纠错译码</a:t>
            </a:r>
            <a:endParaRPr lang="zh-CN" altLang="en-US" dirty="0"/>
          </a:p>
        </p:txBody>
      </p:sp>
      <p:sp>
        <p:nvSpPr>
          <p:cNvPr id="4" name="Rectangle 3"/>
          <p:cNvSpPr txBox="1">
            <a:spLocks noChangeArrowheads="1"/>
          </p:cNvSpPr>
          <p:nvPr/>
        </p:nvSpPr>
        <p:spPr>
          <a:xfrm>
            <a:off x="611560" y="1457325"/>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a:ln>
                  <a:noFill/>
                </a:ln>
                <a:solidFill>
                  <a:schemeClr val="tx1"/>
                </a:solidFill>
                <a:effectLst/>
                <a:uLnTx/>
                <a:uFillTx/>
                <a:latin typeface="+mn-lt"/>
                <a:ea typeface="+mn-ea"/>
                <a:cs typeface="+mn-cs"/>
              </a:rPr>
              <a:t>结论</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a:ln>
                  <a:noFill/>
                </a:ln>
                <a:solidFill>
                  <a:srgbClr val="0000CC"/>
                </a:solidFill>
                <a:effectLst/>
                <a:uLnTx/>
                <a:uFillTx/>
                <a:latin typeface="+mn-lt"/>
                <a:ea typeface="+mn-ea"/>
                <a:cs typeface="+mn-cs"/>
              </a:rPr>
              <a:t> 举例</a:t>
            </a:r>
            <a:r>
              <a:rPr kumimoji="0" lang="zh-CN" altLang="en-US" sz="2000" b="0" i="0" u="none" strike="noStrike" kern="1200" cap="none" spc="0" normalizeH="0" baseline="0" noProof="0">
                <a:ln>
                  <a:noFill/>
                </a:ln>
                <a:solidFill>
                  <a:srgbClr val="0000CC"/>
                </a:solidFill>
                <a:effectLst/>
                <a:uLnTx/>
                <a:uFillTx/>
                <a:latin typeface="+mn-lt"/>
                <a:ea typeface="+mn-ea"/>
                <a:cs typeface="+mn-cs"/>
                <a:sym typeface="Wingdings" pitchFamily="2" charset="2"/>
              </a:rPr>
              <a:t>：</a:t>
            </a:r>
            <a:r>
              <a:rPr kumimoji="0" lang="zh-CN" altLang="en-US" sz="2000" b="0" i="0" u="none" strike="noStrike" kern="1200" cap="none" spc="0" normalizeH="0" baseline="0" noProof="0">
                <a:ln>
                  <a:noFill/>
                </a:ln>
                <a:solidFill>
                  <a:schemeClr val="tx1"/>
                </a:solidFill>
                <a:effectLst/>
                <a:uLnTx/>
                <a:uFillTx/>
                <a:latin typeface="+mn-lt"/>
                <a:ea typeface="+mn-ea"/>
                <a:cs typeface="+mn-cs"/>
                <a:sym typeface="Wingdings" pitchFamily="2" charset="2"/>
              </a:rPr>
              <a:t> 求 </a:t>
            </a:r>
            <a:r>
              <a:rPr kumimoji="0" lang="en-US" altLang="zh-CN" sz="2000" b="0" i="0" u="none" strike="noStrike" kern="1200" cap="none" spc="0" normalizeH="0" baseline="0" noProof="0">
                <a:ln>
                  <a:noFill/>
                </a:ln>
                <a:solidFill>
                  <a:schemeClr val="tx1"/>
                </a:solidFill>
                <a:effectLst/>
                <a:uLnTx/>
                <a:uFillTx/>
                <a:latin typeface="+mn-lt"/>
                <a:ea typeface="+mn-ea"/>
                <a:cs typeface="+mn-cs"/>
                <a:sym typeface="Wingdings" pitchFamily="2" charset="2"/>
              </a:rPr>
              <a:t>(7,4) </a:t>
            </a:r>
            <a:r>
              <a:rPr kumimoji="0" lang="zh-CN" altLang="en-US" sz="2000" b="0" i="0" u="none" strike="noStrike" kern="1200" cap="none" spc="0" normalizeH="0" baseline="0" noProof="0">
                <a:ln>
                  <a:noFill/>
                </a:ln>
                <a:solidFill>
                  <a:schemeClr val="tx1"/>
                </a:solidFill>
                <a:effectLst/>
                <a:uLnTx/>
                <a:uFillTx/>
                <a:latin typeface="+mn-lt"/>
                <a:ea typeface="+mn-ea"/>
                <a:cs typeface="+mn-cs"/>
                <a:sym typeface="Wingdings" pitchFamily="2" charset="2"/>
              </a:rPr>
              <a:t>汉明码的编码电路和译码电路。</a:t>
            </a:r>
          </a:p>
          <a:p>
            <a:pPr marL="352425"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a:ln>
                  <a:noFill/>
                </a:ln>
                <a:solidFill>
                  <a:schemeClr val="tx1"/>
                </a:solidFill>
                <a:effectLst/>
                <a:uLnTx/>
                <a:uFillTx/>
                <a:latin typeface="宋体" pitchFamily="2" charset="-122"/>
                <a:ea typeface="宋体" pitchFamily="2" charset="-122"/>
                <a:cs typeface="+mn-cs"/>
                <a:sym typeface="Wingdings" pitchFamily="2" charset="2"/>
              </a:rPr>
              <a:t> 译码电路：</a:t>
            </a:r>
            <a:endParaRPr kumimoji="0" lang="zh-CN" altLang="en-US" sz="2000" b="1" i="0" u="none" strike="noStrike" kern="1200" cap="none" spc="0" normalizeH="0" baseline="0" noProof="0">
              <a:ln>
                <a:noFill/>
              </a:ln>
              <a:solidFill>
                <a:srgbClr val="FF0000"/>
              </a:solidFill>
              <a:effectLst/>
              <a:uLnTx/>
              <a:uFillTx/>
              <a:latin typeface="宋体" pitchFamily="2" charset="-122"/>
              <a:ea typeface="宋体" pitchFamily="2" charset="-122"/>
              <a:cs typeface="+mn-cs"/>
            </a:endParaRPr>
          </a:p>
        </p:txBody>
      </p:sp>
      <p:graphicFrame>
        <p:nvGraphicFramePr>
          <p:cNvPr id="5" name="Object 4"/>
          <p:cNvGraphicFramePr>
            <a:graphicFrameLocks noChangeAspect="1"/>
          </p:cNvGraphicFramePr>
          <p:nvPr/>
        </p:nvGraphicFramePr>
        <p:xfrm>
          <a:off x="1875210" y="2776116"/>
          <a:ext cx="5584825" cy="3605212"/>
        </p:xfrm>
        <a:graphic>
          <a:graphicData uri="http://schemas.openxmlformats.org/presentationml/2006/ole">
            <mc:AlternateContent xmlns:mc="http://schemas.openxmlformats.org/markup-compatibility/2006">
              <mc:Choice xmlns:v="urn:schemas-microsoft-com:vml" Requires="v">
                <p:oleObj name="Visio" r:id="rId2" imgW="5329692" imgH="3176748" progId="Visio.Drawing.11">
                  <p:embed/>
                </p:oleObj>
              </mc:Choice>
              <mc:Fallback>
                <p:oleObj name="Visio" r:id="rId2" imgW="5329692" imgH="3176748"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210" y="2776116"/>
                        <a:ext cx="5584825"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4000" dirty="0"/>
              <a:t>7.3.2</a:t>
            </a:r>
            <a:r>
              <a:rPr lang="zh-CN" altLang="en-US" sz="4000" dirty="0"/>
              <a:t>一致监督方程和一致监督矩阵</a:t>
            </a:r>
            <a:endParaRPr lang="zh-CN" altLang="en-US" dirty="0"/>
          </a:p>
        </p:txBody>
      </p:sp>
      <p:sp>
        <p:nvSpPr>
          <p:cNvPr id="4" name="Rectangle 3"/>
          <p:cNvSpPr txBox="1">
            <a:spLocks noChangeArrowheads="1"/>
          </p:cNvSpPr>
          <p:nvPr/>
        </p:nvSpPr>
        <p:spPr>
          <a:xfrm>
            <a:off x="457200" y="1628775"/>
            <a:ext cx="3803650" cy="1800225"/>
          </a:xfrm>
          <a:prstGeom prst="rect">
            <a:avLst/>
          </a:prstGeom>
        </p:spPr>
        <p:txBody>
          <a:bodyPr vert="horz">
            <a:normAutofit/>
          </a:bodyPr>
          <a:lstStyle/>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一致监督矩阵</a:t>
            </a:r>
          </a:p>
          <a:p>
            <a:pPr marL="355600" marR="0" lvl="0" indent="-355600" algn="l" defTabSz="7620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为了运算方便，将式</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(7.2.1)</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监督方程写成矩阵形式，得：</a:t>
            </a:r>
          </a:p>
        </p:txBody>
      </p:sp>
      <p:graphicFrame>
        <p:nvGraphicFramePr>
          <p:cNvPr id="5" name="Object 4"/>
          <p:cNvGraphicFramePr>
            <a:graphicFrameLocks noChangeAspect="1"/>
          </p:cNvGraphicFramePr>
          <p:nvPr/>
        </p:nvGraphicFramePr>
        <p:xfrm>
          <a:off x="4273550" y="1577975"/>
          <a:ext cx="4332288" cy="1995488"/>
        </p:xfrm>
        <a:graphic>
          <a:graphicData uri="http://schemas.openxmlformats.org/presentationml/2006/ole">
            <mc:AlternateContent xmlns:mc="http://schemas.openxmlformats.org/markup-compatibility/2006">
              <mc:Choice xmlns:v="urn:schemas-microsoft-com:vml" Requires="v">
                <p:oleObj name="公式" r:id="rId2" imgW="2273040" imgH="965160" progId="Equation.3">
                  <p:embed/>
                </p:oleObj>
              </mc:Choice>
              <mc:Fallback>
                <p:oleObj name="公式" r:id="rId2" imgW="2273040" imgH="96516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1577975"/>
                        <a:ext cx="4332288" cy="1995488"/>
                      </a:xfrm>
                      <a:prstGeom prst="rect">
                        <a:avLst/>
                      </a:prstGeom>
                      <a:solidFill>
                        <a:srgbClr val="FFE7E7"/>
                      </a:solidFill>
                      <a:ln>
                        <a:noFill/>
                      </a:ln>
                      <a:extLst>
                        <a:ext uri="{91240B29-F687-4F45-9708-019B960494DF}">
                          <a14:hiddenLine xmlns:a14="http://schemas.microsoft.com/office/drawing/2010/main" w="9525">
                            <a:solidFill>
                              <a:srgbClr val="FFFF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26760753"/>
              </p:ext>
            </p:extLst>
          </p:nvPr>
        </p:nvGraphicFramePr>
        <p:xfrm>
          <a:off x="673150" y="3284984"/>
          <a:ext cx="3600400" cy="2708796"/>
        </p:xfrm>
        <a:graphic>
          <a:graphicData uri="http://schemas.openxmlformats.org/presentationml/2006/ole">
            <mc:AlternateContent xmlns:mc="http://schemas.openxmlformats.org/markup-compatibility/2006">
              <mc:Choice xmlns:v="urn:schemas-microsoft-com:vml" Requires="v">
                <p:oleObj name="Equation" r:id="rId4" imgW="2679480" imgH="1409400" progId="Equation.DSMT4">
                  <p:embed/>
                </p:oleObj>
              </mc:Choice>
              <mc:Fallback>
                <p:oleObj name="Equation" r:id="rId4" imgW="2679480" imgH="1409400" progId="Equation.DSMT4">
                  <p:embed/>
                  <p:pic>
                    <p:nvPicPr>
                      <p:cNvPr id="0" name="Object 5"/>
                      <p:cNvPicPr>
                        <a:picLocks noChangeAspect="1" noChangeArrowheads="1"/>
                      </p:cNvPicPr>
                      <p:nvPr/>
                    </p:nvPicPr>
                    <p:blipFill>
                      <a:blip r:embed="rId5"/>
                      <a:srcRect/>
                      <a:stretch>
                        <a:fillRect/>
                      </a:stretch>
                    </p:blipFill>
                    <p:spPr bwMode="auto">
                      <a:xfrm>
                        <a:off x="673150" y="3284984"/>
                        <a:ext cx="3600400" cy="2708796"/>
                      </a:xfrm>
                      <a:prstGeom prst="rect">
                        <a:avLst/>
                      </a:prstGeom>
                      <a:solidFill>
                        <a:srgbClr val="EBFFEB"/>
                      </a:solidFill>
                      <a:ln>
                        <a:noFill/>
                      </a:ln>
                    </p:spPr>
                  </p:pic>
                </p:oleObj>
              </mc:Fallback>
            </mc:AlternateContent>
          </a:graphicData>
        </a:graphic>
      </p:graphicFrame>
      <p:sp>
        <p:nvSpPr>
          <p:cNvPr id="7" name="Rectangle 6"/>
          <p:cNvSpPr>
            <a:spLocks noChangeArrowheads="1"/>
          </p:cNvSpPr>
          <p:nvPr/>
        </p:nvSpPr>
        <p:spPr bwMode="auto">
          <a:xfrm>
            <a:off x="4905374" y="3841427"/>
            <a:ext cx="3952906" cy="2017713"/>
          </a:xfrm>
          <a:prstGeom prst="rect">
            <a:avLst/>
          </a:prstGeom>
          <a:noFill/>
          <a:ln w="9525">
            <a:noFill/>
            <a:miter lim="800000"/>
            <a:headEnd/>
            <a:tailEnd/>
          </a:ln>
        </p:spPr>
        <p:txBody>
          <a:bodyPr/>
          <a:lstStyle/>
          <a:p>
            <a:pPr marL="355600" indent="-355600" defTabSz="762000">
              <a:lnSpc>
                <a:spcPct val="140000"/>
              </a:lnSpc>
              <a:spcAft>
                <a:spcPct val="20000"/>
              </a:spcAft>
              <a:buClr>
                <a:srgbClr val="993366"/>
              </a:buClr>
              <a:buSzPct val="90000"/>
              <a:buFont typeface="Wingdings" pitchFamily="2" charset="2"/>
              <a:buChar char="ÿ"/>
            </a:pPr>
            <a:r>
              <a:rPr lang="zh-CN" altLang="en-US" sz="2000" b="1" dirty="0">
                <a:latin typeface="Times New Roman" pitchFamily="18" charset="0"/>
              </a:rPr>
              <a:t>将式</a:t>
            </a:r>
            <a:r>
              <a:rPr lang="en-US" altLang="zh-CN" sz="2000" b="1" dirty="0">
                <a:latin typeface="Times New Roman" pitchFamily="18" charset="0"/>
              </a:rPr>
              <a:t>(8.2.2)</a:t>
            </a:r>
            <a:r>
              <a:rPr lang="zh-CN" altLang="en-US" sz="2000" b="1" dirty="0">
                <a:latin typeface="Times New Roman" pitchFamily="18" charset="0"/>
              </a:rPr>
              <a:t>可写成：</a:t>
            </a:r>
          </a:p>
          <a:p>
            <a:pPr marL="355600" indent="-355600" defTabSz="762000">
              <a:lnSpc>
                <a:spcPct val="140000"/>
              </a:lnSpc>
              <a:spcAft>
                <a:spcPct val="20000"/>
              </a:spcAft>
              <a:buClr>
                <a:srgbClr val="993366"/>
              </a:buClr>
              <a:buSzPct val="90000"/>
              <a:buFont typeface="Wingdings" pitchFamily="2" charset="2"/>
              <a:buNone/>
            </a:pPr>
            <a:r>
              <a:rPr lang="zh-CN" altLang="en-US" sz="2000" b="1" i="1" dirty="0">
                <a:solidFill>
                  <a:srgbClr val="FF0000"/>
                </a:solidFill>
                <a:latin typeface="Arial Black" pitchFamily="34" charset="0"/>
              </a:rPr>
              <a:t>    </a:t>
            </a:r>
            <a:r>
              <a:rPr lang="en-US" altLang="zh-CN" sz="2000" b="1" i="1" dirty="0">
                <a:solidFill>
                  <a:srgbClr val="FF0000"/>
                </a:solidFill>
                <a:latin typeface="Arial Black" pitchFamily="34" charset="0"/>
              </a:rPr>
              <a:t>H</a:t>
            </a:r>
            <a:r>
              <a:rPr lang="en-US" altLang="zh-CN" sz="2000" b="1" i="1" dirty="0">
                <a:solidFill>
                  <a:srgbClr val="FF0000"/>
                </a:solidFill>
                <a:latin typeface="Times New Roman" pitchFamily="18" charset="0"/>
                <a:sym typeface="Wingdings" pitchFamily="2" charset="2"/>
              </a:rPr>
              <a:t> </a:t>
            </a:r>
            <a:r>
              <a:rPr lang="en-US" altLang="zh-CN" sz="2000" b="1" dirty="0">
                <a:solidFill>
                  <a:srgbClr val="FF0000"/>
                </a:solidFill>
                <a:latin typeface="Times New Roman" pitchFamily="18" charset="0"/>
              </a:rPr>
              <a:t>·</a:t>
            </a:r>
            <a:r>
              <a:rPr lang="en-US" altLang="zh-CN" sz="2000" b="1" i="1" dirty="0">
                <a:solidFill>
                  <a:srgbClr val="FF0000"/>
                </a:solidFill>
                <a:latin typeface="Arial Black" pitchFamily="34" charset="0"/>
              </a:rPr>
              <a:t>C</a:t>
            </a:r>
            <a:r>
              <a:rPr lang="en-US" altLang="zh-CN" sz="2000" b="1" i="1" baseline="30000" dirty="0">
                <a:solidFill>
                  <a:srgbClr val="FF0000"/>
                </a:solidFill>
                <a:latin typeface="Times New Roman" pitchFamily="18" charset="0"/>
              </a:rPr>
              <a:t>T</a:t>
            </a:r>
            <a:r>
              <a:rPr lang="en-US" altLang="zh-CN" sz="2000" b="1" dirty="0">
                <a:solidFill>
                  <a:srgbClr val="FF0000"/>
                </a:solidFill>
                <a:latin typeface="Times New Roman" pitchFamily="18" charset="0"/>
              </a:rPr>
              <a:t>=</a:t>
            </a:r>
            <a:r>
              <a:rPr lang="en-US" altLang="zh-CN" sz="2000" b="1" dirty="0">
                <a:solidFill>
                  <a:srgbClr val="FF0000"/>
                </a:solidFill>
                <a:latin typeface="Arial Black" pitchFamily="34" charset="0"/>
              </a:rPr>
              <a:t>0</a:t>
            </a:r>
            <a:r>
              <a:rPr lang="en-US" altLang="zh-CN" sz="2000" b="1" i="1" baseline="30000" dirty="0">
                <a:solidFill>
                  <a:srgbClr val="FF0000"/>
                </a:solidFill>
                <a:latin typeface="Times New Roman" pitchFamily="18" charset="0"/>
              </a:rPr>
              <a:t>T</a:t>
            </a:r>
            <a:r>
              <a:rPr lang="en-US" altLang="zh-CN" sz="2000" b="1" i="1" baseline="30000" dirty="0">
                <a:latin typeface="Times New Roman" pitchFamily="18" charset="0"/>
              </a:rPr>
              <a:t>  </a:t>
            </a:r>
            <a:r>
              <a:rPr lang="zh-CN" altLang="en-US" sz="2000" b="1" dirty="0">
                <a:latin typeface="Times New Roman" pitchFamily="18" charset="0"/>
              </a:rPr>
              <a:t>或</a:t>
            </a:r>
            <a:r>
              <a:rPr lang="zh-CN" altLang="en-US" sz="2000" b="1" dirty="0">
                <a:solidFill>
                  <a:srgbClr val="FF0000"/>
                </a:solidFill>
                <a:latin typeface="Times New Roman" pitchFamily="18" charset="0"/>
              </a:rPr>
              <a:t>  </a:t>
            </a:r>
            <a:r>
              <a:rPr lang="en-US" altLang="zh-CN" sz="2000" b="1" i="1" dirty="0">
                <a:solidFill>
                  <a:srgbClr val="FF0000"/>
                </a:solidFill>
                <a:latin typeface="Arial Black" pitchFamily="34" charset="0"/>
              </a:rPr>
              <a:t>C </a:t>
            </a:r>
            <a:r>
              <a:rPr lang="en-US" altLang="zh-CN" sz="2000" b="1" dirty="0">
                <a:solidFill>
                  <a:srgbClr val="FF0000"/>
                </a:solidFill>
                <a:latin typeface="Times New Roman" pitchFamily="18" charset="0"/>
              </a:rPr>
              <a:t>·</a:t>
            </a:r>
            <a:r>
              <a:rPr lang="en-US" altLang="zh-CN" sz="2000" b="1" i="1" dirty="0">
                <a:solidFill>
                  <a:srgbClr val="FF0000"/>
                </a:solidFill>
                <a:latin typeface="Arial Black" pitchFamily="34" charset="0"/>
              </a:rPr>
              <a:t>H</a:t>
            </a:r>
            <a:r>
              <a:rPr lang="en-US" altLang="zh-CN" sz="2000" b="1" i="1" baseline="30000" dirty="0">
                <a:solidFill>
                  <a:srgbClr val="FF0000"/>
                </a:solidFill>
                <a:latin typeface="Times New Roman" pitchFamily="18" charset="0"/>
              </a:rPr>
              <a:t>T</a:t>
            </a:r>
            <a:r>
              <a:rPr lang="en-US" altLang="zh-CN" sz="2000" b="1" dirty="0">
                <a:solidFill>
                  <a:srgbClr val="FF0000"/>
                </a:solidFill>
                <a:latin typeface="Times New Roman" pitchFamily="18" charset="0"/>
              </a:rPr>
              <a:t>=</a:t>
            </a:r>
            <a:r>
              <a:rPr lang="en-US" altLang="zh-CN" sz="2000" b="1" dirty="0">
                <a:solidFill>
                  <a:srgbClr val="FF0000"/>
                </a:solidFill>
                <a:latin typeface="Arial Black" pitchFamily="34" charset="0"/>
              </a:rPr>
              <a:t>0</a:t>
            </a:r>
          </a:p>
          <a:p>
            <a:pPr marL="355600" indent="-355600" defTabSz="762000">
              <a:lnSpc>
                <a:spcPct val="140000"/>
              </a:lnSpc>
              <a:spcAft>
                <a:spcPct val="20000"/>
              </a:spcAft>
              <a:buClr>
                <a:srgbClr val="993366"/>
              </a:buClr>
              <a:buSzPct val="90000"/>
              <a:buFont typeface="Wingdings" pitchFamily="2" charset="2"/>
              <a:buNone/>
            </a:pPr>
            <a:r>
              <a:rPr lang="en-US" altLang="zh-CN" sz="2000" b="1" i="1" dirty="0">
                <a:latin typeface="Arial Black" pitchFamily="34" charset="0"/>
              </a:rPr>
              <a:t>    C</a:t>
            </a:r>
            <a:r>
              <a:rPr lang="en-US" altLang="zh-CN" sz="2000" b="1" i="1" baseline="30000" dirty="0">
                <a:latin typeface="Times New Roman" pitchFamily="18" charset="0"/>
              </a:rPr>
              <a:t>T</a:t>
            </a:r>
            <a:r>
              <a:rPr lang="zh-CN" altLang="en-US" sz="2000" b="1" dirty="0">
                <a:latin typeface="Times New Roman" pitchFamily="18" charset="0"/>
              </a:rPr>
              <a:t>、</a:t>
            </a:r>
            <a:r>
              <a:rPr lang="en-US" altLang="zh-CN" sz="2000" b="1" i="1" dirty="0">
                <a:latin typeface="Arial Black" pitchFamily="34" charset="0"/>
              </a:rPr>
              <a:t>H</a:t>
            </a:r>
            <a:r>
              <a:rPr lang="en-US" altLang="zh-CN" sz="2000" b="1" i="1" baseline="30000" dirty="0">
                <a:latin typeface="Times New Roman" pitchFamily="18" charset="0"/>
              </a:rPr>
              <a:t>T</a:t>
            </a:r>
            <a:r>
              <a:rPr lang="zh-CN" altLang="en-US" sz="2000" b="1" dirty="0">
                <a:latin typeface="Times New Roman" pitchFamily="18" charset="0"/>
              </a:rPr>
              <a:t>、</a:t>
            </a:r>
            <a:r>
              <a:rPr lang="en-US" altLang="zh-CN" sz="2000" b="1" dirty="0">
                <a:latin typeface="Arial Black" pitchFamily="34" charset="0"/>
              </a:rPr>
              <a:t>0</a:t>
            </a:r>
            <a:r>
              <a:rPr lang="en-US" altLang="zh-CN" sz="2000" b="1" i="1" baseline="30000" dirty="0">
                <a:latin typeface="Times New Roman" pitchFamily="18" charset="0"/>
              </a:rPr>
              <a:t>T </a:t>
            </a:r>
            <a:r>
              <a:rPr lang="zh-CN" altLang="en-US" sz="2000" b="1" dirty="0">
                <a:latin typeface="Times New Roman" pitchFamily="18" charset="0"/>
              </a:rPr>
              <a:t>分别表示 </a:t>
            </a:r>
            <a:r>
              <a:rPr lang="en-US" altLang="zh-CN" sz="2000" b="1" i="1" dirty="0">
                <a:latin typeface="Arial Black" pitchFamily="34" charset="0"/>
              </a:rPr>
              <a:t>C</a:t>
            </a:r>
            <a:r>
              <a:rPr lang="zh-CN" altLang="en-US" sz="2000" b="1" i="1" dirty="0">
                <a:latin typeface="Arial Black" pitchFamily="34" charset="0"/>
              </a:rPr>
              <a:t>、</a:t>
            </a:r>
            <a:r>
              <a:rPr lang="en-US" altLang="zh-CN" sz="2000" b="1" i="1" dirty="0">
                <a:latin typeface="Arial Black" pitchFamily="34" charset="0"/>
              </a:rPr>
              <a:t>H</a:t>
            </a:r>
            <a:r>
              <a:rPr lang="zh-CN" altLang="en-US" sz="2000" b="1" i="1" dirty="0">
                <a:latin typeface="Arial Black" pitchFamily="34" charset="0"/>
              </a:rPr>
              <a:t>、</a:t>
            </a:r>
            <a:r>
              <a:rPr lang="en-US" altLang="zh-CN" sz="2000" b="1" dirty="0">
                <a:latin typeface="Arial Black" pitchFamily="34" charset="0"/>
              </a:rPr>
              <a:t>0 </a:t>
            </a:r>
            <a:r>
              <a:rPr lang="zh-CN" altLang="en-US" sz="2000" b="1" dirty="0">
                <a:latin typeface="Times New Roman" pitchFamily="18" charset="0"/>
              </a:rPr>
              <a:t>的转置矩阵。</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defTabSz="762000"/>
            <a:r>
              <a:rPr lang="en-US" altLang="zh-CN" sz="2000" dirty="0"/>
              <a:t> </a:t>
            </a:r>
            <a:r>
              <a:rPr lang="zh-CN" altLang="en-US" sz="2000" dirty="0"/>
              <a:t>在通信中检、纠错码的实际性能是在统计上体现出来的。</a:t>
            </a:r>
          </a:p>
          <a:p>
            <a:pPr defTabSz="762000"/>
            <a:r>
              <a:rPr lang="zh-CN" altLang="en-US" sz="2000" dirty="0"/>
              <a:t> 错误概率：</a:t>
            </a:r>
          </a:p>
          <a:p>
            <a:pPr marL="590169" lvl="2" defTabSz="762000"/>
            <a:r>
              <a:rPr lang="zh-CN" altLang="en-US" sz="1800" dirty="0"/>
              <a:t> 不可检错误概率：</a:t>
            </a:r>
            <a:r>
              <a:rPr lang="en-US" altLang="zh-CN" sz="1800" i="1" dirty="0" err="1">
                <a:solidFill>
                  <a:srgbClr val="0000CC"/>
                </a:solidFill>
              </a:rPr>
              <a:t>p</a:t>
            </a:r>
            <a:r>
              <a:rPr lang="en-US" altLang="zh-CN" sz="1800" baseline="-25000" dirty="0" err="1">
                <a:solidFill>
                  <a:srgbClr val="0000CC"/>
                </a:solidFill>
              </a:rPr>
              <a:t>ud</a:t>
            </a:r>
            <a:endParaRPr lang="en-US" altLang="zh-CN" sz="1800" dirty="0">
              <a:solidFill>
                <a:srgbClr val="0000CC"/>
              </a:solidFill>
            </a:endParaRPr>
          </a:p>
          <a:p>
            <a:pPr marL="590169" lvl="2" defTabSz="762000"/>
            <a:r>
              <a:rPr lang="en-US" altLang="zh-CN" sz="1800" dirty="0"/>
              <a:t> </a:t>
            </a:r>
            <a:r>
              <a:rPr lang="zh-CN" altLang="en-US" sz="1800" dirty="0"/>
              <a:t>译码错误概率：</a:t>
            </a:r>
            <a:r>
              <a:rPr lang="en-US" altLang="zh-CN" sz="1800" i="1" dirty="0" err="1">
                <a:solidFill>
                  <a:srgbClr val="0000CC"/>
                </a:solidFill>
              </a:rPr>
              <a:t>p</a:t>
            </a:r>
            <a:r>
              <a:rPr lang="en-US" altLang="zh-CN" sz="1800" baseline="-25000" dirty="0" err="1">
                <a:solidFill>
                  <a:srgbClr val="0000CC"/>
                </a:solidFill>
              </a:rPr>
              <a:t>we</a:t>
            </a:r>
            <a:endParaRPr lang="en-US" altLang="zh-CN" sz="1800" dirty="0">
              <a:solidFill>
                <a:srgbClr val="0000CC"/>
              </a:solidFill>
            </a:endParaRPr>
          </a:p>
          <a:p>
            <a:pPr marL="590169" lvl="2" defTabSz="762000"/>
            <a:r>
              <a:rPr lang="en-US" altLang="zh-CN" sz="1800" dirty="0"/>
              <a:t> </a:t>
            </a:r>
            <a:r>
              <a:rPr lang="zh-CN" altLang="en-US" sz="1800" dirty="0"/>
              <a:t>译码失败概率：</a:t>
            </a:r>
            <a:r>
              <a:rPr lang="en-US" altLang="zh-CN" sz="1800" i="1" dirty="0" err="1">
                <a:solidFill>
                  <a:srgbClr val="0000CC"/>
                </a:solidFill>
              </a:rPr>
              <a:t>p</a:t>
            </a:r>
            <a:r>
              <a:rPr lang="en-US" altLang="zh-CN" sz="1800" baseline="-25000" dirty="0" err="1">
                <a:solidFill>
                  <a:srgbClr val="0000CC"/>
                </a:solidFill>
              </a:rPr>
              <a:t>wf</a:t>
            </a:r>
            <a:endParaRPr lang="en-US" altLang="zh-CN" sz="1800" dirty="0"/>
          </a:p>
          <a:p>
            <a:pPr marL="590169" lvl="2" defTabSz="762000"/>
            <a:r>
              <a:rPr lang="en-US" altLang="zh-CN" sz="1800" dirty="0"/>
              <a:t> </a:t>
            </a:r>
            <a:r>
              <a:rPr lang="zh-CN" altLang="en-US" sz="1800" dirty="0"/>
              <a:t>比特误码率：</a:t>
            </a:r>
            <a:r>
              <a:rPr lang="en-US" altLang="zh-CN" sz="1800" i="1" dirty="0" err="1">
                <a:solidFill>
                  <a:srgbClr val="0000CC"/>
                </a:solidFill>
              </a:rPr>
              <a:t>P</a:t>
            </a:r>
            <a:r>
              <a:rPr lang="en-US" altLang="zh-CN" sz="1800" baseline="-25000" dirty="0" err="1">
                <a:solidFill>
                  <a:srgbClr val="0000CC"/>
                </a:solidFill>
              </a:rPr>
              <a:t>bd</a:t>
            </a:r>
            <a:endParaRPr lang="en-US" altLang="zh-CN" sz="1800" dirty="0"/>
          </a:p>
          <a:p>
            <a:pPr defTabSz="762000"/>
            <a:r>
              <a:rPr lang="en-US" altLang="zh-CN" sz="2000" dirty="0"/>
              <a:t> </a:t>
            </a:r>
            <a:r>
              <a:rPr lang="zh-CN" altLang="en-US" sz="2000" dirty="0"/>
              <a:t>差错概率的原因：</a:t>
            </a:r>
          </a:p>
          <a:p>
            <a:pPr marL="590169" lvl="2" defTabSz="762000"/>
            <a:r>
              <a:rPr lang="zh-CN" altLang="en-US" sz="1800" dirty="0"/>
              <a:t> 码的结构</a:t>
            </a:r>
          </a:p>
          <a:p>
            <a:pPr marL="590169" lvl="2" defTabSz="762000"/>
            <a:r>
              <a:rPr lang="zh-CN" altLang="en-US" sz="1800" dirty="0"/>
              <a:t> 信道特性</a:t>
            </a:r>
          </a:p>
          <a:p>
            <a:pPr defTabSz="762000"/>
            <a:r>
              <a:rPr lang="zh-CN" altLang="en-US" sz="2000" dirty="0"/>
              <a:t> 分析均以 </a:t>
            </a:r>
            <a:r>
              <a:rPr lang="en-US" altLang="zh-CN" sz="2000" dirty="0"/>
              <a:t>BSC </a:t>
            </a:r>
            <a:r>
              <a:rPr lang="zh-CN" altLang="en-US" sz="2000" dirty="0"/>
              <a:t>信道为模型。</a:t>
            </a:r>
          </a:p>
          <a:p>
            <a:endParaRPr lang="zh-CN" altLang="en-US" dirty="0"/>
          </a:p>
        </p:txBody>
      </p:sp>
      <p:sp>
        <p:nvSpPr>
          <p:cNvPr id="3" name="标题 2"/>
          <p:cNvSpPr>
            <a:spLocks noGrp="1"/>
          </p:cNvSpPr>
          <p:nvPr>
            <p:ph type="title"/>
          </p:nvPr>
        </p:nvSpPr>
        <p:spPr/>
        <p:txBody>
          <a:bodyPr/>
          <a:lstStyle/>
          <a:p>
            <a:r>
              <a:rPr lang="en-US" altLang="zh-CN" dirty="0"/>
              <a:t>7.3.7 </a:t>
            </a:r>
            <a:r>
              <a:rPr lang="zh-CN" altLang="en-US" dirty="0"/>
              <a:t>线性分组码的性能</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7.3.7 </a:t>
            </a:r>
            <a:r>
              <a:rPr lang="zh-CN" altLang="en-US" dirty="0"/>
              <a:t>线性分组码的性能</a:t>
            </a:r>
          </a:p>
        </p:txBody>
      </p:sp>
      <p:sp>
        <p:nvSpPr>
          <p:cNvPr id="4" name="AutoShape 3"/>
          <p:cNvSpPr>
            <a:spLocks noChangeArrowheads="1"/>
          </p:cNvSpPr>
          <p:nvPr/>
        </p:nvSpPr>
        <p:spPr bwMode="auto">
          <a:xfrm>
            <a:off x="1259632" y="1772444"/>
            <a:ext cx="3589338" cy="755650"/>
          </a:xfrm>
          <a:prstGeom prst="bevel">
            <a:avLst>
              <a:gd name="adj" fmla="val 12500"/>
            </a:avLst>
          </a:prstGeom>
          <a:solidFill>
            <a:srgbClr val="FFEFEF"/>
          </a:solidFill>
          <a:ln w="12700">
            <a:solidFill>
              <a:srgbClr val="FF0000"/>
            </a:solidFill>
            <a:miter lim="800000"/>
            <a:headEnd/>
            <a:tailEnd/>
          </a:ln>
        </p:spPr>
        <p:txBody>
          <a:bodyPr wrap="none" anchor="ctr"/>
          <a:lstStyle/>
          <a:p>
            <a:pPr eaLnBrk="0" hangingPunct="0"/>
            <a:r>
              <a:rPr lang="en-US" altLang="zh-CN" sz="2800" b="1" dirty="0">
                <a:latin typeface="Times New Roman" pitchFamily="18" charset="0"/>
              </a:rPr>
              <a:t>(1) </a:t>
            </a:r>
            <a:r>
              <a:rPr lang="zh-CN" altLang="en-US" sz="2800" b="1" dirty="0">
                <a:latin typeface="Times New Roman" pitchFamily="18" charset="0"/>
              </a:rPr>
              <a:t>不可检错误概率</a:t>
            </a:r>
          </a:p>
        </p:txBody>
      </p:sp>
      <p:sp>
        <p:nvSpPr>
          <p:cNvPr id="5" name="AutoShape 4">
            <a:hlinkClick r:id="rId2" action="ppaction://hlinksldjump"/>
          </p:cNvPr>
          <p:cNvSpPr>
            <a:spLocks noChangeArrowheads="1"/>
          </p:cNvSpPr>
          <p:nvPr/>
        </p:nvSpPr>
        <p:spPr bwMode="auto">
          <a:xfrm>
            <a:off x="2588370" y="2817019"/>
            <a:ext cx="3589337" cy="755650"/>
          </a:xfrm>
          <a:prstGeom prst="bevel">
            <a:avLst>
              <a:gd name="adj" fmla="val 12500"/>
            </a:avLst>
          </a:prstGeom>
          <a:solidFill>
            <a:srgbClr val="E5FFFF"/>
          </a:solidFill>
          <a:ln w="12700">
            <a:solidFill>
              <a:schemeClr val="accent2"/>
            </a:solidFill>
            <a:miter lim="800000"/>
            <a:headEnd/>
            <a:tailEnd/>
          </a:ln>
        </p:spPr>
        <p:txBody>
          <a:bodyPr wrap="none" anchor="ctr"/>
          <a:lstStyle/>
          <a:p>
            <a:pPr eaLnBrk="0" hangingPunct="0"/>
            <a:r>
              <a:rPr lang="en-US" altLang="zh-CN" sz="2800" b="1">
                <a:latin typeface="Times New Roman" pitchFamily="18" charset="0"/>
              </a:rPr>
              <a:t>(2) </a:t>
            </a:r>
            <a:r>
              <a:rPr lang="zh-CN" altLang="en-US" sz="2800" b="1">
                <a:latin typeface="Times New Roman" pitchFamily="18" charset="0"/>
              </a:rPr>
              <a:t>译码错误概率</a:t>
            </a:r>
          </a:p>
        </p:txBody>
      </p:sp>
      <p:sp>
        <p:nvSpPr>
          <p:cNvPr id="6" name="AutoShape 5">
            <a:hlinkClick r:id="rId3" action="ppaction://hlinksldjump"/>
          </p:cNvPr>
          <p:cNvSpPr>
            <a:spLocks noChangeArrowheads="1"/>
          </p:cNvSpPr>
          <p:nvPr/>
        </p:nvSpPr>
        <p:spPr bwMode="auto">
          <a:xfrm>
            <a:off x="3518645" y="3898106"/>
            <a:ext cx="3589337" cy="755650"/>
          </a:xfrm>
          <a:prstGeom prst="bevel">
            <a:avLst>
              <a:gd name="adj" fmla="val 12500"/>
            </a:avLst>
          </a:prstGeom>
          <a:solidFill>
            <a:srgbClr val="FFFFC9"/>
          </a:solidFill>
          <a:ln w="12700">
            <a:solidFill>
              <a:srgbClr val="FF9900"/>
            </a:solidFill>
            <a:miter lim="800000"/>
            <a:headEnd/>
            <a:tailEnd/>
          </a:ln>
        </p:spPr>
        <p:txBody>
          <a:bodyPr wrap="none" anchor="ctr"/>
          <a:lstStyle/>
          <a:p>
            <a:pPr eaLnBrk="0" hangingPunct="0"/>
            <a:r>
              <a:rPr lang="en-US" altLang="zh-CN" sz="2800" b="1">
                <a:latin typeface="Times New Roman" pitchFamily="18" charset="0"/>
              </a:rPr>
              <a:t>(3) </a:t>
            </a:r>
            <a:r>
              <a:rPr lang="zh-CN" altLang="en-US" sz="2800" b="1">
                <a:latin typeface="Times New Roman" pitchFamily="18" charset="0"/>
              </a:rPr>
              <a:t>译码失败概率</a:t>
            </a:r>
          </a:p>
        </p:txBody>
      </p:sp>
      <p:sp>
        <p:nvSpPr>
          <p:cNvPr id="7" name="AutoShape 6">
            <a:hlinkClick r:id="rId4" action="ppaction://hlinksldjump"/>
          </p:cNvPr>
          <p:cNvSpPr>
            <a:spLocks noChangeArrowheads="1"/>
          </p:cNvSpPr>
          <p:nvPr/>
        </p:nvSpPr>
        <p:spPr bwMode="auto">
          <a:xfrm>
            <a:off x="4224610" y="4941168"/>
            <a:ext cx="3587750" cy="755650"/>
          </a:xfrm>
          <a:prstGeom prst="bevel">
            <a:avLst>
              <a:gd name="adj" fmla="val 12500"/>
            </a:avLst>
          </a:prstGeom>
          <a:solidFill>
            <a:srgbClr val="E5FFE5"/>
          </a:solidFill>
          <a:ln w="12700">
            <a:solidFill>
              <a:schemeClr val="folHlink"/>
            </a:solidFill>
            <a:miter lim="800000"/>
            <a:headEnd/>
            <a:tailEnd/>
          </a:ln>
        </p:spPr>
        <p:txBody>
          <a:bodyPr wrap="none" anchor="ctr"/>
          <a:lstStyle/>
          <a:p>
            <a:pPr eaLnBrk="0" hangingPunct="0"/>
            <a:r>
              <a:rPr lang="en-US" altLang="zh-CN" sz="2800" b="1">
                <a:latin typeface="Times New Roman" pitchFamily="18" charset="0"/>
              </a:rPr>
              <a:t>(4) </a:t>
            </a:r>
            <a:r>
              <a:rPr lang="zh-CN" altLang="en-US" sz="2800" b="1">
                <a:latin typeface="Times New Roman" pitchFamily="18" charset="0"/>
              </a:rPr>
              <a:t>比特误码率</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7.3.7 </a:t>
            </a:r>
            <a:r>
              <a:rPr lang="zh-CN" altLang="en-US" dirty="0"/>
              <a:t>线性分组码的性能</a:t>
            </a:r>
          </a:p>
        </p:txBody>
      </p:sp>
      <mc:AlternateContent xmlns:mc="http://schemas.openxmlformats.org/markup-compatibility/2006">
        <mc:Choice xmlns:a14="http://schemas.microsoft.com/office/drawing/2010/main" Requires="a14">
          <p:sp>
            <p:nvSpPr>
              <p:cNvPr id="4" name="Rectangle 3"/>
              <p:cNvSpPr txBox="1">
                <a:spLocks noChangeArrowheads="1"/>
              </p:cNvSpPr>
              <p:nvPr/>
            </p:nvSpPr>
            <p:spPr>
              <a:xfrm>
                <a:off x="467544" y="1413147"/>
                <a:ext cx="8148637" cy="5256213"/>
              </a:xfrm>
              <a:prstGeom prst="rect">
                <a:avLst/>
              </a:prstGeom>
            </p:spPr>
            <p:txBody>
              <a:bodyPr vert="horz">
                <a:normAutofit fontScale="92500"/>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不可检错误概率 </a:t>
                </a:r>
                <a:r>
                  <a:rPr kumimoji="0" lang="en-US" altLang="zh-CN" sz="2700" b="0" i="1" u="none" strike="noStrike" kern="1200" cap="none" spc="0" normalizeH="0" baseline="0" noProof="0" dirty="0" err="1">
                    <a:ln>
                      <a:noFill/>
                    </a:ln>
                    <a:solidFill>
                      <a:schemeClr val="tx1"/>
                    </a:solidFill>
                    <a:effectLst/>
                    <a:uLnTx/>
                    <a:uFillTx/>
                    <a:latin typeface="+mn-lt"/>
                    <a:ea typeface="+mn-ea"/>
                    <a:cs typeface="+mn-cs"/>
                  </a:rPr>
                  <a:t>p</a:t>
                </a:r>
                <a:r>
                  <a:rPr kumimoji="0" lang="en-US" altLang="zh-CN" sz="2700" b="0" i="0" u="none" strike="noStrike" kern="1200" cap="none" spc="0" normalizeH="0" baseline="-25000" noProof="0" dirty="0" err="1">
                    <a:ln>
                      <a:noFill/>
                    </a:ln>
                    <a:solidFill>
                      <a:schemeClr val="tx1"/>
                    </a:solidFill>
                    <a:effectLst/>
                    <a:uLnTx/>
                    <a:uFillTx/>
                    <a:latin typeface="+mn-lt"/>
                    <a:ea typeface="+mn-ea"/>
                    <a:cs typeface="+mn-cs"/>
                  </a:rPr>
                  <a:t>ud</a:t>
                </a:r>
                <a:endParaRPr kumimoji="0" lang="en-US" altLang="zh-CN" sz="2700" b="0" i="0" u="none" strike="noStrike" kern="1200" cap="none" spc="0" normalizeH="0" baseline="-25000" noProof="0" dirty="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由 </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en-US" altLang="zh-CN" sz="2400" b="0" i="1" u="none" strike="noStrike" kern="1200" cap="none" spc="0" normalizeH="0" baseline="0" noProof="0" dirty="0" err="1">
                    <a:ln>
                      <a:noFill/>
                    </a:ln>
                    <a:solidFill>
                      <a:schemeClr val="tx1"/>
                    </a:solidFill>
                    <a:effectLst/>
                    <a:uLnTx/>
                    <a:uFillTx/>
                    <a:latin typeface="+mn-lt"/>
                    <a:ea typeface="+mn-ea"/>
                    <a:cs typeface="+mn-cs"/>
                  </a:rPr>
                  <a:t>n</a:t>
                </a:r>
                <a:r>
                  <a:rPr kumimoji="0" lang="en-US" altLang="zh-CN" sz="2400" b="0" i="0" u="none" strike="noStrike" kern="1200" cap="none" spc="0" normalizeH="0" baseline="0" noProof="0" dirty="0" err="1">
                    <a:ln>
                      <a:noFill/>
                    </a:ln>
                    <a:solidFill>
                      <a:schemeClr val="tx1"/>
                    </a:solidFill>
                    <a:effectLst/>
                    <a:uLnTx/>
                    <a:uFillTx/>
                    <a:latin typeface="+mn-lt"/>
                    <a:ea typeface="+mn-ea"/>
                    <a:cs typeface="+mn-cs"/>
                  </a:rPr>
                  <a:t>,</a:t>
                </a:r>
                <a:r>
                  <a:rPr kumimoji="0" lang="en-US" altLang="zh-CN" sz="2400" b="0" i="1" u="none" strike="noStrike" kern="1200" cap="none" spc="0" normalizeH="0" baseline="0" noProof="0" dirty="0" err="1">
                    <a:ln>
                      <a:noFill/>
                    </a:ln>
                    <a:solidFill>
                      <a:schemeClr val="tx1"/>
                    </a:solidFill>
                    <a:effectLst/>
                    <a:uLnTx/>
                    <a:uFillTx/>
                    <a:latin typeface="+mn-lt"/>
                    <a:ea typeface="+mn-ea"/>
                    <a:cs typeface="+mn-cs"/>
                  </a:rPr>
                  <a:t>k</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线性码的重量分布求 </a:t>
                </a:r>
                <a:r>
                  <a:rPr kumimoji="0" lang="en-US" altLang="zh-CN" sz="2400" b="0" i="1" u="none" strike="noStrike" kern="1200" cap="none" spc="0" normalizeH="0" baseline="0" noProof="0" dirty="0" err="1">
                    <a:ln>
                      <a:noFill/>
                    </a:ln>
                    <a:solidFill>
                      <a:schemeClr val="tx1"/>
                    </a:solidFill>
                    <a:effectLst/>
                    <a:uLnTx/>
                    <a:uFillTx/>
                    <a:latin typeface="+mn-lt"/>
                    <a:ea typeface="+mn-ea"/>
                    <a:cs typeface="+mn-cs"/>
                  </a:rPr>
                  <a:t>p</a:t>
                </a:r>
                <a:r>
                  <a:rPr kumimoji="0" lang="en-US" altLang="zh-CN" sz="2400" b="0" i="0" u="none" strike="noStrike" kern="1200" cap="none" spc="0" normalizeH="0" baseline="-25000" noProof="0" dirty="0" err="1">
                    <a:ln>
                      <a:noFill/>
                    </a:ln>
                    <a:solidFill>
                      <a:schemeClr val="tx1"/>
                    </a:solidFill>
                    <a:effectLst/>
                    <a:uLnTx/>
                    <a:uFillTx/>
                    <a:latin typeface="+mn-lt"/>
                    <a:ea typeface="+mn-ea"/>
                    <a:cs typeface="+mn-cs"/>
                  </a:rPr>
                  <a:t>ud</a:t>
                </a:r>
                <a:endParaRPr kumimoji="0" lang="en-US" altLang="zh-CN" sz="2400" b="0" i="0" u="none" strike="noStrike" kern="1200" cap="none" spc="0" normalizeH="0" baseline="-25000" noProof="0" dirty="0">
                  <a:ln>
                    <a:noFill/>
                  </a:ln>
                  <a:solidFill>
                    <a:schemeClr val="tx1"/>
                  </a:solidFill>
                  <a:effectLst/>
                  <a:uLnTx/>
                  <a:uFillTx/>
                  <a:latin typeface="+mn-lt"/>
                  <a:ea typeface="+mn-ea"/>
                  <a:cs typeface="+mn-cs"/>
                </a:endParaRP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令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A</a:t>
                </a:r>
                <a:r>
                  <a:rPr kumimoji="0" lang="en-US" altLang="zh-CN" sz="2000" b="1" i="1"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i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为码的重量分布，表示重量为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i</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的码字个数，</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i</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=0,1,2,…,</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n</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仅当错误图样与码字集合中的非 </a:t>
                </a:r>
                <a:r>
                  <a:rPr kumimoji="0" lang="en-US" altLang="zh-CN"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0 </a:t>
                </a:r>
                <a:r>
                  <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码字相同时，才不能检出错误</a:t>
                </a:r>
                <a:r>
                  <a:rPr kumimoji="0" lang="en-US" altLang="zh-CN"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a:t>
                </a:r>
                <a:r>
                  <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因为此时译码所得伴随式为</a:t>
                </a:r>
                <a:r>
                  <a:rPr kumimoji="0" lang="en-US" altLang="zh-CN"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0</a:t>
                </a:r>
                <a:r>
                  <a:rPr kumimoji="0" lang="zh-CN" altLang="en-US"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向量，所以检测错误失败</a:t>
                </a:r>
                <a:r>
                  <a:rPr kumimoji="0" lang="en-US" altLang="zh-CN" sz="20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，所以：</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54013" lvl="1" indent="-228600" defTabSz="762000">
                  <a:lnSpc>
                    <a:spcPct val="120000"/>
                  </a:lnSpc>
                  <a:spcBef>
                    <a:spcPts val="324"/>
                  </a:spcBef>
                  <a:buClr>
                    <a:schemeClr val="accent1"/>
                  </a:buClr>
                  <a:buFont typeface="Verdana"/>
                  <a:buChar char="◦"/>
                  <a:defRPr/>
                </a:pPr>
                <a:endPar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125413" lvl="1" defTabSz="762000">
                  <a:lnSpc>
                    <a:spcPct val="120000"/>
                  </a:lnSpc>
                  <a:spcBef>
                    <a:spcPts val="324"/>
                  </a:spcBef>
                  <a:buClr>
                    <a:schemeClr val="accent1"/>
                  </a:buClr>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14:m>
                  <m:oMath xmlns:m="http://schemas.openxmlformats.org/officeDocument/2006/math">
                    <m:sSub>
                      <m:sSubPr>
                        <m:ctrlPr>
                          <a:rPr lang="en-US" altLang="zh-CN" sz="2000" b="1" i="1" dirty="0" smtClean="0">
                            <a:latin typeface="Cambria Math" panose="02040503050406030204" pitchFamily="18" charset="0"/>
                            <a:ea typeface="宋体" pitchFamily="2" charset="-122"/>
                            <a:sym typeface="Wingdings" pitchFamily="2" charset="2"/>
                          </a:rPr>
                        </m:ctrlPr>
                      </m:sSubPr>
                      <m:e>
                        <m:r>
                          <m:rPr>
                            <m:nor/>
                          </m:rPr>
                          <a:rPr lang="en-US" altLang="zh-CN" sz="2000" b="1" i="1" dirty="0">
                            <a:latin typeface="宋体" pitchFamily="2" charset="-122"/>
                            <a:ea typeface="宋体" pitchFamily="2" charset="-122"/>
                            <a:sym typeface="Wingdings" pitchFamily="2" charset="2"/>
                          </a:rPr>
                          <m:t>A</m:t>
                        </m:r>
                      </m:e>
                      <m:sub>
                        <m:r>
                          <a:rPr lang="en-US" altLang="zh-CN" sz="2000" b="1" i="1" dirty="0" smtClean="0">
                            <a:latin typeface="Cambria Math" panose="02040503050406030204" pitchFamily="18" charset="0"/>
                            <a:ea typeface="宋体" pitchFamily="2" charset="-122"/>
                            <a:sym typeface="Wingdings" pitchFamily="2" charset="2"/>
                          </a:rPr>
                          <m:t>𝒊</m:t>
                        </m:r>
                      </m:sub>
                    </m:sSub>
                    <m:r>
                      <a:rPr lang="zh-CN" altLang="en-US" sz="2000" b="1" i="1" dirty="0">
                        <a:latin typeface="Cambria Math" panose="02040503050406030204" pitchFamily="18" charset="0"/>
                        <a:ea typeface="宋体" pitchFamily="2" charset="-122"/>
                        <a:sym typeface="Wingdings" pitchFamily="2" charset="2"/>
                      </a:rPr>
                      <m:t>由</m:t>
                    </m:r>
                  </m:oMath>
                </a14:m>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码结构决定， </a:t>
                </a:r>
                <a14:m>
                  <m:oMath xmlns:m="http://schemas.openxmlformats.org/officeDocument/2006/math">
                    <m:r>
                      <a:rPr kumimoji="0" lang="en-US" altLang="zh-CN" sz="2000" b="1" i="1" u="none" strike="noStrike" kern="1200" cap="none" spc="0" normalizeH="0" baseline="0" noProof="0" smtClean="0">
                        <a:ln>
                          <a:noFill/>
                        </a:ln>
                        <a:solidFill>
                          <a:schemeClr val="tx1"/>
                        </a:solidFill>
                        <a:effectLst/>
                        <a:uLnTx/>
                        <a:uFillTx/>
                        <a:latin typeface="Cambria Math" panose="02040503050406030204" pitchFamily="18" charset="0"/>
                        <a:ea typeface="宋体" pitchFamily="2" charset="-122"/>
                        <a:cs typeface="+mn-cs"/>
                      </a:rPr>
                      <m:t>𝒑</m:t>
                    </m:r>
                  </m:oMath>
                </a14:m>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由信道特性决定）</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举例</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(7,3)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码的重量分布是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a:t>
                </a:r>
                <a:r>
                  <a:rPr kumimoji="0" lang="en-US" altLang="zh-CN" sz="20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0</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=1,</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a:t>
                </a:r>
                <a:r>
                  <a:rPr kumimoji="0" lang="en-US" altLang="zh-CN" sz="20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1</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a:t>
                </a:r>
                <a:r>
                  <a:rPr kumimoji="0" lang="en-US" altLang="zh-CN" sz="20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2</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a:t>
                </a:r>
                <a:r>
                  <a:rPr kumimoji="0" lang="en-US" altLang="zh-CN" sz="20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3</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=0,</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A</a:t>
                </a:r>
                <a:r>
                  <a:rPr kumimoji="0" lang="en-US" altLang="zh-CN" sz="20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sym typeface="Wingdings" pitchFamily="2" charset="2"/>
                  </a:rPr>
                  <a:t>4</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=7</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sym typeface="Wingdings" pitchFamily="2" charset="2"/>
                  </a:rPr>
                  <a:t>，其不可检错误概率为：  </a:t>
                </a:r>
                <a:r>
                  <a:rPr kumimoji="0" lang="en-US" altLang="zh-CN" sz="2000" b="1" i="1" u="none" strike="noStrike" kern="1200" cap="none" spc="0" normalizeH="0" baseline="-25000" noProof="0" dirty="0" err="1">
                    <a:ln>
                      <a:noFill/>
                    </a:ln>
                    <a:solidFill>
                      <a:schemeClr val="folHlink"/>
                    </a:solidFill>
                    <a:effectLst/>
                    <a:uLnTx/>
                    <a:uFillTx/>
                    <a:latin typeface="宋体" pitchFamily="2" charset="-122"/>
                    <a:ea typeface="宋体" pitchFamily="2" charset="-122"/>
                    <a:cs typeface="+mn-cs"/>
                  </a:rPr>
                  <a:t>ud</a:t>
                </a:r>
                <a:r>
                  <a:rPr kumimoji="0" lang="zh-CN" altLang="en-US"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a:t>
                </a:r>
                <a:r>
                  <a:rPr kumimoji="0" lang="en-US" altLang="zh-CN"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7×</a:t>
                </a:r>
                <a:r>
                  <a:rPr kumimoji="0" lang="en-US" altLang="zh-CN" sz="2000" b="1" i="1"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p</a:t>
                </a:r>
                <a:r>
                  <a:rPr kumimoji="0" lang="en-US" altLang="zh-CN" sz="2000" b="1" i="0" u="none" strike="noStrike" kern="1200" cap="none" spc="0" normalizeH="0" baseline="30000" noProof="0" dirty="0">
                    <a:ln>
                      <a:noFill/>
                    </a:ln>
                    <a:solidFill>
                      <a:schemeClr val="folHlink"/>
                    </a:solidFill>
                    <a:effectLst/>
                    <a:uLnTx/>
                    <a:uFillTx/>
                    <a:latin typeface="宋体" pitchFamily="2" charset="-122"/>
                    <a:ea typeface="宋体" pitchFamily="2" charset="-122"/>
                    <a:cs typeface="+mn-cs"/>
                    <a:sym typeface="Wingdings" pitchFamily="2" charset="2"/>
                  </a:rPr>
                  <a:t>4</a:t>
                </a:r>
                <a:r>
                  <a:rPr kumimoji="0" lang="en-US" altLang="zh-CN"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(1</a:t>
                </a:r>
                <a:r>
                  <a:rPr kumimoji="0" lang="zh-CN" altLang="en-US"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a:t>
                </a:r>
                <a:r>
                  <a:rPr kumimoji="0" lang="en-US" altLang="zh-CN" sz="2000" b="1" i="1"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p</a:t>
                </a:r>
                <a:r>
                  <a:rPr kumimoji="0" lang="en-US" altLang="zh-CN"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a:t>
                </a:r>
                <a:r>
                  <a:rPr kumimoji="0" lang="en-US" altLang="zh-CN" sz="2000" b="1" i="0" u="none" strike="noStrike" kern="1200" cap="none" spc="0" normalizeH="0" baseline="30000" noProof="0" dirty="0">
                    <a:ln>
                      <a:noFill/>
                    </a:ln>
                    <a:solidFill>
                      <a:schemeClr val="folHlink"/>
                    </a:solidFill>
                    <a:effectLst/>
                    <a:uLnTx/>
                    <a:uFillTx/>
                    <a:latin typeface="宋体" pitchFamily="2" charset="-122"/>
                    <a:ea typeface="宋体" pitchFamily="2" charset="-122"/>
                    <a:cs typeface="+mn-cs"/>
                    <a:sym typeface="Wingdings" pitchFamily="2" charset="2"/>
                  </a:rPr>
                  <a:t>3</a:t>
                </a:r>
                <a:r>
                  <a:rPr kumimoji="0" lang="zh-CN" altLang="en-US"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，若 </a:t>
                </a:r>
                <a:r>
                  <a:rPr kumimoji="0" lang="en-US" altLang="zh-CN" sz="2000" b="1" i="1"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p</a:t>
                </a:r>
                <a:r>
                  <a:rPr kumimoji="0" lang="en-US" altLang="zh-CN"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=0.01</a:t>
                </a:r>
                <a:r>
                  <a:rPr kumimoji="0" lang="zh-CN" altLang="en-US"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，则： </a:t>
                </a:r>
                <a:r>
                  <a:rPr kumimoji="0" lang="en-US" altLang="zh-CN" sz="2000" b="1" i="1" u="none" strike="noStrike" kern="1200" cap="none" spc="0" normalizeH="0" baseline="0" noProof="0" dirty="0">
                    <a:ln>
                      <a:noFill/>
                    </a:ln>
                    <a:solidFill>
                      <a:schemeClr val="folHlink"/>
                    </a:solidFill>
                    <a:effectLst/>
                    <a:uLnTx/>
                    <a:uFillTx/>
                    <a:latin typeface="宋体" pitchFamily="2" charset="-122"/>
                    <a:ea typeface="宋体" pitchFamily="2" charset="-122"/>
                    <a:cs typeface="+mn-cs"/>
                  </a:rPr>
                  <a:t>p</a:t>
                </a:r>
                <a:r>
                  <a:rPr kumimoji="0" lang="en-US" altLang="zh-CN" sz="2000" b="1" i="1" u="none" strike="noStrike" kern="1200" cap="none" spc="0" normalizeH="0" baseline="-25000" noProof="0" dirty="0">
                    <a:ln>
                      <a:noFill/>
                    </a:ln>
                    <a:solidFill>
                      <a:schemeClr val="folHlink"/>
                    </a:solidFill>
                    <a:effectLst/>
                    <a:uLnTx/>
                    <a:uFillTx/>
                    <a:latin typeface="宋体" pitchFamily="2" charset="-122"/>
                    <a:ea typeface="宋体" pitchFamily="2" charset="-122"/>
                    <a:cs typeface="+mn-cs"/>
                  </a:rPr>
                  <a:t>ud</a:t>
                </a:r>
                <a:r>
                  <a:rPr kumimoji="0" lang="en-US" altLang="zh-CN"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sym typeface="Wingdings" pitchFamily="2" charset="2"/>
                  </a:rPr>
                  <a:t>≈6.8×10</a:t>
                </a:r>
                <a:r>
                  <a:rPr kumimoji="0" lang="zh-CN" altLang="en-US" sz="2000" b="1" i="0" u="none" strike="noStrike" kern="1200" cap="none" spc="0" normalizeH="0" baseline="30000" noProof="0" dirty="0">
                    <a:ln>
                      <a:noFill/>
                    </a:ln>
                    <a:solidFill>
                      <a:schemeClr val="folHlink"/>
                    </a:solidFill>
                    <a:effectLst/>
                    <a:uLnTx/>
                    <a:uFillTx/>
                    <a:latin typeface="宋体" pitchFamily="2" charset="-122"/>
                    <a:ea typeface="宋体" pitchFamily="2" charset="-122"/>
                    <a:cs typeface="+mn-cs"/>
                    <a:sym typeface="Wingdings" pitchFamily="2" charset="2"/>
                  </a:rPr>
                  <a:t>－</a:t>
                </a:r>
                <a:r>
                  <a:rPr kumimoji="0" lang="en-US" altLang="zh-CN" sz="2000" b="1" i="0" u="none" strike="noStrike" kern="1200" cap="none" spc="0" normalizeH="0" baseline="30000" noProof="0" dirty="0">
                    <a:ln>
                      <a:noFill/>
                    </a:ln>
                    <a:solidFill>
                      <a:schemeClr val="folHlink"/>
                    </a:solidFill>
                    <a:effectLst/>
                    <a:uLnTx/>
                    <a:uFillTx/>
                    <a:latin typeface="宋体" pitchFamily="2" charset="-122"/>
                    <a:ea typeface="宋体" pitchFamily="2" charset="-122"/>
                    <a:cs typeface="+mn-cs"/>
                    <a:sym typeface="Wingdings" pitchFamily="2" charset="2"/>
                  </a:rPr>
                  <a:t>8</a:t>
                </a:r>
                <a:endParaRPr kumimoji="0" lang="en-US" altLang="zh-CN" sz="2000" b="1" i="0" u="none" strike="noStrike" kern="1200" cap="none" spc="0" normalizeH="0" baseline="0" noProof="0" dirty="0">
                  <a:ln>
                    <a:noFill/>
                  </a:ln>
                  <a:solidFill>
                    <a:schemeClr val="folHlink"/>
                  </a:solidFill>
                  <a:effectLst/>
                  <a:uLnTx/>
                  <a:uFillTx/>
                  <a:latin typeface="宋体" pitchFamily="2" charset="-122"/>
                  <a:ea typeface="宋体" pitchFamily="2" charset="-122"/>
                  <a:cs typeface="+mn-cs"/>
                </a:endParaRPr>
              </a:p>
            </p:txBody>
          </p:sp>
        </mc:Choice>
        <mc:Fallback>
          <p:sp>
            <p:nvSpPr>
              <p:cNvPr id="4" name="Rectangle 3"/>
              <p:cNvSpPr txBox="1">
                <a:spLocks noRot="1" noChangeAspect="1" noMove="1" noResize="1" noEditPoints="1" noAdjustHandles="1" noChangeArrowheads="1" noChangeShapeType="1" noTextEdit="1"/>
              </p:cNvSpPr>
              <p:nvPr/>
            </p:nvSpPr>
            <p:spPr>
              <a:xfrm>
                <a:off x="467544" y="1413147"/>
                <a:ext cx="8148637" cy="5256213"/>
              </a:xfrm>
              <a:prstGeom prst="rect">
                <a:avLst/>
              </a:prstGeom>
              <a:blipFill>
                <a:blip r:embed="rId2"/>
                <a:stretch>
                  <a:fillRect t="-812"/>
                </a:stretch>
              </a:blipFill>
            </p:spPr>
            <p:txBody>
              <a:bodyPr/>
              <a:lstStyle/>
              <a:p>
                <a:r>
                  <a:rPr lang="zh-CN" altLang="en-US">
                    <a:noFill/>
                  </a:rPr>
                  <a:t> </a:t>
                </a:r>
              </a:p>
            </p:txBody>
          </p:sp>
        </mc:Fallback>
      </mc:AlternateContent>
      <p:graphicFrame>
        <p:nvGraphicFramePr>
          <p:cNvPr id="5" name="Object 4"/>
          <p:cNvGraphicFramePr>
            <a:graphicFrameLocks noChangeAspect="1"/>
          </p:cNvGraphicFramePr>
          <p:nvPr/>
        </p:nvGraphicFramePr>
        <p:xfrm>
          <a:off x="2628131" y="3645024"/>
          <a:ext cx="4259263" cy="881062"/>
        </p:xfrm>
        <a:graphic>
          <a:graphicData uri="http://schemas.openxmlformats.org/presentationml/2006/ole">
            <mc:AlternateContent xmlns:mc="http://schemas.openxmlformats.org/markup-compatibility/2006">
              <mc:Choice xmlns:v="urn:schemas-microsoft-com:vml" Requires="v">
                <p:oleObj name="公式" r:id="rId3" imgW="2260440" imgH="431640" progId="Equation.3">
                  <p:embed/>
                </p:oleObj>
              </mc:Choice>
              <mc:Fallback>
                <p:oleObj name="公式" r:id="rId3" imgW="226044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131" y="3645024"/>
                        <a:ext cx="4259263" cy="881062"/>
                      </a:xfrm>
                      <a:prstGeom prst="rect">
                        <a:avLst/>
                      </a:prstGeom>
                      <a:noFill/>
                      <a:ln>
                        <a:noFill/>
                      </a:ln>
                      <a:effectLst/>
                      <a:extLst>
                        <a:ext uri="{909E8E84-426E-40DD-AFC4-6F175D3DCCD1}">
                          <a14:hiddenFill xmlns:a14="http://schemas.microsoft.com/office/drawing/2010/main">
                            <a:solidFill>
                              <a:srgbClr val="FFDD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7.3.7 </a:t>
            </a:r>
            <a:r>
              <a:rPr lang="zh-CN" altLang="en-US" dirty="0"/>
              <a:t>线性分组码的性能</a:t>
            </a:r>
          </a:p>
        </p:txBody>
      </p:sp>
      <p:sp>
        <p:nvSpPr>
          <p:cNvPr id="4" name="Rectangle 3"/>
          <p:cNvSpPr txBox="1">
            <a:spLocks noChangeArrowheads="1"/>
          </p:cNvSpPr>
          <p:nvPr/>
        </p:nvSpPr>
        <p:spPr>
          <a:xfrm>
            <a:off x="683568" y="1412776"/>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(2) </a:t>
            </a:r>
            <a:r>
              <a:rPr kumimoji="0" lang="zh-CN" altLang="en-US" sz="2700" b="0" i="0" u="none" strike="noStrike" kern="1200" cap="none" spc="0" normalizeH="0" baseline="0" noProof="0">
                <a:ln>
                  <a:noFill/>
                </a:ln>
                <a:solidFill>
                  <a:schemeClr val="tx1"/>
                </a:solidFill>
                <a:effectLst/>
                <a:uLnTx/>
                <a:uFillTx/>
                <a:latin typeface="+mn-lt"/>
                <a:ea typeface="+mn-ea"/>
                <a:cs typeface="+mn-cs"/>
              </a:rPr>
              <a:t>译码错误概率 </a:t>
            </a:r>
            <a:r>
              <a:rPr kumimoji="0" lang="en-US" altLang="zh-CN" sz="2700" b="0" i="1" u="none" strike="noStrike" kern="1200" cap="none" spc="0" normalizeH="0" baseline="0" noProof="0">
                <a:ln>
                  <a:noFill/>
                </a:ln>
                <a:solidFill>
                  <a:srgbClr val="0000CC"/>
                </a:solidFill>
                <a:effectLst/>
                <a:uLnTx/>
                <a:uFillTx/>
                <a:latin typeface="+mn-lt"/>
                <a:ea typeface="+mn-ea"/>
                <a:cs typeface="+mn-cs"/>
              </a:rPr>
              <a:t>p</a:t>
            </a:r>
            <a:r>
              <a:rPr kumimoji="0" lang="en-US" altLang="zh-CN" sz="2700" b="0" i="0" u="none" strike="noStrike" kern="1200" cap="none" spc="0" normalizeH="0" baseline="-25000" noProof="0">
                <a:ln>
                  <a:noFill/>
                </a:ln>
                <a:solidFill>
                  <a:srgbClr val="0000CC"/>
                </a:solidFill>
                <a:effectLst/>
                <a:uLnTx/>
                <a:uFillTx/>
                <a:latin typeface="+mn-lt"/>
                <a:ea typeface="+mn-ea"/>
                <a:cs typeface="+mn-cs"/>
              </a:rPr>
              <a:t>we</a:t>
            </a:r>
            <a:endParaRPr kumimoji="0" lang="en-US" altLang="zh-CN" sz="2700" b="0" i="0" u="none" strike="noStrike" kern="1200" cap="none" spc="0" normalizeH="0" baseline="0" noProof="0">
              <a:ln>
                <a:noFill/>
              </a:ln>
              <a:solidFill>
                <a:srgbClr val="0000CC"/>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400" b="0" i="0" u="none" strike="noStrike" kern="1200" cap="none" spc="0" normalizeH="0" baseline="0" noProof="0">
                <a:ln>
                  <a:noFill/>
                </a:ln>
                <a:solidFill>
                  <a:srgbClr val="0000CC"/>
                </a:solidFill>
                <a:effectLst/>
                <a:uLnTx/>
                <a:uFillTx/>
                <a:latin typeface="+mn-lt"/>
                <a:ea typeface="+mn-ea"/>
                <a:cs typeface="+mn-cs"/>
              </a:rPr>
              <a:t> </a:t>
            </a:r>
            <a:r>
              <a:rPr kumimoji="0" lang="zh-CN" altLang="en-US" sz="2400" b="0" i="0" u="none" strike="noStrike" kern="1200" cap="none" spc="0" normalizeH="0" baseline="0" noProof="0">
                <a:ln>
                  <a:noFill/>
                </a:ln>
                <a:solidFill>
                  <a:srgbClr val="0000CC"/>
                </a:solidFill>
                <a:effectLst/>
                <a:uLnTx/>
                <a:uFillTx/>
                <a:latin typeface="+mn-lt"/>
                <a:ea typeface="+mn-ea"/>
                <a:cs typeface="+mn-cs"/>
              </a:rPr>
              <a:t>正确译码概率 </a:t>
            </a:r>
            <a:r>
              <a:rPr kumimoji="0" lang="en-US" altLang="zh-CN" sz="2400" b="0" i="1" u="none" strike="noStrike" kern="1200" cap="none" spc="0" normalizeH="0" baseline="0" noProof="0">
                <a:ln>
                  <a:noFill/>
                </a:ln>
                <a:solidFill>
                  <a:srgbClr val="0000CC"/>
                </a:solidFill>
                <a:effectLst/>
                <a:uLnTx/>
                <a:uFillTx/>
                <a:latin typeface="+mn-lt"/>
                <a:ea typeface="+mn-ea"/>
                <a:cs typeface="+mn-cs"/>
              </a:rPr>
              <a:t>p</a:t>
            </a:r>
            <a:r>
              <a:rPr kumimoji="0" lang="en-US" altLang="zh-CN" sz="2400" b="0" i="0" u="none" strike="noStrike" kern="1200" cap="none" spc="0" normalizeH="0" baseline="-25000" noProof="0">
                <a:ln>
                  <a:noFill/>
                </a:ln>
                <a:solidFill>
                  <a:srgbClr val="0000CC"/>
                </a:solidFill>
                <a:effectLst/>
                <a:uLnTx/>
                <a:uFillTx/>
                <a:latin typeface="+mn-lt"/>
                <a:ea typeface="+mn-ea"/>
                <a:cs typeface="+mn-cs"/>
              </a:rPr>
              <a:t>wc</a:t>
            </a:r>
            <a:r>
              <a:rPr kumimoji="0" lang="zh-CN" altLang="en-US" sz="2400" b="0" i="0" u="none" strike="noStrike" kern="1200" cap="none" spc="0" normalizeH="0" baseline="0" noProof="0">
                <a:ln>
                  <a:noFill/>
                </a:ln>
                <a:solidFill>
                  <a:srgbClr val="0000CC"/>
                </a:solidFill>
                <a:effectLst/>
                <a:uLnTx/>
                <a:uFillTx/>
                <a:latin typeface="+mn-lt"/>
                <a:ea typeface="+mn-ea"/>
                <a:cs typeface="+mn-cs"/>
              </a:rPr>
              <a:t>：</a:t>
            </a:r>
            <a:r>
              <a:rPr kumimoji="0" lang="zh-CN" altLang="en-US" sz="2400" b="0" i="0" u="none" strike="noStrike" kern="1200" cap="none" spc="0" normalizeH="0" baseline="0" noProof="0">
                <a:ln>
                  <a:noFill/>
                </a:ln>
                <a:solidFill>
                  <a:schemeClr val="tx1"/>
                </a:solidFill>
                <a:effectLst/>
                <a:uLnTx/>
                <a:uFillTx/>
                <a:latin typeface="+mn-lt"/>
                <a:ea typeface="+mn-ea"/>
                <a:cs typeface="+mn-cs"/>
              </a:rPr>
              <a:t>纠正小于等于 </a:t>
            </a:r>
            <a:r>
              <a:rPr kumimoji="0" lang="en-US" altLang="zh-CN" sz="2400" b="0" i="1" u="none" strike="noStrike" kern="1200" cap="none" spc="0" normalizeH="0" baseline="0" noProof="0">
                <a:ln>
                  <a:noFill/>
                </a:ln>
                <a:solidFill>
                  <a:schemeClr val="tx1"/>
                </a:solidFill>
                <a:effectLst/>
                <a:uLnTx/>
                <a:uFillTx/>
                <a:latin typeface="+mn-lt"/>
                <a:ea typeface="+mn-ea"/>
                <a:cs typeface="+mn-cs"/>
              </a:rPr>
              <a:t>t </a:t>
            </a:r>
            <a:r>
              <a:rPr kumimoji="0" lang="zh-CN" altLang="en-US" sz="2400" b="0" i="0" u="none" strike="noStrike" kern="1200" cap="none" spc="0" normalizeH="0" baseline="0" noProof="0">
                <a:ln>
                  <a:noFill/>
                </a:ln>
                <a:solidFill>
                  <a:schemeClr val="tx1"/>
                </a:solidFill>
                <a:effectLst/>
                <a:uLnTx/>
                <a:uFillTx/>
                <a:latin typeface="+mn-lt"/>
                <a:ea typeface="+mn-ea"/>
                <a:cs typeface="+mn-cs"/>
              </a:rPr>
              <a:t>个差错的概率：</a:t>
            </a:r>
          </a:p>
        </p:txBody>
      </p:sp>
      <p:graphicFrame>
        <p:nvGraphicFramePr>
          <p:cNvPr id="5" name="Object 4"/>
          <p:cNvGraphicFramePr>
            <a:graphicFrameLocks noChangeAspect="1"/>
          </p:cNvGraphicFramePr>
          <p:nvPr/>
        </p:nvGraphicFramePr>
        <p:xfrm>
          <a:off x="2483768" y="2708920"/>
          <a:ext cx="3603625" cy="1065213"/>
        </p:xfrm>
        <a:graphic>
          <a:graphicData uri="http://schemas.openxmlformats.org/presentationml/2006/ole">
            <mc:AlternateContent xmlns:mc="http://schemas.openxmlformats.org/markup-compatibility/2006">
              <mc:Choice xmlns:v="urn:schemas-microsoft-com:vml" Requires="v">
                <p:oleObj name="公式" r:id="rId2" imgW="1562040" imgH="469800" progId="Equation.3">
                  <p:embed/>
                </p:oleObj>
              </mc:Choice>
              <mc:Fallback>
                <p:oleObj name="公式" r:id="rId2" imgW="1562040" imgH="4698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708920"/>
                        <a:ext cx="3603625" cy="1065213"/>
                      </a:xfrm>
                      <a:prstGeom prst="rect">
                        <a:avLst/>
                      </a:prstGeom>
                      <a:noFill/>
                      <a:ln>
                        <a:noFill/>
                      </a:ln>
                      <a:effectLst/>
                      <a:extLst>
                        <a:ext uri="{909E8E84-426E-40DD-AFC4-6F175D3DCCD1}">
                          <a14:hiddenFill xmlns:a14="http://schemas.microsoft.com/office/drawing/2010/main">
                            <a:solidFill>
                              <a:srgbClr val="E5FF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7.3.7 </a:t>
            </a:r>
            <a:r>
              <a:rPr lang="zh-CN" altLang="en-US" dirty="0"/>
              <a:t>线性分组码的性能</a:t>
            </a:r>
          </a:p>
        </p:txBody>
      </p:sp>
      <p:sp>
        <p:nvSpPr>
          <p:cNvPr id="4" name="Rectangle 3"/>
          <p:cNvSpPr txBox="1">
            <a:spLocks noChangeArrowheads="1"/>
          </p:cNvSpPr>
          <p:nvPr/>
        </p:nvSpPr>
        <p:spPr>
          <a:xfrm>
            <a:off x="539552" y="1413147"/>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译码错误概率 </a:t>
            </a:r>
            <a:r>
              <a:rPr kumimoji="0" lang="en-US" altLang="zh-CN" sz="2700" b="0" i="1" u="none" strike="noStrike" kern="1200" cap="none" spc="0" normalizeH="0" baseline="0" noProof="0" dirty="0" err="1">
                <a:ln>
                  <a:noFill/>
                </a:ln>
                <a:solidFill>
                  <a:srgbClr val="0000CC"/>
                </a:solidFill>
                <a:effectLst/>
                <a:uLnTx/>
                <a:uFillTx/>
                <a:latin typeface="+mn-lt"/>
                <a:ea typeface="+mn-ea"/>
                <a:cs typeface="+mn-cs"/>
              </a:rPr>
              <a:t>p</a:t>
            </a:r>
            <a:r>
              <a:rPr kumimoji="0" lang="en-US" altLang="zh-CN" sz="2700" b="0" i="0" u="none" strike="noStrike" kern="1200" cap="none" spc="0" normalizeH="0" baseline="-25000" noProof="0" dirty="0" err="1">
                <a:ln>
                  <a:noFill/>
                </a:ln>
                <a:solidFill>
                  <a:srgbClr val="0000CC"/>
                </a:solidFill>
                <a:effectLst/>
                <a:uLnTx/>
                <a:uFillTx/>
                <a:latin typeface="+mn-lt"/>
                <a:ea typeface="+mn-ea"/>
                <a:cs typeface="+mn-cs"/>
              </a:rPr>
              <a:t>we</a:t>
            </a:r>
            <a:endParaRPr kumimoji="0" lang="en-US" altLang="zh-CN"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400" b="0" i="0" u="none" strike="noStrike" kern="1200" cap="none" spc="0" normalizeH="0" baseline="0" noProof="0" dirty="0">
                <a:ln>
                  <a:noFill/>
                </a:ln>
                <a:solidFill>
                  <a:srgbClr val="0000CC"/>
                </a:solidFill>
                <a:effectLst/>
                <a:uLnTx/>
                <a:uFillTx/>
                <a:latin typeface="+mn-lt"/>
                <a:ea typeface="+mn-ea"/>
                <a:cs typeface="+mn-cs"/>
              </a:rPr>
              <a:t> </a:t>
            </a:r>
            <a:r>
              <a:rPr kumimoji="0" lang="zh-CN" altLang="en-US" sz="2400" b="0" i="0" u="none" strike="noStrike" kern="1200" cap="none" spc="0" normalizeH="0" baseline="0" noProof="0" dirty="0">
                <a:ln>
                  <a:noFill/>
                </a:ln>
                <a:solidFill>
                  <a:srgbClr val="0000CC"/>
                </a:solidFill>
                <a:effectLst/>
                <a:uLnTx/>
                <a:uFillTx/>
                <a:latin typeface="+mn-lt"/>
                <a:ea typeface="+mn-ea"/>
                <a:cs typeface="+mn-cs"/>
              </a:rPr>
              <a:t>译码错误概率 </a:t>
            </a:r>
            <a:r>
              <a:rPr kumimoji="0" lang="en-US" altLang="zh-CN" sz="2400" b="0" i="1" u="none" strike="noStrike" kern="1200" cap="none" spc="0" normalizeH="0" baseline="0" noProof="0" dirty="0" err="1">
                <a:ln>
                  <a:noFill/>
                </a:ln>
                <a:solidFill>
                  <a:srgbClr val="0000CC"/>
                </a:solidFill>
                <a:effectLst/>
                <a:uLnTx/>
                <a:uFillTx/>
                <a:latin typeface="+mn-lt"/>
                <a:ea typeface="+mn-ea"/>
                <a:cs typeface="+mn-cs"/>
              </a:rPr>
              <a:t>p</a:t>
            </a:r>
            <a:r>
              <a:rPr kumimoji="0" lang="en-US" altLang="zh-CN" sz="2400" b="0" i="0" u="none" strike="noStrike" kern="1200" cap="none" spc="0" normalizeH="0" baseline="-25000" noProof="0" dirty="0" err="1">
                <a:ln>
                  <a:noFill/>
                </a:ln>
                <a:solidFill>
                  <a:srgbClr val="0000CC"/>
                </a:solidFill>
                <a:effectLst/>
                <a:uLnTx/>
                <a:uFillTx/>
                <a:latin typeface="+mn-lt"/>
                <a:ea typeface="+mn-ea"/>
                <a:cs typeface="+mn-cs"/>
              </a:rPr>
              <a:t>we</a:t>
            </a:r>
            <a:endParaRPr kumimoji="0" lang="en-US" altLang="zh-CN" sz="2400" b="0" i="0" u="none" strike="noStrike" kern="1200" cap="none" spc="0" normalizeH="0" baseline="-25000" noProof="0" dirty="0">
              <a:ln>
                <a:noFill/>
              </a:ln>
              <a:solidFill>
                <a:srgbClr val="0000CC"/>
              </a:solidFill>
              <a:effectLst/>
              <a:uLnTx/>
              <a:uFillTx/>
              <a:latin typeface="+mn-lt"/>
              <a:ea typeface="+mn-ea"/>
              <a:cs typeface="+mn-cs"/>
            </a:endParaRP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译码错误发生在差错数目大于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t</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，接收向量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R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与另一码字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C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的距离小于等于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的情况；</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D</a:t>
            </a:r>
            <a:r>
              <a:rPr kumimoji="0" lang="en-US" altLang="zh-CN" sz="2000" b="1" i="1"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i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是重量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i</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并译为错误码字的可能的接收向量 </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R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的数目，即：</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endParaRPr kumimoji="0" lang="zh-CN" altLang="en-US" sz="8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译码错误概率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p</a:t>
            </a:r>
            <a:r>
              <a:rPr kumimoji="0" lang="en-US" altLang="zh-CN" sz="2000" b="1" i="1"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we</a:t>
            </a:r>
            <a:r>
              <a:rPr kumimoji="0" lang="en-US" altLang="zh-CN" sz="2000" b="1" i="1"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为：</a:t>
            </a:r>
          </a:p>
        </p:txBody>
      </p:sp>
      <p:graphicFrame>
        <p:nvGraphicFramePr>
          <p:cNvPr id="5" name="Object 4"/>
          <p:cNvGraphicFramePr>
            <a:graphicFrameLocks noChangeAspect="1"/>
          </p:cNvGraphicFramePr>
          <p:nvPr/>
        </p:nvGraphicFramePr>
        <p:xfrm>
          <a:off x="1620639" y="3680768"/>
          <a:ext cx="5854700" cy="468312"/>
        </p:xfrm>
        <a:graphic>
          <a:graphicData uri="http://schemas.openxmlformats.org/presentationml/2006/ole">
            <mc:AlternateContent xmlns:mc="http://schemas.openxmlformats.org/markup-compatibility/2006">
              <mc:Choice xmlns:v="urn:schemas-microsoft-com:vml" Requires="v">
                <p:oleObj name="公式" r:id="rId2" imgW="3225600" imgH="266400" progId="Equation.3">
                  <p:embed/>
                </p:oleObj>
              </mc:Choice>
              <mc:Fallback>
                <p:oleObj name="公式" r:id="rId2" imgW="3225600" imgH="266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639" y="3680768"/>
                        <a:ext cx="5854700" cy="46831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1622227" y="4725144"/>
          <a:ext cx="5856287" cy="965200"/>
        </p:xfrm>
        <a:graphic>
          <a:graphicData uri="http://schemas.openxmlformats.org/presentationml/2006/ole">
            <mc:AlternateContent xmlns:mc="http://schemas.openxmlformats.org/markup-compatibility/2006">
              <mc:Choice xmlns:v="urn:schemas-microsoft-com:vml" Requires="v">
                <p:oleObj name="公式" r:id="rId4" imgW="2857320" imgH="469800" progId="Equation.3">
                  <p:embed/>
                </p:oleObj>
              </mc:Choice>
              <mc:Fallback>
                <p:oleObj name="公式" r:id="rId4" imgW="2857320" imgH="469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227" y="4725144"/>
                        <a:ext cx="5856287" cy="965200"/>
                      </a:xfrm>
                      <a:prstGeom prst="rect">
                        <a:avLst/>
                      </a:prstGeom>
                      <a:noFill/>
                      <a:ln>
                        <a:noFill/>
                      </a:ln>
                      <a:effectLst/>
                      <a:extLst>
                        <a:ext uri="{909E8E84-426E-40DD-AFC4-6F175D3DCCD1}">
                          <a14:hiddenFill xmlns:a14="http://schemas.microsoft.com/office/drawing/2010/main">
                            <a:solidFill>
                              <a:srgbClr val="FFEB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7.3.7 </a:t>
            </a:r>
            <a:r>
              <a:rPr lang="zh-CN" altLang="en-US" dirty="0"/>
              <a:t>线性分组码的性能</a:t>
            </a:r>
          </a:p>
        </p:txBody>
      </p:sp>
      <p:sp>
        <p:nvSpPr>
          <p:cNvPr id="4" name="Rectangle 3"/>
          <p:cNvSpPr txBox="1">
            <a:spLocks noChangeArrowheads="1"/>
          </p:cNvSpPr>
          <p:nvPr/>
        </p:nvSpPr>
        <p:spPr>
          <a:xfrm>
            <a:off x="616744" y="1329532"/>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译码失败概率 </a:t>
            </a:r>
            <a:r>
              <a:rPr kumimoji="0" lang="en-US" altLang="zh-CN" sz="2700" b="0" i="1" u="none" strike="noStrike" kern="1200" cap="none" spc="0" normalizeH="0" baseline="0" noProof="0" dirty="0" err="1">
                <a:ln>
                  <a:noFill/>
                </a:ln>
                <a:solidFill>
                  <a:srgbClr val="0000CC"/>
                </a:solidFill>
                <a:effectLst/>
                <a:uLnTx/>
                <a:uFillTx/>
                <a:latin typeface="+mn-lt"/>
                <a:ea typeface="+mn-ea"/>
                <a:cs typeface="+mn-cs"/>
              </a:rPr>
              <a:t>p</a:t>
            </a:r>
            <a:r>
              <a:rPr kumimoji="0" lang="en-US" altLang="zh-CN" sz="2700" b="0" i="0" u="none" strike="noStrike" kern="1200" cap="none" spc="0" normalizeH="0" baseline="-25000" noProof="0" dirty="0" err="1">
                <a:ln>
                  <a:noFill/>
                </a:ln>
                <a:solidFill>
                  <a:srgbClr val="0000CC"/>
                </a:solidFill>
                <a:effectLst/>
                <a:uLnTx/>
                <a:uFillTx/>
                <a:latin typeface="+mn-lt"/>
                <a:ea typeface="+mn-ea"/>
                <a:cs typeface="+mn-cs"/>
              </a:rPr>
              <a:t>wf</a:t>
            </a:r>
            <a:endParaRPr kumimoji="0" lang="en-US" altLang="zh-CN" sz="2700" b="0" i="0" u="none" strike="noStrike" kern="1200" cap="none" spc="0" normalizeH="0" baseline="0" noProof="0" dirty="0">
              <a:ln>
                <a:noFill/>
              </a:ln>
              <a:solidFill>
                <a:srgbClr val="0000CC"/>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由于仍存在不满足式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(8.7.8)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的接收码矢 </a:t>
            </a:r>
            <a:r>
              <a:rPr kumimoji="0" lang="en-US" altLang="zh-CN" sz="2000" b="0" i="1" u="none" strike="noStrike" kern="1200" cap="none" spc="0" normalizeH="0" baseline="0" noProof="0" dirty="0">
                <a:ln>
                  <a:noFill/>
                </a:ln>
                <a:solidFill>
                  <a:schemeClr val="tx1"/>
                </a:solidFill>
                <a:effectLst/>
                <a:uLnTx/>
                <a:uFillTx/>
                <a:latin typeface="Arial Black" pitchFamily="34" charset="0"/>
                <a:ea typeface="+mn-ea"/>
                <a:cs typeface="+mn-cs"/>
              </a:rPr>
              <a:t>R</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，对于限定距离译码器来说就处于译码失败状态，即：</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zh-CN" altLang="en-US" sz="2000" b="0" i="1" u="none" strike="noStrike" kern="1200" cap="none" spc="0" normalizeH="0" baseline="0" noProof="0" dirty="0">
                <a:ln>
                  <a:noFill/>
                </a:ln>
                <a:solidFill>
                  <a:srgbClr val="FF0000"/>
                </a:solidFill>
                <a:effectLst/>
                <a:uLnTx/>
                <a:uFillTx/>
                <a:latin typeface="+mn-lt"/>
                <a:ea typeface="+mn-ea"/>
                <a:cs typeface="+mn-cs"/>
              </a:rPr>
              <a:t>          </a:t>
            </a:r>
            <a:r>
              <a:rPr kumimoji="0" lang="en-US" altLang="zh-CN" sz="2000" b="0" i="1" u="none" strike="noStrike" kern="1200" cap="none" spc="0" normalizeH="0" baseline="0" noProof="0" dirty="0" err="1">
                <a:ln>
                  <a:noFill/>
                </a:ln>
                <a:solidFill>
                  <a:srgbClr val="FF0000"/>
                </a:solidFill>
                <a:effectLst/>
                <a:uLnTx/>
                <a:uFillTx/>
                <a:latin typeface="+mn-lt"/>
                <a:ea typeface="+mn-ea"/>
                <a:cs typeface="+mn-cs"/>
              </a:rPr>
              <a:t>p</a:t>
            </a:r>
            <a:r>
              <a:rPr kumimoji="0" lang="en-US" altLang="zh-CN" sz="2000" b="0" i="0" u="none" strike="noStrike" kern="1200" cap="none" spc="0" normalizeH="0" baseline="-25000" noProof="0" dirty="0" err="1">
                <a:ln>
                  <a:noFill/>
                </a:ln>
                <a:solidFill>
                  <a:srgbClr val="FF0000"/>
                </a:solidFill>
                <a:effectLst/>
                <a:uLnTx/>
                <a:uFillTx/>
                <a:latin typeface="+mn-lt"/>
                <a:ea typeface="+mn-ea"/>
                <a:cs typeface="+mn-cs"/>
              </a:rPr>
              <a:t>wf</a:t>
            </a:r>
            <a:r>
              <a:rPr kumimoji="0" lang="en-US" altLang="zh-CN" sz="2000" b="0" i="0" u="none" strike="noStrike" kern="1200" cap="none" spc="0" normalizeH="0" baseline="0" noProof="0" dirty="0">
                <a:ln>
                  <a:noFill/>
                </a:ln>
                <a:solidFill>
                  <a:srgbClr val="FF0000"/>
                </a:solidFill>
                <a:effectLst/>
                <a:uLnTx/>
                <a:uFillTx/>
                <a:latin typeface="+mn-lt"/>
                <a:ea typeface="+mn-ea"/>
                <a:cs typeface="+mn-cs"/>
              </a:rPr>
              <a:t>=1</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 </a:t>
            </a:r>
            <a:r>
              <a:rPr kumimoji="0" lang="en-US" altLang="zh-CN" sz="2000" b="0" i="1" u="none" strike="noStrike" kern="1200" cap="none" spc="0" normalizeH="0" baseline="0" noProof="0" dirty="0" err="1">
                <a:ln>
                  <a:noFill/>
                </a:ln>
                <a:solidFill>
                  <a:srgbClr val="FF0000"/>
                </a:solidFill>
                <a:effectLst/>
                <a:uLnTx/>
                <a:uFillTx/>
                <a:latin typeface="+mn-lt"/>
                <a:ea typeface="+mn-ea"/>
                <a:cs typeface="+mn-cs"/>
              </a:rPr>
              <a:t>p</a:t>
            </a:r>
            <a:r>
              <a:rPr kumimoji="0" lang="en-US" altLang="zh-CN" sz="2000" b="0" i="0" u="none" strike="noStrike" kern="1200" cap="none" spc="0" normalizeH="0" baseline="-25000" noProof="0" dirty="0" err="1">
                <a:ln>
                  <a:noFill/>
                </a:ln>
                <a:solidFill>
                  <a:srgbClr val="FF0000"/>
                </a:solidFill>
                <a:effectLst/>
                <a:uLnTx/>
                <a:uFillTx/>
                <a:latin typeface="+mn-lt"/>
                <a:ea typeface="+mn-ea"/>
                <a:cs typeface="+mn-cs"/>
              </a:rPr>
              <a:t>wc</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a:t>
            </a:r>
            <a:r>
              <a:rPr kumimoji="0" lang="en-US" altLang="zh-CN" sz="2000" b="0" i="1" u="none" strike="noStrike" kern="1200" cap="none" spc="0" normalizeH="0" baseline="0" noProof="0" dirty="0" err="1">
                <a:ln>
                  <a:noFill/>
                </a:ln>
                <a:solidFill>
                  <a:srgbClr val="FF0000"/>
                </a:solidFill>
                <a:effectLst/>
                <a:uLnTx/>
                <a:uFillTx/>
                <a:latin typeface="+mn-lt"/>
                <a:ea typeface="+mn-ea"/>
                <a:cs typeface="+mn-cs"/>
              </a:rPr>
              <a:t>p</a:t>
            </a:r>
            <a:r>
              <a:rPr kumimoji="0" lang="en-US" altLang="zh-CN" sz="2000" b="0" i="0" u="none" strike="noStrike" kern="1200" cap="none" spc="0" normalizeH="0" baseline="-25000" noProof="0" dirty="0" err="1">
                <a:ln>
                  <a:noFill/>
                </a:ln>
                <a:solidFill>
                  <a:srgbClr val="FF0000"/>
                </a:solidFill>
                <a:effectLst/>
                <a:uLnTx/>
                <a:uFillTx/>
                <a:latin typeface="+mn-lt"/>
                <a:ea typeface="+mn-ea"/>
                <a:cs typeface="+mn-cs"/>
              </a:rPr>
              <a:t>we</a:t>
            </a:r>
            <a:endParaRPr kumimoji="0" lang="en-US" altLang="zh-CN" sz="2000" b="0" i="0" u="none" strike="noStrike" kern="1200" cap="none" spc="0" normalizeH="0" baseline="-25000" noProof="0" dirty="0">
              <a:ln>
                <a:noFill/>
              </a:ln>
              <a:solidFill>
                <a:srgbClr val="FF0000"/>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图中：</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R</a:t>
            </a:r>
            <a:r>
              <a:rPr kumimoji="0" lang="en-US" altLang="zh-CN" sz="2000" b="1" i="1"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A</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正确译码的接收矢量</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R</a:t>
            </a:r>
            <a:r>
              <a:rPr kumimoji="0" lang="en-US" altLang="zh-CN" sz="2000" b="1" i="1"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B</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译码错误的接收矢量</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R</a:t>
            </a:r>
            <a:r>
              <a:rPr kumimoji="0" lang="en-US" altLang="zh-CN" sz="2000" b="1" i="1"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C</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译码失败的接收矢量</a:t>
            </a:r>
          </a:p>
        </p:txBody>
      </p:sp>
      <p:graphicFrame>
        <p:nvGraphicFramePr>
          <p:cNvPr id="5" name="Object 4"/>
          <p:cNvGraphicFramePr>
            <a:graphicFrameLocks noChangeAspect="1"/>
          </p:cNvGraphicFramePr>
          <p:nvPr>
            <p:extLst>
              <p:ext uri="{D42A27DB-BD31-4B8C-83A1-F6EECF244321}">
                <p14:modId xmlns:p14="http://schemas.microsoft.com/office/powerpoint/2010/main" val="2199196005"/>
              </p:ext>
            </p:extLst>
          </p:nvPr>
        </p:nvGraphicFramePr>
        <p:xfrm>
          <a:off x="4560249" y="2681831"/>
          <a:ext cx="3987800" cy="3578225"/>
        </p:xfrm>
        <a:graphic>
          <a:graphicData uri="http://schemas.openxmlformats.org/presentationml/2006/ole">
            <mc:AlternateContent xmlns:mc="http://schemas.openxmlformats.org/markup-compatibility/2006">
              <mc:Choice xmlns:v="urn:schemas-microsoft-com:vml" Requires="v">
                <p:oleObj name="Visio" r:id="rId2" imgW="4891756" imgH="3991498" progId="Visio.Drawing.11">
                  <p:embed/>
                </p:oleObj>
              </mc:Choice>
              <mc:Fallback>
                <p:oleObj name="Visio" r:id="rId2" imgW="4891756" imgH="3991498"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249" y="2681831"/>
                        <a:ext cx="3987800" cy="35782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AutoShape 5">
            <a:hlinkClick r:id="rId4" action="ppaction://hlinksldjump" highlightClick="1"/>
          </p:cNvPr>
          <p:cNvSpPr>
            <a:spLocks noChangeArrowheads="1"/>
          </p:cNvSpPr>
          <p:nvPr/>
        </p:nvSpPr>
        <p:spPr bwMode="auto">
          <a:xfrm>
            <a:off x="7658472" y="6497638"/>
            <a:ext cx="796925" cy="360362"/>
          </a:xfrm>
          <a:prstGeom prst="actionButtonBlank">
            <a:avLst/>
          </a:prstGeom>
          <a:solidFill>
            <a:schemeClr val="accent1"/>
          </a:solidFill>
          <a:ln w="12700">
            <a:noFill/>
            <a:miter lim="800000"/>
            <a:headEnd/>
            <a:tailEnd/>
          </a:ln>
        </p:spPr>
        <p:txBody>
          <a:bodyPr wrap="none" anchor="ctr"/>
          <a:lstStyle/>
          <a:p>
            <a:pPr algn="ctr" eaLnBrk="0" hangingPunct="0">
              <a:lnSpc>
                <a:spcPct val="90000"/>
              </a:lnSpc>
            </a:pPr>
            <a:r>
              <a:rPr lang="zh-CN" altLang="en-US" sz="1400">
                <a:latin typeface="Times New Roman" pitchFamily="18" charset="0"/>
              </a:rPr>
              <a:t>返回目录</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7.3.7 </a:t>
            </a:r>
            <a:r>
              <a:rPr lang="zh-CN" altLang="en-US" dirty="0"/>
              <a:t>线性分组码的性能</a:t>
            </a:r>
          </a:p>
        </p:txBody>
      </p:sp>
      <p:sp>
        <p:nvSpPr>
          <p:cNvPr id="4" name="Rectangle 3"/>
          <p:cNvSpPr txBox="1">
            <a:spLocks noChangeArrowheads="1"/>
          </p:cNvSpPr>
          <p:nvPr/>
        </p:nvSpPr>
        <p:spPr>
          <a:xfrm>
            <a:off x="467544" y="1412776"/>
            <a:ext cx="8186737"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(4)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比特误码率</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1" u="none" strike="noStrike" kern="1200" cap="none" spc="0" normalizeH="0" baseline="0" noProof="0" dirty="0">
                <a:ln>
                  <a:noFill/>
                </a:ln>
                <a:solidFill>
                  <a:srgbClr val="0000CC"/>
                </a:solidFill>
                <a:effectLst/>
                <a:uLnTx/>
                <a:uFillTx/>
                <a:latin typeface="+mn-lt"/>
                <a:ea typeface="+mn-ea"/>
                <a:cs typeface="+mn-cs"/>
              </a:rPr>
              <a:t> </a:t>
            </a:r>
            <a:r>
              <a:rPr kumimoji="0" lang="en-US" altLang="zh-CN" sz="2000" b="0" i="1" u="none" strike="noStrike" kern="1200" cap="none" spc="0" normalizeH="0" baseline="0" noProof="0" dirty="0" err="1">
                <a:ln>
                  <a:noFill/>
                </a:ln>
                <a:solidFill>
                  <a:srgbClr val="0000CC"/>
                </a:solidFill>
                <a:effectLst/>
                <a:uLnTx/>
                <a:uFillTx/>
                <a:latin typeface="+mn-lt"/>
                <a:ea typeface="+mn-ea"/>
                <a:cs typeface="+mn-cs"/>
              </a:rPr>
              <a:t>p</a:t>
            </a:r>
            <a:r>
              <a:rPr kumimoji="0" lang="en-US" altLang="zh-CN" sz="2000" b="0" i="0" u="none" strike="noStrike" kern="1200" cap="none" spc="0" normalizeH="0" baseline="-25000" noProof="0" dirty="0" err="1">
                <a:ln>
                  <a:noFill/>
                </a:ln>
                <a:solidFill>
                  <a:srgbClr val="0000CC"/>
                </a:solidFill>
                <a:effectLst/>
                <a:uLnTx/>
                <a:uFillTx/>
                <a:latin typeface="+mn-lt"/>
                <a:ea typeface="+mn-ea"/>
                <a:cs typeface="+mn-cs"/>
              </a:rPr>
              <a:t>bc</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信道的比特差错概率，</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对于</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BSC</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信道，</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p</a:t>
            </a:r>
            <a:r>
              <a:rPr kumimoji="0" lang="en-US" altLang="zh-CN" sz="2000" b="0" i="0" u="none" strike="noStrike" kern="1200" cap="none" spc="0" normalizeH="0" baseline="-25000" noProof="0" dirty="0" err="1">
                <a:ln>
                  <a:noFill/>
                </a:ln>
                <a:solidFill>
                  <a:schemeClr val="tx1"/>
                </a:solidFill>
                <a:effectLst/>
                <a:uLnTx/>
                <a:uFillTx/>
                <a:latin typeface="+mn-lt"/>
                <a:ea typeface="+mn-ea"/>
                <a:cs typeface="+mn-cs"/>
              </a:rPr>
              <a:t>bc</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等于信道转移概率 </a:t>
            </a:r>
            <a:r>
              <a:rPr kumimoji="0" lang="en-US" altLang="zh-CN" sz="2000" b="0" i="1" u="none" strike="noStrike" kern="1200" cap="none" spc="0" normalizeH="0" baseline="0" noProof="0" dirty="0">
                <a:ln>
                  <a:noFill/>
                </a:ln>
                <a:solidFill>
                  <a:schemeClr val="tx1"/>
                </a:solidFill>
                <a:effectLst/>
                <a:uLnTx/>
                <a:uFillTx/>
                <a:latin typeface="+mn-lt"/>
                <a:ea typeface="+mn-ea"/>
                <a:cs typeface="+mn-cs"/>
              </a:rPr>
              <a:t>p</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1" u="none" strike="noStrike" kern="1200" cap="none" spc="0" normalizeH="0" baseline="0" noProof="0" dirty="0">
                <a:ln>
                  <a:noFill/>
                </a:ln>
                <a:solidFill>
                  <a:srgbClr val="0000CC"/>
                </a:solidFill>
                <a:effectLst/>
                <a:uLnTx/>
                <a:uFillTx/>
                <a:latin typeface="+mn-lt"/>
                <a:ea typeface="+mn-ea"/>
                <a:cs typeface="+mn-cs"/>
              </a:rPr>
              <a:t> </a:t>
            </a:r>
            <a:r>
              <a:rPr kumimoji="0" lang="en-US" altLang="zh-CN" sz="2000" b="0" i="1" u="none" strike="noStrike" kern="1200" cap="none" spc="0" normalizeH="0" baseline="0" noProof="0" dirty="0" err="1">
                <a:ln>
                  <a:noFill/>
                </a:ln>
                <a:solidFill>
                  <a:srgbClr val="0000CC"/>
                </a:solidFill>
                <a:effectLst/>
                <a:uLnTx/>
                <a:uFillTx/>
                <a:latin typeface="+mn-lt"/>
                <a:ea typeface="+mn-ea"/>
                <a:cs typeface="+mn-cs"/>
              </a:rPr>
              <a:t>p</a:t>
            </a:r>
            <a:r>
              <a:rPr kumimoji="0" lang="en-US" altLang="zh-CN" sz="2000" b="0" i="0" u="none" strike="noStrike" kern="1200" cap="none" spc="0" normalizeH="0" baseline="-25000" noProof="0" dirty="0" err="1">
                <a:ln>
                  <a:noFill/>
                </a:ln>
                <a:solidFill>
                  <a:srgbClr val="0000CC"/>
                </a:solidFill>
                <a:effectLst/>
                <a:uLnTx/>
                <a:uFillTx/>
                <a:latin typeface="+mn-lt"/>
                <a:ea typeface="+mn-ea"/>
                <a:cs typeface="+mn-cs"/>
              </a:rPr>
              <a:t>bd</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译码错误导致的码字之间的比特差错率。</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1" u="none" strike="noStrike" kern="1200" cap="none" spc="0" normalizeH="0" baseline="0" noProof="0" dirty="0">
                <a:ln>
                  <a:noFill/>
                </a:ln>
                <a:solidFill>
                  <a:srgbClr val="0000CC"/>
                </a:solidFill>
                <a:effectLst/>
                <a:uLnTx/>
                <a:uFillTx/>
                <a:latin typeface="+mn-lt"/>
                <a:ea typeface="+mn-ea"/>
                <a:cs typeface="+mn-cs"/>
              </a:rPr>
              <a:t> </a:t>
            </a:r>
            <a:r>
              <a:rPr kumimoji="0" lang="en-US" altLang="zh-CN" sz="2000" b="0" i="1" u="none" strike="noStrike" kern="1200" cap="none" spc="0" normalizeH="0" baseline="0" noProof="0" dirty="0" err="1">
                <a:ln>
                  <a:noFill/>
                </a:ln>
                <a:solidFill>
                  <a:srgbClr val="0000CC"/>
                </a:solidFill>
                <a:effectLst/>
                <a:uLnTx/>
                <a:uFillTx/>
                <a:latin typeface="+mn-lt"/>
                <a:ea typeface="+mn-ea"/>
                <a:cs typeface="+mn-cs"/>
              </a:rPr>
              <a:t>p</a:t>
            </a:r>
            <a:r>
              <a:rPr kumimoji="0" lang="en-US" altLang="zh-CN" sz="2000" b="0" i="0" u="none" strike="noStrike" kern="1200" cap="none" spc="0" normalizeH="0" baseline="-25000" noProof="0" dirty="0" err="1">
                <a:ln>
                  <a:noFill/>
                </a:ln>
                <a:solidFill>
                  <a:srgbClr val="0000CC"/>
                </a:solidFill>
                <a:effectLst/>
                <a:uLnTx/>
                <a:uFillTx/>
                <a:latin typeface="+mn-lt"/>
                <a:ea typeface="+mn-ea"/>
                <a:cs typeface="+mn-cs"/>
              </a:rPr>
              <a:t>bm</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rgbClr val="FF0000"/>
                </a:solidFill>
                <a:effectLst/>
                <a:uLnTx/>
                <a:uFillTx/>
                <a:latin typeface="+mn-lt"/>
                <a:ea typeface="+mn-ea"/>
                <a:cs typeface="+mn-cs"/>
              </a:rPr>
              <a:t>消息源与消息接收终端之间的比特差错概率。</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a:t>
            </a:r>
            <a:r>
              <a:rPr kumimoji="0" lang="zh-CN" altLang="en-US" sz="2000" b="1" i="0" u="sng" strike="noStrike" kern="1200" cap="none" spc="0" normalizeH="0" baseline="0" noProof="0" dirty="0">
                <a:ln>
                  <a:noFill/>
                </a:ln>
                <a:solidFill>
                  <a:srgbClr val="0000CC"/>
                </a:solidFill>
                <a:effectLst/>
                <a:uLnTx/>
                <a:uFillTx/>
                <a:latin typeface="宋体" pitchFamily="2" charset="-122"/>
                <a:ea typeface="宋体" pitchFamily="2" charset="-122"/>
                <a:cs typeface="+mn-cs"/>
              </a:rPr>
              <a:t>统计意义上认为</a:t>
            </a:r>
            <a:r>
              <a:rPr kumimoji="0" lang="zh-CN" altLang="en-US" sz="20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消息和码字之间的映射不改变码字差错导致在整个码长内比特差错的均匀分布特性，在统计意义上有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p</a:t>
            </a:r>
            <a:r>
              <a:rPr kumimoji="0" lang="en-US" altLang="zh-CN" sz="2000" b="1" i="0"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bm</a:t>
            </a:r>
            <a:r>
              <a:rPr kumimoji="0" lang="en-US" altLang="zh-CN" sz="2000" b="1" i="0"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p</a:t>
            </a:r>
            <a:r>
              <a:rPr kumimoji="0" lang="en-US" altLang="zh-CN" sz="2000" b="1" i="0"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bd</a:t>
            </a:r>
            <a:endPar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endParaRPr>
          </a:p>
        </p:txBody>
      </p:sp>
      <p:graphicFrame>
        <p:nvGraphicFramePr>
          <p:cNvPr id="5" name="Object 4"/>
          <p:cNvGraphicFramePr>
            <a:graphicFrameLocks noChangeAspect="1"/>
          </p:cNvGraphicFramePr>
          <p:nvPr/>
        </p:nvGraphicFramePr>
        <p:xfrm>
          <a:off x="2102669" y="4509120"/>
          <a:ext cx="4452937" cy="1917700"/>
        </p:xfrm>
        <a:graphic>
          <a:graphicData uri="http://schemas.openxmlformats.org/presentationml/2006/ole">
            <mc:AlternateContent xmlns:mc="http://schemas.openxmlformats.org/markup-compatibility/2006">
              <mc:Choice xmlns:v="urn:schemas-microsoft-com:vml" Requires="v">
                <p:oleObj name="Visio" r:id="rId2" imgW="5744545" imgH="2263485" progId="Visio.Drawing.11">
                  <p:embed/>
                </p:oleObj>
              </mc:Choice>
              <mc:Fallback>
                <p:oleObj name="Visio" r:id="rId2" imgW="5744545" imgH="2263485" progId="Visio.Drawing.11">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669" y="4509120"/>
                        <a:ext cx="44529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7.3.7 </a:t>
            </a:r>
            <a:r>
              <a:rPr lang="zh-CN" altLang="en-US" dirty="0"/>
              <a:t>线性分组码的性能</a:t>
            </a:r>
          </a:p>
        </p:txBody>
      </p:sp>
      <p:sp>
        <p:nvSpPr>
          <p:cNvPr id="4" name="Rectangle 3"/>
          <p:cNvSpPr txBox="1">
            <a:spLocks noChangeArrowheads="1"/>
          </p:cNvSpPr>
          <p:nvPr/>
        </p:nvSpPr>
        <p:spPr>
          <a:xfrm>
            <a:off x="539552" y="1423987"/>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(4)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比特误码率</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 </a:t>
            </a:r>
            <a:r>
              <a:rPr kumimoji="0" lang="zh-CN" altLang="en-US" sz="2000" b="0" i="0" u="sng" strike="noStrike" kern="1200" cap="none" spc="0" normalizeH="0" baseline="0" noProof="0" dirty="0">
                <a:ln>
                  <a:noFill/>
                </a:ln>
                <a:solidFill>
                  <a:srgbClr val="0000CC"/>
                </a:solidFill>
                <a:effectLst/>
                <a:uLnTx/>
                <a:uFillTx/>
                <a:latin typeface="+mn-lt"/>
                <a:ea typeface="+mn-ea"/>
                <a:cs typeface="+mn-cs"/>
              </a:rPr>
              <a:t>译码错误造成的误码率 </a:t>
            </a:r>
            <a:r>
              <a:rPr kumimoji="0" lang="en-US" altLang="zh-CN" sz="2000" b="0" i="1" u="sng" strike="noStrike" kern="1200" cap="none" spc="0" normalizeH="0" baseline="0" noProof="0" dirty="0" err="1">
                <a:ln>
                  <a:noFill/>
                </a:ln>
                <a:solidFill>
                  <a:srgbClr val="0000CC"/>
                </a:solidFill>
                <a:effectLst/>
                <a:uLnTx/>
                <a:uFillTx/>
                <a:latin typeface="+mn-lt"/>
                <a:ea typeface="+mn-ea"/>
                <a:cs typeface="+mn-cs"/>
              </a:rPr>
              <a:t>p</a:t>
            </a:r>
            <a:r>
              <a:rPr kumimoji="0" lang="en-US" altLang="zh-CN" sz="2000" b="0" i="0" u="sng" strike="noStrike" kern="1200" cap="none" spc="0" normalizeH="0" baseline="-25000" noProof="0" dirty="0" err="1">
                <a:ln>
                  <a:noFill/>
                </a:ln>
                <a:solidFill>
                  <a:srgbClr val="0000CC"/>
                </a:solidFill>
                <a:effectLst/>
                <a:uLnTx/>
                <a:uFillTx/>
                <a:latin typeface="+mn-lt"/>
                <a:ea typeface="+mn-ea"/>
                <a:cs typeface="+mn-cs"/>
              </a:rPr>
              <a:t>be</a:t>
            </a:r>
            <a:r>
              <a:rPr kumimoji="0" lang="en-US" altLang="zh-CN" sz="2000" b="0" i="1" u="none" strike="noStrike" kern="1200" cap="none" spc="0" normalizeH="0" baseline="-25000" noProof="0" dirty="0">
                <a:ln>
                  <a:noFill/>
                </a:ln>
                <a:solidFill>
                  <a:srgbClr val="0000CC"/>
                </a:solidFill>
                <a:effectLst/>
                <a:uLnTx/>
                <a:uFillTx/>
                <a:latin typeface="+mn-lt"/>
                <a:ea typeface="+mn-ea"/>
                <a:cs typeface="+mn-cs"/>
              </a:rPr>
              <a:t> </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设码字是等概率发送，则：</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354013" marR="0" lvl="1" indent="-228600" algn="l" defTabSz="762000" rtl="0" eaLnBrk="1" fontAlgn="auto" latinLnBrk="0" hangingPunct="1">
              <a:lnSpc>
                <a:spcPct val="120000"/>
              </a:lnSpc>
              <a:spcBef>
                <a:spcPts val="324"/>
              </a:spcBef>
              <a:spcAft>
                <a:spcPts val="0"/>
              </a:spcAft>
              <a:buClr>
                <a:schemeClr val="accent1"/>
              </a:buClr>
              <a:buSzTx/>
              <a:buFont typeface="Wingdings" pitchFamily="2" charset="2"/>
              <a:buNone/>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是发送全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0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码字并错为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j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重码字的概率</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1" u="none" strike="noStrike" kern="1200" cap="none" spc="0" normalizeH="0" baseline="0" noProof="0" dirty="0">
                <a:ln>
                  <a:noFill/>
                </a:ln>
                <a:solidFill>
                  <a:schemeClr val="tx1"/>
                </a:solidFill>
                <a:effectLst/>
                <a:uLnTx/>
                <a:uFillTx/>
                <a:latin typeface="+mn-lt"/>
                <a:ea typeface="+mn-ea"/>
                <a:cs typeface="+mn-cs"/>
              </a:rPr>
              <a:t> </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P</a:t>
            </a:r>
            <a:r>
              <a:rPr kumimoji="0" lang="en-US" altLang="zh-CN" sz="2000" b="0" i="0" u="none" strike="noStrike" kern="1200" cap="none" spc="0" normalizeH="0" baseline="-25000" noProof="0" dirty="0" err="1">
                <a:ln>
                  <a:noFill/>
                </a:ln>
                <a:solidFill>
                  <a:schemeClr val="tx1"/>
                </a:solidFill>
                <a:effectLst/>
                <a:uLnTx/>
                <a:uFillTx/>
                <a:latin typeface="+mn-lt"/>
                <a:ea typeface="+mn-ea"/>
                <a:cs typeface="+mn-cs"/>
              </a:rPr>
              <a:t>be</a:t>
            </a:r>
            <a:r>
              <a:rPr kumimoji="0" lang="en-US" altLang="zh-CN" sz="2000" b="0" i="1" u="none" strike="noStrike" kern="1200" cap="none" spc="0" normalizeH="0" baseline="-2500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与 </a:t>
            </a:r>
            <a:r>
              <a:rPr kumimoji="0" lang="en-US" altLang="zh-CN" sz="2000" b="0" i="1" u="none" strike="noStrike" kern="1200" cap="none" spc="0" normalizeH="0" baseline="0" noProof="0" dirty="0" err="1">
                <a:ln>
                  <a:noFill/>
                </a:ln>
                <a:solidFill>
                  <a:schemeClr val="tx1"/>
                </a:solidFill>
                <a:effectLst/>
                <a:uLnTx/>
                <a:uFillTx/>
                <a:latin typeface="+mn-lt"/>
                <a:ea typeface="+mn-ea"/>
                <a:cs typeface="+mn-cs"/>
              </a:rPr>
              <a:t>p</a:t>
            </a:r>
            <a:r>
              <a:rPr kumimoji="0" lang="en-US" altLang="zh-CN" sz="2000" b="0" i="0" u="none" strike="noStrike" kern="1200" cap="none" spc="0" normalizeH="0" baseline="-25000" noProof="0" dirty="0" err="1">
                <a:ln>
                  <a:noFill/>
                </a:ln>
                <a:solidFill>
                  <a:schemeClr val="tx1"/>
                </a:solidFill>
                <a:effectLst/>
                <a:uLnTx/>
                <a:uFillTx/>
                <a:latin typeface="+mn-lt"/>
                <a:ea typeface="+mn-ea"/>
                <a:cs typeface="+mn-cs"/>
              </a:rPr>
              <a:t>we</a:t>
            </a:r>
            <a:r>
              <a:rPr kumimoji="0" lang="en-US" altLang="zh-CN" sz="2000" b="0" i="0" u="none" strike="noStrike" kern="1200" cap="none" spc="0" normalizeH="0" baseline="-25000" noProof="0" dirty="0">
                <a:ln>
                  <a:noFill/>
                </a:ln>
                <a:solidFill>
                  <a:schemeClr val="tx1"/>
                </a:solidFill>
                <a:effectLst/>
                <a:uLnTx/>
                <a:uFillTx/>
                <a:latin typeface="+mn-lt"/>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的关系</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字错必然有至少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2</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t</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+1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位码字比特错；</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 每个码字平均有                    位消息比特错，所以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p</a:t>
            </a:r>
            <a:r>
              <a:rPr kumimoji="0" lang="en-US" altLang="zh-CN" sz="2000" b="1" i="0"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be</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与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p</a:t>
            </a:r>
            <a:r>
              <a:rPr kumimoji="0" lang="en-US" altLang="zh-CN" sz="2000" b="1" i="0"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we</a:t>
            </a:r>
            <a:r>
              <a:rPr kumimoji="0" lang="en-US" altLang="zh-CN" sz="2000" b="1" i="0" u="none" strike="noStrike" kern="1200" cap="none" spc="0" normalizeH="0" baseline="-25000" noProof="0" dirty="0">
                <a:ln>
                  <a:noFill/>
                </a:ln>
                <a:solidFill>
                  <a:schemeClr val="tx1"/>
                </a:solidFill>
                <a:effectLst/>
                <a:uLnTx/>
                <a:uFillTx/>
                <a:latin typeface="宋体" pitchFamily="2" charset="-122"/>
                <a:ea typeface="宋体" pitchFamily="2" charset="-122"/>
                <a:cs typeface="+mn-cs"/>
              </a:rPr>
              <a:t>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有如下渐进关系：</a:t>
            </a:r>
          </a:p>
        </p:txBody>
      </p:sp>
      <p:graphicFrame>
        <p:nvGraphicFramePr>
          <p:cNvPr id="5" name="Object 4"/>
          <p:cNvGraphicFramePr>
            <a:graphicFrameLocks noChangeAspect="1"/>
          </p:cNvGraphicFramePr>
          <p:nvPr/>
        </p:nvGraphicFramePr>
        <p:xfrm>
          <a:off x="2952552" y="2420888"/>
          <a:ext cx="2254250" cy="864096"/>
        </p:xfrm>
        <a:graphic>
          <a:graphicData uri="http://schemas.openxmlformats.org/presentationml/2006/ole">
            <mc:AlternateContent xmlns:mc="http://schemas.openxmlformats.org/markup-compatibility/2006">
              <mc:Choice xmlns:v="urn:schemas-microsoft-com:vml" Requires="v">
                <p:oleObj name="公式" r:id="rId2" imgW="1002960" imgH="444240" progId="Equation.3">
                  <p:embed/>
                </p:oleObj>
              </mc:Choice>
              <mc:Fallback>
                <p:oleObj name="公式" r:id="rId2" imgW="1002960" imgH="44424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52" y="2420888"/>
                        <a:ext cx="225425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1187624" y="3140968"/>
          <a:ext cx="498475" cy="485775"/>
        </p:xfrm>
        <a:graphic>
          <a:graphicData uri="http://schemas.openxmlformats.org/presentationml/2006/ole">
            <mc:AlternateContent xmlns:mc="http://schemas.openxmlformats.org/markup-compatibility/2006">
              <mc:Choice xmlns:v="urn:schemas-microsoft-com:vml" Requires="v">
                <p:oleObj name="公式" r:id="rId4" imgW="266400" imgH="241200" progId="Equation.3">
                  <p:embed/>
                </p:oleObj>
              </mc:Choice>
              <mc:Fallback>
                <p:oleObj name="公式" r:id="rId4" imgW="266400" imgH="241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140968"/>
                        <a:ext cx="4984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4211960" y="4365104"/>
          <a:ext cx="920750" cy="600075"/>
        </p:xfrm>
        <a:graphic>
          <a:graphicData uri="http://schemas.openxmlformats.org/presentationml/2006/ole">
            <mc:AlternateContent xmlns:mc="http://schemas.openxmlformats.org/markup-compatibility/2006">
              <mc:Choice xmlns:v="urn:schemas-microsoft-com:vml" Requires="v">
                <p:oleObj name="公式" r:id="rId6" imgW="622080" imgH="406080" progId="Equation.3">
                  <p:embed/>
                </p:oleObj>
              </mc:Choice>
              <mc:Fallback>
                <p:oleObj name="公式" r:id="rId6" imgW="622080" imgH="4060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4365104"/>
                        <a:ext cx="9207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2051720" y="5301208"/>
          <a:ext cx="2551112" cy="825500"/>
        </p:xfrm>
        <a:graphic>
          <a:graphicData uri="http://schemas.openxmlformats.org/presentationml/2006/ole">
            <mc:AlternateContent xmlns:mc="http://schemas.openxmlformats.org/markup-compatibility/2006">
              <mc:Choice xmlns:v="urn:schemas-microsoft-com:vml" Requires="v">
                <p:oleObj name="公式" r:id="rId8" imgW="1257120" imgH="406080" progId="Equation.3">
                  <p:embed/>
                </p:oleObj>
              </mc:Choice>
              <mc:Fallback>
                <p:oleObj name="公式" r:id="rId8" imgW="1257120" imgH="40608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5301208"/>
                        <a:ext cx="2551112" cy="825500"/>
                      </a:xfrm>
                      <a:prstGeom prst="rect">
                        <a:avLst/>
                      </a:prstGeom>
                      <a:noFill/>
                      <a:ln>
                        <a:noFill/>
                      </a:ln>
                      <a:effectLst/>
                      <a:extLst>
                        <a:ext uri="{909E8E84-426E-40DD-AFC4-6F175D3DCCD1}">
                          <a14:hiddenFill xmlns:a14="http://schemas.microsoft.com/office/drawing/2010/main">
                            <a:solidFill>
                              <a:srgbClr val="FFEB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60007" y="5301208"/>
          <a:ext cx="1806575" cy="803275"/>
        </p:xfrm>
        <a:graphic>
          <a:graphicData uri="http://schemas.openxmlformats.org/presentationml/2006/ole">
            <mc:AlternateContent xmlns:mc="http://schemas.openxmlformats.org/markup-compatibility/2006">
              <mc:Choice xmlns:v="urn:schemas-microsoft-com:vml" Requires="v">
                <p:oleObj name="公式" r:id="rId10" imgW="990360" imgH="406080" progId="Equation.3">
                  <p:embed/>
                </p:oleObj>
              </mc:Choice>
              <mc:Fallback>
                <p:oleObj name="公式" r:id="rId10" imgW="990360" imgH="40608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0007" y="5301208"/>
                        <a:ext cx="1806575" cy="803275"/>
                      </a:xfrm>
                      <a:prstGeom prst="rect">
                        <a:avLst/>
                      </a:prstGeom>
                      <a:noFill/>
                      <a:ln>
                        <a:noFill/>
                      </a:ln>
                      <a:effectLst/>
                      <a:extLst>
                        <a:ext uri="{909E8E84-426E-40DD-AFC4-6F175D3DCCD1}">
                          <a14:hiddenFill xmlns:a14="http://schemas.microsoft.com/office/drawing/2010/main">
                            <a:solidFill>
                              <a:srgbClr val="FFEB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7.3.7 </a:t>
            </a:r>
            <a:r>
              <a:rPr lang="zh-CN" altLang="en-US" dirty="0"/>
              <a:t>线性分组码的性能</a:t>
            </a:r>
          </a:p>
        </p:txBody>
      </p:sp>
      <p:sp>
        <p:nvSpPr>
          <p:cNvPr id="4" name="Rectangle 3"/>
          <p:cNvSpPr txBox="1">
            <a:spLocks noChangeArrowheads="1"/>
          </p:cNvSpPr>
          <p:nvPr/>
        </p:nvSpPr>
        <p:spPr>
          <a:xfrm>
            <a:off x="611560" y="1412776"/>
            <a:ext cx="7910512" cy="5256213"/>
          </a:xfrm>
          <a:prstGeom prst="rect">
            <a:avLst/>
          </a:prstGeom>
        </p:spPr>
        <p:txBody>
          <a:bodyPr vert="horz">
            <a:normAutofit/>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pitchFamily="2" charset="2"/>
              <a:buNone/>
              <a:tabLst/>
              <a:defRPr/>
            </a:pPr>
            <a:r>
              <a:rPr kumimoji="0" lang="en-US" altLang="zh-CN" sz="2700" b="0" i="0" u="none" strike="noStrike" kern="1200" cap="none" spc="0" normalizeH="0" baseline="0" noProof="0">
                <a:ln>
                  <a:noFill/>
                </a:ln>
                <a:solidFill>
                  <a:schemeClr val="tx1"/>
                </a:solidFill>
                <a:effectLst/>
                <a:uLnTx/>
                <a:uFillTx/>
                <a:latin typeface="+mn-lt"/>
                <a:ea typeface="+mn-ea"/>
                <a:cs typeface="+mn-cs"/>
              </a:rPr>
              <a:t>(4) </a:t>
            </a:r>
            <a:r>
              <a:rPr kumimoji="0" lang="zh-CN" altLang="en-US" sz="2700" b="0" i="0" u="none" strike="noStrike" kern="1200" cap="none" spc="0" normalizeH="0" baseline="0" noProof="0">
                <a:ln>
                  <a:noFill/>
                </a:ln>
                <a:solidFill>
                  <a:schemeClr val="tx1"/>
                </a:solidFill>
                <a:effectLst/>
                <a:uLnTx/>
                <a:uFillTx/>
                <a:latin typeface="+mn-lt"/>
                <a:ea typeface="+mn-ea"/>
                <a:cs typeface="+mn-cs"/>
              </a:rPr>
              <a:t>比特误码率</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a:ln>
                  <a:noFill/>
                </a:ln>
                <a:solidFill>
                  <a:srgbClr val="0000CC"/>
                </a:solidFill>
                <a:effectLst/>
                <a:uLnTx/>
                <a:uFillTx/>
                <a:latin typeface="+mn-lt"/>
                <a:ea typeface="+mn-ea"/>
                <a:cs typeface="+mn-cs"/>
              </a:rPr>
              <a:t> </a:t>
            </a:r>
            <a:r>
              <a:rPr kumimoji="0" lang="zh-CN" altLang="en-US" sz="2000" b="0" i="0" u="sng" strike="noStrike" kern="1200" cap="none" spc="0" normalizeH="0" baseline="0" noProof="0">
                <a:ln>
                  <a:noFill/>
                </a:ln>
                <a:solidFill>
                  <a:srgbClr val="0000CC"/>
                </a:solidFill>
                <a:effectLst/>
                <a:uLnTx/>
                <a:uFillTx/>
                <a:latin typeface="+mn-lt"/>
                <a:ea typeface="+mn-ea"/>
                <a:cs typeface="+mn-cs"/>
              </a:rPr>
              <a:t>译码失败造成的误码率 </a:t>
            </a:r>
            <a:r>
              <a:rPr kumimoji="0" lang="en-US" altLang="zh-CN" sz="2000" b="0" i="1" u="sng" strike="noStrike" kern="1200" cap="none" spc="0" normalizeH="0" baseline="0" noProof="0">
                <a:ln>
                  <a:noFill/>
                </a:ln>
                <a:solidFill>
                  <a:srgbClr val="0000CC"/>
                </a:solidFill>
                <a:effectLst/>
                <a:uLnTx/>
                <a:uFillTx/>
                <a:latin typeface="+mn-lt"/>
                <a:ea typeface="+mn-ea"/>
                <a:cs typeface="+mn-cs"/>
              </a:rPr>
              <a:t>p</a:t>
            </a:r>
            <a:r>
              <a:rPr kumimoji="0" lang="en-US" altLang="zh-CN" sz="2000" b="0" i="0" u="sng" strike="noStrike" kern="1200" cap="none" spc="0" normalizeH="0" baseline="-25000" noProof="0">
                <a:ln>
                  <a:noFill/>
                </a:ln>
                <a:solidFill>
                  <a:srgbClr val="0000CC"/>
                </a:solidFill>
                <a:effectLst/>
                <a:uLnTx/>
                <a:uFillTx/>
                <a:latin typeface="+mn-lt"/>
                <a:ea typeface="+mn-ea"/>
                <a:cs typeface="+mn-cs"/>
              </a:rPr>
              <a:t>bf</a:t>
            </a:r>
            <a:r>
              <a:rPr kumimoji="0" lang="en-US" altLang="zh-CN" sz="2000" b="0" i="1" u="none" strike="noStrike" kern="1200" cap="none" spc="0" normalizeH="0" baseline="-25000" noProof="0">
                <a:ln>
                  <a:noFill/>
                </a:ln>
                <a:solidFill>
                  <a:srgbClr val="0000CC"/>
                </a:solidFill>
                <a:effectLst/>
                <a:uLnTx/>
                <a:uFillTx/>
                <a:latin typeface="+mn-lt"/>
                <a:ea typeface="+mn-ea"/>
                <a:cs typeface="+mn-cs"/>
              </a:rPr>
              <a:t> </a:t>
            </a:r>
            <a:r>
              <a:rPr kumimoji="0" lang="zh-CN" altLang="en-US" sz="2000" b="0" i="0" u="none" strike="noStrike" kern="1200" cap="none" spc="0" normalizeH="0" baseline="0" noProof="0">
                <a:ln>
                  <a:noFill/>
                </a:ln>
                <a:solidFill>
                  <a:srgbClr val="0000CC"/>
                </a:solidFill>
                <a:effectLst/>
                <a:uLnTx/>
                <a:uFillTx/>
                <a:latin typeface="+mn-lt"/>
                <a:ea typeface="+mn-ea"/>
                <a:cs typeface="+mn-cs"/>
              </a:rPr>
              <a:t>：</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rgbClr val="0000CC"/>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rgbClr val="FFFFFF"/>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rgbClr val="FFFFFF"/>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endParaRPr kumimoji="0" lang="zh-CN" altLang="en-US" sz="2000" b="0" i="0" u="none" strike="noStrike" kern="1200" cap="none" spc="0" normalizeH="0" baseline="0" noProof="0">
              <a:ln>
                <a:noFill/>
              </a:ln>
              <a:solidFill>
                <a:srgbClr val="FFFFFF"/>
              </a:solidFill>
              <a:effectLst/>
              <a:uLnTx/>
              <a:uFillTx/>
              <a:latin typeface="+mn-lt"/>
              <a:ea typeface="+mn-ea"/>
              <a:cs typeface="+mn-cs"/>
            </a:endParaRP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a:ln>
                  <a:noFill/>
                </a:ln>
                <a:solidFill>
                  <a:srgbClr val="0000CC"/>
                </a:solidFill>
                <a:effectLst/>
                <a:uLnTx/>
                <a:uFillTx/>
                <a:latin typeface="+mn-lt"/>
                <a:ea typeface="+mn-ea"/>
                <a:cs typeface="+mn-cs"/>
              </a:rPr>
              <a:t> </a:t>
            </a:r>
            <a:r>
              <a:rPr kumimoji="0" lang="zh-CN" altLang="en-US" sz="2000" b="0" i="0" u="sng" strike="noStrike" kern="1200" cap="none" spc="0" normalizeH="0" baseline="0" noProof="0">
                <a:ln>
                  <a:noFill/>
                </a:ln>
                <a:solidFill>
                  <a:srgbClr val="0000CC"/>
                </a:solidFill>
                <a:effectLst/>
                <a:uLnTx/>
                <a:uFillTx/>
                <a:latin typeface="+mn-lt"/>
                <a:ea typeface="+mn-ea"/>
                <a:cs typeface="+mn-cs"/>
              </a:rPr>
              <a:t>译码后总的误码率 </a:t>
            </a:r>
            <a:r>
              <a:rPr kumimoji="0" lang="en-US" altLang="zh-CN" sz="2000" b="0" i="1" u="sng" strike="noStrike" kern="1200" cap="none" spc="0" normalizeH="0" baseline="0" noProof="0">
                <a:ln>
                  <a:noFill/>
                </a:ln>
                <a:solidFill>
                  <a:srgbClr val="0000CC"/>
                </a:solidFill>
                <a:effectLst/>
                <a:uLnTx/>
                <a:uFillTx/>
                <a:latin typeface="+mn-lt"/>
                <a:ea typeface="+mn-ea"/>
                <a:cs typeface="+mn-cs"/>
              </a:rPr>
              <a:t>P</a:t>
            </a:r>
            <a:r>
              <a:rPr kumimoji="0" lang="en-US" altLang="zh-CN" sz="2000" b="0" i="0" u="sng" strike="noStrike" kern="1200" cap="none" spc="0" normalizeH="0" baseline="-25000" noProof="0">
                <a:ln>
                  <a:noFill/>
                </a:ln>
                <a:solidFill>
                  <a:srgbClr val="0000CC"/>
                </a:solidFill>
                <a:effectLst/>
                <a:uLnTx/>
                <a:uFillTx/>
                <a:latin typeface="+mn-lt"/>
                <a:ea typeface="+mn-ea"/>
                <a:cs typeface="+mn-cs"/>
              </a:rPr>
              <a:t>bd</a:t>
            </a:r>
            <a:r>
              <a:rPr kumimoji="0" lang="en-US" altLang="zh-CN" sz="2000" b="0" i="1" u="none" strike="noStrike" kern="1200" cap="none" spc="0" normalizeH="0" baseline="-25000" noProof="0">
                <a:ln>
                  <a:noFill/>
                </a:ln>
                <a:solidFill>
                  <a:srgbClr val="0000CC"/>
                </a:solidFill>
                <a:effectLst/>
                <a:uLnTx/>
                <a:uFillTx/>
                <a:latin typeface="+mn-lt"/>
                <a:ea typeface="+mn-ea"/>
                <a:cs typeface="+mn-cs"/>
              </a:rPr>
              <a:t> </a:t>
            </a:r>
            <a:r>
              <a:rPr kumimoji="0" lang="zh-CN" altLang="en-US" sz="2000" b="0" i="0" u="none" strike="noStrike" kern="1200" cap="none" spc="0" normalizeH="0" baseline="0" noProof="0">
                <a:ln>
                  <a:noFill/>
                </a:ln>
                <a:solidFill>
                  <a:srgbClr val="0000CC"/>
                </a:solidFill>
                <a:effectLst/>
                <a:uLnTx/>
                <a:uFillTx/>
                <a:latin typeface="+mn-lt"/>
                <a:ea typeface="+mn-ea"/>
                <a:cs typeface="+mn-cs"/>
              </a:rPr>
              <a:t>：</a:t>
            </a:r>
            <a:r>
              <a:rPr kumimoji="0" lang="en-US" altLang="zh-CN" sz="2000" b="0" i="1" u="none" strike="noStrike" kern="1200" cap="none" spc="0" normalizeH="0" baseline="0" noProof="0">
                <a:ln>
                  <a:noFill/>
                </a:ln>
                <a:solidFill>
                  <a:srgbClr val="FF0000"/>
                </a:solidFill>
                <a:effectLst/>
                <a:uLnTx/>
                <a:uFillTx/>
                <a:latin typeface="+mn-lt"/>
                <a:ea typeface="+mn-ea"/>
                <a:cs typeface="+mn-cs"/>
              </a:rPr>
              <a:t>p</a:t>
            </a:r>
            <a:r>
              <a:rPr kumimoji="0" lang="en-US" altLang="zh-CN" sz="2000" b="0" i="0" u="none" strike="noStrike" kern="1200" cap="none" spc="0" normalizeH="0" baseline="-25000" noProof="0">
                <a:ln>
                  <a:noFill/>
                </a:ln>
                <a:solidFill>
                  <a:srgbClr val="FF0000"/>
                </a:solidFill>
                <a:effectLst/>
                <a:uLnTx/>
                <a:uFillTx/>
                <a:latin typeface="+mn-lt"/>
                <a:ea typeface="+mn-ea"/>
                <a:cs typeface="+mn-cs"/>
              </a:rPr>
              <a:t>bd</a:t>
            </a:r>
            <a:r>
              <a:rPr kumimoji="0" lang="en-US" altLang="zh-CN" sz="2000" b="0" i="0" u="none" strike="noStrike" kern="1200" cap="none" spc="0" normalizeH="0" baseline="0" noProof="0">
                <a:ln>
                  <a:noFill/>
                </a:ln>
                <a:solidFill>
                  <a:srgbClr val="FF0000"/>
                </a:solidFill>
                <a:effectLst/>
                <a:uLnTx/>
                <a:uFillTx/>
                <a:latin typeface="+mn-lt"/>
                <a:ea typeface="+mn-ea"/>
                <a:cs typeface="+mn-cs"/>
              </a:rPr>
              <a:t> = </a:t>
            </a:r>
            <a:r>
              <a:rPr kumimoji="0" lang="en-US" altLang="zh-CN" sz="2000" b="0" i="1" u="none" strike="noStrike" kern="1200" cap="none" spc="0" normalizeH="0" baseline="0" noProof="0">
                <a:ln>
                  <a:noFill/>
                </a:ln>
                <a:solidFill>
                  <a:srgbClr val="FF0000"/>
                </a:solidFill>
                <a:effectLst/>
                <a:uLnTx/>
                <a:uFillTx/>
                <a:latin typeface="+mn-lt"/>
                <a:ea typeface="+mn-ea"/>
                <a:cs typeface="+mn-cs"/>
              </a:rPr>
              <a:t>p</a:t>
            </a:r>
            <a:r>
              <a:rPr kumimoji="0" lang="en-US" altLang="zh-CN" sz="2000" b="0" i="0" u="none" strike="noStrike" kern="1200" cap="none" spc="0" normalizeH="0" baseline="-25000" noProof="0">
                <a:ln>
                  <a:noFill/>
                </a:ln>
                <a:solidFill>
                  <a:srgbClr val="FF0000"/>
                </a:solidFill>
                <a:effectLst/>
                <a:uLnTx/>
                <a:uFillTx/>
                <a:latin typeface="+mn-lt"/>
                <a:ea typeface="+mn-ea"/>
                <a:cs typeface="+mn-cs"/>
              </a:rPr>
              <a:t>be</a:t>
            </a:r>
            <a:r>
              <a:rPr kumimoji="0" lang="en-US" altLang="zh-CN" sz="2000" b="0" i="0" u="none" strike="noStrike" kern="1200" cap="none" spc="0" normalizeH="0" baseline="0" noProof="0">
                <a:ln>
                  <a:noFill/>
                </a:ln>
                <a:solidFill>
                  <a:srgbClr val="FF0000"/>
                </a:solidFill>
                <a:effectLst/>
                <a:uLnTx/>
                <a:uFillTx/>
                <a:latin typeface="+mn-lt"/>
                <a:ea typeface="+mn-ea"/>
                <a:cs typeface="+mn-cs"/>
              </a:rPr>
              <a:t>+</a:t>
            </a:r>
            <a:r>
              <a:rPr kumimoji="0" lang="en-US" altLang="zh-CN" sz="2000" b="0" i="1" u="none" strike="noStrike" kern="1200" cap="none" spc="0" normalizeH="0" baseline="0" noProof="0">
                <a:ln>
                  <a:noFill/>
                </a:ln>
                <a:solidFill>
                  <a:srgbClr val="FF0000"/>
                </a:solidFill>
                <a:effectLst/>
                <a:uLnTx/>
                <a:uFillTx/>
                <a:latin typeface="+mn-lt"/>
                <a:ea typeface="+mn-ea"/>
                <a:cs typeface="+mn-cs"/>
              </a:rPr>
              <a:t>p</a:t>
            </a:r>
            <a:r>
              <a:rPr kumimoji="0" lang="en-US" altLang="zh-CN" sz="2000" b="0" i="0" u="none" strike="noStrike" kern="1200" cap="none" spc="0" normalizeH="0" baseline="-25000" noProof="0">
                <a:ln>
                  <a:noFill/>
                </a:ln>
                <a:solidFill>
                  <a:srgbClr val="FF0000"/>
                </a:solidFill>
                <a:effectLst/>
                <a:uLnTx/>
                <a:uFillTx/>
                <a:latin typeface="+mn-lt"/>
                <a:ea typeface="+mn-ea"/>
                <a:cs typeface="+mn-cs"/>
              </a:rPr>
              <a:t>bf</a:t>
            </a:r>
          </a:p>
        </p:txBody>
      </p:sp>
      <p:graphicFrame>
        <p:nvGraphicFramePr>
          <p:cNvPr id="5" name="Object 4"/>
          <p:cNvGraphicFramePr>
            <a:graphicFrameLocks noChangeAspect="1"/>
          </p:cNvGraphicFramePr>
          <p:nvPr/>
        </p:nvGraphicFramePr>
        <p:xfrm>
          <a:off x="2339752" y="2636912"/>
          <a:ext cx="4257675" cy="1039813"/>
        </p:xfrm>
        <a:graphic>
          <a:graphicData uri="http://schemas.openxmlformats.org/presentationml/2006/ole">
            <mc:AlternateContent xmlns:mc="http://schemas.openxmlformats.org/markup-compatibility/2006">
              <mc:Choice xmlns:v="urn:schemas-microsoft-com:vml" Requires="v">
                <p:oleObj name="公式" r:id="rId2" imgW="2197080" imgH="495000" progId="Equation.3">
                  <p:embed/>
                </p:oleObj>
              </mc:Choice>
              <mc:Fallback>
                <p:oleObj name="公式" r:id="rId2" imgW="2197080" imgH="4950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636912"/>
                        <a:ext cx="4257675" cy="1039813"/>
                      </a:xfrm>
                      <a:prstGeom prst="rect">
                        <a:avLst/>
                      </a:prstGeom>
                      <a:noFill/>
                      <a:ln>
                        <a:noFill/>
                      </a:ln>
                      <a:effectLst/>
                      <a:extLst>
                        <a:ext uri="{909E8E84-426E-40DD-AFC4-6F175D3DCCD1}">
                          <a14:hiddenFill xmlns:a14="http://schemas.microsoft.com/office/drawing/2010/main">
                            <a:solidFill>
                              <a:srgbClr val="FFEB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7.3.8 </a:t>
            </a:r>
            <a:r>
              <a:rPr lang="zh-CN" altLang="en-US" dirty="0"/>
              <a:t>汉明码</a:t>
            </a:r>
          </a:p>
        </p:txBody>
      </p:sp>
      <p:sp>
        <p:nvSpPr>
          <p:cNvPr id="4" name="Rectangle 3"/>
          <p:cNvSpPr txBox="1">
            <a:spLocks noChangeArrowheads="1"/>
          </p:cNvSpPr>
          <p:nvPr/>
        </p:nvSpPr>
        <p:spPr>
          <a:xfrm>
            <a:off x="611560" y="1412776"/>
            <a:ext cx="7910512" cy="5256213"/>
          </a:xfrm>
          <a:prstGeom prst="rect">
            <a:avLst/>
          </a:prstGeom>
        </p:spPr>
        <p:txBody>
          <a:bodyPr vert="horz">
            <a:normAutofit fontScale="92500"/>
          </a:bodyPr>
          <a:lstStyle/>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en-US" altLang="zh-CN" sz="2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sng" strike="noStrike" kern="1200" cap="none" spc="0" normalizeH="0" baseline="0" noProof="0" dirty="0">
                <a:ln>
                  <a:noFill/>
                </a:ln>
                <a:solidFill>
                  <a:srgbClr val="0000CC"/>
                </a:solidFill>
                <a:effectLst/>
                <a:uLnTx/>
                <a:uFillTx/>
                <a:latin typeface="+mn-lt"/>
                <a:ea typeface="+mn-ea"/>
                <a:cs typeface="+mn-cs"/>
              </a:rPr>
              <a:t>汉明码的来由</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汉明码是汉明于 </a:t>
            </a:r>
            <a:r>
              <a:rPr kumimoji="0" lang="en-US" altLang="zh-CN" sz="2000" b="0" i="0" u="none" strike="noStrike" kern="1200" cap="none" spc="0" normalizeH="0" baseline="0" noProof="0" dirty="0">
                <a:ln>
                  <a:noFill/>
                </a:ln>
                <a:solidFill>
                  <a:schemeClr val="tx1"/>
                </a:solidFill>
                <a:effectLst/>
                <a:uLnTx/>
                <a:uFillTx/>
                <a:latin typeface="+mn-lt"/>
                <a:ea typeface="+mn-ea"/>
                <a:cs typeface="+mn-cs"/>
              </a:rPr>
              <a:t>1950 </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年提出的纠一个错误的线性码，也是第一个纠错码。由于它编码简单，因而是在通信系统和数据存储系统中得到广泛应用的一类线性码。</a:t>
            </a:r>
          </a:p>
          <a:p>
            <a:pPr marL="365760" marR="0" lvl="0" indent="-256032" algn="l" defTabSz="762000" rtl="0" eaLnBrk="1" fontAlgn="auto" latinLnBrk="0" hangingPunct="1">
              <a:lnSpc>
                <a:spcPct val="120000"/>
              </a:lnSpc>
              <a:spcBef>
                <a:spcPts val="400"/>
              </a:spcBef>
              <a:spcAft>
                <a:spcPts val="0"/>
              </a:spcAft>
              <a:buClr>
                <a:schemeClr val="accent1"/>
              </a:buClr>
              <a:buSzPct val="68000"/>
              <a:buFont typeface="Wingdings 3"/>
              <a:buChar char=""/>
              <a:tabLst/>
              <a:defRPr/>
            </a:pPr>
            <a:r>
              <a:rPr kumimoji="0" lang="zh-CN" altLang="en-US"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0" i="0" u="sng" strike="noStrike" kern="1200" cap="none" spc="0" normalizeH="0" baseline="0" noProof="0" dirty="0">
                <a:ln>
                  <a:noFill/>
                </a:ln>
                <a:solidFill>
                  <a:srgbClr val="0000CC"/>
                </a:solidFill>
                <a:effectLst/>
                <a:uLnTx/>
                <a:uFillTx/>
                <a:latin typeface="+mn-lt"/>
                <a:ea typeface="+mn-ea"/>
                <a:cs typeface="+mn-cs"/>
              </a:rPr>
              <a:t>汉明码的结构参数</a:t>
            </a:r>
            <a:r>
              <a:rPr kumimoji="0" lang="zh-CN" altLang="en-US" sz="2000" b="0" i="0" u="none" strike="noStrike" kern="1200" cap="none" spc="0" normalizeH="0" baseline="0" noProof="0" dirty="0">
                <a:ln>
                  <a:noFill/>
                </a:ln>
                <a:solidFill>
                  <a:srgbClr val="0000CC"/>
                </a:solidFill>
                <a:effectLst/>
                <a:uLnTx/>
                <a:uFillTx/>
                <a:latin typeface="+mn-lt"/>
                <a:ea typeface="+mn-ea"/>
                <a:cs typeface="+mn-cs"/>
              </a:rPr>
              <a:t>：</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纠一个错误的线性码，其最小距离 </a:t>
            </a:r>
            <a:r>
              <a:rPr kumimoji="0" lang="en-US" altLang="zh-CN" sz="2000" b="1" i="1" u="none" strike="noStrike" kern="1200" cap="none" spc="0" normalizeH="0" baseline="0" noProof="0" dirty="0" err="1">
                <a:ln>
                  <a:noFill/>
                </a:ln>
                <a:solidFill>
                  <a:schemeClr val="tx1"/>
                </a:solidFill>
                <a:effectLst/>
                <a:uLnTx/>
                <a:uFillTx/>
                <a:latin typeface="宋体" pitchFamily="2" charset="-122"/>
                <a:ea typeface="宋体" pitchFamily="2" charset="-122"/>
                <a:cs typeface="+mn-cs"/>
              </a:rPr>
              <a:t>d</a:t>
            </a:r>
            <a:r>
              <a:rPr kumimoji="0" lang="en-US" altLang="zh-CN" sz="2000" b="1" i="0" u="none" strike="noStrike" kern="1200" cap="none" spc="0" normalizeH="0" baseline="-25000" noProof="0" dirty="0" err="1">
                <a:ln>
                  <a:noFill/>
                </a:ln>
                <a:solidFill>
                  <a:schemeClr val="tx1"/>
                </a:solidFill>
                <a:effectLst/>
                <a:uLnTx/>
                <a:uFillTx/>
                <a:latin typeface="宋体" pitchFamily="2" charset="-122"/>
                <a:ea typeface="宋体" pitchFamily="2" charset="-122"/>
                <a:cs typeface="+mn-cs"/>
              </a:rPr>
              <a:t>min</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=3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；监督矩阵任意两列线性无关／</a:t>
            </a:r>
            <a:r>
              <a:rPr kumimoji="0" lang="en-US" altLang="zh-CN" sz="2000" b="1" i="1" u="none" strike="noStrike" kern="1200" cap="none" spc="0" normalizeH="0" baseline="0" noProof="0" dirty="0">
                <a:ln>
                  <a:noFill/>
                </a:ln>
                <a:solidFill>
                  <a:srgbClr val="008000"/>
                </a:solidFill>
                <a:effectLst/>
                <a:uLnTx/>
                <a:uFillTx/>
                <a:latin typeface="Arial Black" pitchFamily="34" charset="0"/>
                <a:ea typeface="宋体" pitchFamily="2" charset="-122"/>
                <a:cs typeface="+mn-cs"/>
              </a:rPr>
              <a:t>H </a:t>
            </a:r>
            <a:r>
              <a:rPr kumimoji="0" lang="zh-CN" altLang="en-US" sz="2000" b="1" i="0" u="none" strike="noStrike" kern="1200" cap="none" spc="0" normalizeH="0" baseline="0" noProof="0" dirty="0">
                <a:ln>
                  <a:noFill/>
                </a:ln>
                <a:solidFill>
                  <a:srgbClr val="008000"/>
                </a:solidFill>
                <a:effectLst/>
                <a:uLnTx/>
                <a:uFillTx/>
                <a:latin typeface="宋体" pitchFamily="2" charset="-122"/>
                <a:ea typeface="宋体" pitchFamily="2" charset="-122"/>
                <a:cs typeface="+mn-cs"/>
              </a:rPr>
              <a:t>的任两列互不相同</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；没有全 </a:t>
            </a:r>
            <a:r>
              <a:rPr kumimoji="0" lang="en-US" altLang="zh-CN" sz="2000" b="1" i="0"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0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的列。</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监督元个数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r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 n</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k</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H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阵中每列有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r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个元素，至多可构成 </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2</a:t>
            </a:r>
            <a:r>
              <a:rPr kumimoji="0" lang="en-US" altLang="zh-CN" sz="2000" b="1" i="1" u="none" strike="noStrike" kern="1200" cap="none" spc="0" normalizeH="0" baseline="30000" noProof="0" dirty="0">
                <a:ln>
                  <a:noFill/>
                </a:ln>
                <a:solidFill>
                  <a:schemeClr val="tx1"/>
                </a:solidFill>
                <a:effectLst/>
                <a:uLnTx/>
                <a:uFillTx/>
                <a:latin typeface="宋体" pitchFamily="2" charset="-122"/>
                <a:ea typeface="宋体" pitchFamily="2" charset="-122"/>
                <a:cs typeface="+mn-cs"/>
              </a:rPr>
              <a:t>r</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1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种互不相同的非 </a:t>
            </a:r>
            <a:r>
              <a:rPr kumimoji="0" lang="en-US" altLang="zh-CN" sz="2000" b="1" i="0" u="none" strike="noStrike" kern="1200" cap="none" spc="0" normalizeH="0" baseline="0" noProof="0" dirty="0">
                <a:ln>
                  <a:noFill/>
                </a:ln>
                <a:solidFill>
                  <a:schemeClr val="tx1"/>
                </a:solidFill>
                <a:effectLst/>
                <a:uLnTx/>
                <a:uFillTx/>
                <a:latin typeface="Arial Black" pitchFamily="34" charset="0"/>
                <a:ea typeface="宋体" pitchFamily="2" charset="-122"/>
                <a:cs typeface="+mn-cs"/>
              </a:rPr>
              <a:t>0 </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列。</a:t>
            </a:r>
          </a:p>
          <a:p>
            <a:pPr marL="354013" marR="0" lvl="1" indent="-228600" algn="l" defTabSz="762000" rtl="0" eaLnBrk="1" fontAlgn="auto" latinLnBrk="0" hangingPunct="1">
              <a:lnSpc>
                <a:spcPct val="120000"/>
              </a:lnSpc>
              <a:spcBef>
                <a:spcPts val="324"/>
              </a:spcBef>
              <a:spcAft>
                <a:spcPts val="0"/>
              </a:spcAft>
              <a:buClr>
                <a:schemeClr val="accent1"/>
              </a:buClr>
              <a:buSzTx/>
              <a:buFont typeface="Verdana"/>
              <a:buChar char="◦"/>
              <a:tabLst/>
              <a:defRPr/>
            </a:pP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对于任意正整数 </a:t>
            </a:r>
            <a:r>
              <a:rPr kumimoji="0" lang="en-US" altLang="zh-CN" sz="2000" b="1" i="1" u="none" strike="noStrike" kern="1200" cap="none" spc="0" normalizeH="0" baseline="0" noProof="0" dirty="0">
                <a:ln>
                  <a:noFill/>
                </a:ln>
                <a:solidFill>
                  <a:schemeClr val="tx1"/>
                </a:solidFill>
                <a:effectLst/>
                <a:uLnTx/>
                <a:uFillTx/>
                <a:latin typeface="宋体" pitchFamily="2" charset="-122"/>
                <a:ea typeface="宋体" pitchFamily="2" charset="-122"/>
                <a:cs typeface="+mn-cs"/>
              </a:rPr>
              <a:t>m</a:t>
            </a:r>
            <a:r>
              <a:rPr kumimoji="0" lang="en-US" altLang="zh-CN"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≥3</a:t>
            </a:r>
            <a:r>
              <a:rPr kumimoji="0" lang="zh-CN" altLang="en-US" sz="2000" b="1" i="0" u="none" strike="noStrike" kern="1200" cap="none" spc="0" normalizeH="0" baseline="0" noProof="0" dirty="0">
                <a:ln>
                  <a:noFill/>
                </a:ln>
                <a:solidFill>
                  <a:schemeClr val="tx1"/>
                </a:solidFill>
                <a:effectLst/>
                <a:uLnTx/>
                <a:uFillTx/>
                <a:latin typeface="宋体" pitchFamily="2" charset="-122"/>
                <a:ea typeface="宋体" pitchFamily="2" charset="-122"/>
                <a:cs typeface="+mn-cs"/>
              </a:rPr>
              <a:t>，汉明码的结构参数为：</a:t>
            </a:r>
          </a:p>
          <a:p>
            <a:pPr marL="709613" lvl="2" indent="-228600" defTabSz="762000">
              <a:lnSpc>
                <a:spcPct val="120000"/>
              </a:lnSpc>
              <a:spcBef>
                <a:spcPts val="350"/>
              </a:spcBef>
              <a:buClr>
                <a:schemeClr val="accent2"/>
              </a:buClr>
              <a:buSzPct val="100000"/>
              <a:buFont typeface="Wingdings 2"/>
              <a:buChar char=""/>
              <a:defRPr/>
            </a:pPr>
            <a:r>
              <a:rPr kumimoji="0" lang="zh-CN" altLang="en-US" sz="18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 码长：</a:t>
            </a:r>
            <a:r>
              <a:rPr kumimoji="0" lang="zh-CN" altLang="en-US" sz="1800" b="1" i="0" u="none" strike="noStrike" kern="1200" cap="none" spc="0" normalizeH="0" baseline="0" noProof="0" dirty="0">
                <a:ln>
                  <a:noFill/>
                </a:ln>
                <a:solidFill>
                  <a:srgbClr val="FFFF00"/>
                </a:solidFill>
                <a:effectLst/>
                <a:uLnTx/>
                <a:uFillTx/>
                <a:latin typeface="宋体" pitchFamily="2" charset="-122"/>
                <a:ea typeface="宋体" pitchFamily="2" charset="-122"/>
                <a:cs typeface="+mn-cs"/>
              </a:rPr>
              <a:t>            </a:t>
            </a:r>
            <a:r>
              <a:rPr kumimoji="0" lang="en-US" altLang="zh-CN" sz="1800" b="1" i="1" u="none" strike="noStrike" kern="1200" cap="none" spc="0" normalizeH="0" baseline="0" noProof="0" dirty="0">
                <a:ln>
                  <a:noFill/>
                </a:ln>
                <a:solidFill>
                  <a:srgbClr val="FF0000"/>
                </a:solidFill>
                <a:effectLst/>
                <a:uLnTx/>
                <a:uFillTx/>
                <a:latin typeface="宋体" pitchFamily="2" charset="-122"/>
                <a:ea typeface="宋体" pitchFamily="2" charset="-122"/>
                <a:cs typeface="+mn-cs"/>
              </a:rPr>
              <a:t>n</a:t>
            </a:r>
            <a:r>
              <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=2</a:t>
            </a:r>
            <a:r>
              <a:rPr kumimoji="0" lang="en-US" altLang="zh-CN" sz="1800" b="1" i="1" u="none" strike="noStrike" kern="1200" cap="none" spc="0" normalizeH="0" baseline="30000" noProof="0" dirty="0">
                <a:ln>
                  <a:noFill/>
                </a:ln>
                <a:solidFill>
                  <a:srgbClr val="FF0000"/>
                </a:solidFill>
                <a:effectLst/>
                <a:uLnTx/>
                <a:uFillTx/>
                <a:latin typeface="宋体" pitchFamily="2" charset="-122"/>
                <a:ea typeface="宋体" pitchFamily="2" charset="-122"/>
                <a:cs typeface="+mn-cs"/>
              </a:rPr>
              <a:t>m</a:t>
            </a:r>
            <a:r>
              <a:rPr kumimoji="0" lang="zh-CN" altLang="en-US"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a:t>
            </a:r>
            <a:r>
              <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1              </a:t>
            </a:r>
            <a:r>
              <a:rPr kumimoji="0" lang="zh-CN" altLang="en-US"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因为：</a:t>
            </a:r>
            <a:r>
              <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 2</a:t>
            </a:r>
            <a:r>
              <a:rPr kumimoji="0" lang="en-US" altLang="zh-CN" sz="1800" b="1" i="1" u="none" strike="noStrike" kern="1200" cap="none" spc="0" normalizeH="0" baseline="30000" noProof="0" dirty="0">
                <a:ln>
                  <a:noFill/>
                </a:ln>
                <a:solidFill>
                  <a:srgbClr val="FF0000"/>
                </a:solidFill>
                <a:effectLst/>
                <a:uLnTx/>
                <a:uFillTx/>
                <a:latin typeface="宋体" pitchFamily="2" charset="-122"/>
                <a:ea typeface="宋体" pitchFamily="2" charset="-122"/>
                <a:cs typeface="+mn-cs"/>
              </a:rPr>
              <a:t>n-k</a:t>
            </a:r>
            <a:r>
              <a:rPr kumimoji="0" lang="en-US" altLang="zh-CN" sz="1800" b="1" i="1" u="none" strike="noStrike" kern="1200" cap="none" spc="0" normalizeH="0" baseline="0" noProof="0" dirty="0">
                <a:ln>
                  <a:noFill/>
                </a:ln>
                <a:solidFill>
                  <a:srgbClr val="FF0000"/>
                </a:solidFill>
                <a:effectLst/>
                <a:uLnTx/>
                <a:uFillTx/>
                <a:latin typeface="宋体" pitchFamily="2" charset="-122"/>
                <a:ea typeface="宋体" pitchFamily="2" charset="-122"/>
                <a:cs typeface="+mn-cs"/>
              </a:rPr>
              <a:t> =    </a:t>
            </a:r>
            <a:r>
              <a:rPr lang="en-US" altLang="zh-CN" b="1" dirty="0">
                <a:solidFill>
                  <a:srgbClr val="FF0000"/>
                </a:solidFill>
                <a:latin typeface="宋体" pitchFamily="2" charset="-122"/>
                <a:ea typeface="宋体" pitchFamily="2" charset="-122"/>
              </a:rPr>
              <a:t>+1=</a:t>
            </a:r>
            <a:r>
              <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 2</a:t>
            </a:r>
            <a:r>
              <a:rPr kumimoji="0" lang="en-US" altLang="zh-CN" sz="1800" b="1" i="1" u="none" strike="noStrike" kern="1200" cap="none" spc="0" normalizeH="0" baseline="30000" noProof="0" dirty="0">
                <a:ln>
                  <a:noFill/>
                </a:ln>
                <a:solidFill>
                  <a:srgbClr val="FF0000"/>
                </a:solidFill>
                <a:effectLst/>
                <a:uLnTx/>
                <a:uFillTx/>
                <a:latin typeface="宋体" pitchFamily="2" charset="-122"/>
                <a:ea typeface="宋体" pitchFamily="2" charset="-122"/>
                <a:cs typeface="+mn-cs"/>
              </a:rPr>
              <a:t>m</a:t>
            </a:r>
            <a:endPar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a:p>
            <a:pPr marL="709613" marR="0" lvl="2" indent="-228600" algn="l" defTabSz="762000" rtl="0" eaLnBrk="1" fontAlgn="auto" latinLnBrk="0" hangingPunct="1">
              <a:lnSpc>
                <a:spcPct val="120000"/>
              </a:lnSpc>
              <a:spcBef>
                <a:spcPts val="350"/>
              </a:spcBef>
              <a:spcAft>
                <a:spcPts val="0"/>
              </a:spcAft>
              <a:buClr>
                <a:schemeClr val="accent2"/>
              </a:buClr>
              <a:buSzPct val="100000"/>
              <a:buFont typeface="Wingdings 2"/>
              <a:buChar char=""/>
              <a:tabLst/>
              <a:defRPr/>
            </a:pPr>
            <a:endPar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endParaRPr>
          </a:p>
          <a:p>
            <a:pPr marL="709613" marR="0" lvl="2" indent="-228600" algn="l" defTabSz="762000" rtl="0" eaLnBrk="1" fontAlgn="auto" latinLnBrk="0" hangingPunct="1">
              <a:lnSpc>
                <a:spcPct val="120000"/>
              </a:lnSpc>
              <a:spcBef>
                <a:spcPts val="350"/>
              </a:spcBef>
              <a:spcAft>
                <a:spcPts val="0"/>
              </a:spcAft>
              <a:buClr>
                <a:schemeClr val="accent2"/>
              </a:buClr>
              <a:buSzPct val="100000"/>
              <a:buFont typeface="Wingdings 2"/>
              <a:buChar char=""/>
              <a:tabLst/>
              <a:defRPr/>
            </a:pPr>
            <a:r>
              <a:rPr kumimoji="0" lang="en-US" altLang="zh-CN" sz="18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 </a:t>
            </a:r>
            <a:r>
              <a:rPr kumimoji="0" lang="zh-CN" altLang="en-US" sz="18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信息位数：</a:t>
            </a:r>
            <a:r>
              <a:rPr kumimoji="0" lang="zh-CN" altLang="en-US" sz="1800" b="1" i="0" u="none" strike="noStrike" kern="1200" cap="none" spc="0" normalizeH="0" baseline="0" noProof="0" dirty="0">
                <a:ln>
                  <a:noFill/>
                </a:ln>
                <a:solidFill>
                  <a:srgbClr val="FFFF00"/>
                </a:solidFill>
                <a:effectLst/>
                <a:uLnTx/>
                <a:uFillTx/>
                <a:latin typeface="宋体" pitchFamily="2" charset="-122"/>
                <a:ea typeface="宋体" pitchFamily="2" charset="-122"/>
                <a:cs typeface="+mn-cs"/>
              </a:rPr>
              <a:t>        </a:t>
            </a:r>
            <a:r>
              <a:rPr kumimoji="0" lang="en-US" altLang="zh-CN" sz="1800" b="1" i="1" u="none" strike="noStrike" kern="1200" cap="none" spc="0" normalizeH="0" baseline="0" noProof="0" dirty="0">
                <a:ln>
                  <a:noFill/>
                </a:ln>
                <a:solidFill>
                  <a:srgbClr val="FF0000"/>
                </a:solidFill>
                <a:effectLst/>
                <a:uLnTx/>
                <a:uFillTx/>
                <a:latin typeface="宋体" pitchFamily="2" charset="-122"/>
                <a:ea typeface="宋体" pitchFamily="2" charset="-122"/>
                <a:cs typeface="+mn-cs"/>
              </a:rPr>
              <a:t>k</a:t>
            </a:r>
            <a:r>
              <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=2</a:t>
            </a:r>
            <a:r>
              <a:rPr kumimoji="0" lang="en-US" altLang="zh-CN" sz="1800" b="1" i="1" u="none" strike="noStrike" kern="1200" cap="none" spc="0" normalizeH="0" baseline="30000" noProof="0" dirty="0">
                <a:ln>
                  <a:noFill/>
                </a:ln>
                <a:solidFill>
                  <a:srgbClr val="FF0000"/>
                </a:solidFill>
                <a:effectLst/>
                <a:uLnTx/>
                <a:uFillTx/>
                <a:latin typeface="宋体" pitchFamily="2" charset="-122"/>
                <a:ea typeface="宋体" pitchFamily="2" charset="-122"/>
                <a:cs typeface="+mn-cs"/>
              </a:rPr>
              <a:t>m</a:t>
            </a:r>
            <a:r>
              <a:rPr kumimoji="0" lang="zh-CN" altLang="en-US"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a:t>
            </a:r>
            <a:r>
              <a:rPr kumimoji="0" lang="en-US" altLang="zh-CN" sz="1800" b="1" i="1" u="none" strike="noStrike" kern="1200" cap="none" spc="0" normalizeH="0" baseline="0" noProof="0" dirty="0">
                <a:ln>
                  <a:noFill/>
                </a:ln>
                <a:solidFill>
                  <a:srgbClr val="FF0000"/>
                </a:solidFill>
                <a:effectLst/>
                <a:uLnTx/>
                <a:uFillTx/>
                <a:latin typeface="宋体" pitchFamily="2" charset="-122"/>
                <a:ea typeface="宋体" pitchFamily="2" charset="-122"/>
                <a:cs typeface="+mn-cs"/>
              </a:rPr>
              <a:t>m</a:t>
            </a:r>
            <a:r>
              <a:rPr kumimoji="0" lang="zh-CN" altLang="en-US"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a:t>
            </a:r>
            <a:r>
              <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1</a:t>
            </a:r>
          </a:p>
          <a:p>
            <a:pPr marL="709613" marR="0" lvl="2" indent="-228600" algn="l" defTabSz="762000" rtl="0" eaLnBrk="1" fontAlgn="auto" latinLnBrk="0" hangingPunct="1">
              <a:lnSpc>
                <a:spcPct val="120000"/>
              </a:lnSpc>
              <a:spcBef>
                <a:spcPts val="350"/>
              </a:spcBef>
              <a:spcAft>
                <a:spcPts val="0"/>
              </a:spcAft>
              <a:buClr>
                <a:schemeClr val="accent2"/>
              </a:buClr>
              <a:buSzPct val="100000"/>
              <a:buFont typeface="Wingdings 2"/>
              <a:buChar char=""/>
              <a:tabLst/>
              <a:defRPr/>
            </a:pPr>
            <a:r>
              <a:rPr kumimoji="0" lang="en-US" altLang="zh-CN" sz="18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 </a:t>
            </a:r>
            <a:r>
              <a:rPr kumimoji="0" lang="zh-CN" altLang="en-US" sz="18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监督位数：</a:t>
            </a:r>
            <a:r>
              <a:rPr kumimoji="0" lang="zh-CN" altLang="en-US" sz="1800" b="1" i="0" u="none" strike="noStrike" kern="1200" cap="none" spc="0" normalizeH="0" baseline="0" noProof="0" dirty="0">
                <a:ln>
                  <a:noFill/>
                </a:ln>
                <a:solidFill>
                  <a:srgbClr val="FFFF00"/>
                </a:solidFill>
                <a:effectLst/>
                <a:uLnTx/>
                <a:uFillTx/>
                <a:latin typeface="宋体" pitchFamily="2" charset="-122"/>
                <a:ea typeface="宋体" pitchFamily="2" charset="-122"/>
                <a:cs typeface="+mn-cs"/>
              </a:rPr>
              <a:t>        </a:t>
            </a:r>
            <a:r>
              <a:rPr kumimoji="0" lang="en-US" altLang="zh-CN" sz="1800" b="1" i="1" u="none" strike="noStrike" kern="1200" cap="none" spc="0" normalizeH="0" baseline="0" noProof="0" dirty="0">
                <a:ln>
                  <a:noFill/>
                </a:ln>
                <a:solidFill>
                  <a:srgbClr val="FF0000"/>
                </a:solidFill>
                <a:effectLst/>
                <a:uLnTx/>
                <a:uFillTx/>
                <a:latin typeface="宋体" pitchFamily="2" charset="-122"/>
                <a:ea typeface="宋体" pitchFamily="2" charset="-122"/>
                <a:cs typeface="+mn-cs"/>
              </a:rPr>
              <a:t>n</a:t>
            </a:r>
            <a:r>
              <a:rPr kumimoji="0" lang="zh-CN" altLang="en-US"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a:t>
            </a:r>
            <a:r>
              <a:rPr kumimoji="0" lang="en-US" altLang="zh-CN" sz="1800" b="1" i="1" u="none" strike="noStrike" kern="1200" cap="none" spc="0" normalizeH="0" baseline="0" noProof="0" dirty="0">
                <a:ln>
                  <a:noFill/>
                </a:ln>
                <a:solidFill>
                  <a:srgbClr val="FF0000"/>
                </a:solidFill>
                <a:effectLst/>
                <a:uLnTx/>
                <a:uFillTx/>
                <a:latin typeface="宋体" pitchFamily="2" charset="-122"/>
                <a:ea typeface="宋体" pitchFamily="2" charset="-122"/>
                <a:cs typeface="+mn-cs"/>
              </a:rPr>
              <a:t>k</a:t>
            </a:r>
            <a:r>
              <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a:t>
            </a:r>
            <a:r>
              <a:rPr kumimoji="0" lang="en-US" altLang="zh-CN" sz="1800" b="1" i="1" u="none" strike="noStrike" kern="1200" cap="none" spc="0" normalizeH="0" baseline="0" noProof="0" dirty="0">
                <a:ln>
                  <a:noFill/>
                </a:ln>
                <a:solidFill>
                  <a:srgbClr val="FF0000"/>
                </a:solidFill>
                <a:effectLst/>
                <a:uLnTx/>
                <a:uFillTx/>
                <a:latin typeface="宋体" pitchFamily="2" charset="-122"/>
                <a:ea typeface="宋体" pitchFamily="2" charset="-122"/>
                <a:cs typeface="+mn-cs"/>
              </a:rPr>
              <a:t>m</a:t>
            </a:r>
          </a:p>
          <a:p>
            <a:pPr marL="709613" marR="0" lvl="2" indent="-228600" algn="l" defTabSz="762000" rtl="0" eaLnBrk="1" fontAlgn="auto" latinLnBrk="0" hangingPunct="1">
              <a:lnSpc>
                <a:spcPct val="120000"/>
              </a:lnSpc>
              <a:spcBef>
                <a:spcPts val="350"/>
              </a:spcBef>
              <a:spcAft>
                <a:spcPts val="0"/>
              </a:spcAft>
              <a:buClr>
                <a:schemeClr val="accent2"/>
              </a:buClr>
              <a:buSzPct val="100000"/>
              <a:buFont typeface="Wingdings 2"/>
              <a:buChar char=""/>
              <a:tabLst/>
              <a:defRPr/>
            </a:pPr>
            <a:r>
              <a:rPr kumimoji="0" lang="en-US" altLang="zh-CN" sz="18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 </a:t>
            </a:r>
            <a:r>
              <a:rPr kumimoji="0" lang="zh-CN" altLang="en-US" sz="1800" b="1" i="0" u="none" strike="noStrike" kern="1200" cap="none" spc="0" normalizeH="0" baseline="0" noProof="0" dirty="0">
                <a:ln>
                  <a:noFill/>
                </a:ln>
                <a:solidFill>
                  <a:srgbClr val="0000CC"/>
                </a:solidFill>
                <a:effectLst/>
                <a:uLnTx/>
                <a:uFillTx/>
                <a:latin typeface="宋体" pitchFamily="2" charset="-122"/>
                <a:ea typeface="宋体" pitchFamily="2" charset="-122"/>
                <a:cs typeface="+mn-cs"/>
              </a:rPr>
              <a:t>码的最小距离：    </a:t>
            </a:r>
            <a:r>
              <a:rPr kumimoji="0" lang="en-US" altLang="zh-CN" sz="1800" b="1" i="1" u="none" strike="noStrike" kern="1200" cap="none" spc="0" normalizeH="0" baseline="0" noProof="0" dirty="0" err="1">
                <a:ln>
                  <a:noFill/>
                </a:ln>
                <a:solidFill>
                  <a:srgbClr val="FF0000"/>
                </a:solidFill>
                <a:effectLst/>
                <a:uLnTx/>
                <a:uFillTx/>
                <a:latin typeface="宋体" pitchFamily="2" charset="-122"/>
                <a:ea typeface="宋体" pitchFamily="2" charset="-122"/>
                <a:cs typeface="+mn-cs"/>
              </a:rPr>
              <a:t>d</a:t>
            </a:r>
            <a:r>
              <a:rPr kumimoji="0" lang="en-US" altLang="zh-CN" sz="1800" b="1" i="1" u="none" strike="noStrike" kern="1200" cap="none" spc="0" normalizeH="0" baseline="-25000" noProof="0" dirty="0" err="1">
                <a:ln>
                  <a:noFill/>
                </a:ln>
                <a:solidFill>
                  <a:srgbClr val="FF0000"/>
                </a:solidFill>
                <a:effectLst/>
                <a:uLnTx/>
                <a:uFillTx/>
                <a:latin typeface="宋体" pitchFamily="2" charset="-122"/>
                <a:ea typeface="宋体" pitchFamily="2" charset="-122"/>
                <a:cs typeface="+mn-cs"/>
              </a:rPr>
              <a:t>min</a:t>
            </a:r>
            <a:r>
              <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=3 (</a:t>
            </a:r>
            <a:r>
              <a:rPr kumimoji="0" lang="en-US" altLang="zh-CN" sz="1800" b="1" i="1" u="none" strike="noStrike" kern="1200" cap="none" spc="0" normalizeH="0" baseline="0" noProof="0" dirty="0">
                <a:ln>
                  <a:noFill/>
                </a:ln>
                <a:solidFill>
                  <a:srgbClr val="FF0000"/>
                </a:solidFill>
                <a:effectLst/>
                <a:uLnTx/>
                <a:uFillTx/>
                <a:latin typeface="宋体" pitchFamily="2" charset="-122"/>
                <a:ea typeface="宋体" pitchFamily="2" charset="-122"/>
                <a:cs typeface="+mn-cs"/>
              </a:rPr>
              <a:t>t</a:t>
            </a:r>
            <a:r>
              <a:rPr kumimoji="0" lang="en-US" altLang="zh-CN" sz="1800" b="1" i="0" u="none" strike="noStrike" kern="1200" cap="none" spc="0" normalizeH="0" baseline="0" noProof="0" dirty="0">
                <a:ln>
                  <a:noFill/>
                </a:ln>
                <a:solidFill>
                  <a:srgbClr val="FF0000"/>
                </a:solidFill>
                <a:effectLst/>
                <a:uLnTx/>
                <a:uFillTx/>
                <a:latin typeface="宋体" pitchFamily="2" charset="-122"/>
                <a:ea typeface="宋体" pitchFamily="2" charset="-122"/>
                <a:cs typeface="+mn-cs"/>
              </a:rPr>
              <a:t>=1)</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0A0ECC7-A83F-391D-76E8-351C10216A0E}"/>
                  </a:ext>
                </a:extLst>
              </p:cNvPr>
              <p:cNvSpPr txBox="1"/>
              <p:nvPr/>
            </p:nvSpPr>
            <p:spPr>
              <a:xfrm>
                <a:off x="7020272" y="4725144"/>
                <a:ext cx="426981" cy="506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solidFill>
                                <a:srgbClr val="836967"/>
                              </a:solidFill>
                              <a:latin typeface="Cambria Math" panose="02040503050406030204" pitchFamily="18" charset="0"/>
                            </a:rPr>
                          </m:ctrlPr>
                        </m:dPr>
                        <m:e>
                          <m:m>
                            <m:mPr>
                              <m:plcHide m:val="on"/>
                              <m:mcs>
                                <m:mc>
                                  <m:mcPr>
                                    <m:count m:val="1"/>
                                    <m:mcJc m:val="center"/>
                                  </m:mcPr>
                                </m:mc>
                              </m:mcs>
                              <m:ctrlPr>
                                <a:rPr lang="zh-CN" altLang="en-US" i="1">
                                  <a:solidFill>
                                    <a:srgbClr val="836967"/>
                                  </a:solidFill>
                                  <a:latin typeface="Cambria Math" panose="02040503050406030204" pitchFamily="18" charset="0"/>
                                </a:rPr>
                              </m:ctrlPr>
                            </m:mPr>
                            <m:mr>
                              <m:e>
                                <m:r>
                                  <a:rPr lang="zh-CN" altLang="en-US" i="1">
                                    <a:latin typeface="Cambria Math" panose="02040503050406030204" pitchFamily="18" charset="0"/>
                                  </a:rPr>
                                  <m:t>𝑛</m:t>
                                </m:r>
                              </m:e>
                            </m:mr>
                            <m:mr>
                              <m:e>
                                <m:r>
                                  <a:rPr lang="zh-CN" altLang="en-US" i="0">
                                    <a:latin typeface="Cambria Math" panose="02040503050406030204" pitchFamily="18" charset="0"/>
                                  </a:rPr>
                                  <m:t>1</m:t>
                                </m:r>
                              </m:e>
                            </m:mr>
                          </m:m>
                        </m:e>
                      </m:d>
                    </m:oMath>
                  </m:oMathPara>
                </a14:m>
                <a:endParaRPr lang="zh-CN" altLang="en-US" dirty="0"/>
              </a:p>
            </p:txBody>
          </p:sp>
        </mc:Choice>
        <mc:Fallback xmlns="">
          <p:sp>
            <p:nvSpPr>
              <p:cNvPr id="5" name="文本框 4">
                <a:extLst>
                  <a:ext uri="{FF2B5EF4-FFF2-40B4-BE49-F238E27FC236}">
                    <a16:creationId xmlns:a16="http://schemas.microsoft.com/office/drawing/2014/main" id="{10A0ECC7-A83F-391D-76E8-351C10216A0E}"/>
                  </a:ext>
                </a:extLst>
              </p:cNvPr>
              <p:cNvSpPr txBox="1">
                <a:spLocks noRot="1" noChangeAspect="1" noMove="1" noResize="1" noEditPoints="1" noAdjustHandles="1" noChangeArrowheads="1" noChangeShapeType="1" noTextEdit="1"/>
              </p:cNvSpPr>
              <p:nvPr/>
            </p:nvSpPr>
            <p:spPr>
              <a:xfrm>
                <a:off x="7020272" y="4725144"/>
                <a:ext cx="426981" cy="506870"/>
              </a:xfrm>
              <a:prstGeom prst="rect">
                <a:avLst/>
              </a:prstGeom>
              <a:blipFill>
                <a:blip r:embed="rId2"/>
                <a:stretch>
                  <a:fillRect r="-1429" b="-6024"/>
                </a:stretch>
              </a:blipFill>
            </p:spPr>
            <p:txBody>
              <a:bodyPr/>
              <a:lstStyle/>
              <a:p>
                <a:r>
                  <a:rPr lang="zh-CN" altLang="en-US">
                    <a:noFill/>
                  </a:rPr>
                  <a:t> </a:t>
                </a:r>
              </a:p>
            </p:txBody>
          </p:sp>
        </mc:Fallback>
      </mc:AlternateContent>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5428</TotalTime>
  <Words>8755</Words>
  <Application>Microsoft Office PowerPoint</Application>
  <PresentationFormat>全屏显示(4:3)</PresentationFormat>
  <Paragraphs>739</Paragraphs>
  <Slides>103</Slides>
  <Notes>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5</vt:i4>
      </vt:variant>
      <vt:variant>
        <vt:lpstr>幻灯片标题</vt:lpstr>
      </vt:variant>
      <vt:variant>
        <vt:i4>103</vt:i4>
      </vt:variant>
    </vt:vector>
  </HeadingPairs>
  <TitlesOfParts>
    <vt:vector size="127" baseType="lpstr">
      <vt:lpstr>方正姚体</vt:lpstr>
      <vt:lpstr>华文行楷</vt:lpstr>
      <vt:lpstr>楷体</vt:lpstr>
      <vt:lpstr>宋体</vt:lpstr>
      <vt:lpstr>宋体</vt:lpstr>
      <vt:lpstr>Arial</vt:lpstr>
      <vt:lpstr>Arial Black</vt:lpstr>
      <vt:lpstr>Bell MT</vt:lpstr>
      <vt:lpstr>Calibri</vt:lpstr>
      <vt:lpstr>Cambria Math</vt:lpstr>
      <vt:lpstr>Franklin Gothic Book</vt:lpstr>
      <vt:lpstr>Garamond</vt:lpstr>
      <vt:lpstr>Lucida Sans Unicode</vt:lpstr>
      <vt:lpstr>Times New Roman</vt:lpstr>
      <vt:lpstr>Verdana</vt:lpstr>
      <vt:lpstr>Wingdings</vt:lpstr>
      <vt:lpstr>Wingdings 2</vt:lpstr>
      <vt:lpstr>Wingdings 3</vt:lpstr>
      <vt:lpstr>聚合</vt:lpstr>
      <vt:lpstr>公式</vt:lpstr>
      <vt:lpstr>文档</vt:lpstr>
      <vt:lpstr>Equation</vt:lpstr>
      <vt:lpstr>Visio</vt:lpstr>
      <vt:lpstr>Document</vt:lpstr>
      <vt:lpstr>信息论与编码技术 第7章 信道纠错编码</vt:lpstr>
      <vt:lpstr>7.3 线性分组码</vt:lpstr>
      <vt:lpstr>7.3.1 一般概念</vt:lpstr>
      <vt:lpstr>7.3.1 一般概念</vt:lpstr>
      <vt:lpstr>7.3.2一致监督方程和一致监督矩阵</vt:lpstr>
      <vt:lpstr>7.3.2一致监督方程和一致监督矩阵</vt:lpstr>
      <vt:lpstr>7.3.2一致监督方程和一致监督矩阵</vt:lpstr>
      <vt:lpstr>7.3.2一致监督方程和一致监督矩阵</vt:lpstr>
      <vt:lpstr>7.3.2一致监督方程和一致监督矩阵</vt:lpstr>
      <vt:lpstr>7.3.2一致监督方程和一致监督矩阵</vt:lpstr>
      <vt:lpstr>7.3.2一致监督方程和一致监督矩阵</vt:lpstr>
      <vt:lpstr>7.3.2一致监督方程和一致监督矩阵</vt:lpstr>
      <vt:lpstr>7.3.2一致监督方程和一致监督矩阵</vt:lpstr>
      <vt:lpstr>7.3.2一致监督方程和一致监督矩阵</vt:lpstr>
      <vt:lpstr>7.3.3线性分组码的生成矩阵</vt:lpstr>
      <vt:lpstr>7.3.3线性分组码的生成矩阵</vt:lpstr>
      <vt:lpstr>7.3.3线性分组码的生成矩阵</vt:lpstr>
      <vt:lpstr>7.3.3线性分组码的生成矩阵</vt:lpstr>
      <vt:lpstr>7.3.3线性分组码的生成矩阵</vt:lpstr>
      <vt:lpstr>7.3.3线性分组码的生成矩阵</vt:lpstr>
      <vt:lpstr>7.3.3线性分组码的生成矩阵</vt:lpstr>
      <vt:lpstr>7.3.3线性分组码的生成矩阵</vt:lpstr>
      <vt:lpstr>7.3.3线性分组码的生成矩阵</vt:lpstr>
      <vt:lpstr>7.3.3线性分组码的生成矩阵</vt:lpstr>
      <vt:lpstr>7.3.3线性分组码的生成矩阵</vt:lpstr>
      <vt:lpstr>7.3.3线性分组码的生成矩阵</vt:lpstr>
      <vt:lpstr>7.3.3线性分组码的生成矩阵</vt:lpstr>
      <vt:lpstr>7.3.4线性分组码的生成矩阵</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PowerPoint 演示文稿</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7.3.5 线性分组码的最小距离、检错和纠错能力</vt:lpstr>
      <vt:lpstr>PowerPoint 演示文稿</vt:lpstr>
      <vt:lpstr>7.3.6 线性分组码的译码</vt:lpstr>
      <vt:lpstr>7.3.6.1 伴随式和错误检测</vt:lpstr>
      <vt:lpstr>7.3.6.1 伴随式和错误检测</vt:lpstr>
      <vt:lpstr>7.3.6.1 伴随式和错误检测</vt:lpstr>
      <vt:lpstr>7.3.6.1 伴随式和错误检测</vt:lpstr>
      <vt:lpstr>7.3.6.1 伴随式和错误检测</vt:lpstr>
      <vt:lpstr>7.3.6.1 伴随式和错误检测</vt:lpstr>
      <vt:lpstr>7.3.6.1 伴随式和错误检测</vt:lpstr>
      <vt:lpstr>7.3.6.1 伴随式和错误检测</vt:lpstr>
      <vt:lpstr>7.3.6.1 伴随式和错误检测</vt:lpstr>
      <vt:lpstr>7.3.6.2 纠错译码</vt:lpstr>
      <vt:lpstr>7.3.6.2 纠错译码</vt:lpstr>
      <vt:lpstr>7.3.6.2 纠错译码</vt:lpstr>
      <vt:lpstr>7.3.6.2 纠错译码</vt:lpstr>
      <vt:lpstr>7.3.6.2 纠错译码</vt:lpstr>
      <vt:lpstr>7.3.6.2 纠错译码</vt:lpstr>
      <vt:lpstr>7.3.6.2 纠错译码</vt:lpstr>
      <vt:lpstr>PowerPoint 演示文稿</vt:lpstr>
      <vt:lpstr>7.3.6.2 纠错译码</vt:lpstr>
      <vt:lpstr>7.3.6.2 纠错译码</vt:lpstr>
      <vt:lpstr>7.3.6.2 纠错译码</vt:lpstr>
      <vt:lpstr>7.3.6.2 纠错译码</vt:lpstr>
      <vt:lpstr>7.3.6.2 纠错译码</vt:lpstr>
      <vt:lpstr>7.3.6.2 纠错译码</vt:lpstr>
      <vt:lpstr>7.3.6.2 纠错译码</vt:lpstr>
      <vt:lpstr>7.3.6.2 纠错译码</vt:lpstr>
      <vt:lpstr>7.3.6.2 纠错译码</vt:lpstr>
      <vt:lpstr>7.3.6.2 纠错译码</vt:lpstr>
      <vt:lpstr>7.3.6.2 纠错译码</vt:lpstr>
      <vt:lpstr>7.3.6.2 纠错译码</vt:lpstr>
      <vt:lpstr>7.3.6.2 纠错译码</vt:lpstr>
      <vt:lpstr>7.3.6.2 纠错译码</vt:lpstr>
      <vt:lpstr>7.3.6.2 纠错译码</vt:lpstr>
      <vt:lpstr>7.3.6.2 纠错译码</vt:lpstr>
      <vt:lpstr>PowerPoint 演示文稿</vt:lpstr>
      <vt:lpstr>7.3.6.2 纠错译码</vt:lpstr>
      <vt:lpstr>Logical Completeness: S-E组合逻辑电路</vt:lpstr>
      <vt:lpstr>7.3.6.2 纠错译码</vt:lpstr>
      <vt:lpstr>7.3.6.2 纠错译码</vt:lpstr>
      <vt:lpstr>7.3.6.2 纠错译码</vt:lpstr>
      <vt:lpstr>7.3.6.2 纠错译码</vt:lpstr>
      <vt:lpstr>7.3.6.2 纠错译码</vt:lpstr>
      <vt:lpstr>7.3.7 线性分组码的性能</vt:lpstr>
      <vt:lpstr>7.3.7 线性分组码的性能</vt:lpstr>
      <vt:lpstr>7.3.7 线性分组码的性能</vt:lpstr>
      <vt:lpstr>7.3.7 线性分组码的性能</vt:lpstr>
      <vt:lpstr>7.3.7 线性分组码的性能</vt:lpstr>
      <vt:lpstr>7.3.7 线性分组码的性能</vt:lpstr>
      <vt:lpstr>7.3.7 线性分组码的性能</vt:lpstr>
      <vt:lpstr>7.3.7 线性分组码的性能</vt:lpstr>
      <vt:lpstr>7.3.7 线性分组码的性能</vt:lpstr>
      <vt:lpstr>7.3.8 汉明码</vt:lpstr>
      <vt:lpstr>7.3.8 汉明码</vt:lpstr>
      <vt:lpstr>7.3.8 汉明码</vt:lpstr>
      <vt:lpstr>作业：</vt:lpstr>
      <vt:lpstr>作业：</vt:lpstr>
    </vt:vector>
  </TitlesOfParts>
  <Company>ustc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xlzhang</dc:creator>
  <cp:lastModifiedBy>Fuyou Miao</cp:lastModifiedBy>
  <cp:revision>353</cp:revision>
  <dcterms:created xsi:type="dcterms:W3CDTF">2014-09-30T09:18:14Z</dcterms:created>
  <dcterms:modified xsi:type="dcterms:W3CDTF">2024-06-17T02:40:48Z</dcterms:modified>
</cp:coreProperties>
</file>